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25"/>
  </p:notesMasterIdLst>
  <p:sldIdLst>
    <p:sldId id="470" r:id="rId2"/>
    <p:sldId id="353" r:id="rId3"/>
    <p:sldId id="491" r:id="rId4"/>
    <p:sldId id="515" r:id="rId5"/>
    <p:sldId id="352" r:id="rId6"/>
    <p:sldId id="517" r:id="rId7"/>
    <p:sldId id="492" r:id="rId8"/>
    <p:sldId id="496" r:id="rId9"/>
    <p:sldId id="513" r:id="rId10"/>
    <p:sldId id="521" r:id="rId11"/>
    <p:sldId id="493" r:id="rId12"/>
    <p:sldId id="502" r:id="rId13"/>
    <p:sldId id="511" r:id="rId14"/>
    <p:sldId id="512" r:id="rId15"/>
    <p:sldId id="471" r:id="rId16"/>
    <p:sldId id="522" r:id="rId17"/>
    <p:sldId id="528" r:id="rId18"/>
    <p:sldId id="529" r:id="rId19"/>
    <p:sldId id="530" r:id="rId20"/>
    <p:sldId id="531" r:id="rId21"/>
    <p:sldId id="532" r:id="rId22"/>
    <p:sldId id="519" r:id="rId23"/>
    <p:sldId id="516" r:id="rId24"/>
  </p:sldIdLst>
  <p:sldSz cx="12190413" cy="6859588"/>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A3B0"/>
    <a:srgbClr val="3B4658"/>
    <a:srgbClr val="9CC7CE"/>
    <a:srgbClr val="7F8EAB"/>
    <a:srgbClr val="3296A8"/>
    <a:srgbClr val="6D8AAB"/>
    <a:srgbClr val="31709C"/>
    <a:srgbClr val="7697B3"/>
    <a:srgbClr val="6FA094"/>
    <a:srgbClr val="94BC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7778" autoAdjust="0"/>
  </p:normalViewPr>
  <p:slideViewPr>
    <p:cSldViewPr snapToGrid="0" showGuides="1">
      <p:cViewPr varScale="1">
        <p:scale>
          <a:sx n="110" d="100"/>
          <a:sy n="110" d="100"/>
        </p:scale>
        <p:origin x="792" y="102"/>
      </p:cViewPr>
      <p:guideLst>
        <p:guide orient="horz" pos="2161"/>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2020/6/19</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extLst>
      <p:ext uri="{BB962C8B-B14F-4D97-AF65-F5344CB8AC3E}">
        <p14:creationId xmlns:p14="http://schemas.microsoft.com/office/powerpoint/2010/main" val="94177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extLst>
      <p:ext uri="{BB962C8B-B14F-4D97-AF65-F5344CB8AC3E}">
        <p14:creationId xmlns:p14="http://schemas.microsoft.com/office/powerpoint/2010/main" val="1181032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10</a:t>
            </a:fld>
            <a:endParaRPr lang="zh-CN" altLang="en-US"/>
          </a:p>
        </p:txBody>
      </p:sp>
    </p:spTree>
    <p:extLst>
      <p:ext uri="{BB962C8B-B14F-4D97-AF65-F5344CB8AC3E}">
        <p14:creationId xmlns:p14="http://schemas.microsoft.com/office/powerpoint/2010/main" val="241513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11</a:t>
            </a:fld>
            <a:endParaRPr lang="zh-CN" altLang="en-US"/>
          </a:p>
        </p:txBody>
      </p:sp>
    </p:spTree>
    <p:extLst>
      <p:ext uri="{BB962C8B-B14F-4D97-AF65-F5344CB8AC3E}">
        <p14:creationId xmlns:p14="http://schemas.microsoft.com/office/powerpoint/2010/main" val="1988288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12</a:t>
            </a:fld>
            <a:endParaRPr lang="zh-CN" altLang="en-US"/>
          </a:p>
        </p:txBody>
      </p:sp>
    </p:spTree>
    <p:extLst>
      <p:ext uri="{BB962C8B-B14F-4D97-AF65-F5344CB8AC3E}">
        <p14:creationId xmlns:p14="http://schemas.microsoft.com/office/powerpoint/2010/main" val="3052536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13</a:t>
            </a:fld>
            <a:endParaRPr lang="zh-CN" altLang="en-US"/>
          </a:p>
        </p:txBody>
      </p:sp>
    </p:spTree>
    <p:extLst>
      <p:ext uri="{BB962C8B-B14F-4D97-AF65-F5344CB8AC3E}">
        <p14:creationId xmlns:p14="http://schemas.microsoft.com/office/powerpoint/2010/main" val="133883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14</a:t>
            </a:fld>
            <a:endParaRPr lang="zh-CN" altLang="en-US"/>
          </a:p>
        </p:txBody>
      </p:sp>
    </p:spTree>
    <p:extLst>
      <p:ext uri="{BB962C8B-B14F-4D97-AF65-F5344CB8AC3E}">
        <p14:creationId xmlns:p14="http://schemas.microsoft.com/office/powerpoint/2010/main" val="3360602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15</a:t>
            </a:fld>
            <a:endParaRPr lang="zh-CN" altLang="en-US"/>
          </a:p>
        </p:txBody>
      </p:sp>
    </p:spTree>
    <p:extLst>
      <p:ext uri="{BB962C8B-B14F-4D97-AF65-F5344CB8AC3E}">
        <p14:creationId xmlns:p14="http://schemas.microsoft.com/office/powerpoint/2010/main" val="1595030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16</a:t>
            </a:fld>
            <a:endParaRPr lang="zh-CN" altLang="en-US"/>
          </a:p>
        </p:txBody>
      </p:sp>
    </p:spTree>
    <p:extLst>
      <p:ext uri="{BB962C8B-B14F-4D97-AF65-F5344CB8AC3E}">
        <p14:creationId xmlns:p14="http://schemas.microsoft.com/office/powerpoint/2010/main" val="3489917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17</a:t>
            </a:fld>
            <a:endParaRPr lang="zh-CN" altLang="en-US"/>
          </a:p>
        </p:txBody>
      </p:sp>
    </p:spTree>
    <p:extLst>
      <p:ext uri="{BB962C8B-B14F-4D97-AF65-F5344CB8AC3E}">
        <p14:creationId xmlns:p14="http://schemas.microsoft.com/office/powerpoint/2010/main" val="3950980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18</a:t>
            </a:fld>
            <a:endParaRPr lang="zh-CN" altLang="en-US"/>
          </a:p>
        </p:txBody>
      </p:sp>
    </p:spTree>
    <p:extLst>
      <p:ext uri="{BB962C8B-B14F-4D97-AF65-F5344CB8AC3E}">
        <p14:creationId xmlns:p14="http://schemas.microsoft.com/office/powerpoint/2010/main" val="2572845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19</a:t>
            </a:fld>
            <a:endParaRPr lang="zh-CN" altLang="en-US"/>
          </a:p>
        </p:txBody>
      </p:sp>
    </p:spTree>
    <p:extLst>
      <p:ext uri="{BB962C8B-B14F-4D97-AF65-F5344CB8AC3E}">
        <p14:creationId xmlns:p14="http://schemas.microsoft.com/office/powerpoint/2010/main" val="1461595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extLst>
      <p:ext uri="{BB962C8B-B14F-4D97-AF65-F5344CB8AC3E}">
        <p14:creationId xmlns:p14="http://schemas.microsoft.com/office/powerpoint/2010/main" val="1121752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20</a:t>
            </a:fld>
            <a:endParaRPr lang="zh-CN" altLang="en-US"/>
          </a:p>
        </p:txBody>
      </p:sp>
    </p:spTree>
    <p:extLst>
      <p:ext uri="{BB962C8B-B14F-4D97-AF65-F5344CB8AC3E}">
        <p14:creationId xmlns:p14="http://schemas.microsoft.com/office/powerpoint/2010/main" val="3628537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21</a:t>
            </a:fld>
            <a:endParaRPr lang="zh-CN" altLang="en-US"/>
          </a:p>
        </p:txBody>
      </p:sp>
    </p:spTree>
    <p:extLst>
      <p:ext uri="{BB962C8B-B14F-4D97-AF65-F5344CB8AC3E}">
        <p14:creationId xmlns:p14="http://schemas.microsoft.com/office/powerpoint/2010/main" val="2244463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22</a:t>
            </a:fld>
            <a:endParaRPr lang="zh-CN" altLang="en-US"/>
          </a:p>
        </p:txBody>
      </p:sp>
    </p:spTree>
    <p:extLst>
      <p:ext uri="{BB962C8B-B14F-4D97-AF65-F5344CB8AC3E}">
        <p14:creationId xmlns:p14="http://schemas.microsoft.com/office/powerpoint/2010/main" val="2244579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23</a:t>
            </a:fld>
            <a:endParaRPr lang="zh-CN" altLang="en-US"/>
          </a:p>
        </p:txBody>
      </p:sp>
    </p:spTree>
    <p:extLst>
      <p:ext uri="{BB962C8B-B14F-4D97-AF65-F5344CB8AC3E}">
        <p14:creationId xmlns:p14="http://schemas.microsoft.com/office/powerpoint/2010/main" val="3586980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extLst>
      <p:ext uri="{BB962C8B-B14F-4D97-AF65-F5344CB8AC3E}">
        <p14:creationId xmlns:p14="http://schemas.microsoft.com/office/powerpoint/2010/main" val="3113009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extLst>
      <p:ext uri="{BB962C8B-B14F-4D97-AF65-F5344CB8AC3E}">
        <p14:creationId xmlns:p14="http://schemas.microsoft.com/office/powerpoint/2010/main" val="3442473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extLst>
      <p:ext uri="{BB962C8B-B14F-4D97-AF65-F5344CB8AC3E}">
        <p14:creationId xmlns:p14="http://schemas.microsoft.com/office/powerpoint/2010/main" val="750883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extLst>
      <p:ext uri="{BB962C8B-B14F-4D97-AF65-F5344CB8AC3E}">
        <p14:creationId xmlns:p14="http://schemas.microsoft.com/office/powerpoint/2010/main" val="6353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7</a:t>
            </a:fld>
            <a:endParaRPr lang="zh-CN" altLang="en-US"/>
          </a:p>
        </p:txBody>
      </p:sp>
    </p:spTree>
    <p:extLst>
      <p:ext uri="{BB962C8B-B14F-4D97-AF65-F5344CB8AC3E}">
        <p14:creationId xmlns:p14="http://schemas.microsoft.com/office/powerpoint/2010/main" val="2206979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8</a:t>
            </a:fld>
            <a:endParaRPr lang="zh-CN" altLang="en-US"/>
          </a:p>
        </p:txBody>
      </p:sp>
    </p:spTree>
    <p:extLst>
      <p:ext uri="{BB962C8B-B14F-4D97-AF65-F5344CB8AC3E}">
        <p14:creationId xmlns:p14="http://schemas.microsoft.com/office/powerpoint/2010/main" val="3469454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9</a:t>
            </a:fld>
            <a:endParaRPr lang="zh-CN" altLang="en-US"/>
          </a:p>
        </p:txBody>
      </p:sp>
    </p:spTree>
    <p:extLst>
      <p:ext uri="{BB962C8B-B14F-4D97-AF65-F5344CB8AC3E}">
        <p14:creationId xmlns:p14="http://schemas.microsoft.com/office/powerpoint/2010/main" val="2046492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2" y="2130922"/>
            <a:ext cx="10361851" cy="1470365"/>
          </a:xfrm>
        </p:spPr>
        <p:txBody>
          <a:bodyPr/>
          <a:lstStyle/>
          <a:p>
            <a:r>
              <a:rPr lang="en-US"/>
              <a:t>Click to edit Master title style</a:t>
            </a:r>
          </a:p>
        </p:txBody>
      </p:sp>
      <p:sp>
        <p:nvSpPr>
          <p:cNvPr id="3" name="Subtitle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406E9206-D2D6-4057-92D4-39C87A03E66D}" type="datetime1">
              <a:rPr lang="en-US" altLang="zh-CN" smtClean="0">
                <a:solidFill>
                  <a:prstClr val="black">
                    <a:tint val="75000"/>
                  </a:prstClr>
                </a:solidFill>
              </a:rPr>
              <a:pPr>
                <a:defRPr/>
              </a:pPr>
              <a:t>6/19/2020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8962629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4"/>
            <a:ext cx="7314248" cy="566870"/>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406" y="612918"/>
            <a:ext cx="7314248" cy="4115753"/>
          </a:xfrm>
        </p:spPr>
        <p:txBody>
          <a:bodyPr/>
          <a:lstStyle>
            <a:lvl1pPr marL="0" indent="0">
              <a:buNone/>
              <a:defRPr sz="4300"/>
            </a:lvl1pPr>
            <a:lvl2pPr marL="609585" indent="0">
              <a:buNone/>
              <a:defRPr sz="38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en-US" dirty="0"/>
          </a:p>
        </p:txBody>
      </p:sp>
      <p:sp>
        <p:nvSpPr>
          <p:cNvPr id="4" name="Text Placeholder 3"/>
          <p:cNvSpPr>
            <a:spLocks noGrp="1"/>
          </p:cNvSpPr>
          <p:nvPr>
            <p:ph type="body" sz="half" idx="2"/>
          </p:nvPr>
        </p:nvSpPr>
        <p:spPr>
          <a:xfrm>
            <a:off x="2389406" y="5368584"/>
            <a:ext cx="7314248" cy="805049"/>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257577C-F53D-4BB9-9408-EB84DEB3CD80}" type="datetime1">
              <a:rPr lang="en-US" altLang="zh-CN" smtClean="0">
                <a:solidFill>
                  <a:prstClr val="black">
                    <a:tint val="75000"/>
                  </a:prstClr>
                </a:solidFill>
              </a:rPr>
              <a:pPr>
                <a:defRPr/>
              </a:pPr>
              <a:t>6/19/2020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03732670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7D58058-BD14-4845-947D-4A9B79A00D09}" type="datetime1">
              <a:rPr lang="en-US" altLang="zh-CN" smtClean="0">
                <a:solidFill>
                  <a:prstClr val="black">
                    <a:tint val="75000"/>
                  </a:prstClr>
                </a:solidFill>
              </a:rPr>
              <a:pPr>
                <a:defRPr/>
              </a:pPr>
              <a:t>6/19/2020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283853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0" y="274704"/>
            <a:ext cx="2742843" cy="5852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2" y="274704"/>
            <a:ext cx="8025355" cy="5852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8ECB469-C949-4E3F-B0CB-0C15DA7B7F92}" type="datetime1">
              <a:rPr lang="en-US" altLang="zh-CN" smtClean="0">
                <a:solidFill>
                  <a:prstClr val="black">
                    <a:tint val="75000"/>
                  </a:prstClr>
                </a:solidFill>
              </a:rPr>
              <a:pPr>
                <a:defRPr/>
              </a:pPr>
              <a:t>6/19/2020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00467118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12595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C052E9E1-D97D-4C90-BB96-FA1ED58B786F}" type="datetime1">
              <a:rPr lang="en-US" altLang="zh-CN" smtClean="0">
                <a:solidFill>
                  <a:prstClr val="black">
                    <a:tint val="75000"/>
                  </a:prstClr>
                </a:solidFill>
              </a:rPr>
              <a:pPr>
                <a:defRPr/>
              </a:pPr>
              <a:t>6/19/2020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1156281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407923"/>
            <a:ext cx="10361851" cy="1362390"/>
          </a:xfrm>
        </p:spPr>
        <p:txBody>
          <a:bodyPr anchor="t"/>
          <a:lstStyle>
            <a:lvl1pPr algn="l">
              <a:defRPr sz="5400" b="1" cap="all"/>
            </a:lvl1pPr>
          </a:lstStyle>
          <a:p>
            <a:r>
              <a:rPr lang="en-US"/>
              <a:t>Click to edit Master title style</a:t>
            </a:r>
          </a:p>
        </p:txBody>
      </p:sp>
      <p:sp>
        <p:nvSpPr>
          <p:cNvPr id="3" name="Text Placeholder 2"/>
          <p:cNvSpPr>
            <a:spLocks noGrp="1"/>
          </p:cNvSpPr>
          <p:nvPr>
            <p:ph type="body" idx="1"/>
          </p:nvPr>
        </p:nvSpPr>
        <p:spPr>
          <a:xfrm>
            <a:off x="962960" y="2907387"/>
            <a:ext cx="10361851" cy="1500534"/>
          </a:xfrm>
        </p:spPr>
        <p:txBody>
          <a:bodyPr anchor="b"/>
          <a:lstStyle>
            <a:lvl1pPr marL="0" indent="0">
              <a:buNone/>
              <a:defRPr sz="2700">
                <a:solidFill>
                  <a:schemeClr val="tx1">
                    <a:tint val="75000"/>
                  </a:schemeClr>
                </a:solidFill>
              </a:defRPr>
            </a:lvl1pPr>
            <a:lvl2pPr marL="609585" indent="0">
              <a:buNone/>
              <a:defRPr sz="2400">
                <a:solidFill>
                  <a:schemeClr val="tx1">
                    <a:tint val="75000"/>
                  </a:schemeClr>
                </a:solidFill>
              </a:defRPr>
            </a:lvl2pPr>
            <a:lvl3pPr marL="1219170" indent="0">
              <a:buNone/>
              <a:defRPr sz="2200">
                <a:solidFill>
                  <a:schemeClr val="tx1">
                    <a:tint val="75000"/>
                  </a:schemeClr>
                </a:solidFill>
              </a:defRPr>
            </a:lvl3pPr>
            <a:lvl4pPr marL="1828754" indent="0">
              <a:buNone/>
              <a:defRPr sz="1900">
                <a:solidFill>
                  <a:schemeClr val="tx1">
                    <a:tint val="75000"/>
                  </a:schemeClr>
                </a:solidFill>
              </a:defRPr>
            </a:lvl4pPr>
            <a:lvl5pPr marL="2438339" indent="0">
              <a:buNone/>
              <a:defRPr sz="1900">
                <a:solidFill>
                  <a:schemeClr val="tx1">
                    <a:tint val="75000"/>
                  </a:schemeClr>
                </a:solidFill>
              </a:defRPr>
            </a:lvl5pPr>
            <a:lvl6pPr marL="3047924" indent="0">
              <a:buNone/>
              <a:defRPr sz="1900">
                <a:solidFill>
                  <a:schemeClr val="tx1">
                    <a:tint val="75000"/>
                  </a:schemeClr>
                </a:solidFill>
              </a:defRPr>
            </a:lvl6pPr>
            <a:lvl7pPr marL="3657509" indent="0">
              <a:buNone/>
              <a:defRPr sz="1900">
                <a:solidFill>
                  <a:schemeClr val="tx1">
                    <a:tint val="75000"/>
                  </a:schemeClr>
                </a:solidFill>
              </a:defRPr>
            </a:lvl7pPr>
            <a:lvl8pPr marL="4267093" indent="0">
              <a:buNone/>
              <a:defRPr sz="1900">
                <a:solidFill>
                  <a:schemeClr val="tx1">
                    <a:tint val="75000"/>
                  </a:schemeClr>
                </a:solidFill>
              </a:defRPr>
            </a:lvl8pPr>
            <a:lvl9pPr marL="4876678"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14779EE-1E16-4CC5-A459-C716090F6017}" type="datetime1">
              <a:rPr lang="en-US" altLang="zh-CN" smtClean="0">
                <a:solidFill>
                  <a:prstClr val="black">
                    <a:tint val="75000"/>
                  </a:prstClr>
                </a:solidFill>
              </a:rPr>
              <a:pPr>
                <a:defRPr/>
              </a:pPr>
              <a:t>6/19/2020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65157008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522"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4"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A3311C9F-D64E-4824-A709-CF61DE4E0BDD}" type="datetime1">
              <a:rPr lang="en-US" altLang="zh-CN" smtClean="0">
                <a:solidFill>
                  <a:prstClr val="black">
                    <a:tint val="75000"/>
                  </a:prstClr>
                </a:solidFill>
              </a:rPr>
              <a:pPr>
                <a:defRPr/>
              </a:pPr>
              <a:t>6/19/2020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66149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矩形 10"/>
          <p:cNvSpPr/>
          <p:nvPr userDrawn="1"/>
        </p:nvSpPr>
        <p:spPr>
          <a:xfrm>
            <a:off x="8712796" y="4406074"/>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2" y="1535469"/>
            <a:ext cx="5386216" cy="639911"/>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a:t>Click to edit Master text styles</a:t>
            </a:r>
          </a:p>
        </p:txBody>
      </p:sp>
      <p:sp>
        <p:nvSpPr>
          <p:cNvPr id="4" name="Content Placeholder 3"/>
          <p:cNvSpPr>
            <a:spLocks noGrp="1"/>
          </p:cNvSpPr>
          <p:nvPr>
            <p:ph sz="half" idx="2"/>
          </p:nvPr>
        </p:nvSpPr>
        <p:spPr>
          <a:xfrm>
            <a:off x="609522" y="2175380"/>
            <a:ext cx="5386216"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7" y="1535469"/>
            <a:ext cx="5388332" cy="639911"/>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192567" y="2175380"/>
            <a:ext cx="5388332"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A4318BD-B3C6-4D4B-B871-C29490A2E55A}" type="datetime1">
              <a:rPr lang="en-US" altLang="zh-CN" smtClean="0">
                <a:solidFill>
                  <a:prstClr val="black">
                    <a:tint val="75000"/>
                  </a:prstClr>
                </a:solidFill>
              </a:rPr>
              <a:pPr>
                <a:defRPr/>
              </a:pPr>
              <a:t>6/19/2020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4941432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14CAFC4-799C-4CDE-B92B-8C262F06CF3E}" type="datetime1">
              <a:rPr lang="en-US" altLang="zh-CN" smtClean="0">
                <a:solidFill>
                  <a:prstClr val="black">
                    <a:tint val="75000"/>
                  </a:prstClr>
                </a:solidFill>
              </a:rPr>
              <a:pPr>
                <a:defRPr/>
              </a:pPr>
              <a:t>6/19/2020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84011746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圆角矩形 4"/>
          <p:cNvSpPr/>
          <p:nvPr userDrawn="1"/>
        </p:nvSpPr>
        <p:spPr>
          <a:xfrm>
            <a:off x="1139485" y="1031497"/>
            <a:ext cx="9911444" cy="42900"/>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6" name="圆角矩形 5"/>
          <p:cNvSpPr/>
          <p:nvPr userDrawn="1"/>
        </p:nvSpPr>
        <p:spPr>
          <a:xfrm>
            <a:off x="5899289" y="6453393"/>
            <a:ext cx="391838" cy="22015"/>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 name="日期占位符 6"/>
          <p:cNvSpPr>
            <a:spLocks noGrp="1"/>
          </p:cNvSpPr>
          <p:nvPr>
            <p:ph type="dt" sz="half" idx="10"/>
          </p:nvPr>
        </p:nvSpPr>
        <p:spPr/>
        <p:txBody>
          <a:bodyPr/>
          <a:lstStyle/>
          <a:p>
            <a:pPr>
              <a:defRPr/>
            </a:pPr>
            <a:fld id="{3E729073-8FFE-4F18-B513-07581FC6638E}" type="datetime1">
              <a:rPr lang="en-US" altLang="zh-CN" smtClean="0">
                <a:solidFill>
                  <a:prstClr val="black">
                    <a:tint val="75000"/>
                  </a:prstClr>
                </a:solidFill>
              </a:rPr>
              <a:pPr>
                <a:defRPr/>
              </a:pPr>
              <a:t>6/19/2020</a:t>
            </a:fld>
            <a:endParaRPr lang="en-US" dirty="0">
              <a:solidFill>
                <a:prstClr val="black">
                  <a:tint val="75000"/>
                </a:prstClr>
              </a:solidFill>
            </a:endParaRPr>
          </a:p>
        </p:txBody>
      </p:sp>
      <p:sp>
        <p:nvSpPr>
          <p:cNvPr id="9" name="灯片编号占位符 8"/>
          <p:cNvSpPr>
            <a:spLocks noGrp="1"/>
          </p:cNvSpPr>
          <p:nvPr>
            <p:ph type="sldNum" sz="quarter" idx="12"/>
          </p:nvPr>
        </p:nvSpPr>
        <p:spPr>
          <a:xfrm>
            <a:off x="4672992" y="6397708"/>
            <a:ext cx="2844430" cy="365210"/>
          </a:xfrm>
        </p:spPr>
        <p:txBody>
          <a:bodyPr/>
          <a:lstStyle>
            <a:lvl1pPr algn="ctr">
              <a:defRPr>
                <a:latin typeface="ITC Avant Garde Std Bk" panose="020B0502020202020204" pitchFamily="34" charset="0"/>
              </a:defRPr>
            </a:lvl1p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69688743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32150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113" y="273117"/>
            <a:ext cx="6814780" cy="5854468"/>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4" y="1435437"/>
            <a:ext cx="4010562" cy="4692149"/>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3C7FCF6-76BD-4495-B08F-4C059D2BA31F}" type="datetime1">
              <a:rPr lang="en-US" altLang="zh-CN" smtClean="0">
                <a:solidFill>
                  <a:prstClr val="black">
                    <a:tint val="75000"/>
                  </a:prstClr>
                </a:solidFill>
              </a:rPr>
              <a:pPr>
                <a:defRPr/>
              </a:pPr>
              <a:t>6/19/2020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97129334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2"/>
            <a:ext cx="10971372" cy="4527011"/>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521" y="6357825"/>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9196EC2F-0988-4314-AD4B-24FF16D7B45E}" type="datetime1">
              <a:rPr lang="en-US" altLang="zh-CN" smtClean="0">
                <a:solidFill>
                  <a:prstClr val="black">
                    <a:tint val="75000"/>
                  </a:prstClr>
                </a:solidFill>
              </a:rPr>
              <a:pPr>
                <a:defRPr/>
              </a:pPr>
              <a:t>6/19/2020</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57825"/>
            <a:ext cx="3860297" cy="365210"/>
          </a:xfrm>
          <a:prstGeom prst="rect">
            <a:avLst/>
          </a:prstGeom>
        </p:spPr>
        <p:txBody>
          <a:bodyPr vert="horz" lIns="91436" tIns="45718" rIns="91436" bIns="45718" rtlCol="0" anchor="ctr"/>
          <a:lstStyle>
            <a:lvl1pPr algn="ctr">
              <a:defRPr sz="1600">
                <a:solidFill>
                  <a:schemeClr val="tx1">
                    <a:tint val="75000"/>
                  </a:schemeClr>
                </a:solidFill>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6463" y="6357825"/>
            <a:ext cx="2844430" cy="365210"/>
          </a:xfrm>
          <a:prstGeom prst="rect">
            <a:avLst/>
          </a:prstGeom>
        </p:spPr>
        <p:txBody>
          <a:bodyPr vert="horz" lIns="91436" tIns="45718" rIns="91436" bIns="45718" rtlCol="0" anchor="ctr"/>
          <a:lstStyle>
            <a:lvl1pPr algn="r">
              <a:defRPr sz="1600">
                <a:solidFill>
                  <a:schemeClr val="tx1">
                    <a:tint val="75000"/>
                  </a:schemeClr>
                </a:solidFill>
              </a:defRPr>
            </a:lvl1p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75906510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hf hdr="0" ftr="0" dt="0"/>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2.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12.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72516BD3-EC09-4FDA-B320-3544BF24C4E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1240"/>
            <a:ext cx="12190413" cy="6857107"/>
          </a:xfrm>
          <a:prstGeom prst="rect">
            <a:avLst/>
          </a:prstGeom>
        </p:spPr>
      </p:pic>
      <p:sp>
        <p:nvSpPr>
          <p:cNvPr id="5" name="TextBox 4">
            <a:extLst>
              <a:ext uri="{FF2B5EF4-FFF2-40B4-BE49-F238E27FC236}">
                <a16:creationId xmlns:a16="http://schemas.microsoft.com/office/drawing/2014/main" id="{9E57EF7B-66CB-4F00-B5E1-837A289EC3D5}"/>
              </a:ext>
            </a:extLst>
          </p:cNvPr>
          <p:cNvSpPr txBox="1"/>
          <p:nvPr/>
        </p:nvSpPr>
        <p:spPr>
          <a:xfrm>
            <a:off x="1185987" y="2335389"/>
            <a:ext cx="184731" cy="923330"/>
          </a:xfrm>
          <a:prstGeom prst="rect">
            <a:avLst/>
          </a:prstGeom>
          <a:noFill/>
        </p:spPr>
        <p:txBody>
          <a:bodyPr wrap="none" rtlCol="0">
            <a:spAutoFit/>
          </a:bodyPr>
          <a:lstStyle/>
          <a:p>
            <a:endParaRPr lang="en-US" altLang="zh-CN" sz="5400" spc="3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6" name="TextBox 23">
            <a:extLst>
              <a:ext uri="{FF2B5EF4-FFF2-40B4-BE49-F238E27FC236}">
                <a16:creationId xmlns:a16="http://schemas.microsoft.com/office/drawing/2014/main" id="{8F635798-E661-4117-BDC8-0846F37BE4B6}"/>
              </a:ext>
            </a:extLst>
          </p:cNvPr>
          <p:cNvSpPr txBox="1"/>
          <p:nvPr/>
        </p:nvSpPr>
        <p:spPr>
          <a:xfrm>
            <a:off x="2538654" y="3952701"/>
            <a:ext cx="4402648" cy="584775"/>
          </a:xfrm>
          <a:prstGeom prst="rect">
            <a:avLst/>
          </a:prstGeom>
          <a:noFill/>
        </p:spPr>
        <p:txBody>
          <a:bodyPr wrap="square" rtlCol="0">
            <a:spAutoFit/>
          </a:bodyPr>
          <a:lstStyle/>
          <a:p>
            <a:r>
              <a:rPr lang="en-US" altLang="zh-CN" sz="1600" dirty="0">
                <a:solidFill>
                  <a:schemeClr val="bg1">
                    <a:lumMod val="85000"/>
                  </a:schemeClr>
                </a:solidFill>
                <a:latin typeface="微软雅黑" pitchFamily="34" charset="-122"/>
                <a:ea typeface="微软雅黑" pitchFamily="34" charset="-122"/>
              </a:rPr>
              <a:t>517030910386 </a:t>
            </a:r>
            <a:r>
              <a:rPr lang="zh-CN" altLang="en-US" sz="1600" dirty="0">
                <a:solidFill>
                  <a:schemeClr val="bg1">
                    <a:lumMod val="85000"/>
                  </a:schemeClr>
                </a:solidFill>
                <a:latin typeface="微软雅黑" pitchFamily="34" charset="-122"/>
                <a:ea typeface="微软雅黑" pitchFamily="34" charset="-122"/>
              </a:rPr>
              <a:t>杨晨宇</a:t>
            </a:r>
            <a:endParaRPr lang="en-US" altLang="zh-CN" sz="1600" dirty="0">
              <a:solidFill>
                <a:schemeClr val="bg1">
                  <a:lumMod val="85000"/>
                </a:schemeClr>
              </a:solidFill>
              <a:latin typeface="微软雅黑" pitchFamily="34" charset="-122"/>
              <a:ea typeface="微软雅黑" pitchFamily="34" charset="-122"/>
            </a:endParaRPr>
          </a:p>
          <a:p>
            <a:r>
              <a:rPr lang="en-US" altLang="zh-CN" sz="1600" dirty="0">
                <a:solidFill>
                  <a:schemeClr val="bg1">
                    <a:lumMod val="85000"/>
                  </a:schemeClr>
                </a:solidFill>
                <a:latin typeface="微软雅黑" pitchFamily="34" charset="-122"/>
                <a:ea typeface="微软雅黑" pitchFamily="34" charset="-122"/>
              </a:rPr>
              <a:t>517030910376 </a:t>
            </a:r>
            <a:r>
              <a:rPr lang="zh-CN" altLang="en-US" sz="1600" dirty="0">
                <a:solidFill>
                  <a:schemeClr val="bg1">
                    <a:lumMod val="85000"/>
                  </a:schemeClr>
                </a:solidFill>
                <a:latin typeface="微软雅黑" pitchFamily="34" charset="-122"/>
                <a:ea typeface="微软雅黑" pitchFamily="34" charset="-122"/>
              </a:rPr>
              <a:t>蓝宇霆</a:t>
            </a:r>
            <a:endParaRPr lang="en-US" altLang="zh-CN" sz="1600" dirty="0">
              <a:solidFill>
                <a:schemeClr val="bg1">
                  <a:lumMod val="85000"/>
                </a:schemeClr>
              </a:solidFill>
              <a:latin typeface="微软雅黑" pitchFamily="34" charset="-122"/>
              <a:ea typeface="微软雅黑" pitchFamily="34" charset="-122"/>
            </a:endParaRPr>
          </a:p>
        </p:txBody>
      </p:sp>
      <p:sp>
        <p:nvSpPr>
          <p:cNvPr id="7" name="矩形 6">
            <a:extLst>
              <a:ext uri="{FF2B5EF4-FFF2-40B4-BE49-F238E27FC236}">
                <a16:creationId xmlns:a16="http://schemas.microsoft.com/office/drawing/2014/main" id="{1E30C7AC-72BD-4DEE-9457-1B1829221B93}"/>
              </a:ext>
            </a:extLst>
          </p:cNvPr>
          <p:cNvSpPr/>
          <p:nvPr/>
        </p:nvSpPr>
        <p:spPr>
          <a:xfrm>
            <a:off x="1319345" y="3306637"/>
            <a:ext cx="4571229" cy="33654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lumMod val="85000"/>
                </a:schemeClr>
              </a:solidFill>
              <a:latin typeface="微软雅黑" pitchFamily="34" charset="-122"/>
              <a:ea typeface="微软雅黑" pitchFamily="34" charset="-122"/>
            </a:endParaRPr>
          </a:p>
        </p:txBody>
      </p:sp>
      <p:sp>
        <p:nvSpPr>
          <p:cNvPr id="8" name="TextBox 4">
            <a:extLst>
              <a:ext uri="{FF2B5EF4-FFF2-40B4-BE49-F238E27FC236}">
                <a16:creationId xmlns:a16="http://schemas.microsoft.com/office/drawing/2014/main" id="{4516EC7C-B8A4-4436-83D8-26267E0AE3AF}"/>
              </a:ext>
            </a:extLst>
          </p:cNvPr>
          <p:cNvSpPr txBox="1"/>
          <p:nvPr/>
        </p:nvSpPr>
        <p:spPr>
          <a:xfrm>
            <a:off x="1181434" y="1076009"/>
            <a:ext cx="2047355" cy="1446550"/>
          </a:xfrm>
          <a:prstGeom prst="rect">
            <a:avLst/>
          </a:prstGeom>
          <a:noFill/>
        </p:spPr>
        <p:txBody>
          <a:bodyPr wrap="none" rtlCol="0">
            <a:spAutoFit/>
          </a:bodyPr>
          <a:lstStyle/>
          <a:p>
            <a:r>
              <a:rPr lang="en-US" altLang="zh-CN" sz="8800" dirty="0">
                <a:solidFill>
                  <a:srgbClr val="59A3B0"/>
                </a:solidFill>
                <a:latin typeface="Agency FB" panose="020B0503020202020204" pitchFamily="34" charset="0"/>
                <a:ea typeface="宋体-PUA" panose="02010600030101010101" pitchFamily="2" charset="-122"/>
              </a:rPr>
              <a:t>2020</a:t>
            </a:r>
          </a:p>
        </p:txBody>
      </p:sp>
      <p:sp>
        <p:nvSpPr>
          <p:cNvPr id="11" name="等腰三角形 4">
            <a:extLst>
              <a:ext uri="{FF2B5EF4-FFF2-40B4-BE49-F238E27FC236}">
                <a16:creationId xmlns:a16="http://schemas.microsoft.com/office/drawing/2014/main" id="{02308F69-AF45-4907-A4DE-DD51710E9030}"/>
              </a:ext>
            </a:extLst>
          </p:cNvPr>
          <p:cNvSpPr>
            <a:spLocks noChangeArrowheads="1"/>
          </p:cNvSpPr>
          <p:nvPr/>
        </p:nvSpPr>
        <p:spPr bwMode="auto">
          <a:xfrm rot="5400000">
            <a:off x="-18664" y="318708"/>
            <a:ext cx="329453" cy="285769"/>
          </a:xfrm>
          <a:prstGeom prst="triangle">
            <a:avLst>
              <a:gd name="adj" fmla="val 50000"/>
            </a:avLst>
          </a:prstGeom>
          <a:solidFill>
            <a:srgbClr val="E2E4E6"/>
          </a:solidFill>
          <a:ln>
            <a:noFill/>
          </a:ln>
        </p:spPr>
        <p:txBody>
          <a:bodyPr lIns="91406" tIns="45703" rIns="91406" bIns="45703" anchor="ctr"/>
          <a:lstStyle/>
          <a:p>
            <a:pPr algn="ctr" eaLnBrk="1" hangingPunct="1">
              <a:buFont typeface="Arial" pitchFamily="34" charset="0"/>
              <a:buNone/>
            </a:pPr>
            <a:endParaRPr lang="zh-CN" altLang="zh-CN">
              <a:solidFill>
                <a:srgbClr val="0170C1"/>
              </a:solidFill>
              <a:latin typeface="宋体" pitchFamily="2" charset="-122"/>
              <a:sym typeface="宋体" pitchFamily="2" charset="-122"/>
            </a:endParaRPr>
          </a:p>
        </p:txBody>
      </p:sp>
      <p:sp>
        <p:nvSpPr>
          <p:cNvPr id="2" name="文本框 1">
            <a:extLst>
              <a:ext uri="{FF2B5EF4-FFF2-40B4-BE49-F238E27FC236}">
                <a16:creationId xmlns:a16="http://schemas.microsoft.com/office/drawing/2014/main" id="{F2B5D6E2-6DBB-4359-91F2-0A1ED8C46753}"/>
              </a:ext>
            </a:extLst>
          </p:cNvPr>
          <p:cNvSpPr txBox="1"/>
          <p:nvPr/>
        </p:nvSpPr>
        <p:spPr>
          <a:xfrm>
            <a:off x="522514" y="2589343"/>
            <a:ext cx="7167155" cy="954107"/>
          </a:xfrm>
          <a:prstGeom prst="rect">
            <a:avLst/>
          </a:prstGeom>
          <a:noFill/>
        </p:spPr>
        <p:txBody>
          <a:bodyPr wrap="square" rtlCol="0">
            <a:spAutoFit/>
          </a:bodyPr>
          <a:lstStyle/>
          <a:p>
            <a:r>
              <a:rPr lang="en-US" altLang="zh-CN" sz="2800" dirty="0">
                <a:solidFill>
                  <a:schemeClr val="bg2">
                    <a:lumMod val="90000"/>
                  </a:schemeClr>
                </a:solidFill>
              </a:rPr>
              <a:t>Distributed Smart-Contract-based board Game </a:t>
            </a:r>
          </a:p>
          <a:p>
            <a:r>
              <a:rPr lang="en-US" altLang="zh-CN" sz="2800" dirty="0">
                <a:solidFill>
                  <a:schemeClr val="bg2">
                    <a:lumMod val="90000"/>
                  </a:schemeClr>
                </a:solidFill>
              </a:rPr>
              <a:t>                              Monopoly </a:t>
            </a:r>
            <a:endParaRPr lang="zh-CN" altLang="en-US" sz="2800" dirty="0">
              <a:solidFill>
                <a:schemeClr val="bg2">
                  <a:lumMod val="90000"/>
                </a:schemeClr>
              </a:solidFill>
            </a:endParaRPr>
          </a:p>
        </p:txBody>
      </p:sp>
    </p:spTree>
    <p:extLst>
      <p:ext uri="{BB962C8B-B14F-4D97-AF65-F5344CB8AC3E}">
        <p14:creationId xmlns:p14="http://schemas.microsoft.com/office/powerpoint/2010/main" val="146242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750"/>
                                        <p:tgtEl>
                                          <p:spTgt spid="12"/>
                                        </p:tgtEl>
                                      </p:cBhvr>
                                    </p:animEffect>
                                  </p:childTnLst>
                                </p:cTn>
                              </p:par>
                            </p:childTnLst>
                          </p:cTn>
                        </p:par>
                        <p:par>
                          <p:cTn id="8" fill="hold">
                            <p:stCondLst>
                              <p:cond delay="750"/>
                            </p:stCondLst>
                            <p:childTnLst>
                              <p:par>
                                <p:cTn id="9" presetID="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0-#ppt_w/2"/>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14" presetClass="entr" presetSubtype="10" fill="hold" grpId="0" nodeType="afterEffect" nodePh="1">
                                  <p:stCondLst>
                                    <p:cond delay="0"/>
                                  </p:stCondLst>
                                  <p:endCondLst>
                                    <p:cond evt="begin" delay="0">
                                      <p:tn val="14"/>
                                    </p:cond>
                                  </p:endCondLst>
                                  <p:iterate type="lt">
                                    <p:tmPct val="30000"/>
                                  </p:iterate>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2" presetClass="entr" presetSubtype="8" fill="hold" grpId="0" nodeType="withEffect" nodePh="1">
                                  <p:stCondLst>
                                    <p:cond delay="0"/>
                                  </p:stCondLst>
                                  <p:endCondLst>
                                    <p:cond evt="begin" delay="0">
                                      <p:tn val="17"/>
                                    </p:cond>
                                  </p:end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ppt_x</p:attrName>
                                        </p:attrNameLst>
                                      </p:cBhvr>
                                      <p:tavLst>
                                        <p:tav tm="0">
                                          <p:val>
                                            <p:strVal val="#ppt_x-#ppt_w*1.125000"/>
                                          </p:val>
                                        </p:tav>
                                        <p:tav tm="100000">
                                          <p:val>
                                            <p:strVal val="#ppt_x"/>
                                          </p:val>
                                        </p:tav>
                                      </p:tavLst>
                                    </p:anim>
                                    <p:animEffect transition="in" filter="wipe(right)">
                                      <p:cBhvr>
                                        <p:cTn id="20" dur="500"/>
                                        <p:tgtEl>
                                          <p:spTgt spid="7"/>
                                        </p:tgtEl>
                                      </p:cBhvr>
                                    </p:animEffect>
                                  </p:childTnLst>
                                </p:cTn>
                              </p:par>
                            </p:childTnLst>
                          </p:cTn>
                        </p:par>
                        <p:par>
                          <p:cTn id="21" fill="hold">
                            <p:stCondLst>
                              <p:cond delay="1750"/>
                            </p:stCondLst>
                            <p:childTnLst>
                              <p:par>
                                <p:cTn id="22" presetID="14" presetClass="entr" presetSubtype="10" fill="hold" grpId="0" nodeType="afterEffect">
                                  <p:stCondLst>
                                    <p:cond delay="0"/>
                                  </p:stCondLst>
                                  <p:iterate type="lt">
                                    <p:tmPct val="30000"/>
                                  </p:iterate>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par>
                          <p:cTn id="25" fill="hold">
                            <p:stCondLst>
                              <p:cond delay="2700"/>
                            </p:stCondLst>
                            <p:childTnLst>
                              <p:par>
                                <p:cTn id="26" presetID="22" presetClass="entr" presetSubtype="8" fill="hold" grpId="0" nodeType="afterEffect">
                                  <p:stCondLst>
                                    <p:cond delay="0"/>
                                  </p:stCondLst>
                                  <p:iterate type="lt">
                                    <p:tmPct val="30000"/>
                                  </p:iterate>
                                  <p:childTnLst>
                                    <p:set>
                                      <p:cBhvr>
                                        <p:cTn id="27" dur="1" fill="hold">
                                          <p:stCondLst>
                                            <p:cond delay="0"/>
                                          </p:stCondLst>
                                        </p:cTn>
                                        <p:tgtEl>
                                          <p:spTgt spid="6"/>
                                        </p:tgtEl>
                                        <p:attrNameLst>
                                          <p:attrName>style.visibility</p:attrName>
                                        </p:attrNameLst>
                                      </p:cBhvr>
                                      <p:to>
                                        <p:strVal val="visible"/>
                                      </p:to>
                                    </p:set>
                                    <p:animEffect transition="in" filter="wipe(left)">
                                      <p:cBhvr>
                                        <p:cTn id="28" dur="2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1" grpId="0" bldLvl="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96720"/>
            <a:chOff x="723" y="429774"/>
            <a:chExt cx="12189689" cy="796720"/>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DB2D6681-9F3F-4F8A-AA02-FF76FED83B41}"/>
                </a:ext>
              </a:extLst>
            </p:cNvPr>
            <p:cNvGrpSpPr/>
            <p:nvPr/>
          </p:nvGrpSpPr>
          <p:grpSpPr>
            <a:xfrm>
              <a:off x="4368800" y="595552"/>
              <a:ext cx="3684941" cy="630942"/>
              <a:chOff x="3797275" y="550248"/>
              <a:chExt cx="3684941" cy="630942"/>
            </a:xfrm>
          </p:grpSpPr>
          <p:sp>
            <p:nvSpPr>
              <p:cNvPr id="14" name="TextBox 20">
                <a:extLst>
                  <a:ext uri="{FF2B5EF4-FFF2-40B4-BE49-F238E27FC236}">
                    <a16:creationId xmlns:a16="http://schemas.microsoft.com/office/drawing/2014/main" id="{3FE1115B-B3A2-4774-96AC-5EB274F22FF8}"/>
                  </a:ext>
                </a:extLst>
              </p:cNvPr>
              <p:cNvSpPr txBox="1"/>
              <p:nvPr/>
            </p:nvSpPr>
            <p:spPr>
              <a:xfrm>
                <a:off x="3797275" y="550248"/>
                <a:ext cx="3684941" cy="523220"/>
              </a:xfrm>
              <a:prstGeom prst="rect">
                <a:avLst/>
              </a:prstGeom>
              <a:noFill/>
            </p:spPr>
            <p:txBody>
              <a:bodyPr wrap="square" rtlCol="0">
                <a:spAutoFit/>
              </a:bodyPr>
              <a:lstStyle/>
              <a:p>
                <a:r>
                  <a:rPr lang="en-US" altLang="zh-CN" sz="2800" b="1" dirty="0"/>
                  <a:t>         </a:t>
                </a:r>
                <a:r>
                  <a:rPr lang="en-US" altLang="zh-CN" sz="2800" dirty="0"/>
                  <a:t>Deployment </a:t>
                </a:r>
                <a:endParaRPr lang="zh-CN" altLang="en-US" sz="2800" dirty="0"/>
              </a:p>
            </p:txBody>
          </p:sp>
          <p:sp>
            <p:nvSpPr>
              <p:cNvPr id="15" name="TextBox 37">
                <a:extLst>
                  <a:ext uri="{FF2B5EF4-FFF2-40B4-BE49-F238E27FC236}">
                    <a16:creationId xmlns:a16="http://schemas.microsoft.com/office/drawing/2014/main" id="{60A61CAA-1479-442D-817D-DF099FEA15D6}"/>
                  </a:ext>
                </a:extLst>
              </p:cNvPr>
              <p:cNvSpPr txBox="1"/>
              <p:nvPr/>
            </p:nvSpPr>
            <p:spPr>
              <a:xfrm>
                <a:off x="4319346" y="811858"/>
                <a:ext cx="2439777" cy="369332"/>
              </a:xfrm>
              <a:prstGeom prst="rect">
                <a:avLst/>
              </a:prstGeom>
              <a:noFill/>
            </p:spPr>
            <p:txBody>
              <a:bodyPr wrap="square" rtlCol="0">
                <a:spAutoFit/>
              </a:bodyPr>
              <a:lstStyle/>
              <a:p>
                <a:pPr algn="ctr"/>
                <a:endParaRPr lang="zh-CN" altLang="en-US" spc="300" dirty="0">
                  <a:solidFill>
                    <a:schemeClr val="bg1">
                      <a:lumMod val="50000"/>
                    </a:schemeClr>
                  </a:solidFill>
                  <a:latin typeface="微软雅黑" pitchFamily="34" charset="-122"/>
                  <a:ea typeface="微软雅黑" pitchFamily="34" charset="-122"/>
                </a:endParaRPr>
              </a:p>
            </p:txBody>
          </p:sp>
        </p:gr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3">
            <a:extLst>
              <a:ext uri="{FF2B5EF4-FFF2-40B4-BE49-F238E27FC236}">
                <a16:creationId xmlns:a16="http://schemas.microsoft.com/office/drawing/2014/main" id="{EF4DF803-0A42-4EEE-9339-C2D8B7F2EF8B}"/>
              </a:ext>
            </a:extLst>
          </p:cNvPr>
          <p:cNvSpPr/>
          <p:nvPr/>
        </p:nvSpPr>
        <p:spPr>
          <a:xfrm>
            <a:off x="896746" y="1980486"/>
            <a:ext cx="9684168" cy="4292363"/>
          </a:xfrm>
          <a:prstGeom prst="rect">
            <a:avLst/>
          </a:prstGeom>
          <a:noFill/>
          <a:ln>
            <a:solidFill>
              <a:srgbClr val="3B4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3">
            <a:extLst>
              <a:ext uri="{FF2B5EF4-FFF2-40B4-BE49-F238E27FC236}">
                <a16:creationId xmlns:a16="http://schemas.microsoft.com/office/drawing/2014/main" id="{84353AF3-F725-46DD-A02F-D8A435E6CD99}"/>
              </a:ext>
            </a:extLst>
          </p:cNvPr>
          <p:cNvSpPr/>
          <p:nvPr/>
        </p:nvSpPr>
        <p:spPr>
          <a:xfrm>
            <a:off x="896746" y="1980486"/>
            <a:ext cx="9684168" cy="4292363"/>
          </a:xfrm>
          <a:prstGeom prst="rect">
            <a:avLst/>
          </a:prstGeom>
          <a:noFill/>
          <a:ln>
            <a:solidFill>
              <a:srgbClr val="3B4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9">
            <a:extLst>
              <a:ext uri="{FF2B5EF4-FFF2-40B4-BE49-F238E27FC236}">
                <a16:creationId xmlns:a16="http://schemas.microsoft.com/office/drawing/2014/main" id="{47F30CA1-873B-41DF-8787-75D88098BAF6}"/>
              </a:ext>
            </a:extLst>
          </p:cNvPr>
          <p:cNvSpPr txBox="1"/>
          <p:nvPr/>
        </p:nvSpPr>
        <p:spPr>
          <a:xfrm>
            <a:off x="1395823" y="2583035"/>
            <a:ext cx="3646748" cy="430887"/>
          </a:xfrm>
          <a:prstGeom prst="rect">
            <a:avLst/>
          </a:prstGeom>
          <a:noFill/>
        </p:spPr>
        <p:txBody>
          <a:bodyPr wrap="square" lIns="0" tIns="0" rIns="0" bIns="0" rtlCol="0">
            <a:spAutoFit/>
          </a:bodyPr>
          <a:lstStyle/>
          <a:p>
            <a:r>
              <a:rPr lang="en-US" altLang="zh-CN" sz="2800" dirty="0"/>
              <a:t>Truffle</a:t>
            </a:r>
            <a:endParaRPr lang="zh-CN" altLang="en-US" sz="2800" dirty="0"/>
          </a:p>
        </p:txBody>
      </p:sp>
      <p:sp>
        <p:nvSpPr>
          <p:cNvPr id="19" name="TextBox 106">
            <a:extLst>
              <a:ext uri="{FF2B5EF4-FFF2-40B4-BE49-F238E27FC236}">
                <a16:creationId xmlns:a16="http://schemas.microsoft.com/office/drawing/2014/main" id="{796AB707-D4DC-467E-AC98-250E7C456561}"/>
              </a:ext>
            </a:extLst>
          </p:cNvPr>
          <p:cNvSpPr txBox="1"/>
          <p:nvPr/>
        </p:nvSpPr>
        <p:spPr>
          <a:xfrm>
            <a:off x="1362166" y="3239898"/>
            <a:ext cx="8748485" cy="746358"/>
          </a:xfrm>
          <a:prstGeom prst="rect">
            <a:avLst/>
          </a:prstGeom>
          <a:noFill/>
        </p:spPr>
        <p:txBody>
          <a:bodyPr wrap="square" lIns="0" tIns="0" rIns="0" bIns="0" rtlCol="0">
            <a:spAutoFit/>
          </a:bodyPr>
          <a:lstStyle/>
          <a:p>
            <a:r>
              <a:rPr lang="en-US" altLang="zh-CN" dirty="0"/>
              <a:t>Truffle is a development environment, testing framework and asset pipeline for Ethereum, aiming to make life as an Ethereum developer easier.</a:t>
            </a:r>
          </a:p>
          <a:p>
            <a:pPr algn="just">
              <a:lnSpc>
                <a:spcPts val="1500"/>
              </a:lnSpc>
            </a:pPr>
            <a:endParaRPr lang="en-US" altLang="zh-CN"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TextBox 19">
            <a:extLst>
              <a:ext uri="{FF2B5EF4-FFF2-40B4-BE49-F238E27FC236}">
                <a16:creationId xmlns:a16="http://schemas.microsoft.com/office/drawing/2014/main" id="{D25DFF6E-DDB6-476C-B0B9-F783A6261B0C}"/>
              </a:ext>
            </a:extLst>
          </p:cNvPr>
          <p:cNvSpPr txBox="1"/>
          <p:nvPr/>
        </p:nvSpPr>
        <p:spPr>
          <a:xfrm>
            <a:off x="1395823" y="4309784"/>
            <a:ext cx="3646748" cy="430887"/>
          </a:xfrm>
          <a:prstGeom prst="rect">
            <a:avLst/>
          </a:prstGeom>
          <a:noFill/>
        </p:spPr>
        <p:txBody>
          <a:bodyPr wrap="square" lIns="0" tIns="0" rIns="0" bIns="0" rtlCol="0">
            <a:spAutoFit/>
          </a:bodyPr>
          <a:lstStyle/>
          <a:p>
            <a:r>
              <a:rPr lang="en-US" altLang="zh-CN" sz="2800" dirty="0"/>
              <a:t>Advantage</a:t>
            </a:r>
            <a:endParaRPr lang="zh-CN" altLang="en-US" sz="2800" dirty="0"/>
          </a:p>
        </p:txBody>
      </p:sp>
      <p:sp>
        <p:nvSpPr>
          <p:cNvPr id="22" name="TextBox 106">
            <a:extLst>
              <a:ext uri="{FF2B5EF4-FFF2-40B4-BE49-F238E27FC236}">
                <a16:creationId xmlns:a16="http://schemas.microsoft.com/office/drawing/2014/main" id="{17D21A9D-9972-4DEC-9CEA-99933CA5B2E3}"/>
              </a:ext>
            </a:extLst>
          </p:cNvPr>
          <p:cNvSpPr txBox="1"/>
          <p:nvPr/>
        </p:nvSpPr>
        <p:spPr>
          <a:xfrm>
            <a:off x="1362165" y="4908299"/>
            <a:ext cx="8835572" cy="973343"/>
          </a:xfrm>
          <a:prstGeom prst="rect">
            <a:avLst/>
          </a:prstGeom>
          <a:noFill/>
        </p:spPr>
        <p:txBody>
          <a:bodyPr wrap="square" lIns="0" tIns="0" rIns="0" bIns="0" rtlCol="0">
            <a:spAutoFit/>
          </a:bodyPr>
          <a:lstStyle/>
          <a:p>
            <a:pPr marL="342900" indent="-342900" algn="just">
              <a:lnSpc>
                <a:spcPts val="1500"/>
              </a:lnSpc>
              <a:buAutoNum type="alphaLcParenBoth"/>
            </a:pPr>
            <a:r>
              <a:rPr lang="en-US" altLang="zh-CN" dirty="0"/>
              <a:t>Built-in smart contract compilation, linking, deployment and binary management.</a:t>
            </a:r>
          </a:p>
          <a:p>
            <a:pPr algn="just">
              <a:lnSpc>
                <a:spcPts val="1500"/>
              </a:lnSpc>
            </a:pPr>
            <a:endParaRPr lang="en-US" altLang="zh-CN" dirty="0"/>
          </a:p>
          <a:p>
            <a:pPr algn="just">
              <a:lnSpc>
                <a:spcPts val="1500"/>
              </a:lnSpc>
            </a:pPr>
            <a:r>
              <a:rPr lang="en-US" altLang="zh-CN" dirty="0"/>
              <a:t>(b)  Network management for deploying to many public &amp; private networks.</a:t>
            </a:r>
          </a:p>
          <a:p>
            <a:pPr algn="just">
              <a:lnSpc>
                <a:spcPts val="1500"/>
              </a:lnSpc>
            </a:pPr>
            <a:endParaRPr lang="en-US" altLang="zh-CN" dirty="0"/>
          </a:p>
          <a:p>
            <a:pPr algn="just">
              <a:lnSpc>
                <a:spcPts val="1500"/>
              </a:lnSpc>
            </a:pPr>
            <a:r>
              <a:rPr lang="en-US" altLang="zh-CN" dirty="0"/>
              <a:t>(c)  Automated contract testing.</a:t>
            </a:r>
            <a:endParaRPr lang="en-US" altLang="zh-CN" sz="14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5" name="30">
            <a:extLst>
              <a:ext uri="{FF2B5EF4-FFF2-40B4-BE49-F238E27FC236}">
                <a16:creationId xmlns:a16="http://schemas.microsoft.com/office/drawing/2014/main" id="{34459555-8EC7-4F09-B818-D0737346DF54}"/>
              </a:ext>
            </a:extLst>
          </p:cNvPr>
          <p:cNvCxnSpPr/>
          <p:nvPr/>
        </p:nvCxnSpPr>
        <p:spPr>
          <a:xfrm>
            <a:off x="1429367" y="3056957"/>
            <a:ext cx="3888351" cy="1"/>
          </a:xfrm>
          <a:prstGeom prst="line">
            <a:avLst/>
          </a:prstGeom>
          <a:ln w="12700">
            <a:solidFill>
              <a:srgbClr val="3B4658"/>
            </a:solidFill>
            <a:prstDash val="dash"/>
          </a:ln>
        </p:spPr>
        <p:style>
          <a:lnRef idx="1">
            <a:schemeClr val="accent1"/>
          </a:lnRef>
          <a:fillRef idx="0">
            <a:schemeClr val="accent1"/>
          </a:fillRef>
          <a:effectRef idx="0">
            <a:schemeClr val="accent1"/>
          </a:effectRef>
          <a:fontRef idx="minor">
            <a:schemeClr val="tx1"/>
          </a:fontRef>
        </p:style>
      </p:cxnSp>
      <p:cxnSp>
        <p:nvCxnSpPr>
          <p:cNvPr id="26" name="31">
            <a:extLst>
              <a:ext uri="{FF2B5EF4-FFF2-40B4-BE49-F238E27FC236}">
                <a16:creationId xmlns:a16="http://schemas.microsoft.com/office/drawing/2014/main" id="{3CAF8A53-D4F2-4B51-A6B7-451036D87F43}"/>
              </a:ext>
            </a:extLst>
          </p:cNvPr>
          <p:cNvCxnSpPr/>
          <p:nvPr/>
        </p:nvCxnSpPr>
        <p:spPr>
          <a:xfrm>
            <a:off x="1429367" y="4777417"/>
            <a:ext cx="3888351" cy="1"/>
          </a:xfrm>
          <a:prstGeom prst="line">
            <a:avLst/>
          </a:prstGeom>
          <a:ln w="12700">
            <a:solidFill>
              <a:srgbClr val="3B4658"/>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par>
                                <p:cTn id="12" presetID="22" presetClass="entr" presetSubtype="8" fill="hold"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0443C31-36F3-4D01-A468-1C957B27B1F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1240"/>
            <a:ext cx="12190413" cy="6857107"/>
          </a:xfrm>
          <a:prstGeom prst="rect">
            <a:avLst/>
          </a:prstGeom>
        </p:spPr>
      </p:pic>
      <p:sp>
        <p:nvSpPr>
          <p:cNvPr id="13" name="矩形 12">
            <a:extLst>
              <a:ext uri="{FF2B5EF4-FFF2-40B4-BE49-F238E27FC236}">
                <a16:creationId xmlns:a16="http://schemas.microsoft.com/office/drawing/2014/main" id="{C9D8A9E3-C2D0-402E-83F8-75B35122FF8C}"/>
              </a:ext>
            </a:extLst>
          </p:cNvPr>
          <p:cNvSpPr/>
          <p:nvPr/>
        </p:nvSpPr>
        <p:spPr>
          <a:xfrm>
            <a:off x="1312851" y="1981146"/>
            <a:ext cx="4884750" cy="784830"/>
          </a:xfrm>
          <a:prstGeom prst="rect">
            <a:avLst/>
          </a:prstGeom>
        </p:spPr>
        <p:txBody>
          <a:bodyPr wrap="square" lIns="0" tIns="0" rIns="0" bIns="0">
            <a:spAutoFit/>
          </a:bodyPr>
          <a:lstStyle/>
          <a:p>
            <a:pPr algn="ctr" eaLnBrk="1" hangingPunct="1">
              <a:defRPr/>
            </a:pPr>
            <a:r>
              <a:rPr lang="en-US" altLang="zh-CN" sz="5000" b="1" spc="300" noProof="1">
                <a:solidFill>
                  <a:srgbClr val="59A3B0"/>
                </a:solidFill>
                <a:latin typeface="微软雅黑" panose="020B0503020204020204" pitchFamily="34" charset="-122"/>
                <a:ea typeface="微软雅黑" panose="020B0503020204020204" pitchFamily="34" charset="-122"/>
                <a:cs typeface="+mn-ea"/>
                <a:sym typeface="Arial" panose="020B0604020202020204" pitchFamily="34" charset="0"/>
              </a:rPr>
              <a:t>UML</a:t>
            </a:r>
            <a:endParaRPr lang="zh-CN" altLang="en-US" sz="5000" b="1" spc="300" noProof="1">
              <a:solidFill>
                <a:schemeClr val="bg1">
                  <a:lumMod val="8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16124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750"/>
                                        <p:tgtEl>
                                          <p:spTgt spid="7"/>
                                        </p:tgtEl>
                                      </p:cBhvr>
                                    </p:animEffect>
                                  </p:childTnLst>
                                </p:cTn>
                              </p:par>
                            </p:childTnLst>
                          </p:cTn>
                        </p:par>
                        <p:par>
                          <p:cTn id="8" fill="hold">
                            <p:stCondLst>
                              <p:cond delay="750"/>
                            </p:stCondLst>
                            <p:childTnLst>
                              <p:par>
                                <p:cTn id="9" presetID="23" presetClass="entr" presetSubtype="32"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strVal val="4*#ppt_w"/>
                                          </p:val>
                                        </p:tav>
                                        <p:tav tm="100000">
                                          <p:val>
                                            <p:strVal val="#ppt_w"/>
                                          </p:val>
                                        </p:tav>
                                      </p:tavLst>
                                    </p:anim>
                                    <p:anim calcmode="lin" valueType="num">
                                      <p:cBhvr>
                                        <p:cTn id="12" dur="500" fill="hold"/>
                                        <p:tgtEl>
                                          <p:spTgt spid="1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20">
              <a:extLst>
                <a:ext uri="{FF2B5EF4-FFF2-40B4-BE49-F238E27FC236}">
                  <a16:creationId xmlns:a16="http://schemas.microsoft.com/office/drawing/2014/main" id="{3FE1115B-B3A2-4774-96AC-5EB274F22FF8}"/>
                </a:ext>
              </a:extLst>
            </p:cNvPr>
            <p:cNvSpPr txBox="1"/>
            <p:nvPr/>
          </p:nvSpPr>
          <p:spPr>
            <a:xfrm>
              <a:off x="4701721" y="573616"/>
              <a:ext cx="3118268" cy="523220"/>
            </a:xfrm>
            <a:prstGeom prst="rect">
              <a:avLst/>
            </a:prstGeom>
            <a:noFill/>
          </p:spPr>
          <p:txBody>
            <a:bodyPr wrap="square" rtlCol="0">
              <a:spAutoFit/>
            </a:bodyPr>
            <a:lstStyle/>
            <a:p>
              <a:r>
                <a:rPr lang="en-US" altLang="zh-CN" sz="2800" b="1" dirty="0">
                  <a:solidFill>
                    <a:schemeClr val="bg1">
                      <a:lumMod val="50000"/>
                    </a:schemeClr>
                  </a:solidFill>
                  <a:latin typeface="微软雅黑" panose="020B0503020204020204" pitchFamily="34" charset="-122"/>
                  <a:ea typeface="微软雅黑" panose="020B0503020204020204" pitchFamily="34" charset="-122"/>
                </a:rPr>
                <a:t>Class Diagram</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出品 26">
            <a:extLst>
              <a:ext uri="{FF2B5EF4-FFF2-40B4-BE49-F238E27FC236}">
                <a16:creationId xmlns:a16="http://schemas.microsoft.com/office/drawing/2014/main" id="{EC2B11FB-E2D4-478A-8422-212BAA87842D}"/>
              </a:ext>
            </a:extLst>
          </p:cNvPr>
          <p:cNvSpPr txBox="1"/>
          <p:nvPr>
            <p:custDataLst>
              <p:tags r:id="rId1"/>
            </p:custDataLst>
          </p:nvPr>
        </p:nvSpPr>
        <p:spPr>
          <a:xfrm>
            <a:off x="1774391" y="2706882"/>
            <a:ext cx="1163048" cy="307777"/>
          </a:xfrm>
          <a:prstGeom prst="rect">
            <a:avLst/>
          </a:prstGeom>
          <a:noFill/>
        </p:spPr>
        <p:txBody>
          <a:bodyPr wrap="square" rtlCol="0">
            <a:spAutoFit/>
          </a:bodyPr>
          <a:lstStyle/>
          <a:p>
            <a:r>
              <a:rPr lang="en-US" altLang="zh-CN" sz="1400" b="1" dirty="0">
                <a:solidFill>
                  <a:schemeClr val="bg1">
                    <a:lumMod val="50000"/>
                  </a:schemeClr>
                </a:solidFill>
                <a:latin typeface="微软雅黑" panose="020B0503020204020204" pitchFamily="34" charset="-122"/>
                <a:ea typeface="微软雅黑" panose="020B0503020204020204" pitchFamily="34" charset="-122"/>
              </a:rPr>
              <a:t>Monopoly</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品 28">
            <a:extLst>
              <a:ext uri="{FF2B5EF4-FFF2-40B4-BE49-F238E27FC236}">
                <a16:creationId xmlns:a16="http://schemas.microsoft.com/office/drawing/2014/main" id="{0FB185BD-6015-4E7B-B535-761EBD2F3CB9}"/>
              </a:ext>
            </a:extLst>
          </p:cNvPr>
          <p:cNvSpPr txBox="1"/>
          <p:nvPr>
            <p:custDataLst>
              <p:tags r:id="rId2"/>
            </p:custDataLst>
          </p:nvPr>
        </p:nvSpPr>
        <p:spPr>
          <a:xfrm>
            <a:off x="1810256" y="3649847"/>
            <a:ext cx="1163048" cy="307777"/>
          </a:xfrm>
          <a:prstGeom prst="rect">
            <a:avLst/>
          </a:prstGeom>
          <a:noFill/>
        </p:spPr>
        <p:txBody>
          <a:bodyPr wrap="square" rtlCol="0">
            <a:spAutoFit/>
          </a:bodyPr>
          <a:lstStyle/>
          <a:p>
            <a:r>
              <a:rPr lang="en-US" altLang="zh-CN" sz="1400" b="1" dirty="0">
                <a:solidFill>
                  <a:schemeClr val="bg1">
                    <a:lumMod val="50000"/>
                  </a:schemeClr>
                </a:solidFill>
                <a:latin typeface="微软雅黑" panose="020B0503020204020204" pitchFamily="34" charset="-122"/>
                <a:ea typeface="微软雅黑" panose="020B0503020204020204" pitchFamily="34" charset="-122"/>
              </a:rPr>
              <a:t>Room</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30">
            <a:extLst>
              <a:ext uri="{FF2B5EF4-FFF2-40B4-BE49-F238E27FC236}">
                <a16:creationId xmlns:a16="http://schemas.microsoft.com/office/drawing/2014/main" id="{97DF7945-DE11-4232-AB4A-E9B9F0690C5B}"/>
              </a:ext>
            </a:extLst>
          </p:cNvPr>
          <p:cNvSpPr txBox="1"/>
          <p:nvPr>
            <p:custDataLst>
              <p:tags r:id="rId3"/>
            </p:custDataLst>
          </p:nvPr>
        </p:nvSpPr>
        <p:spPr>
          <a:xfrm>
            <a:off x="10334521" y="2705583"/>
            <a:ext cx="1163048" cy="307777"/>
          </a:xfrm>
          <a:prstGeom prst="rect">
            <a:avLst/>
          </a:prstGeom>
          <a:noFill/>
        </p:spPr>
        <p:txBody>
          <a:bodyPr wrap="square" rtlCol="0">
            <a:spAutoFit/>
          </a:bodyPr>
          <a:lstStyle/>
          <a:p>
            <a:r>
              <a:rPr lang="en-US" altLang="zh-CN" sz="1400" b="1" dirty="0">
                <a:solidFill>
                  <a:schemeClr val="bg1">
                    <a:lumMod val="50000"/>
                  </a:schemeClr>
                </a:solidFill>
                <a:latin typeface="微软雅黑" panose="020B0503020204020204" pitchFamily="34" charset="-122"/>
                <a:ea typeface="微软雅黑" panose="020B0503020204020204" pitchFamily="34" charset="-122"/>
              </a:rPr>
              <a:t>Grid</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品 32">
            <a:extLst>
              <a:ext uri="{FF2B5EF4-FFF2-40B4-BE49-F238E27FC236}">
                <a16:creationId xmlns:a16="http://schemas.microsoft.com/office/drawing/2014/main" id="{C886AD2F-D643-4DD7-85F9-10F57F3059CC}"/>
              </a:ext>
            </a:extLst>
          </p:cNvPr>
          <p:cNvSpPr txBox="1"/>
          <p:nvPr>
            <p:custDataLst>
              <p:tags r:id="rId4"/>
            </p:custDataLst>
          </p:nvPr>
        </p:nvSpPr>
        <p:spPr>
          <a:xfrm>
            <a:off x="10298656" y="3619153"/>
            <a:ext cx="1163048" cy="307777"/>
          </a:xfrm>
          <a:prstGeom prst="rect">
            <a:avLst/>
          </a:prstGeom>
          <a:noFill/>
        </p:spPr>
        <p:txBody>
          <a:bodyPr wrap="square" rtlCol="0">
            <a:spAutoFit/>
          </a:bodyPr>
          <a:lstStyle/>
          <a:p>
            <a:r>
              <a:rPr lang="en-US" altLang="zh-CN" sz="1400" b="1" dirty="0">
                <a:solidFill>
                  <a:schemeClr val="bg1">
                    <a:lumMod val="50000"/>
                  </a:schemeClr>
                </a:solidFill>
                <a:latin typeface="微软雅黑" panose="020B0503020204020204" pitchFamily="34" charset="-122"/>
                <a:ea typeface="微软雅黑" panose="020B0503020204020204" pitchFamily="34" charset="-122"/>
              </a:rPr>
              <a:t>Player</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Oval 8">
            <a:extLst>
              <a:ext uri="{FF2B5EF4-FFF2-40B4-BE49-F238E27FC236}">
                <a16:creationId xmlns:a16="http://schemas.microsoft.com/office/drawing/2014/main" id="{58994C2E-7630-4541-823D-F99F7EF8045A}"/>
              </a:ext>
            </a:extLst>
          </p:cNvPr>
          <p:cNvSpPr/>
          <p:nvPr/>
        </p:nvSpPr>
        <p:spPr>
          <a:xfrm>
            <a:off x="1121897" y="2643586"/>
            <a:ext cx="509492" cy="509490"/>
          </a:xfrm>
          <a:prstGeom prst="ellipse">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28" name="Oval 12">
            <a:extLst>
              <a:ext uri="{FF2B5EF4-FFF2-40B4-BE49-F238E27FC236}">
                <a16:creationId xmlns:a16="http://schemas.microsoft.com/office/drawing/2014/main" id="{6A78E843-B89A-41BF-BA36-6EEBCC89C265}"/>
              </a:ext>
            </a:extLst>
          </p:cNvPr>
          <p:cNvSpPr/>
          <p:nvPr/>
        </p:nvSpPr>
        <p:spPr>
          <a:xfrm>
            <a:off x="1121897" y="3588288"/>
            <a:ext cx="509492" cy="509490"/>
          </a:xfrm>
          <a:prstGeom prst="ellipse">
            <a:avLst/>
          </a:prstGeom>
          <a:solidFill>
            <a:srgbClr val="59A3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29" name="Freeform 11">
            <a:extLst>
              <a:ext uri="{FF2B5EF4-FFF2-40B4-BE49-F238E27FC236}">
                <a16:creationId xmlns:a16="http://schemas.microsoft.com/office/drawing/2014/main" id="{C8380887-74CB-41F1-832B-B1625B751173}"/>
              </a:ext>
            </a:extLst>
          </p:cNvPr>
          <p:cNvSpPr>
            <a:spLocks noEditPoints="1"/>
          </p:cNvSpPr>
          <p:nvPr/>
        </p:nvSpPr>
        <p:spPr bwMode="auto">
          <a:xfrm>
            <a:off x="1240340" y="3701904"/>
            <a:ext cx="272604" cy="266464"/>
          </a:xfrm>
          <a:custGeom>
            <a:avLst/>
            <a:gdLst>
              <a:gd name="T0" fmla="*/ 90 w 94"/>
              <a:gd name="T1" fmla="*/ 55 h 92"/>
              <a:gd name="T2" fmla="*/ 90 w 94"/>
              <a:gd name="T3" fmla="*/ 85 h 92"/>
              <a:gd name="T4" fmla="*/ 53 w 94"/>
              <a:gd name="T5" fmla="*/ 89 h 92"/>
              <a:gd name="T6" fmla="*/ 54 w 94"/>
              <a:gd name="T7" fmla="*/ 59 h 92"/>
              <a:gd name="T8" fmla="*/ 46 w 94"/>
              <a:gd name="T9" fmla="*/ 0 h 92"/>
              <a:gd name="T10" fmla="*/ 0 w 94"/>
              <a:gd name="T11" fmla="*/ 46 h 92"/>
              <a:gd name="T12" fmla="*/ 46 w 94"/>
              <a:gd name="T13" fmla="*/ 92 h 92"/>
              <a:gd name="T14" fmla="*/ 45 w 94"/>
              <a:gd name="T15" fmla="*/ 84 h 92"/>
              <a:gd name="T16" fmla="*/ 20 w 94"/>
              <a:gd name="T17" fmla="*/ 72 h 92"/>
              <a:gd name="T18" fmla="*/ 20 w 94"/>
              <a:gd name="T19" fmla="*/ 20 h 92"/>
              <a:gd name="T20" fmla="*/ 72 w 94"/>
              <a:gd name="T21" fmla="*/ 20 h 92"/>
              <a:gd name="T22" fmla="*/ 83 w 94"/>
              <a:gd name="T23" fmla="*/ 50 h 92"/>
              <a:gd name="T24" fmla="*/ 92 w 94"/>
              <a:gd name="T25" fmla="*/ 50 h 92"/>
              <a:gd name="T26" fmla="*/ 79 w 94"/>
              <a:gd name="T27" fmla="*/ 13 h 92"/>
              <a:gd name="T28" fmla="*/ 47 w 94"/>
              <a:gd name="T29" fmla="*/ 41 h 92"/>
              <a:gd name="T30" fmla="*/ 31 w 94"/>
              <a:gd name="T31" fmla="*/ 19 h 92"/>
              <a:gd name="T32" fmla="*/ 41 w 94"/>
              <a:gd name="T33" fmla="*/ 44 h 92"/>
              <a:gd name="T34" fmla="*/ 47 w 94"/>
              <a:gd name="T35" fmla="*/ 55 h 92"/>
              <a:gd name="T36" fmla="*/ 54 w 94"/>
              <a:gd name="T37" fmla="*/ 47 h 92"/>
              <a:gd name="T38" fmla="*/ 62 w 94"/>
              <a:gd name="T39" fmla="*/ 30 h 92"/>
              <a:gd name="T40" fmla="*/ 47 w 94"/>
              <a:gd name="T41" fmla="*/ 41 h 92"/>
              <a:gd name="T42" fmla="*/ 88 w 94"/>
              <a:gd name="T43" fmla="*/ 75 h 92"/>
              <a:gd name="T44" fmla="*/ 87 w 94"/>
              <a:gd name="T45" fmla="*/ 74 h 92"/>
              <a:gd name="T46" fmla="*/ 86 w 94"/>
              <a:gd name="T47" fmla="*/ 71 h 92"/>
              <a:gd name="T48" fmla="*/ 81 w 94"/>
              <a:gd name="T49" fmla="*/ 83 h 92"/>
              <a:gd name="T50" fmla="*/ 85 w 94"/>
              <a:gd name="T51" fmla="*/ 76 h 92"/>
              <a:gd name="T52" fmla="*/ 86 w 94"/>
              <a:gd name="T53" fmla="*/ 76 h 92"/>
              <a:gd name="T54" fmla="*/ 87 w 94"/>
              <a:gd name="T55" fmla="*/ 83 h 92"/>
              <a:gd name="T56" fmla="*/ 66 w 94"/>
              <a:gd name="T57" fmla="*/ 80 h 92"/>
              <a:gd name="T58" fmla="*/ 67 w 94"/>
              <a:gd name="T59" fmla="*/ 69 h 92"/>
              <a:gd name="T60" fmla="*/ 68 w 94"/>
              <a:gd name="T61" fmla="*/ 61 h 92"/>
              <a:gd name="T62" fmla="*/ 57 w 94"/>
              <a:gd name="T63" fmla="*/ 64 h 92"/>
              <a:gd name="T64" fmla="*/ 61 w 94"/>
              <a:gd name="T65" fmla="*/ 68 h 92"/>
              <a:gd name="T66" fmla="*/ 63 w 94"/>
              <a:gd name="T67" fmla="*/ 63 h 92"/>
              <a:gd name="T68" fmla="*/ 62 w 94"/>
              <a:gd name="T69" fmla="*/ 69 h 92"/>
              <a:gd name="T70" fmla="*/ 54 w 94"/>
              <a:gd name="T71" fmla="*/ 83 h 92"/>
              <a:gd name="T72" fmla="*/ 81 w 94"/>
              <a:gd name="T73" fmla="*/ 80 h 92"/>
              <a:gd name="T74" fmla="*/ 79 w 94"/>
              <a:gd name="T75" fmla="*/ 76 h 92"/>
              <a:gd name="T76" fmla="*/ 75 w 94"/>
              <a:gd name="T77" fmla="*/ 60 h 92"/>
              <a:gd name="T78" fmla="*/ 66 w 94"/>
              <a:gd name="T79" fmla="*/ 80 h 92"/>
              <a:gd name="T80" fmla="*/ 73 w 94"/>
              <a:gd name="T81" fmla="*/ 83 h 92"/>
              <a:gd name="T82" fmla="*/ 78 w 94"/>
              <a:gd name="T83" fmla="*/ 80 h 92"/>
              <a:gd name="T84" fmla="*/ 74 w 94"/>
              <a:gd name="T85" fmla="*/ 76 h 92"/>
              <a:gd name="T86" fmla="*/ 72 w 94"/>
              <a:gd name="T87"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 h="92">
                <a:moveTo>
                  <a:pt x="58" y="55"/>
                </a:moveTo>
                <a:cubicBezTo>
                  <a:pt x="90" y="55"/>
                  <a:pt x="90" y="55"/>
                  <a:pt x="90" y="55"/>
                </a:cubicBezTo>
                <a:cubicBezTo>
                  <a:pt x="92" y="55"/>
                  <a:pt x="94" y="56"/>
                  <a:pt x="93" y="59"/>
                </a:cubicBezTo>
                <a:cubicBezTo>
                  <a:pt x="90" y="85"/>
                  <a:pt x="90" y="85"/>
                  <a:pt x="90" y="85"/>
                </a:cubicBezTo>
                <a:cubicBezTo>
                  <a:pt x="89" y="87"/>
                  <a:pt x="87" y="89"/>
                  <a:pt x="85" y="89"/>
                </a:cubicBezTo>
                <a:cubicBezTo>
                  <a:pt x="53" y="89"/>
                  <a:pt x="53" y="89"/>
                  <a:pt x="53" y="89"/>
                </a:cubicBezTo>
                <a:cubicBezTo>
                  <a:pt x="51" y="89"/>
                  <a:pt x="49" y="87"/>
                  <a:pt x="50" y="85"/>
                </a:cubicBezTo>
                <a:cubicBezTo>
                  <a:pt x="54" y="59"/>
                  <a:pt x="54" y="59"/>
                  <a:pt x="54" y="59"/>
                </a:cubicBezTo>
                <a:cubicBezTo>
                  <a:pt x="54" y="56"/>
                  <a:pt x="56" y="55"/>
                  <a:pt x="58" y="55"/>
                </a:cubicBezTo>
                <a:close/>
                <a:moveTo>
                  <a:pt x="46" y="0"/>
                </a:moveTo>
                <a:cubicBezTo>
                  <a:pt x="34" y="0"/>
                  <a:pt x="22" y="5"/>
                  <a:pt x="14" y="13"/>
                </a:cubicBezTo>
                <a:cubicBezTo>
                  <a:pt x="6" y="22"/>
                  <a:pt x="0" y="33"/>
                  <a:pt x="0" y="46"/>
                </a:cubicBezTo>
                <a:cubicBezTo>
                  <a:pt x="0" y="58"/>
                  <a:pt x="6" y="70"/>
                  <a:pt x="14" y="78"/>
                </a:cubicBezTo>
                <a:cubicBezTo>
                  <a:pt x="22" y="86"/>
                  <a:pt x="34" y="92"/>
                  <a:pt x="46" y="92"/>
                </a:cubicBezTo>
                <a:cubicBezTo>
                  <a:pt x="47" y="92"/>
                  <a:pt x="47" y="92"/>
                  <a:pt x="48" y="91"/>
                </a:cubicBezTo>
                <a:cubicBezTo>
                  <a:pt x="46" y="90"/>
                  <a:pt x="45" y="87"/>
                  <a:pt x="45" y="84"/>
                </a:cubicBezTo>
                <a:cubicBezTo>
                  <a:pt x="46" y="82"/>
                  <a:pt x="46" y="82"/>
                  <a:pt x="46" y="82"/>
                </a:cubicBezTo>
                <a:cubicBezTo>
                  <a:pt x="36" y="82"/>
                  <a:pt x="27" y="78"/>
                  <a:pt x="20" y="72"/>
                </a:cubicBezTo>
                <a:cubicBezTo>
                  <a:pt x="14" y="65"/>
                  <a:pt x="10" y="56"/>
                  <a:pt x="10" y="46"/>
                </a:cubicBezTo>
                <a:cubicBezTo>
                  <a:pt x="10" y="36"/>
                  <a:pt x="14" y="26"/>
                  <a:pt x="20" y="20"/>
                </a:cubicBezTo>
                <a:cubicBezTo>
                  <a:pt x="27" y="13"/>
                  <a:pt x="36" y="9"/>
                  <a:pt x="46" y="9"/>
                </a:cubicBezTo>
                <a:cubicBezTo>
                  <a:pt x="56" y="9"/>
                  <a:pt x="66" y="13"/>
                  <a:pt x="72" y="20"/>
                </a:cubicBezTo>
                <a:cubicBezTo>
                  <a:pt x="79" y="26"/>
                  <a:pt x="83" y="36"/>
                  <a:pt x="83" y="46"/>
                </a:cubicBezTo>
                <a:cubicBezTo>
                  <a:pt x="83" y="47"/>
                  <a:pt x="83" y="49"/>
                  <a:pt x="83" y="50"/>
                </a:cubicBezTo>
                <a:cubicBezTo>
                  <a:pt x="90" y="50"/>
                  <a:pt x="90" y="50"/>
                  <a:pt x="90" y="50"/>
                </a:cubicBezTo>
                <a:cubicBezTo>
                  <a:pt x="91" y="50"/>
                  <a:pt x="91" y="50"/>
                  <a:pt x="92" y="50"/>
                </a:cubicBezTo>
                <a:cubicBezTo>
                  <a:pt x="92" y="49"/>
                  <a:pt x="92" y="47"/>
                  <a:pt x="92" y="46"/>
                </a:cubicBezTo>
                <a:cubicBezTo>
                  <a:pt x="92" y="33"/>
                  <a:pt x="87" y="22"/>
                  <a:pt x="79" y="13"/>
                </a:cubicBezTo>
                <a:cubicBezTo>
                  <a:pt x="70" y="5"/>
                  <a:pt x="59" y="0"/>
                  <a:pt x="46" y="0"/>
                </a:cubicBezTo>
                <a:close/>
                <a:moveTo>
                  <a:pt x="47" y="41"/>
                </a:moveTo>
                <a:cubicBezTo>
                  <a:pt x="46" y="41"/>
                  <a:pt x="45" y="41"/>
                  <a:pt x="45" y="41"/>
                </a:cubicBezTo>
                <a:cubicBezTo>
                  <a:pt x="41" y="34"/>
                  <a:pt x="36" y="26"/>
                  <a:pt x="31" y="19"/>
                </a:cubicBezTo>
                <a:cubicBezTo>
                  <a:pt x="30" y="20"/>
                  <a:pt x="29" y="21"/>
                  <a:pt x="27" y="21"/>
                </a:cubicBezTo>
                <a:cubicBezTo>
                  <a:pt x="31" y="30"/>
                  <a:pt x="36" y="37"/>
                  <a:pt x="41" y="44"/>
                </a:cubicBezTo>
                <a:cubicBezTo>
                  <a:pt x="40" y="45"/>
                  <a:pt x="40" y="47"/>
                  <a:pt x="40" y="48"/>
                </a:cubicBezTo>
                <a:cubicBezTo>
                  <a:pt x="40" y="52"/>
                  <a:pt x="43" y="55"/>
                  <a:pt x="47" y="55"/>
                </a:cubicBezTo>
                <a:cubicBezTo>
                  <a:pt x="51" y="55"/>
                  <a:pt x="54" y="52"/>
                  <a:pt x="54" y="48"/>
                </a:cubicBezTo>
                <a:cubicBezTo>
                  <a:pt x="54" y="48"/>
                  <a:pt x="54" y="47"/>
                  <a:pt x="54" y="47"/>
                </a:cubicBezTo>
                <a:cubicBezTo>
                  <a:pt x="58" y="43"/>
                  <a:pt x="62" y="39"/>
                  <a:pt x="65" y="33"/>
                </a:cubicBezTo>
                <a:cubicBezTo>
                  <a:pt x="64" y="32"/>
                  <a:pt x="63" y="31"/>
                  <a:pt x="62" y="30"/>
                </a:cubicBezTo>
                <a:cubicBezTo>
                  <a:pt x="57" y="34"/>
                  <a:pt x="53" y="38"/>
                  <a:pt x="50" y="42"/>
                </a:cubicBezTo>
                <a:cubicBezTo>
                  <a:pt x="49" y="41"/>
                  <a:pt x="48" y="41"/>
                  <a:pt x="47" y="41"/>
                </a:cubicBezTo>
                <a:close/>
                <a:moveTo>
                  <a:pt x="87" y="83"/>
                </a:moveTo>
                <a:cubicBezTo>
                  <a:pt x="88" y="75"/>
                  <a:pt x="88" y="75"/>
                  <a:pt x="88" y="75"/>
                </a:cubicBezTo>
                <a:cubicBezTo>
                  <a:pt x="88" y="75"/>
                  <a:pt x="88" y="74"/>
                  <a:pt x="88" y="74"/>
                </a:cubicBezTo>
                <a:cubicBezTo>
                  <a:pt x="87" y="74"/>
                  <a:pt x="87" y="74"/>
                  <a:pt x="87" y="74"/>
                </a:cubicBezTo>
                <a:cubicBezTo>
                  <a:pt x="86" y="74"/>
                  <a:pt x="85" y="74"/>
                  <a:pt x="85" y="74"/>
                </a:cubicBezTo>
                <a:cubicBezTo>
                  <a:pt x="86" y="71"/>
                  <a:pt x="86" y="71"/>
                  <a:pt x="86" y="71"/>
                </a:cubicBezTo>
                <a:cubicBezTo>
                  <a:pt x="83" y="71"/>
                  <a:pt x="83" y="71"/>
                  <a:pt x="83" y="71"/>
                </a:cubicBezTo>
                <a:cubicBezTo>
                  <a:pt x="81" y="83"/>
                  <a:pt x="81" y="83"/>
                  <a:pt x="81" y="83"/>
                </a:cubicBezTo>
                <a:cubicBezTo>
                  <a:pt x="83" y="83"/>
                  <a:pt x="83" y="83"/>
                  <a:pt x="83" y="83"/>
                </a:cubicBezTo>
                <a:cubicBezTo>
                  <a:pt x="85" y="76"/>
                  <a:pt x="85" y="76"/>
                  <a:pt x="85" y="76"/>
                </a:cubicBezTo>
                <a:cubicBezTo>
                  <a:pt x="85" y="75"/>
                  <a:pt x="85" y="75"/>
                  <a:pt x="85" y="75"/>
                </a:cubicBezTo>
                <a:cubicBezTo>
                  <a:pt x="86" y="75"/>
                  <a:pt x="86" y="75"/>
                  <a:pt x="86" y="76"/>
                </a:cubicBezTo>
                <a:cubicBezTo>
                  <a:pt x="84" y="83"/>
                  <a:pt x="84" y="83"/>
                  <a:pt x="84" y="83"/>
                </a:cubicBezTo>
                <a:cubicBezTo>
                  <a:pt x="87" y="83"/>
                  <a:pt x="87" y="83"/>
                  <a:pt x="87" y="83"/>
                </a:cubicBezTo>
                <a:close/>
                <a:moveTo>
                  <a:pt x="65" y="83"/>
                </a:moveTo>
                <a:cubicBezTo>
                  <a:pt x="66" y="80"/>
                  <a:pt x="66" y="80"/>
                  <a:pt x="66" y="80"/>
                </a:cubicBezTo>
                <a:cubicBezTo>
                  <a:pt x="60" y="80"/>
                  <a:pt x="60" y="80"/>
                  <a:pt x="60" y="80"/>
                </a:cubicBezTo>
                <a:cubicBezTo>
                  <a:pt x="67" y="69"/>
                  <a:pt x="67" y="69"/>
                  <a:pt x="67" y="69"/>
                </a:cubicBezTo>
                <a:cubicBezTo>
                  <a:pt x="68" y="68"/>
                  <a:pt x="68" y="67"/>
                  <a:pt x="68" y="66"/>
                </a:cubicBezTo>
                <a:cubicBezTo>
                  <a:pt x="69" y="64"/>
                  <a:pt x="69" y="62"/>
                  <a:pt x="68" y="61"/>
                </a:cubicBezTo>
                <a:cubicBezTo>
                  <a:pt x="67" y="60"/>
                  <a:pt x="66" y="59"/>
                  <a:pt x="64" y="59"/>
                </a:cubicBezTo>
                <a:cubicBezTo>
                  <a:pt x="60" y="59"/>
                  <a:pt x="58" y="61"/>
                  <a:pt x="57" y="64"/>
                </a:cubicBezTo>
                <a:cubicBezTo>
                  <a:pt x="56" y="68"/>
                  <a:pt x="56" y="68"/>
                  <a:pt x="56" y="68"/>
                </a:cubicBezTo>
                <a:cubicBezTo>
                  <a:pt x="61" y="68"/>
                  <a:pt x="61" y="68"/>
                  <a:pt x="61" y="68"/>
                </a:cubicBezTo>
                <a:cubicBezTo>
                  <a:pt x="62" y="64"/>
                  <a:pt x="62" y="64"/>
                  <a:pt x="62" y="64"/>
                </a:cubicBezTo>
                <a:cubicBezTo>
                  <a:pt x="62" y="63"/>
                  <a:pt x="62" y="63"/>
                  <a:pt x="63" y="63"/>
                </a:cubicBezTo>
                <a:cubicBezTo>
                  <a:pt x="64" y="63"/>
                  <a:pt x="64" y="64"/>
                  <a:pt x="64" y="65"/>
                </a:cubicBezTo>
                <a:cubicBezTo>
                  <a:pt x="63" y="67"/>
                  <a:pt x="63" y="68"/>
                  <a:pt x="62" y="69"/>
                </a:cubicBezTo>
                <a:cubicBezTo>
                  <a:pt x="54" y="80"/>
                  <a:pt x="54" y="80"/>
                  <a:pt x="54" y="80"/>
                </a:cubicBezTo>
                <a:cubicBezTo>
                  <a:pt x="54" y="83"/>
                  <a:pt x="54" y="83"/>
                  <a:pt x="54" y="83"/>
                </a:cubicBezTo>
                <a:cubicBezTo>
                  <a:pt x="65" y="83"/>
                  <a:pt x="65" y="83"/>
                  <a:pt x="65" y="83"/>
                </a:cubicBezTo>
                <a:close/>
                <a:moveTo>
                  <a:pt x="81" y="80"/>
                </a:moveTo>
                <a:cubicBezTo>
                  <a:pt x="81" y="76"/>
                  <a:pt x="81" y="76"/>
                  <a:pt x="81" y="76"/>
                </a:cubicBezTo>
                <a:cubicBezTo>
                  <a:pt x="79" y="76"/>
                  <a:pt x="79" y="76"/>
                  <a:pt x="79" y="76"/>
                </a:cubicBezTo>
                <a:cubicBezTo>
                  <a:pt x="82" y="60"/>
                  <a:pt x="82" y="60"/>
                  <a:pt x="82" y="60"/>
                </a:cubicBezTo>
                <a:cubicBezTo>
                  <a:pt x="75" y="60"/>
                  <a:pt x="75" y="60"/>
                  <a:pt x="75" y="60"/>
                </a:cubicBezTo>
                <a:cubicBezTo>
                  <a:pt x="67" y="76"/>
                  <a:pt x="67" y="76"/>
                  <a:pt x="67" y="76"/>
                </a:cubicBezTo>
                <a:cubicBezTo>
                  <a:pt x="66" y="80"/>
                  <a:pt x="66" y="80"/>
                  <a:pt x="66" y="80"/>
                </a:cubicBezTo>
                <a:cubicBezTo>
                  <a:pt x="73" y="80"/>
                  <a:pt x="73" y="80"/>
                  <a:pt x="73" y="80"/>
                </a:cubicBezTo>
                <a:cubicBezTo>
                  <a:pt x="73" y="83"/>
                  <a:pt x="73" y="83"/>
                  <a:pt x="73" y="83"/>
                </a:cubicBezTo>
                <a:cubicBezTo>
                  <a:pt x="78" y="83"/>
                  <a:pt x="78" y="83"/>
                  <a:pt x="78" y="83"/>
                </a:cubicBezTo>
                <a:cubicBezTo>
                  <a:pt x="78" y="80"/>
                  <a:pt x="78" y="80"/>
                  <a:pt x="78" y="80"/>
                </a:cubicBezTo>
                <a:cubicBezTo>
                  <a:pt x="81" y="80"/>
                  <a:pt x="81" y="80"/>
                  <a:pt x="81" y="80"/>
                </a:cubicBezTo>
                <a:close/>
                <a:moveTo>
                  <a:pt x="74" y="76"/>
                </a:moveTo>
                <a:cubicBezTo>
                  <a:pt x="75" y="67"/>
                  <a:pt x="75" y="67"/>
                  <a:pt x="75" y="67"/>
                </a:cubicBezTo>
                <a:cubicBezTo>
                  <a:pt x="72" y="76"/>
                  <a:pt x="72" y="76"/>
                  <a:pt x="72" y="76"/>
                </a:cubicBezTo>
                <a:lnTo>
                  <a:pt x="74" y="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400">
              <a:solidFill>
                <a:prstClr val="black"/>
              </a:solidFill>
            </a:endParaRPr>
          </a:p>
        </p:txBody>
      </p:sp>
      <p:sp>
        <p:nvSpPr>
          <p:cNvPr id="30" name="Freeform 105">
            <a:extLst>
              <a:ext uri="{FF2B5EF4-FFF2-40B4-BE49-F238E27FC236}">
                <a16:creationId xmlns:a16="http://schemas.microsoft.com/office/drawing/2014/main" id="{2FD3B59A-8958-47B1-9284-49E9B3F5CDB7}"/>
              </a:ext>
            </a:extLst>
          </p:cNvPr>
          <p:cNvSpPr>
            <a:spLocks noEditPoints="1"/>
          </p:cNvSpPr>
          <p:nvPr/>
        </p:nvSpPr>
        <p:spPr bwMode="auto">
          <a:xfrm>
            <a:off x="1264899" y="2751006"/>
            <a:ext cx="223486" cy="270146"/>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400">
              <a:solidFill>
                <a:prstClr val="black"/>
              </a:solidFill>
            </a:endParaRPr>
          </a:p>
        </p:txBody>
      </p:sp>
      <p:sp>
        <p:nvSpPr>
          <p:cNvPr id="31" name="Oval 10">
            <a:extLst>
              <a:ext uri="{FF2B5EF4-FFF2-40B4-BE49-F238E27FC236}">
                <a16:creationId xmlns:a16="http://schemas.microsoft.com/office/drawing/2014/main" id="{FF638229-D4F0-410A-A508-225BF693A3B4}"/>
              </a:ext>
            </a:extLst>
          </p:cNvPr>
          <p:cNvSpPr/>
          <p:nvPr/>
        </p:nvSpPr>
        <p:spPr>
          <a:xfrm>
            <a:off x="9646162" y="2637627"/>
            <a:ext cx="509492" cy="509490"/>
          </a:xfrm>
          <a:prstGeom prst="ellipse">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32" name="Oval 14">
            <a:extLst>
              <a:ext uri="{FF2B5EF4-FFF2-40B4-BE49-F238E27FC236}">
                <a16:creationId xmlns:a16="http://schemas.microsoft.com/office/drawing/2014/main" id="{82CA2D96-F5DC-47DF-8202-15CD2832C226}"/>
              </a:ext>
            </a:extLst>
          </p:cNvPr>
          <p:cNvSpPr/>
          <p:nvPr/>
        </p:nvSpPr>
        <p:spPr>
          <a:xfrm>
            <a:off x="9646162" y="3530999"/>
            <a:ext cx="509492" cy="509490"/>
          </a:xfrm>
          <a:prstGeom prst="ellipse">
            <a:avLst/>
          </a:prstGeom>
          <a:solidFill>
            <a:srgbClr val="59A3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33" name="Freeform 70">
            <a:extLst>
              <a:ext uri="{FF2B5EF4-FFF2-40B4-BE49-F238E27FC236}">
                <a16:creationId xmlns:a16="http://schemas.microsoft.com/office/drawing/2014/main" id="{ACB08D09-DDE6-4BDD-B026-0D7A020166F8}"/>
              </a:ext>
            </a:extLst>
          </p:cNvPr>
          <p:cNvSpPr>
            <a:spLocks/>
          </p:cNvSpPr>
          <p:nvPr/>
        </p:nvSpPr>
        <p:spPr bwMode="auto">
          <a:xfrm>
            <a:off x="9777499" y="3659458"/>
            <a:ext cx="246816" cy="227168"/>
          </a:xfrm>
          <a:custGeom>
            <a:avLst/>
            <a:gdLst>
              <a:gd name="T0" fmla="*/ 29 w 85"/>
              <a:gd name="T1" fmla="*/ 0 h 78"/>
              <a:gd name="T2" fmla="*/ 34 w 85"/>
              <a:gd name="T3" fmla="*/ 29 h 78"/>
              <a:gd name="T4" fmla="*/ 8 w 85"/>
              <a:gd name="T5" fmla="*/ 29 h 78"/>
              <a:gd name="T6" fmla="*/ 6 w 85"/>
              <a:gd name="T7" fmla="*/ 29 h 78"/>
              <a:gd name="T8" fmla="*/ 0 w 85"/>
              <a:gd name="T9" fmla="*/ 35 h 78"/>
              <a:gd name="T10" fmla="*/ 0 w 85"/>
              <a:gd name="T11" fmla="*/ 35 h 78"/>
              <a:gd name="T12" fmla="*/ 4 w 85"/>
              <a:gd name="T13" fmla="*/ 42 h 78"/>
              <a:gd name="T14" fmla="*/ 0 w 85"/>
              <a:gd name="T15" fmla="*/ 47 h 78"/>
              <a:gd name="T16" fmla="*/ 0 w 85"/>
              <a:gd name="T17" fmla="*/ 47 h 78"/>
              <a:gd name="T18" fmla="*/ 5 w 85"/>
              <a:gd name="T19" fmla="*/ 54 h 78"/>
              <a:gd name="T20" fmla="*/ 4 w 85"/>
              <a:gd name="T21" fmla="*/ 58 h 78"/>
              <a:gd name="T22" fmla="*/ 4 w 85"/>
              <a:gd name="T23" fmla="*/ 58 h 78"/>
              <a:gd name="T24" fmla="*/ 10 w 85"/>
              <a:gd name="T25" fmla="*/ 65 h 78"/>
              <a:gd name="T26" fmla="*/ 11 w 85"/>
              <a:gd name="T27" fmla="*/ 65 h 78"/>
              <a:gd name="T28" fmla="*/ 9 w 85"/>
              <a:gd name="T29" fmla="*/ 70 h 78"/>
              <a:gd name="T30" fmla="*/ 9 w 85"/>
              <a:gd name="T31" fmla="*/ 70 h 78"/>
              <a:gd name="T32" fmla="*/ 15 w 85"/>
              <a:gd name="T33" fmla="*/ 77 h 78"/>
              <a:gd name="T34" fmla="*/ 29 w 85"/>
              <a:gd name="T35" fmla="*/ 77 h 78"/>
              <a:gd name="T36" fmla="*/ 45 w 85"/>
              <a:gd name="T37" fmla="*/ 77 h 78"/>
              <a:gd name="T38" fmla="*/ 46 w 85"/>
              <a:gd name="T39" fmla="*/ 77 h 78"/>
              <a:gd name="T40" fmla="*/ 51 w 85"/>
              <a:gd name="T41" fmla="*/ 71 h 78"/>
              <a:gd name="T42" fmla="*/ 66 w 85"/>
              <a:gd name="T43" fmla="*/ 69 h 78"/>
              <a:gd name="T44" fmla="*/ 66 w 85"/>
              <a:gd name="T45" fmla="*/ 78 h 78"/>
              <a:gd name="T46" fmla="*/ 85 w 85"/>
              <a:gd name="T47" fmla="*/ 78 h 78"/>
              <a:gd name="T48" fmla="*/ 85 w 85"/>
              <a:gd name="T49" fmla="*/ 25 h 78"/>
              <a:gd name="T50" fmla="*/ 66 w 85"/>
              <a:gd name="T51" fmla="*/ 25 h 78"/>
              <a:gd name="T52" fmla="*/ 66 w 85"/>
              <a:gd name="T53" fmla="*/ 32 h 78"/>
              <a:gd name="T54" fmla="*/ 61 w 85"/>
              <a:gd name="T55" fmla="*/ 32 h 78"/>
              <a:gd name="T56" fmla="*/ 29 w 85"/>
              <a:gd name="T5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78">
                <a:moveTo>
                  <a:pt x="29" y="0"/>
                </a:moveTo>
                <a:cubicBezTo>
                  <a:pt x="1" y="7"/>
                  <a:pt x="33" y="28"/>
                  <a:pt x="34" y="29"/>
                </a:cubicBezTo>
                <a:cubicBezTo>
                  <a:pt x="8" y="29"/>
                  <a:pt x="8" y="29"/>
                  <a:pt x="8" y="29"/>
                </a:cubicBezTo>
                <a:cubicBezTo>
                  <a:pt x="6" y="29"/>
                  <a:pt x="6" y="29"/>
                  <a:pt x="6" y="29"/>
                </a:cubicBezTo>
                <a:cubicBezTo>
                  <a:pt x="3" y="29"/>
                  <a:pt x="0" y="32"/>
                  <a:pt x="0" y="35"/>
                </a:cubicBezTo>
                <a:cubicBezTo>
                  <a:pt x="0" y="35"/>
                  <a:pt x="0" y="35"/>
                  <a:pt x="0" y="35"/>
                </a:cubicBezTo>
                <a:cubicBezTo>
                  <a:pt x="0" y="38"/>
                  <a:pt x="1" y="41"/>
                  <a:pt x="4" y="42"/>
                </a:cubicBezTo>
                <a:cubicBezTo>
                  <a:pt x="2" y="43"/>
                  <a:pt x="0" y="45"/>
                  <a:pt x="0" y="47"/>
                </a:cubicBezTo>
                <a:cubicBezTo>
                  <a:pt x="0" y="47"/>
                  <a:pt x="0" y="47"/>
                  <a:pt x="0" y="47"/>
                </a:cubicBezTo>
                <a:cubicBezTo>
                  <a:pt x="0" y="51"/>
                  <a:pt x="2" y="53"/>
                  <a:pt x="5" y="54"/>
                </a:cubicBezTo>
                <a:cubicBezTo>
                  <a:pt x="4" y="55"/>
                  <a:pt x="4" y="57"/>
                  <a:pt x="4" y="58"/>
                </a:cubicBezTo>
                <a:cubicBezTo>
                  <a:pt x="4" y="58"/>
                  <a:pt x="4" y="58"/>
                  <a:pt x="4" y="58"/>
                </a:cubicBezTo>
                <a:cubicBezTo>
                  <a:pt x="4" y="62"/>
                  <a:pt x="7" y="65"/>
                  <a:pt x="10" y="65"/>
                </a:cubicBezTo>
                <a:cubicBezTo>
                  <a:pt x="11" y="65"/>
                  <a:pt x="11" y="65"/>
                  <a:pt x="11" y="65"/>
                </a:cubicBezTo>
                <a:cubicBezTo>
                  <a:pt x="9" y="66"/>
                  <a:pt x="9" y="68"/>
                  <a:pt x="9" y="70"/>
                </a:cubicBezTo>
                <a:cubicBezTo>
                  <a:pt x="9" y="70"/>
                  <a:pt x="9" y="70"/>
                  <a:pt x="9" y="70"/>
                </a:cubicBezTo>
                <a:cubicBezTo>
                  <a:pt x="9" y="74"/>
                  <a:pt x="12" y="77"/>
                  <a:pt x="15" y="77"/>
                </a:cubicBezTo>
                <a:cubicBezTo>
                  <a:pt x="29" y="77"/>
                  <a:pt x="29" y="77"/>
                  <a:pt x="29" y="77"/>
                </a:cubicBezTo>
                <a:cubicBezTo>
                  <a:pt x="45" y="77"/>
                  <a:pt x="45" y="77"/>
                  <a:pt x="45" y="77"/>
                </a:cubicBezTo>
                <a:cubicBezTo>
                  <a:pt x="46" y="77"/>
                  <a:pt x="46" y="77"/>
                  <a:pt x="46" y="77"/>
                </a:cubicBezTo>
                <a:cubicBezTo>
                  <a:pt x="51" y="71"/>
                  <a:pt x="51" y="71"/>
                  <a:pt x="51" y="71"/>
                </a:cubicBezTo>
                <a:cubicBezTo>
                  <a:pt x="66" y="69"/>
                  <a:pt x="66" y="69"/>
                  <a:pt x="66" y="69"/>
                </a:cubicBezTo>
                <a:cubicBezTo>
                  <a:pt x="66" y="78"/>
                  <a:pt x="66" y="78"/>
                  <a:pt x="66" y="78"/>
                </a:cubicBezTo>
                <a:cubicBezTo>
                  <a:pt x="85" y="78"/>
                  <a:pt x="85" y="78"/>
                  <a:pt x="85" y="78"/>
                </a:cubicBezTo>
                <a:cubicBezTo>
                  <a:pt x="85" y="25"/>
                  <a:pt x="85" y="25"/>
                  <a:pt x="85" y="25"/>
                </a:cubicBezTo>
                <a:cubicBezTo>
                  <a:pt x="66" y="25"/>
                  <a:pt x="66" y="25"/>
                  <a:pt x="66" y="25"/>
                </a:cubicBezTo>
                <a:cubicBezTo>
                  <a:pt x="66" y="32"/>
                  <a:pt x="66" y="32"/>
                  <a:pt x="66" y="32"/>
                </a:cubicBezTo>
                <a:cubicBezTo>
                  <a:pt x="61" y="32"/>
                  <a:pt x="61" y="32"/>
                  <a:pt x="61" y="32"/>
                </a:cubicBezTo>
                <a:cubicBezTo>
                  <a:pt x="57" y="16"/>
                  <a:pt x="32" y="1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400">
              <a:solidFill>
                <a:prstClr val="black"/>
              </a:solidFill>
            </a:endParaRPr>
          </a:p>
        </p:txBody>
      </p:sp>
      <p:sp>
        <p:nvSpPr>
          <p:cNvPr id="34" name="Freeform 71">
            <a:extLst>
              <a:ext uri="{FF2B5EF4-FFF2-40B4-BE49-F238E27FC236}">
                <a16:creationId xmlns:a16="http://schemas.microsoft.com/office/drawing/2014/main" id="{58EA6E7D-F4AE-4920-8272-5940124EE3A3}"/>
              </a:ext>
            </a:extLst>
          </p:cNvPr>
          <p:cNvSpPr>
            <a:spLocks noEditPoints="1"/>
          </p:cNvSpPr>
          <p:nvPr/>
        </p:nvSpPr>
        <p:spPr bwMode="auto">
          <a:xfrm>
            <a:off x="9764605" y="2732584"/>
            <a:ext cx="272604" cy="288568"/>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400">
              <a:solidFill>
                <a:prstClr val="black"/>
              </a:solidFill>
            </a:endParaRPr>
          </a:p>
        </p:txBody>
      </p:sp>
      <p:pic>
        <p:nvPicPr>
          <p:cNvPr id="4" name="图片 3">
            <a:extLst>
              <a:ext uri="{FF2B5EF4-FFF2-40B4-BE49-F238E27FC236}">
                <a16:creationId xmlns:a16="http://schemas.microsoft.com/office/drawing/2014/main" id="{FAD03687-47CE-4C70-A3FB-D5FE338F5053}"/>
              </a:ext>
            </a:extLst>
          </p:cNvPr>
          <p:cNvPicPr>
            <a:picLocks noChangeAspect="1"/>
          </p:cNvPicPr>
          <p:nvPr/>
        </p:nvPicPr>
        <p:blipFill>
          <a:blip r:embed="rId7"/>
          <a:stretch>
            <a:fillRect/>
          </a:stretch>
        </p:blipFill>
        <p:spPr>
          <a:xfrm>
            <a:off x="3882988" y="1041857"/>
            <a:ext cx="4457124" cy="5760739"/>
          </a:xfrm>
          <a:prstGeom prst="rect">
            <a:avLst/>
          </a:prstGeom>
        </p:spPr>
      </p:pic>
    </p:spTree>
    <p:extLst>
      <p:ext uri="{BB962C8B-B14F-4D97-AF65-F5344CB8AC3E}">
        <p14:creationId xmlns:p14="http://schemas.microsoft.com/office/powerpoint/2010/main" val="192595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250"/>
                                        <p:tgtEl>
                                          <p:spTgt spid="27"/>
                                        </p:tgtEl>
                                      </p:cBhvr>
                                    </p:animEffect>
                                    <p:anim calcmode="lin" valueType="num">
                                      <p:cBhvr>
                                        <p:cTn id="12" dur="250" fill="hold"/>
                                        <p:tgtEl>
                                          <p:spTgt spid="27"/>
                                        </p:tgtEl>
                                        <p:attrNameLst>
                                          <p:attrName>ppt_x</p:attrName>
                                        </p:attrNameLst>
                                      </p:cBhvr>
                                      <p:tavLst>
                                        <p:tav tm="0">
                                          <p:val>
                                            <p:strVal val="#ppt_x"/>
                                          </p:val>
                                        </p:tav>
                                        <p:tav tm="100000">
                                          <p:val>
                                            <p:strVal val="#ppt_x"/>
                                          </p:val>
                                        </p:tav>
                                      </p:tavLst>
                                    </p:anim>
                                    <p:anim calcmode="lin" valueType="num">
                                      <p:cBhvr>
                                        <p:cTn id="13" dur="250" fill="hold"/>
                                        <p:tgtEl>
                                          <p:spTgt spid="27"/>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250"/>
                                        <p:tgtEl>
                                          <p:spTgt spid="28"/>
                                        </p:tgtEl>
                                      </p:cBhvr>
                                    </p:animEffect>
                                    <p:anim calcmode="lin" valueType="num">
                                      <p:cBhvr>
                                        <p:cTn id="17" dur="250" fill="hold"/>
                                        <p:tgtEl>
                                          <p:spTgt spid="28"/>
                                        </p:tgtEl>
                                        <p:attrNameLst>
                                          <p:attrName>ppt_x</p:attrName>
                                        </p:attrNameLst>
                                      </p:cBhvr>
                                      <p:tavLst>
                                        <p:tav tm="0">
                                          <p:val>
                                            <p:strVal val="#ppt_x"/>
                                          </p:val>
                                        </p:tav>
                                        <p:tav tm="100000">
                                          <p:val>
                                            <p:strVal val="#ppt_x"/>
                                          </p:val>
                                        </p:tav>
                                      </p:tavLst>
                                    </p:anim>
                                    <p:anim calcmode="lin" valueType="num">
                                      <p:cBhvr>
                                        <p:cTn id="18" dur="250" fill="hold"/>
                                        <p:tgtEl>
                                          <p:spTgt spid="2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250"/>
                                        <p:tgtEl>
                                          <p:spTgt spid="29"/>
                                        </p:tgtEl>
                                      </p:cBhvr>
                                    </p:animEffect>
                                    <p:anim calcmode="lin" valueType="num">
                                      <p:cBhvr>
                                        <p:cTn id="22" dur="250" fill="hold"/>
                                        <p:tgtEl>
                                          <p:spTgt spid="29"/>
                                        </p:tgtEl>
                                        <p:attrNameLst>
                                          <p:attrName>ppt_x</p:attrName>
                                        </p:attrNameLst>
                                      </p:cBhvr>
                                      <p:tavLst>
                                        <p:tav tm="0">
                                          <p:val>
                                            <p:strVal val="#ppt_x"/>
                                          </p:val>
                                        </p:tav>
                                        <p:tav tm="100000">
                                          <p:val>
                                            <p:strVal val="#ppt_x"/>
                                          </p:val>
                                        </p:tav>
                                      </p:tavLst>
                                    </p:anim>
                                    <p:anim calcmode="lin" valueType="num">
                                      <p:cBhvr>
                                        <p:cTn id="23" dur="250" fill="hold"/>
                                        <p:tgtEl>
                                          <p:spTgt spid="2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250"/>
                                        <p:tgtEl>
                                          <p:spTgt spid="30"/>
                                        </p:tgtEl>
                                      </p:cBhvr>
                                    </p:animEffect>
                                    <p:anim calcmode="lin" valueType="num">
                                      <p:cBhvr>
                                        <p:cTn id="27" dur="250" fill="hold"/>
                                        <p:tgtEl>
                                          <p:spTgt spid="30"/>
                                        </p:tgtEl>
                                        <p:attrNameLst>
                                          <p:attrName>ppt_x</p:attrName>
                                        </p:attrNameLst>
                                      </p:cBhvr>
                                      <p:tavLst>
                                        <p:tav tm="0">
                                          <p:val>
                                            <p:strVal val="#ppt_x"/>
                                          </p:val>
                                        </p:tav>
                                        <p:tav tm="100000">
                                          <p:val>
                                            <p:strVal val="#ppt_x"/>
                                          </p:val>
                                        </p:tav>
                                      </p:tavLst>
                                    </p:anim>
                                    <p:anim calcmode="lin" valueType="num">
                                      <p:cBhvr>
                                        <p:cTn id="28" dur="250" fill="hold"/>
                                        <p:tgtEl>
                                          <p:spTgt spid="3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250"/>
                                        <p:tgtEl>
                                          <p:spTgt spid="31"/>
                                        </p:tgtEl>
                                      </p:cBhvr>
                                    </p:animEffect>
                                    <p:anim calcmode="lin" valueType="num">
                                      <p:cBhvr>
                                        <p:cTn id="32" dur="250" fill="hold"/>
                                        <p:tgtEl>
                                          <p:spTgt spid="31"/>
                                        </p:tgtEl>
                                        <p:attrNameLst>
                                          <p:attrName>ppt_x</p:attrName>
                                        </p:attrNameLst>
                                      </p:cBhvr>
                                      <p:tavLst>
                                        <p:tav tm="0">
                                          <p:val>
                                            <p:strVal val="#ppt_x"/>
                                          </p:val>
                                        </p:tav>
                                        <p:tav tm="100000">
                                          <p:val>
                                            <p:strVal val="#ppt_x"/>
                                          </p:val>
                                        </p:tav>
                                      </p:tavLst>
                                    </p:anim>
                                    <p:anim calcmode="lin" valueType="num">
                                      <p:cBhvr>
                                        <p:cTn id="33" dur="250" fill="hold"/>
                                        <p:tgtEl>
                                          <p:spTgt spid="3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250"/>
                                        <p:tgtEl>
                                          <p:spTgt spid="32"/>
                                        </p:tgtEl>
                                      </p:cBhvr>
                                    </p:animEffect>
                                    <p:anim calcmode="lin" valueType="num">
                                      <p:cBhvr>
                                        <p:cTn id="37" dur="250" fill="hold"/>
                                        <p:tgtEl>
                                          <p:spTgt spid="32"/>
                                        </p:tgtEl>
                                        <p:attrNameLst>
                                          <p:attrName>ppt_x</p:attrName>
                                        </p:attrNameLst>
                                      </p:cBhvr>
                                      <p:tavLst>
                                        <p:tav tm="0">
                                          <p:val>
                                            <p:strVal val="#ppt_x"/>
                                          </p:val>
                                        </p:tav>
                                        <p:tav tm="100000">
                                          <p:val>
                                            <p:strVal val="#ppt_x"/>
                                          </p:val>
                                        </p:tav>
                                      </p:tavLst>
                                    </p:anim>
                                    <p:anim calcmode="lin" valueType="num">
                                      <p:cBhvr>
                                        <p:cTn id="38" dur="250" fill="hold"/>
                                        <p:tgtEl>
                                          <p:spTgt spid="32"/>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250"/>
                                        <p:tgtEl>
                                          <p:spTgt spid="33"/>
                                        </p:tgtEl>
                                      </p:cBhvr>
                                    </p:animEffect>
                                    <p:anim calcmode="lin" valueType="num">
                                      <p:cBhvr>
                                        <p:cTn id="42" dur="250" fill="hold"/>
                                        <p:tgtEl>
                                          <p:spTgt spid="33"/>
                                        </p:tgtEl>
                                        <p:attrNameLst>
                                          <p:attrName>ppt_x</p:attrName>
                                        </p:attrNameLst>
                                      </p:cBhvr>
                                      <p:tavLst>
                                        <p:tav tm="0">
                                          <p:val>
                                            <p:strVal val="#ppt_x"/>
                                          </p:val>
                                        </p:tav>
                                        <p:tav tm="100000">
                                          <p:val>
                                            <p:strVal val="#ppt_x"/>
                                          </p:val>
                                        </p:tav>
                                      </p:tavLst>
                                    </p:anim>
                                    <p:anim calcmode="lin" valueType="num">
                                      <p:cBhvr>
                                        <p:cTn id="43" dur="250" fill="hold"/>
                                        <p:tgtEl>
                                          <p:spTgt spid="3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250"/>
                                        <p:tgtEl>
                                          <p:spTgt spid="34"/>
                                        </p:tgtEl>
                                      </p:cBhvr>
                                    </p:animEffect>
                                    <p:anim calcmode="lin" valueType="num">
                                      <p:cBhvr>
                                        <p:cTn id="47" dur="250" fill="hold"/>
                                        <p:tgtEl>
                                          <p:spTgt spid="34"/>
                                        </p:tgtEl>
                                        <p:attrNameLst>
                                          <p:attrName>ppt_x</p:attrName>
                                        </p:attrNameLst>
                                      </p:cBhvr>
                                      <p:tavLst>
                                        <p:tav tm="0">
                                          <p:val>
                                            <p:strVal val="#ppt_x"/>
                                          </p:val>
                                        </p:tav>
                                        <p:tav tm="100000">
                                          <p:val>
                                            <p:strVal val="#ppt_x"/>
                                          </p:val>
                                        </p:tav>
                                      </p:tavLst>
                                    </p:anim>
                                    <p:anim calcmode="lin" valueType="num">
                                      <p:cBhvr>
                                        <p:cTn id="48" dur="250" fill="hold"/>
                                        <p:tgtEl>
                                          <p:spTgt spid="34"/>
                                        </p:tgtEl>
                                        <p:attrNameLst>
                                          <p:attrName>ppt_y</p:attrName>
                                        </p:attrNameLst>
                                      </p:cBhvr>
                                      <p:tavLst>
                                        <p:tav tm="0">
                                          <p:val>
                                            <p:strVal val="#ppt_y+.1"/>
                                          </p:val>
                                        </p:tav>
                                        <p:tav tm="100000">
                                          <p:val>
                                            <p:strVal val="#ppt_y"/>
                                          </p:val>
                                        </p:tav>
                                      </p:tavLst>
                                    </p:anim>
                                  </p:childTnLst>
                                </p:cTn>
                              </p:par>
                            </p:childTnLst>
                          </p:cTn>
                        </p:par>
                        <p:par>
                          <p:cTn id="49" fill="hold">
                            <p:stCondLst>
                              <p:cond delay="750"/>
                            </p:stCondLst>
                            <p:childTnLst>
                              <p:par>
                                <p:cTn id="50" presetID="10" presetClass="entr" presetSubtype="0"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par>
                          <p:cTn id="53" fill="hold">
                            <p:stCondLst>
                              <p:cond delay="125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childTnLst>
                          </p:cTn>
                        </p:par>
                        <p:par>
                          <p:cTn id="57" fill="hold">
                            <p:stCondLst>
                              <p:cond delay="17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childTnLst>
                          </p:cTn>
                        </p:par>
                        <p:par>
                          <p:cTn id="61" fill="hold">
                            <p:stCondLst>
                              <p:cond delay="2250"/>
                            </p:stCondLst>
                            <p:childTnLst>
                              <p:par>
                                <p:cTn id="62" presetID="10" presetClass="entr" presetSubtype="0"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3" grpId="0"/>
      <p:bldP spid="25" grpId="0"/>
      <p:bldP spid="27" grpId="0" animBg="1"/>
      <p:bldP spid="28" grpId="0" animBg="1"/>
      <p:bldP spid="29" grpId="0" animBg="1"/>
      <p:bldP spid="30" grpId="0" animBg="1"/>
      <p:bldP spid="31" grpId="0" animBg="1"/>
      <p:bldP spid="32" grpId="0" animBg="1"/>
      <p:bldP spid="33"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20">
              <a:extLst>
                <a:ext uri="{FF2B5EF4-FFF2-40B4-BE49-F238E27FC236}">
                  <a16:creationId xmlns:a16="http://schemas.microsoft.com/office/drawing/2014/main" id="{3FE1115B-B3A2-4774-96AC-5EB274F22FF8}"/>
                </a:ext>
              </a:extLst>
            </p:cNvPr>
            <p:cNvSpPr txBox="1"/>
            <p:nvPr/>
          </p:nvSpPr>
          <p:spPr>
            <a:xfrm>
              <a:off x="4307840" y="537496"/>
              <a:ext cx="4076519" cy="523220"/>
            </a:xfrm>
            <a:prstGeom prst="rect">
              <a:avLst/>
            </a:prstGeom>
            <a:noFill/>
          </p:spPr>
          <p:txBody>
            <a:bodyPr wrap="square" rtlCol="0">
              <a:spAutoFit/>
            </a:bodyPr>
            <a:lstStyle/>
            <a:p>
              <a:r>
                <a:rPr lang="en-US" altLang="zh-CN" sz="2800" b="1" dirty="0">
                  <a:solidFill>
                    <a:schemeClr val="bg1">
                      <a:lumMod val="50000"/>
                    </a:schemeClr>
                  </a:solidFill>
                  <a:latin typeface="微软雅黑" panose="020B0503020204020204" pitchFamily="34" charset="-122"/>
                  <a:ea typeface="微软雅黑" panose="020B0503020204020204" pitchFamily="34" charset="-122"/>
                </a:rPr>
                <a:t>Sequence Diagram</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177781BF-A5C6-4FA3-A09F-D6E438654157}"/>
              </a:ext>
            </a:extLst>
          </p:cNvPr>
          <p:cNvPicPr>
            <a:picLocks noChangeAspect="1"/>
          </p:cNvPicPr>
          <p:nvPr/>
        </p:nvPicPr>
        <p:blipFill>
          <a:blip r:embed="rId3"/>
          <a:stretch>
            <a:fillRect/>
          </a:stretch>
        </p:blipFill>
        <p:spPr>
          <a:xfrm>
            <a:off x="4103668" y="1005737"/>
            <a:ext cx="7990606" cy="5550836"/>
          </a:xfrm>
          <a:prstGeom prst="rect">
            <a:avLst/>
          </a:prstGeom>
        </p:spPr>
      </p:pic>
      <p:sp>
        <p:nvSpPr>
          <p:cNvPr id="3" name="文本框 2">
            <a:extLst>
              <a:ext uri="{FF2B5EF4-FFF2-40B4-BE49-F238E27FC236}">
                <a16:creationId xmlns:a16="http://schemas.microsoft.com/office/drawing/2014/main" id="{15B7CF30-B939-4605-8D89-0CBB05FBDA95}"/>
              </a:ext>
            </a:extLst>
          </p:cNvPr>
          <p:cNvSpPr txBox="1"/>
          <p:nvPr/>
        </p:nvSpPr>
        <p:spPr>
          <a:xfrm>
            <a:off x="627016" y="2647404"/>
            <a:ext cx="2664823" cy="931817"/>
          </a:xfrm>
          <a:prstGeom prst="rect">
            <a:avLst/>
          </a:prstGeom>
          <a:noFill/>
        </p:spPr>
        <p:txBody>
          <a:bodyPr wrap="square" rtlCol="0">
            <a:spAutoFit/>
          </a:bodyPr>
          <a:lstStyle/>
          <a:p>
            <a:r>
              <a:rPr lang="en-US" altLang="zh-CN" dirty="0"/>
              <a:t>Sequence diagram of </a:t>
            </a:r>
            <a:r>
              <a:rPr lang="en-US" altLang="zh-CN" dirty="0" err="1">
                <a:solidFill>
                  <a:schemeClr val="accent2">
                    <a:lumMod val="75000"/>
                  </a:schemeClr>
                </a:solidFill>
              </a:rPr>
              <a:t>CreateRoom</a:t>
            </a:r>
            <a:r>
              <a:rPr lang="en-US" altLang="zh-CN" dirty="0"/>
              <a:t>, </a:t>
            </a:r>
            <a:r>
              <a:rPr lang="en-US" altLang="zh-CN" dirty="0" err="1">
                <a:solidFill>
                  <a:schemeClr val="accent2">
                    <a:lumMod val="75000"/>
                  </a:schemeClr>
                </a:solidFill>
              </a:rPr>
              <a:t>JoinRoom</a:t>
            </a:r>
            <a:r>
              <a:rPr lang="en-US" altLang="zh-CN" dirty="0"/>
              <a:t>, and </a:t>
            </a:r>
            <a:r>
              <a:rPr lang="en-US" altLang="zh-CN" dirty="0" err="1">
                <a:solidFill>
                  <a:schemeClr val="accent2">
                    <a:lumMod val="75000"/>
                  </a:schemeClr>
                </a:solidFill>
              </a:rPr>
              <a:t>StartGame</a:t>
            </a:r>
            <a:endParaRPr lang="zh-CN" altLang="en-US" dirty="0">
              <a:solidFill>
                <a:schemeClr val="accent2">
                  <a:lumMod val="75000"/>
                </a:schemeClr>
              </a:solidFill>
            </a:endParaRPr>
          </a:p>
        </p:txBody>
      </p:sp>
    </p:spTree>
    <p:extLst>
      <p:ext uri="{BB962C8B-B14F-4D97-AF65-F5344CB8AC3E}">
        <p14:creationId xmlns:p14="http://schemas.microsoft.com/office/powerpoint/2010/main" val="192422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20">
              <a:extLst>
                <a:ext uri="{FF2B5EF4-FFF2-40B4-BE49-F238E27FC236}">
                  <a16:creationId xmlns:a16="http://schemas.microsoft.com/office/drawing/2014/main" id="{3FE1115B-B3A2-4774-96AC-5EB274F22FF8}"/>
                </a:ext>
              </a:extLst>
            </p:cNvPr>
            <p:cNvSpPr txBox="1"/>
            <p:nvPr/>
          </p:nvSpPr>
          <p:spPr>
            <a:xfrm>
              <a:off x="4307840" y="537496"/>
              <a:ext cx="4076519" cy="523220"/>
            </a:xfrm>
            <a:prstGeom prst="rect">
              <a:avLst/>
            </a:prstGeom>
            <a:noFill/>
          </p:spPr>
          <p:txBody>
            <a:bodyPr wrap="square" rtlCol="0">
              <a:spAutoFit/>
            </a:bodyPr>
            <a:lstStyle/>
            <a:p>
              <a:r>
                <a:rPr lang="en-US" altLang="zh-CN" sz="2800" b="1" dirty="0">
                  <a:solidFill>
                    <a:schemeClr val="bg1">
                      <a:lumMod val="50000"/>
                    </a:schemeClr>
                  </a:solidFill>
                  <a:latin typeface="微软雅黑" panose="020B0503020204020204" pitchFamily="34" charset="-122"/>
                  <a:ea typeface="微软雅黑" panose="020B0503020204020204" pitchFamily="34" charset="-122"/>
                </a:rPr>
                <a:t>Sequence Diagram</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a:extLst>
              <a:ext uri="{FF2B5EF4-FFF2-40B4-BE49-F238E27FC236}">
                <a16:creationId xmlns:a16="http://schemas.microsoft.com/office/drawing/2014/main" id="{51908E97-BD4B-4E00-B5DF-7E8B78D1DDDF}"/>
              </a:ext>
            </a:extLst>
          </p:cNvPr>
          <p:cNvPicPr>
            <a:picLocks noChangeAspect="1"/>
          </p:cNvPicPr>
          <p:nvPr/>
        </p:nvPicPr>
        <p:blipFill>
          <a:blip r:embed="rId3"/>
          <a:stretch>
            <a:fillRect/>
          </a:stretch>
        </p:blipFill>
        <p:spPr>
          <a:xfrm>
            <a:off x="4137151" y="1005737"/>
            <a:ext cx="7899375" cy="5759081"/>
          </a:xfrm>
          <a:prstGeom prst="rect">
            <a:avLst/>
          </a:prstGeom>
        </p:spPr>
      </p:pic>
      <p:sp>
        <p:nvSpPr>
          <p:cNvPr id="4" name="矩形 3">
            <a:extLst>
              <a:ext uri="{FF2B5EF4-FFF2-40B4-BE49-F238E27FC236}">
                <a16:creationId xmlns:a16="http://schemas.microsoft.com/office/drawing/2014/main" id="{0ADCDF9A-CE05-4FE5-BB0C-F757CCDA4A9D}"/>
              </a:ext>
            </a:extLst>
          </p:cNvPr>
          <p:cNvSpPr/>
          <p:nvPr/>
        </p:nvSpPr>
        <p:spPr>
          <a:xfrm>
            <a:off x="557348" y="2817614"/>
            <a:ext cx="3546227" cy="646331"/>
          </a:xfrm>
          <a:prstGeom prst="rect">
            <a:avLst/>
          </a:prstGeom>
        </p:spPr>
        <p:txBody>
          <a:bodyPr wrap="none">
            <a:spAutoFit/>
          </a:bodyPr>
          <a:lstStyle/>
          <a:p>
            <a:r>
              <a:rPr lang="en-US" altLang="zh-CN" dirty="0"/>
              <a:t>Sequence diagram of </a:t>
            </a:r>
            <a:r>
              <a:rPr lang="en-US" altLang="zh-CN" dirty="0" err="1">
                <a:solidFill>
                  <a:schemeClr val="accent2">
                    <a:lumMod val="75000"/>
                  </a:schemeClr>
                </a:solidFill>
              </a:rPr>
              <a:t>GameRunning</a:t>
            </a:r>
            <a:endParaRPr lang="en-US" altLang="zh-CN" dirty="0">
              <a:solidFill>
                <a:schemeClr val="accent2">
                  <a:lumMod val="75000"/>
                </a:schemeClr>
              </a:solidFill>
            </a:endParaRPr>
          </a:p>
          <a:p>
            <a:r>
              <a:rPr lang="en-US" altLang="zh-CN" dirty="0"/>
              <a:t>and</a:t>
            </a:r>
            <a:r>
              <a:rPr lang="en-US" altLang="zh-CN" dirty="0">
                <a:solidFill>
                  <a:schemeClr val="accent2">
                    <a:lumMod val="75000"/>
                  </a:schemeClr>
                </a:solidFill>
              </a:rPr>
              <a:t>  </a:t>
            </a:r>
            <a:r>
              <a:rPr lang="en-US" altLang="zh-CN" dirty="0" err="1">
                <a:solidFill>
                  <a:schemeClr val="accent2">
                    <a:lumMod val="75000"/>
                  </a:schemeClr>
                </a:solidFill>
              </a:rPr>
              <a:t>GameOver</a:t>
            </a:r>
            <a:endParaRPr lang="zh-CN" altLang="en-US" dirty="0">
              <a:solidFill>
                <a:schemeClr val="accent2">
                  <a:lumMod val="75000"/>
                </a:schemeClr>
              </a:solidFill>
            </a:endParaRPr>
          </a:p>
        </p:txBody>
      </p:sp>
    </p:spTree>
    <p:extLst>
      <p:ext uri="{BB962C8B-B14F-4D97-AF65-F5344CB8AC3E}">
        <p14:creationId xmlns:p14="http://schemas.microsoft.com/office/powerpoint/2010/main" val="197448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0443C31-36F3-4D01-A468-1C957B27B1F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1240"/>
            <a:ext cx="12190413" cy="6857107"/>
          </a:xfrm>
          <a:prstGeom prst="rect">
            <a:avLst/>
          </a:prstGeom>
        </p:spPr>
      </p:pic>
      <p:sp>
        <p:nvSpPr>
          <p:cNvPr id="13" name="矩形 12">
            <a:extLst>
              <a:ext uri="{FF2B5EF4-FFF2-40B4-BE49-F238E27FC236}">
                <a16:creationId xmlns:a16="http://schemas.microsoft.com/office/drawing/2014/main" id="{C9D8A9E3-C2D0-402E-83F8-75B35122FF8C}"/>
              </a:ext>
            </a:extLst>
          </p:cNvPr>
          <p:cNvSpPr/>
          <p:nvPr/>
        </p:nvSpPr>
        <p:spPr>
          <a:xfrm>
            <a:off x="1312851" y="1981146"/>
            <a:ext cx="4884750" cy="784830"/>
          </a:xfrm>
          <a:prstGeom prst="rect">
            <a:avLst/>
          </a:prstGeom>
        </p:spPr>
        <p:txBody>
          <a:bodyPr wrap="square" lIns="0" tIns="0" rIns="0" bIns="0">
            <a:spAutoFit/>
          </a:bodyPr>
          <a:lstStyle/>
          <a:p>
            <a:pPr algn="ctr" eaLnBrk="1" hangingPunct="1">
              <a:defRPr/>
            </a:pPr>
            <a:r>
              <a:rPr lang="en-US" altLang="zh-CN" sz="5000" b="1" spc="300" noProof="1">
                <a:solidFill>
                  <a:srgbClr val="59A3B0"/>
                </a:solidFill>
                <a:latin typeface="微软雅黑" panose="020B0503020204020204" pitchFamily="34" charset="-122"/>
                <a:ea typeface="微软雅黑" panose="020B0503020204020204" pitchFamily="34" charset="-122"/>
                <a:cs typeface="+mn-ea"/>
                <a:sym typeface="Arial" panose="020B0604020202020204" pitchFamily="34" charset="0"/>
              </a:rPr>
              <a:t>Demo</a:t>
            </a:r>
            <a:endParaRPr lang="zh-CN" altLang="en-US" sz="5000" b="1" spc="300" noProof="1">
              <a:solidFill>
                <a:schemeClr val="bg1">
                  <a:lumMod val="8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80480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750"/>
                                        <p:tgtEl>
                                          <p:spTgt spid="7"/>
                                        </p:tgtEl>
                                      </p:cBhvr>
                                    </p:animEffect>
                                  </p:childTnLst>
                                </p:cTn>
                              </p:par>
                            </p:childTnLst>
                          </p:cTn>
                        </p:par>
                        <p:par>
                          <p:cTn id="8" fill="hold">
                            <p:stCondLst>
                              <p:cond delay="750"/>
                            </p:stCondLst>
                            <p:childTnLst>
                              <p:par>
                                <p:cTn id="9" presetID="23" presetClass="entr" presetSubtype="32"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strVal val="4*#ppt_w"/>
                                          </p:val>
                                        </p:tav>
                                        <p:tav tm="100000">
                                          <p:val>
                                            <p:strVal val="#ppt_w"/>
                                          </p:val>
                                        </p:tav>
                                      </p:tavLst>
                                    </p:anim>
                                    <p:anim calcmode="lin" valueType="num">
                                      <p:cBhvr>
                                        <p:cTn id="12" dur="500" fill="hold"/>
                                        <p:tgtEl>
                                          <p:spTgt spid="1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96720"/>
            <a:chOff x="723" y="429774"/>
            <a:chExt cx="12189689" cy="796720"/>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37">
              <a:extLst>
                <a:ext uri="{FF2B5EF4-FFF2-40B4-BE49-F238E27FC236}">
                  <a16:creationId xmlns:a16="http://schemas.microsoft.com/office/drawing/2014/main" id="{60A61CAA-1479-442D-817D-DF099FEA15D6}"/>
                </a:ext>
              </a:extLst>
            </p:cNvPr>
            <p:cNvSpPr txBox="1"/>
            <p:nvPr/>
          </p:nvSpPr>
          <p:spPr>
            <a:xfrm>
              <a:off x="4890871" y="857162"/>
              <a:ext cx="2439777" cy="369332"/>
            </a:xfrm>
            <a:prstGeom prst="rect">
              <a:avLst/>
            </a:prstGeom>
            <a:noFill/>
          </p:spPr>
          <p:txBody>
            <a:bodyPr wrap="square" rtlCol="0">
              <a:spAutoFit/>
            </a:bodyPr>
            <a:lstStyle/>
            <a:p>
              <a:pPr algn="ctr"/>
              <a:endParaRPr lang="zh-CN" altLang="en-US" spc="300" dirty="0">
                <a:solidFill>
                  <a:schemeClr val="bg1">
                    <a:lumMod val="50000"/>
                  </a:schemeClr>
                </a:solidFill>
                <a:latin typeface="微软雅黑" pitchFamily="34" charset="-122"/>
                <a:ea typeface="微软雅黑" pitchFamily="34" charset="-122"/>
              </a:endParaRPr>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06F6E916-2048-47F4-A63D-A5F0AF014F2A}"/>
              </a:ext>
            </a:extLst>
          </p:cNvPr>
          <p:cNvSpPr txBox="1"/>
          <p:nvPr/>
        </p:nvSpPr>
        <p:spPr>
          <a:xfrm>
            <a:off x="4858141" y="248185"/>
            <a:ext cx="2936019" cy="523220"/>
          </a:xfrm>
          <a:prstGeom prst="rect">
            <a:avLst/>
          </a:prstGeom>
          <a:noFill/>
        </p:spPr>
        <p:txBody>
          <a:bodyPr wrap="square" rtlCol="0">
            <a:spAutoFit/>
          </a:bodyPr>
          <a:lstStyle/>
          <a:p>
            <a:r>
              <a:rPr lang="en-US" altLang="zh-CN" sz="2800" dirty="0"/>
              <a:t>      Start</a:t>
            </a:r>
            <a:endParaRPr lang="zh-CN" altLang="en-US" sz="2800" dirty="0"/>
          </a:p>
        </p:txBody>
      </p:sp>
      <p:pic>
        <p:nvPicPr>
          <p:cNvPr id="5" name="图片 4">
            <a:extLst>
              <a:ext uri="{FF2B5EF4-FFF2-40B4-BE49-F238E27FC236}">
                <a16:creationId xmlns:a16="http://schemas.microsoft.com/office/drawing/2014/main" id="{612E02D5-46B5-44A1-BA47-5123B2FE46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8015"/>
            <a:ext cx="12190413" cy="5916489"/>
          </a:xfrm>
          <a:prstGeom prst="rect">
            <a:avLst/>
          </a:prstGeom>
        </p:spPr>
      </p:pic>
    </p:spTree>
    <p:extLst>
      <p:ext uri="{BB962C8B-B14F-4D97-AF65-F5344CB8AC3E}">
        <p14:creationId xmlns:p14="http://schemas.microsoft.com/office/powerpoint/2010/main" val="260296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96720"/>
            <a:chOff x="723" y="429774"/>
            <a:chExt cx="12189689" cy="796720"/>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37">
              <a:extLst>
                <a:ext uri="{FF2B5EF4-FFF2-40B4-BE49-F238E27FC236}">
                  <a16:creationId xmlns:a16="http://schemas.microsoft.com/office/drawing/2014/main" id="{60A61CAA-1479-442D-817D-DF099FEA15D6}"/>
                </a:ext>
              </a:extLst>
            </p:cNvPr>
            <p:cNvSpPr txBox="1"/>
            <p:nvPr/>
          </p:nvSpPr>
          <p:spPr>
            <a:xfrm>
              <a:off x="4890871" y="857162"/>
              <a:ext cx="2439777" cy="369332"/>
            </a:xfrm>
            <a:prstGeom prst="rect">
              <a:avLst/>
            </a:prstGeom>
            <a:noFill/>
          </p:spPr>
          <p:txBody>
            <a:bodyPr wrap="square" rtlCol="0">
              <a:spAutoFit/>
            </a:bodyPr>
            <a:lstStyle/>
            <a:p>
              <a:pPr algn="ctr"/>
              <a:endParaRPr lang="zh-CN" altLang="en-US" spc="300" dirty="0">
                <a:solidFill>
                  <a:schemeClr val="bg1">
                    <a:lumMod val="50000"/>
                  </a:schemeClr>
                </a:solidFill>
                <a:latin typeface="微软雅黑" pitchFamily="34" charset="-122"/>
                <a:ea typeface="微软雅黑" pitchFamily="34" charset="-122"/>
              </a:endParaRPr>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06F6E916-2048-47F4-A63D-A5F0AF014F2A}"/>
              </a:ext>
            </a:extLst>
          </p:cNvPr>
          <p:cNvSpPr txBox="1"/>
          <p:nvPr/>
        </p:nvSpPr>
        <p:spPr>
          <a:xfrm>
            <a:off x="4858141" y="248185"/>
            <a:ext cx="2936019" cy="523220"/>
          </a:xfrm>
          <a:prstGeom prst="rect">
            <a:avLst/>
          </a:prstGeom>
          <a:noFill/>
        </p:spPr>
        <p:txBody>
          <a:bodyPr wrap="square" rtlCol="0">
            <a:spAutoFit/>
          </a:bodyPr>
          <a:lstStyle/>
          <a:p>
            <a:r>
              <a:rPr lang="en-US" altLang="zh-CN" sz="2800" dirty="0"/>
              <a:t>        Roll</a:t>
            </a:r>
            <a:endParaRPr lang="zh-CN" altLang="en-US" sz="2800" dirty="0"/>
          </a:p>
        </p:txBody>
      </p:sp>
      <p:pic>
        <p:nvPicPr>
          <p:cNvPr id="4" name="图片 3">
            <a:extLst>
              <a:ext uri="{FF2B5EF4-FFF2-40B4-BE49-F238E27FC236}">
                <a16:creationId xmlns:a16="http://schemas.microsoft.com/office/drawing/2014/main" id="{EBF79DB5-C3D5-457F-889B-A7C04AF02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8015"/>
            <a:ext cx="12019694" cy="5828575"/>
          </a:xfrm>
          <a:prstGeom prst="rect">
            <a:avLst/>
          </a:prstGeom>
        </p:spPr>
      </p:pic>
    </p:spTree>
    <p:extLst>
      <p:ext uri="{BB962C8B-B14F-4D97-AF65-F5344CB8AC3E}">
        <p14:creationId xmlns:p14="http://schemas.microsoft.com/office/powerpoint/2010/main" val="180804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96720"/>
            <a:chOff x="723" y="429774"/>
            <a:chExt cx="12189689" cy="796720"/>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37">
              <a:extLst>
                <a:ext uri="{FF2B5EF4-FFF2-40B4-BE49-F238E27FC236}">
                  <a16:creationId xmlns:a16="http://schemas.microsoft.com/office/drawing/2014/main" id="{60A61CAA-1479-442D-817D-DF099FEA15D6}"/>
                </a:ext>
              </a:extLst>
            </p:cNvPr>
            <p:cNvSpPr txBox="1"/>
            <p:nvPr/>
          </p:nvSpPr>
          <p:spPr>
            <a:xfrm>
              <a:off x="4890871" y="857162"/>
              <a:ext cx="2439777" cy="369332"/>
            </a:xfrm>
            <a:prstGeom prst="rect">
              <a:avLst/>
            </a:prstGeom>
            <a:noFill/>
          </p:spPr>
          <p:txBody>
            <a:bodyPr wrap="square" rtlCol="0">
              <a:spAutoFit/>
            </a:bodyPr>
            <a:lstStyle/>
            <a:p>
              <a:pPr algn="ctr"/>
              <a:endParaRPr lang="zh-CN" altLang="en-US" spc="300" dirty="0">
                <a:solidFill>
                  <a:schemeClr val="bg1">
                    <a:lumMod val="50000"/>
                  </a:schemeClr>
                </a:solidFill>
                <a:latin typeface="微软雅黑" pitchFamily="34" charset="-122"/>
                <a:ea typeface="微软雅黑" pitchFamily="34" charset="-122"/>
              </a:endParaRPr>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06F6E916-2048-47F4-A63D-A5F0AF014F2A}"/>
              </a:ext>
            </a:extLst>
          </p:cNvPr>
          <p:cNvSpPr txBox="1"/>
          <p:nvPr/>
        </p:nvSpPr>
        <p:spPr>
          <a:xfrm>
            <a:off x="4858141" y="248185"/>
            <a:ext cx="2936019" cy="523220"/>
          </a:xfrm>
          <a:prstGeom prst="rect">
            <a:avLst/>
          </a:prstGeom>
          <a:noFill/>
        </p:spPr>
        <p:txBody>
          <a:bodyPr wrap="square" rtlCol="0">
            <a:spAutoFit/>
          </a:bodyPr>
          <a:lstStyle/>
          <a:p>
            <a:r>
              <a:rPr lang="en-US" altLang="zh-CN" sz="2800" dirty="0"/>
              <a:t>       Room</a:t>
            </a:r>
            <a:endParaRPr lang="zh-CN" altLang="en-US" sz="2800" dirty="0"/>
          </a:p>
        </p:txBody>
      </p:sp>
      <p:pic>
        <p:nvPicPr>
          <p:cNvPr id="4" name="图片 3">
            <a:extLst>
              <a:ext uri="{FF2B5EF4-FFF2-40B4-BE49-F238E27FC236}">
                <a16:creationId xmlns:a16="http://schemas.microsoft.com/office/drawing/2014/main" id="{3EC859D3-7A98-4503-B4E9-9736562E7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2" y="849563"/>
            <a:ext cx="12190413" cy="6010025"/>
          </a:xfrm>
          <a:prstGeom prst="rect">
            <a:avLst/>
          </a:prstGeom>
        </p:spPr>
      </p:pic>
    </p:spTree>
    <p:extLst>
      <p:ext uri="{BB962C8B-B14F-4D97-AF65-F5344CB8AC3E}">
        <p14:creationId xmlns:p14="http://schemas.microsoft.com/office/powerpoint/2010/main" val="297139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96720"/>
            <a:chOff x="723" y="429774"/>
            <a:chExt cx="12189689" cy="796720"/>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37">
              <a:extLst>
                <a:ext uri="{FF2B5EF4-FFF2-40B4-BE49-F238E27FC236}">
                  <a16:creationId xmlns:a16="http://schemas.microsoft.com/office/drawing/2014/main" id="{60A61CAA-1479-442D-817D-DF099FEA15D6}"/>
                </a:ext>
              </a:extLst>
            </p:cNvPr>
            <p:cNvSpPr txBox="1"/>
            <p:nvPr/>
          </p:nvSpPr>
          <p:spPr>
            <a:xfrm>
              <a:off x="4890871" y="857162"/>
              <a:ext cx="2439777" cy="369332"/>
            </a:xfrm>
            <a:prstGeom prst="rect">
              <a:avLst/>
            </a:prstGeom>
            <a:noFill/>
          </p:spPr>
          <p:txBody>
            <a:bodyPr wrap="square" rtlCol="0">
              <a:spAutoFit/>
            </a:bodyPr>
            <a:lstStyle/>
            <a:p>
              <a:pPr algn="ctr"/>
              <a:endParaRPr lang="zh-CN" altLang="en-US" spc="300" dirty="0">
                <a:solidFill>
                  <a:schemeClr val="bg1">
                    <a:lumMod val="50000"/>
                  </a:schemeClr>
                </a:solidFill>
                <a:latin typeface="微软雅黑" pitchFamily="34" charset="-122"/>
                <a:ea typeface="微软雅黑" pitchFamily="34" charset="-122"/>
              </a:endParaRPr>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06F6E916-2048-47F4-A63D-A5F0AF014F2A}"/>
              </a:ext>
            </a:extLst>
          </p:cNvPr>
          <p:cNvSpPr txBox="1"/>
          <p:nvPr/>
        </p:nvSpPr>
        <p:spPr>
          <a:xfrm>
            <a:off x="4858141" y="248185"/>
            <a:ext cx="2936019" cy="523220"/>
          </a:xfrm>
          <a:prstGeom prst="rect">
            <a:avLst/>
          </a:prstGeom>
          <a:noFill/>
        </p:spPr>
        <p:txBody>
          <a:bodyPr wrap="square" rtlCol="0">
            <a:spAutoFit/>
          </a:bodyPr>
          <a:lstStyle/>
          <a:p>
            <a:r>
              <a:rPr lang="en-US" altLang="zh-CN" sz="2800" dirty="0"/>
              <a:t>          Buy</a:t>
            </a:r>
            <a:endParaRPr lang="zh-CN" altLang="en-US" sz="2800" dirty="0"/>
          </a:p>
        </p:txBody>
      </p:sp>
      <p:pic>
        <p:nvPicPr>
          <p:cNvPr id="4" name="图片 3">
            <a:extLst>
              <a:ext uri="{FF2B5EF4-FFF2-40B4-BE49-F238E27FC236}">
                <a16:creationId xmlns:a16="http://schemas.microsoft.com/office/drawing/2014/main" id="{D331B1DE-9852-4A11-9E76-D830BF56C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8015"/>
            <a:ext cx="12190413" cy="5930216"/>
          </a:xfrm>
          <a:prstGeom prst="rect">
            <a:avLst/>
          </a:prstGeom>
        </p:spPr>
      </p:pic>
    </p:spTree>
    <p:extLst>
      <p:ext uri="{BB962C8B-B14F-4D97-AF65-F5344CB8AC3E}">
        <p14:creationId xmlns:p14="http://schemas.microsoft.com/office/powerpoint/2010/main" val="218928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03DA8B60-967E-4884-9E15-34CF93582D9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1240"/>
            <a:ext cx="12190413" cy="6857107"/>
          </a:xfrm>
          <a:prstGeom prst="rect">
            <a:avLst/>
          </a:prstGeom>
        </p:spPr>
      </p:pic>
      <p:grpSp>
        <p:nvGrpSpPr>
          <p:cNvPr id="35" name="组合 34">
            <a:extLst>
              <a:ext uri="{FF2B5EF4-FFF2-40B4-BE49-F238E27FC236}">
                <a16:creationId xmlns:a16="http://schemas.microsoft.com/office/drawing/2014/main" id="{E7E4138B-D5FC-4AEA-A580-B1DA28C14957}"/>
              </a:ext>
            </a:extLst>
          </p:cNvPr>
          <p:cNvGrpSpPr/>
          <p:nvPr/>
        </p:nvGrpSpPr>
        <p:grpSpPr>
          <a:xfrm>
            <a:off x="1642354" y="992629"/>
            <a:ext cx="3899383" cy="3153992"/>
            <a:chOff x="5622266" y="2106894"/>
            <a:chExt cx="2780970" cy="2757427"/>
          </a:xfrm>
          <a:solidFill>
            <a:srgbClr val="59A3B0"/>
          </a:solidFill>
        </p:grpSpPr>
        <p:sp>
          <p:nvSpPr>
            <p:cNvPr id="36" name="Shape 18">
              <a:extLst>
                <a:ext uri="{FF2B5EF4-FFF2-40B4-BE49-F238E27FC236}">
                  <a16:creationId xmlns:a16="http://schemas.microsoft.com/office/drawing/2014/main" id="{34AFD9F5-FF7A-470D-88D3-C4343D2D8CC6}"/>
                </a:ext>
              </a:extLst>
            </p:cNvPr>
            <p:cNvSpPr/>
            <p:nvPr/>
          </p:nvSpPr>
          <p:spPr>
            <a:xfrm>
              <a:off x="5622266" y="4333559"/>
              <a:ext cx="2780970" cy="530762"/>
            </a:xfrm>
            <a:prstGeom prst="roundRect">
              <a:avLst>
                <a:gd name="adj" fmla="val 0"/>
              </a:avLst>
            </a:prstGeom>
            <a:grpFill/>
            <a:ln w="12700" cap="flat">
              <a:noFill/>
              <a:prstDash val="solid"/>
              <a:miter lim="400000"/>
            </a:ln>
            <a:effectLst/>
          </p:spPr>
          <p:txBody>
            <a:bodyPr wrap="square" lIns="19050" tIns="19050" rIns="19050" bIns="19050" numCol="1"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i="0" u="none" strike="noStrike" kern="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37" name="Shape 18">
              <a:extLst>
                <a:ext uri="{FF2B5EF4-FFF2-40B4-BE49-F238E27FC236}">
                  <a16:creationId xmlns:a16="http://schemas.microsoft.com/office/drawing/2014/main" id="{445219C6-B192-475E-A7C6-2BD379783995}"/>
                </a:ext>
              </a:extLst>
            </p:cNvPr>
            <p:cNvSpPr/>
            <p:nvPr/>
          </p:nvSpPr>
          <p:spPr>
            <a:xfrm>
              <a:off x="5622266" y="3579084"/>
              <a:ext cx="2780970" cy="530762"/>
            </a:xfrm>
            <a:prstGeom prst="roundRect">
              <a:avLst>
                <a:gd name="adj" fmla="val 0"/>
              </a:avLst>
            </a:prstGeom>
            <a:grpFill/>
            <a:ln w="12700" cap="flat">
              <a:noFill/>
              <a:prstDash val="solid"/>
              <a:miter lim="400000"/>
            </a:ln>
            <a:effectLst/>
          </p:spPr>
          <p:txBody>
            <a:bodyPr wrap="square" lIns="19050" tIns="19050" rIns="19050" bIns="19050" numCol="1"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i="0" u="none" strike="noStrike" kern="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38" name="Shape 18">
              <a:extLst>
                <a:ext uri="{FF2B5EF4-FFF2-40B4-BE49-F238E27FC236}">
                  <a16:creationId xmlns:a16="http://schemas.microsoft.com/office/drawing/2014/main" id="{60FC0982-3C4F-4779-B269-501043BC8A3C}"/>
                </a:ext>
              </a:extLst>
            </p:cNvPr>
            <p:cNvSpPr/>
            <p:nvPr/>
          </p:nvSpPr>
          <p:spPr>
            <a:xfrm>
              <a:off x="5622266" y="2826821"/>
              <a:ext cx="2780970" cy="530762"/>
            </a:xfrm>
            <a:prstGeom prst="roundRect">
              <a:avLst>
                <a:gd name="adj" fmla="val 0"/>
              </a:avLst>
            </a:prstGeom>
            <a:grpFill/>
            <a:ln w="12700" cap="flat">
              <a:noFill/>
              <a:prstDash val="solid"/>
              <a:miter lim="400000"/>
            </a:ln>
            <a:effectLst/>
          </p:spPr>
          <p:txBody>
            <a:bodyPr wrap="square" lIns="19050" tIns="19050" rIns="19050" bIns="19050" numCol="1"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i="0" u="none" strike="noStrike" kern="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39" name="Shape 18">
              <a:extLst>
                <a:ext uri="{FF2B5EF4-FFF2-40B4-BE49-F238E27FC236}">
                  <a16:creationId xmlns:a16="http://schemas.microsoft.com/office/drawing/2014/main" id="{83F82007-EDF2-4516-BAD7-F04E0D85F083}"/>
                </a:ext>
              </a:extLst>
            </p:cNvPr>
            <p:cNvSpPr/>
            <p:nvPr/>
          </p:nvSpPr>
          <p:spPr>
            <a:xfrm>
              <a:off x="5622266" y="2106894"/>
              <a:ext cx="2780970" cy="530762"/>
            </a:xfrm>
            <a:prstGeom prst="roundRect">
              <a:avLst>
                <a:gd name="adj" fmla="val 0"/>
              </a:avLst>
            </a:prstGeom>
            <a:grpFill/>
            <a:ln w="12700" cap="flat">
              <a:noFill/>
              <a:prstDash val="solid"/>
              <a:miter lim="400000"/>
            </a:ln>
            <a:effectLst/>
          </p:spPr>
          <p:txBody>
            <a:bodyPr wrap="square" lIns="19050" tIns="19050" rIns="19050" bIns="19050" numCol="1"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i="0" u="none" strike="noStrike" kern="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40" name="文本框 3">
              <a:extLst>
                <a:ext uri="{FF2B5EF4-FFF2-40B4-BE49-F238E27FC236}">
                  <a16:creationId xmlns:a16="http://schemas.microsoft.com/office/drawing/2014/main" id="{D28C2E41-ABEB-48E4-B3E5-BEEBDC2D5069}"/>
                </a:ext>
              </a:extLst>
            </p:cNvPr>
            <p:cNvSpPr txBox="1"/>
            <p:nvPr/>
          </p:nvSpPr>
          <p:spPr>
            <a:xfrm>
              <a:off x="5902930" y="2154143"/>
              <a:ext cx="2200596" cy="403618"/>
            </a:xfrm>
            <a:prstGeom prst="rect">
              <a:avLst/>
            </a:prstGeom>
            <a:grpFill/>
            <a:ln w="38100">
              <a:noFill/>
            </a:ln>
          </p:spPr>
          <p:txBody>
            <a:bodyPr wrap="square" rtlCol="0">
              <a:spAutoFit/>
            </a:bodyPr>
            <a:lstStyle/>
            <a:p>
              <a:pPr algn="ctr"/>
              <a:r>
                <a:rPr kumimoji="1" lang="en-US" altLang="zh-CN" sz="2400" dirty="0">
                  <a:solidFill>
                    <a:schemeClr val="bg1"/>
                  </a:solidFill>
                  <a:latin typeface="微软雅黑" panose="020B0503020204020204" pitchFamily="34" charset="-122"/>
                  <a:ea typeface="微软雅黑" panose="020B0503020204020204" pitchFamily="34" charset="-122"/>
                </a:rPr>
                <a:t>01</a:t>
              </a:r>
              <a:r>
                <a:rPr kumimoji="1" lang="zh-CN" altLang="en-US" sz="2400" dirty="0">
                  <a:solidFill>
                    <a:schemeClr val="bg1"/>
                  </a:solidFill>
                  <a:latin typeface="微软雅黑" panose="020B0503020204020204" pitchFamily="34" charset="-122"/>
                  <a:ea typeface="微软雅黑" panose="020B0503020204020204" pitchFamily="34" charset="-122"/>
                </a:rPr>
                <a:t>      </a:t>
              </a:r>
              <a:r>
                <a:rPr kumimoji="1" lang="en-US" altLang="zh-CN" sz="2400" dirty="0">
                  <a:solidFill>
                    <a:schemeClr val="bg1"/>
                  </a:solidFill>
                  <a:latin typeface="微软雅黑" panose="020B0503020204020204" pitchFamily="34" charset="-122"/>
                  <a:ea typeface="微软雅黑" panose="020B0503020204020204" pitchFamily="34" charset="-122"/>
                </a:rPr>
                <a:t>Background</a:t>
              </a:r>
              <a:endParaRPr kumimoji="1"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1" name="文本框 4">
              <a:extLst>
                <a:ext uri="{FF2B5EF4-FFF2-40B4-BE49-F238E27FC236}">
                  <a16:creationId xmlns:a16="http://schemas.microsoft.com/office/drawing/2014/main" id="{9BEE0F49-92C5-40DD-89DD-E654DD65748C}"/>
                </a:ext>
              </a:extLst>
            </p:cNvPr>
            <p:cNvSpPr txBox="1"/>
            <p:nvPr/>
          </p:nvSpPr>
          <p:spPr>
            <a:xfrm>
              <a:off x="5728286" y="2898994"/>
              <a:ext cx="2453421" cy="403618"/>
            </a:xfrm>
            <a:prstGeom prst="rect">
              <a:avLst/>
            </a:prstGeom>
            <a:grpFill/>
            <a:ln w="38100">
              <a:noFill/>
            </a:ln>
          </p:spPr>
          <p:txBody>
            <a:bodyPr wrap="square" rtlCol="0">
              <a:spAutoFit/>
            </a:bodyPr>
            <a:lstStyle/>
            <a:p>
              <a:pPr algn="ctr"/>
              <a:r>
                <a:rPr kumimoji="1" lang="en-US" altLang="zh-CN" sz="2400" dirty="0">
                  <a:solidFill>
                    <a:schemeClr val="bg1"/>
                  </a:solidFill>
                  <a:latin typeface="微软雅黑" panose="020B0503020204020204" pitchFamily="34" charset="-122"/>
                  <a:ea typeface="微软雅黑" panose="020B0503020204020204" pitchFamily="34" charset="-122"/>
                </a:rPr>
                <a:t>02</a:t>
              </a:r>
              <a:r>
                <a:rPr kumimoji="1" lang="zh-CN" altLang="en-US" sz="2400" dirty="0">
                  <a:solidFill>
                    <a:schemeClr val="bg1"/>
                  </a:solidFill>
                  <a:latin typeface="微软雅黑" panose="020B0503020204020204" pitchFamily="34" charset="-122"/>
                  <a:ea typeface="微软雅黑" panose="020B0503020204020204" pitchFamily="34" charset="-122"/>
                </a:rPr>
                <a:t>      </a:t>
              </a:r>
              <a:r>
                <a:rPr kumimoji="1" lang="en-US" altLang="zh-CN" sz="2400" dirty="0">
                  <a:solidFill>
                    <a:schemeClr val="bg1"/>
                  </a:solidFill>
                  <a:latin typeface="微软雅黑" panose="020B0503020204020204" pitchFamily="34" charset="-122"/>
                  <a:ea typeface="微软雅黑" panose="020B0503020204020204" pitchFamily="34" charset="-122"/>
                </a:rPr>
                <a:t>Framework</a:t>
              </a:r>
              <a:endParaRPr kumimoji="1"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2" name="文本框 7">
              <a:extLst>
                <a:ext uri="{FF2B5EF4-FFF2-40B4-BE49-F238E27FC236}">
                  <a16:creationId xmlns:a16="http://schemas.microsoft.com/office/drawing/2014/main" id="{1F7D2294-51EC-44F2-B9E7-3618F3592547}"/>
                </a:ext>
              </a:extLst>
            </p:cNvPr>
            <p:cNvSpPr txBox="1"/>
            <p:nvPr/>
          </p:nvSpPr>
          <p:spPr>
            <a:xfrm>
              <a:off x="5728286" y="3627946"/>
              <a:ext cx="1927956" cy="403618"/>
            </a:xfrm>
            <a:prstGeom prst="rect">
              <a:avLst/>
            </a:prstGeom>
            <a:grpFill/>
            <a:ln w="38100">
              <a:noFill/>
            </a:ln>
          </p:spPr>
          <p:txBody>
            <a:bodyPr wrap="square" rtlCol="0">
              <a:spAutoFit/>
            </a:bodyPr>
            <a:lstStyle/>
            <a:p>
              <a:pPr algn="ctr"/>
              <a:r>
                <a:rPr kumimoji="1" lang="en-US" altLang="zh-CN" sz="2400" dirty="0">
                  <a:solidFill>
                    <a:schemeClr val="bg1"/>
                  </a:solidFill>
                  <a:latin typeface="微软雅黑" panose="020B0503020204020204" pitchFamily="34" charset="-122"/>
                  <a:ea typeface="微软雅黑" panose="020B0503020204020204" pitchFamily="34" charset="-122"/>
                </a:rPr>
                <a:t>03</a:t>
              </a:r>
              <a:r>
                <a:rPr kumimoji="1" lang="zh-CN" altLang="en-US" sz="2400" dirty="0">
                  <a:solidFill>
                    <a:schemeClr val="bg1"/>
                  </a:solidFill>
                  <a:latin typeface="微软雅黑" panose="020B0503020204020204" pitchFamily="34" charset="-122"/>
                  <a:ea typeface="微软雅黑" panose="020B0503020204020204" pitchFamily="34" charset="-122"/>
                </a:rPr>
                <a:t>       </a:t>
              </a:r>
              <a:r>
                <a:rPr kumimoji="1" lang="en-US" altLang="zh-CN" sz="2400" dirty="0">
                  <a:solidFill>
                    <a:schemeClr val="bg1"/>
                  </a:solidFill>
                  <a:latin typeface="微软雅黑" panose="020B0503020204020204" pitchFamily="34" charset="-122"/>
                  <a:ea typeface="微软雅黑" panose="020B0503020204020204" pitchFamily="34" charset="-122"/>
                </a:rPr>
                <a:t>UML</a:t>
              </a:r>
              <a:r>
                <a:rPr kumimoji="1" lang="zh-CN" altLang="en-US" sz="2400" dirty="0">
                  <a:solidFill>
                    <a:schemeClr val="bg1"/>
                  </a:solidFill>
                  <a:latin typeface="微软雅黑" panose="020B0503020204020204" pitchFamily="34" charset="-122"/>
                  <a:ea typeface="微软雅黑" panose="020B0503020204020204" pitchFamily="34" charset="-122"/>
                </a:rPr>
                <a:t> </a:t>
              </a:r>
            </a:p>
          </p:txBody>
        </p:sp>
        <p:sp>
          <p:nvSpPr>
            <p:cNvPr id="43" name="文本框 8">
              <a:extLst>
                <a:ext uri="{FF2B5EF4-FFF2-40B4-BE49-F238E27FC236}">
                  <a16:creationId xmlns:a16="http://schemas.microsoft.com/office/drawing/2014/main" id="{77630DA7-A4EF-467E-B5E2-193BD54897E4}"/>
                </a:ext>
              </a:extLst>
            </p:cNvPr>
            <p:cNvSpPr txBox="1"/>
            <p:nvPr/>
          </p:nvSpPr>
          <p:spPr>
            <a:xfrm>
              <a:off x="5622266" y="4397130"/>
              <a:ext cx="2229741" cy="403618"/>
            </a:xfrm>
            <a:prstGeom prst="rect">
              <a:avLst/>
            </a:prstGeom>
            <a:grpFill/>
            <a:ln w="38100">
              <a:noFill/>
            </a:ln>
          </p:spPr>
          <p:txBody>
            <a:bodyPr wrap="square" rtlCol="0">
              <a:spAutoFit/>
            </a:bodyPr>
            <a:lstStyle/>
            <a:p>
              <a:pPr algn="ctr"/>
              <a:r>
                <a:rPr kumimoji="1" lang="en-US" altLang="zh-CN" sz="2400" dirty="0">
                  <a:solidFill>
                    <a:schemeClr val="bg1"/>
                  </a:solidFill>
                  <a:latin typeface="微软雅黑" panose="020B0503020204020204" pitchFamily="34" charset="-122"/>
                  <a:ea typeface="微软雅黑" panose="020B0503020204020204" pitchFamily="34" charset="-122"/>
                </a:rPr>
                <a:t>04</a:t>
              </a:r>
              <a:r>
                <a:rPr kumimoji="1" lang="zh-CN" altLang="en-US" sz="2400" dirty="0">
                  <a:solidFill>
                    <a:schemeClr val="bg1"/>
                  </a:solidFill>
                  <a:latin typeface="微软雅黑" panose="020B0503020204020204" pitchFamily="34" charset="-122"/>
                  <a:ea typeface="微软雅黑" panose="020B0503020204020204" pitchFamily="34" charset="-122"/>
                </a:rPr>
                <a:t>       </a:t>
              </a:r>
              <a:r>
                <a:rPr kumimoji="1" lang="en-US" altLang="zh-CN" sz="2400" dirty="0">
                  <a:solidFill>
                    <a:schemeClr val="bg1"/>
                  </a:solidFill>
                  <a:latin typeface="微软雅黑" panose="020B0503020204020204" pitchFamily="34" charset="-122"/>
                  <a:ea typeface="微软雅黑" panose="020B0503020204020204" pitchFamily="34" charset="-122"/>
                </a:rPr>
                <a:t>Demo                          </a:t>
              </a:r>
              <a:endParaRPr kumimoji="1" lang="zh-CN" altLang="en-US" sz="24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5163194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750"/>
                                            <p:tgtEl>
                                              <p:spTgt spid="34"/>
                                            </p:tgtEl>
                                          </p:cBhvr>
                                        </p:animEffect>
                                      </p:childTnLst>
                                    </p:cTn>
                                  </p:par>
                                </p:childTnLst>
                              </p:cTn>
                            </p:par>
                            <p:par>
                              <p:cTn id="8" fill="hold">
                                <p:stCondLst>
                                  <p:cond delay="750"/>
                                </p:stCondLst>
                                <p:childTnLst>
                                  <p:par>
                                    <p:cTn id="9" presetID="2" presetClass="entr" presetSubtype="8" fill="hold" nodeType="afterEffect" p14:presetBounceEnd="62400">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14:bounceEnd="62400">
                                          <p:cBhvr additive="base">
                                            <p:cTn id="11" dur="1250" fill="hold"/>
                                            <p:tgtEl>
                                              <p:spTgt spid="35"/>
                                            </p:tgtEl>
                                            <p:attrNameLst>
                                              <p:attrName>ppt_x</p:attrName>
                                            </p:attrNameLst>
                                          </p:cBhvr>
                                          <p:tavLst>
                                            <p:tav tm="0">
                                              <p:val>
                                                <p:strVal val="0-#ppt_w/2"/>
                                              </p:val>
                                            </p:tav>
                                            <p:tav tm="100000">
                                              <p:val>
                                                <p:strVal val="#ppt_x"/>
                                              </p:val>
                                            </p:tav>
                                          </p:tavLst>
                                        </p:anim>
                                        <p:anim calcmode="lin" valueType="num" p14:bounceEnd="62400">
                                          <p:cBhvr additive="base">
                                            <p:cTn id="12" dur="125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750"/>
                                            <p:tgtEl>
                                              <p:spTgt spid="34"/>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1250" fill="hold"/>
                                            <p:tgtEl>
                                              <p:spTgt spid="35"/>
                                            </p:tgtEl>
                                            <p:attrNameLst>
                                              <p:attrName>ppt_x</p:attrName>
                                            </p:attrNameLst>
                                          </p:cBhvr>
                                          <p:tavLst>
                                            <p:tav tm="0">
                                              <p:val>
                                                <p:strVal val="0-#ppt_w/2"/>
                                              </p:val>
                                            </p:tav>
                                            <p:tav tm="100000">
                                              <p:val>
                                                <p:strVal val="#ppt_x"/>
                                              </p:val>
                                            </p:tav>
                                          </p:tavLst>
                                        </p:anim>
                                        <p:anim calcmode="lin" valueType="num">
                                          <p:cBhvr additive="base">
                                            <p:cTn id="12" dur="125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96720"/>
            <a:chOff x="723" y="429774"/>
            <a:chExt cx="12189689" cy="796720"/>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37">
              <a:extLst>
                <a:ext uri="{FF2B5EF4-FFF2-40B4-BE49-F238E27FC236}">
                  <a16:creationId xmlns:a16="http://schemas.microsoft.com/office/drawing/2014/main" id="{60A61CAA-1479-442D-817D-DF099FEA15D6}"/>
                </a:ext>
              </a:extLst>
            </p:cNvPr>
            <p:cNvSpPr txBox="1"/>
            <p:nvPr/>
          </p:nvSpPr>
          <p:spPr>
            <a:xfrm>
              <a:off x="4890871" y="857162"/>
              <a:ext cx="2439777" cy="369332"/>
            </a:xfrm>
            <a:prstGeom prst="rect">
              <a:avLst/>
            </a:prstGeom>
            <a:noFill/>
          </p:spPr>
          <p:txBody>
            <a:bodyPr wrap="square" rtlCol="0">
              <a:spAutoFit/>
            </a:bodyPr>
            <a:lstStyle/>
            <a:p>
              <a:pPr algn="ctr"/>
              <a:endParaRPr lang="zh-CN" altLang="en-US" spc="300" dirty="0">
                <a:solidFill>
                  <a:schemeClr val="bg1">
                    <a:lumMod val="50000"/>
                  </a:schemeClr>
                </a:solidFill>
                <a:latin typeface="微软雅黑" pitchFamily="34" charset="-122"/>
                <a:ea typeface="微软雅黑" pitchFamily="34" charset="-122"/>
              </a:endParaRPr>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06F6E916-2048-47F4-A63D-A5F0AF014F2A}"/>
              </a:ext>
            </a:extLst>
          </p:cNvPr>
          <p:cNvSpPr txBox="1"/>
          <p:nvPr/>
        </p:nvSpPr>
        <p:spPr>
          <a:xfrm>
            <a:off x="4858141" y="248185"/>
            <a:ext cx="2936019" cy="523220"/>
          </a:xfrm>
          <a:prstGeom prst="rect">
            <a:avLst/>
          </a:prstGeom>
          <a:noFill/>
        </p:spPr>
        <p:txBody>
          <a:bodyPr wrap="square" rtlCol="0">
            <a:spAutoFit/>
          </a:bodyPr>
          <a:lstStyle/>
          <a:p>
            <a:r>
              <a:rPr lang="en-US" altLang="zh-CN" sz="2800" dirty="0"/>
              <a:t>         lose</a:t>
            </a:r>
            <a:endParaRPr lang="zh-CN" altLang="en-US" sz="2800" dirty="0"/>
          </a:p>
        </p:txBody>
      </p:sp>
      <p:pic>
        <p:nvPicPr>
          <p:cNvPr id="4" name="图片 3">
            <a:extLst>
              <a:ext uri="{FF2B5EF4-FFF2-40B4-BE49-F238E27FC236}">
                <a16:creationId xmlns:a16="http://schemas.microsoft.com/office/drawing/2014/main" id="{2E3D4FB4-018A-47BE-9F82-7045B9854C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898015"/>
            <a:ext cx="12190413" cy="5939644"/>
          </a:xfrm>
          <a:prstGeom prst="rect">
            <a:avLst/>
          </a:prstGeom>
        </p:spPr>
      </p:pic>
    </p:spTree>
    <p:extLst>
      <p:ext uri="{BB962C8B-B14F-4D97-AF65-F5344CB8AC3E}">
        <p14:creationId xmlns:p14="http://schemas.microsoft.com/office/powerpoint/2010/main" val="177244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96720"/>
            <a:chOff x="723" y="429774"/>
            <a:chExt cx="12189689" cy="796720"/>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37">
              <a:extLst>
                <a:ext uri="{FF2B5EF4-FFF2-40B4-BE49-F238E27FC236}">
                  <a16:creationId xmlns:a16="http://schemas.microsoft.com/office/drawing/2014/main" id="{60A61CAA-1479-442D-817D-DF099FEA15D6}"/>
                </a:ext>
              </a:extLst>
            </p:cNvPr>
            <p:cNvSpPr txBox="1"/>
            <p:nvPr/>
          </p:nvSpPr>
          <p:spPr>
            <a:xfrm>
              <a:off x="4890871" y="857162"/>
              <a:ext cx="2439777" cy="369332"/>
            </a:xfrm>
            <a:prstGeom prst="rect">
              <a:avLst/>
            </a:prstGeom>
            <a:noFill/>
          </p:spPr>
          <p:txBody>
            <a:bodyPr wrap="square" rtlCol="0">
              <a:spAutoFit/>
            </a:bodyPr>
            <a:lstStyle/>
            <a:p>
              <a:pPr algn="ctr"/>
              <a:endParaRPr lang="zh-CN" altLang="en-US" spc="300" dirty="0">
                <a:solidFill>
                  <a:schemeClr val="bg1">
                    <a:lumMod val="50000"/>
                  </a:schemeClr>
                </a:solidFill>
                <a:latin typeface="微软雅黑" pitchFamily="34" charset="-122"/>
                <a:ea typeface="微软雅黑" pitchFamily="34" charset="-122"/>
              </a:endParaRPr>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06F6E916-2048-47F4-A63D-A5F0AF014F2A}"/>
              </a:ext>
            </a:extLst>
          </p:cNvPr>
          <p:cNvSpPr txBox="1"/>
          <p:nvPr/>
        </p:nvSpPr>
        <p:spPr>
          <a:xfrm>
            <a:off x="4639299" y="267073"/>
            <a:ext cx="2936019" cy="523220"/>
          </a:xfrm>
          <a:prstGeom prst="rect">
            <a:avLst/>
          </a:prstGeom>
          <a:noFill/>
        </p:spPr>
        <p:txBody>
          <a:bodyPr wrap="square" rtlCol="0">
            <a:spAutoFit/>
          </a:bodyPr>
          <a:lstStyle/>
          <a:p>
            <a:r>
              <a:rPr lang="en-US" altLang="zh-CN" sz="2800" dirty="0"/>
              <a:t>    </a:t>
            </a:r>
            <a:r>
              <a:rPr lang="en-US" altLang="zh-CN" b="1" dirty="0"/>
              <a:t>         </a:t>
            </a:r>
            <a:r>
              <a:rPr lang="en-US" altLang="zh-CN" sz="2800" b="1" dirty="0"/>
              <a:t>Win</a:t>
            </a:r>
            <a:r>
              <a:rPr lang="en-US" altLang="zh-CN" sz="2800" dirty="0"/>
              <a:t> </a:t>
            </a:r>
            <a:endParaRPr lang="zh-CN" altLang="en-US" sz="2800" dirty="0"/>
          </a:p>
        </p:txBody>
      </p:sp>
      <p:pic>
        <p:nvPicPr>
          <p:cNvPr id="5" name="图片 4">
            <a:extLst>
              <a:ext uri="{FF2B5EF4-FFF2-40B4-BE49-F238E27FC236}">
                <a16:creationId xmlns:a16="http://schemas.microsoft.com/office/drawing/2014/main" id="{8266179B-E677-4809-8BB3-5223F7583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898015"/>
            <a:ext cx="12190413" cy="5883076"/>
          </a:xfrm>
          <a:prstGeom prst="rect">
            <a:avLst/>
          </a:prstGeom>
        </p:spPr>
      </p:pic>
    </p:spTree>
    <p:extLst>
      <p:ext uri="{BB962C8B-B14F-4D97-AF65-F5344CB8AC3E}">
        <p14:creationId xmlns:p14="http://schemas.microsoft.com/office/powerpoint/2010/main" val="52061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96720"/>
            <a:chOff x="723" y="429774"/>
            <a:chExt cx="12189689" cy="796720"/>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37">
              <a:extLst>
                <a:ext uri="{FF2B5EF4-FFF2-40B4-BE49-F238E27FC236}">
                  <a16:creationId xmlns:a16="http://schemas.microsoft.com/office/drawing/2014/main" id="{60A61CAA-1479-442D-817D-DF099FEA15D6}"/>
                </a:ext>
              </a:extLst>
            </p:cNvPr>
            <p:cNvSpPr txBox="1"/>
            <p:nvPr/>
          </p:nvSpPr>
          <p:spPr>
            <a:xfrm>
              <a:off x="4890871" y="857162"/>
              <a:ext cx="2439777" cy="369332"/>
            </a:xfrm>
            <a:prstGeom prst="rect">
              <a:avLst/>
            </a:prstGeom>
            <a:noFill/>
          </p:spPr>
          <p:txBody>
            <a:bodyPr wrap="square" rtlCol="0">
              <a:spAutoFit/>
            </a:bodyPr>
            <a:lstStyle/>
            <a:p>
              <a:pPr algn="ctr"/>
              <a:endParaRPr lang="zh-CN" altLang="en-US" spc="300" dirty="0">
                <a:solidFill>
                  <a:schemeClr val="bg1">
                    <a:lumMod val="50000"/>
                  </a:schemeClr>
                </a:solidFill>
                <a:latin typeface="微软雅黑" pitchFamily="34" charset="-122"/>
                <a:ea typeface="微软雅黑" pitchFamily="34" charset="-122"/>
              </a:endParaRPr>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06F6E916-2048-47F4-A63D-A5F0AF014F2A}"/>
              </a:ext>
            </a:extLst>
          </p:cNvPr>
          <p:cNvSpPr txBox="1"/>
          <p:nvPr/>
        </p:nvSpPr>
        <p:spPr>
          <a:xfrm>
            <a:off x="4701090" y="248185"/>
            <a:ext cx="2936019" cy="523220"/>
          </a:xfrm>
          <a:prstGeom prst="rect">
            <a:avLst/>
          </a:prstGeom>
          <a:noFill/>
        </p:spPr>
        <p:txBody>
          <a:bodyPr wrap="square" rtlCol="0">
            <a:spAutoFit/>
          </a:bodyPr>
          <a:lstStyle/>
          <a:p>
            <a:r>
              <a:rPr lang="en-US" altLang="zh-CN" sz="2800" dirty="0"/>
              <a:t>  Division of Work</a:t>
            </a:r>
            <a:endParaRPr lang="zh-CN" altLang="en-US" sz="2800" dirty="0"/>
          </a:p>
        </p:txBody>
      </p:sp>
      <p:sp>
        <p:nvSpPr>
          <p:cNvPr id="3" name="文本框 2">
            <a:extLst>
              <a:ext uri="{FF2B5EF4-FFF2-40B4-BE49-F238E27FC236}">
                <a16:creationId xmlns:a16="http://schemas.microsoft.com/office/drawing/2014/main" id="{84C55BB9-7ACE-456B-83B3-5A4F0EFF3C88}"/>
              </a:ext>
            </a:extLst>
          </p:cNvPr>
          <p:cNvSpPr txBox="1"/>
          <p:nvPr/>
        </p:nvSpPr>
        <p:spPr>
          <a:xfrm>
            <a:off x="2795451" y="2293259"/>
            <a:ext cx="8926285" cy="1477328"/>
          </a:xfrm>
          <a:prstGeom prst="rect">
            <a:avLst/>
          </a:prstGeom>
          <a:noFill/>
        </p:spPr>
        <p:txBody>
          <a:bodyPr wrap="square" rtlCol="0">
            <a:spAutoFit/>
          </a:bodyPr>
          <a:lstStyle/>
          <a:p>
            <a:r>
              <a:rPr lang="zh-CN" altLang="en-US" dirty="0"/>
              <a:t>杨晨宇主要负责游戏前端开发，框架部署，游戏逻辑及合约</a:t>
            </a:r>
            <a:r>
              <a:rPr lang="en-US" altLang="zh-CN" dirty="0"/>
              <a:t>API</a:t>
            </a:r>
            <a:r>
              <a:rPr lang="zh-CN" altLang="en-US" dirty="0"/>
              <a:t>的设计</a:t>
            </a:r>
            <a:endParaRPr lang="en-US" altLang="zh-CN" dirty="0"/>
          </a:p>
          <a:p>
            <a:endParaRPr lang="en-US" altLang="zh-CN" dirty="0"/>
          </a:p>
          <a:p>
            <a:endParaRPr lang="en-US" altLang="zh-CN" dirty="0"/>
          </a:p>
          <a:p>
            <a:endParaRPr lang="en-US" altLang="zh-CN" dirty="0"/>
          </a:p>
          <a:p>
            <a:r>
              <a:rPr lang="zh-CN" altLang="en-US" dirty="0"/>
              <a:t>蓝宇霆主要负责游戏后端智能合约的设计，</a:t>
            </a:r>
            <a:r>
              <a:rPr lang="en-US" altLang="zh-CN" dirty="0"/>
              <a:t>solidity</a:t>
            </a:r>
            <a:r>
              <a:rPr lang="zh-CN" altLang="en-US" dirty="0"/>
              <a:t>编写测试</a:t>
            </a:r>
          </a:p>
        </p:txBody>
      </p:sp>
    </p:spTree>
    <p:extLst>
      <p:ext uri="{BB962C8B-B14F-4D97-AF65-F5344CB8AC3E}">
        <p14:creationId xmlns:p14="http://schemas.microsoft.com/office/powerpoint/2010/main" val="259010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96720"/>
            <a:chOff x="723" y="429774"/>
            <a:chExt cx="12189689" cy="796720"/>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37">
              <a:extLst>
                <a:ext uri="{FF2B5EF4-FFF2-40B4-BE49-F238E27FC236}">
                  <a16:creationId xmlns:a16="http://schemas.microsoft.com/office/drawing/2014/main" id="{60A61CAA-1479-442D-817D-DF099FEA15D6}"/>
                </a:ext>
              </a:extLst>
            </p:cNvPr>
            <p:cNvSpPr txBox="1"/>
            <p:nvPr/>
          </p:nvSpPr>
          <p:spPr>
            <a:xfrm>
              <a:off x="4890871" y="857162"/>
              <a:ext cx="2439777" cy="369332"/>
            </a:xfrm>
            <a:prstGeom prst="rect">
              <a:avLst/>
            </a:prstGeom>
            <a:noFill/>
          </p:spPr>
          <p:txBody>
            <a:bodyPr wrap="square" rtlCol="0">
              <a:spAutoFit/>
            </a:bodyPr>
            <a:lstStyle/>
            <a:p>
              <a:pPr algn="ctr"/>
              <a:endParaRPr lang="zh-CN" altLang="en-US" spc="300" dirty="0">
                <a:solidFill>
                  <a:schemeClr val="bg1">
                    <a:lumMod val="50000"/>
                  </a:schemeClr>
                </a:solidFill>
                <a:latin typeface="微软雅黑" pitchFamily="34" charset="-122"/>
                <a:ea typeface="微软雅黑" pitchFamily="34" charset="-122"/>
              </a:endParaRPr>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06F6E916-2048-47F4-A63D-A5F0AF014F2A}"/>
              </a:ext>
            </a:extLst>
          </p:cNvPr>
          <p:cNvSpPr txBox="1"/>
          <p:nvPr/>
        </p:nvSpPr>
        <p:spPr>
          <a:xfrm>
            <a:off x="4639299" y="267073"/>
            <a:ext cx="2936019" cy="523220"/>
          </a:xfrm>
          <a:prstGeom prst="rect">
            <a:avLst/>
          </a:prstGeom>
          <a:noFill/>
        </p:spPr>
        <p:txBody>
          <a:bodyPr wrap="square" rtlCol="0">
            <a:spAutoFit/>
          </a:bodyPr>
          <a:lstStyle/>
          <a:p>
            <a:r>
              <a:rPr lang="en-US" altLang="zh-CN" sz="2800" dirty="0"/>
              <a:t>    </a:t>
            </a:r>
            <a:r>
              <a:rPr lang="en-US" altLang="zh-CN" b="1" dirty="0"/>
              <a:t> </a:t>
            </a:r>
            <a:r>
              <a:rPr lang="en-US" altLang="zh-CN" sz="2800" dirty="0"/>
              <a:t>Reference </a:t>
            </a:r>
            <a:endParaRPr lang="zh-CN" altLang="en-US" sz="2800" dirty="0"/>
          </a:p>
        </p:txBody>
      </p:sp>
      <p:sp>
        <p:nvSpPr>
          <p:cNvPr id="3" name="矩形 2">
            <a:extLst>
              <a:ext uri="{FF2B5EF4-FFF2-40B4-BE49-F238E27FC236}">
                <a16:creationId xmlns:a16="http://schemas.microsoft.com/office/drawing/2014/main" id="{5BBC435C-F523-412F-A938-43795CC8CCC3}"/>
              </a:ext>
            </a:extLst>
          </p:cNvPr>
          <p:cNvSpPr/>
          <p:nvPr/>
        </p:nvSpPr>
        <p:spPr>
          <a:xfrm>
            <a:off x="1889760" y="2552631"/>
            <a:ext cx="10615747" cy="1754326"/>
          </a:xfrm>
          <a:prstGeom prst="rect">
            <a:avLst/>
          </a:prstGeom>
        </p:spPr>
        <p:txBody>
          <a:bodyPr wrap="square">
            <a:spAutoFit/>
          </a:bodyPr>
          <a:lstStyle/>
          <a:p>
            <a:r>
              <a:rPr lang="zh-CN" altLang="en-US" dirty="0">
                <a:solidFill>
                  <a:schemeClr val="accent2">
                    <a:lumMod val="75000"/>
                  </a:schemeClr>
                </a:solidFill>
              </a:rPr>
              <a:t>Truffle official website  </a:t>
            </a:r>
            <a:r>
              <a:rPr lang="zh-CN" altLang="en-US" dirty="0"/>
              <a:t>https://www.trufflesuite.com/docs</a:t>
            </a:r>
          </a:p>
          <a:p>
            <a:r>
              <a:rPr lang="zh-CN" altLang="en-US" dirty="0">
                <a:solidFill>
                  <a:schemeClr val="accent2">
                    <a:lumMod val="75000"/>
                  </a:schemeClr>
                </a:solidFill>
              </a:rPr>
              <a:t>Web3.js official website  </a:t>
            </a:r>
            <a:r>
              <a:rPr lang="zh-CN" altLang="en-US" dirty="0"/>
              <a:t>https://web3js.readthedocs.io/en/v1.2.9/</a:t>
            </a:r>
          </a:p>
          <a:p>
            <a:r>
              <a:rPr lang="en-US" altLang="zh-CN" dirty="0">
                <a:solidFill>
                  <a:schemeClr val="accent2">
                    <a:lumMod val="75000"/>
                  </a:schemeClr>
                </a:solidFill>
              </a:rPr>
              <a:t>O</a:t>
            </a:r>
            <a:r>
              <a:rPr lang="zh-CN" altLang="en-US" dirty="0">
                <a:solidFill>
                  <a:schemeClr val="accent2">
                    <a:lumMod val="75000"/>
                  </a:schemeClr>
                </a:solidFill>
              </a:rPr>
              <a:t>fficial sample pet shop https</a:t>
            </a:r>
            <a:r>
              <a:rPr lang="zh-CN" altLang="en-US" dirty="0"/>
              <a:t>://github.com/truffle-box/pet-shop-box</a:t>
            </a:r>
          </a:p>
          <a:p>
            <a:r>
              <a:rPr lang="zh-CN" altLang="en-US" dirty="0">
                <a:solidFill>
                  <a:schemeClr val="accent2">
                    <a:lumMod val="75000"/>
                  </a:schemeClr>
                </a:solidFill>
              </a:rPr>
              <a:t>Zombie Factory</a:t>
            </a:r>
            <a:r>
              <a:rPr lang="zh-CN" altLang="en-US" dirty="0"/>
              <a:t> https://cryptozombies.io/en/course</a:t>
            </a:r>
          </a:p>
          <a:p>
            <a:r>
              <a:rPr lang="zh-CN" altLang="en-US" dirty="0">
                <a:solidFill>
                  <a:schemeClr val="accent2">
                    <a:lumMod val="75000"/>
                  </a:schemeClr>
                </a:solidFill>
              </a:rPr>
              <a:t>Use smart contracts to achieve backgammon games  </a:t>
            </a:r>
            <a:r>
              <a:rPr lang="zh-CN" altLang="en-US" dirty="0"/>
              <a:t>https://github.com/Alexygui/Gobang</a:t>
            </a:r>
          </a:p>
          <a:p>
            <a:r>
              <a:rPr lang="zh-CN" altLang="en-US" dirty="0">
                <a:solidFill>
                  <a:schemeClr val="accent2">
                    <a:lumMod val="75000"/>
                  </a:schemeClr>
                </a:solidFill>
              </a:rPr>
              <a:t>WebPack</a:t>
            </a:r>
            <a:r>
              <a:rPr lang="zh-CN" altLang="en-US" dirty="0"/>
              <a:t> https://github.com/truffle-box/webpack-box</a:t>
            </a:r>
          </a:p>
        </p:txBody>
      </p:sp>
    </p:spTree>
    <p:extLst>
      <p:ext uri="{BB962C8B-B14F-4D97-AF65-F5344CB8AC3E}">
        <p14:creationId xmlns:p14="http://schemas.microsoft.com/office/powerpoint/2010/main" val="243910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0443C31-36F3-4D01-A468-1C957B27B1F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1240"/>
            <a:ext cx="12190413" cy="6857107"/>
          </a:xfrm>
          <a:prstGeom prst="rect">
            <a:avLst/>
          </a:prstGeom>
        </p:spPr>
      </p:pic>
      <p:sp>
        <p:nvSpPr>
          <p:cNvPr id="13" name="矩形 12">
            <a:extLst>
              <a:ext uri="{FF2B5EF4-FFF2-40B4-BE49-F238E27FC236}">
                <a16:creationId xmlns:a16="http://schemas.microsoft.com/office/drawing/2014/main" id="{C9D8A9E3-C2D0-402E-83F8-75B35122FF8C}"/>
              </a:ext>
            </a:extLst>
          </p:cNvPr>
          <p:cNvSpPr/>
          <p:nvPr/>
        </p:nvSpPr>
        <p:spPr>
          <a:xfrm>
            <a:off x="1312851" y="1981146"/>
            <a:ext cx="4884750" cy="784830"/>
          </a:xfrm>
          <a:prstGeom prst="rect">
            <a:avLst/>
          </a:prstGeom>
        </p:spPr>
        <p:txBody>
          <a:bodyPr wrap="square" lIns="0" tIns="0" rIns="0" bIns="0">
            <a:spAutoFit/>
          </a:bodyPr>
          <a:lstStyle/>
          <a:p>
            <a:pPr algn="ctr" eaLnBrk="1" hangingPunct="1">
              <a:defRPr/>
            </a:pPr>
            <a:r>
              <a:rPr lang="en-US" altLang="zh-CN" sz="5000" b="1" spc="300" noProof="1">
                <a:solidFill>
                  <a:srgbClr val="59A3B0"/>
                </a:solidFill>
                <a:latin typeface="微软雅黑" panose="020B0503020204020204" pitchFamily="34" charset="-122"/>
                <a:ea typeface="微软雅黑" panose="020B0503020204020204" pitchFamily="34" charset="-122"/>
                <a:cs typeface="+mn-ea"/>
                <a:sym typeface="Arial" panose="020B0604020202020204" pitchFamily="34" charset="0"/>
              </a:rPr>
              <a:t>Background</a:t>
            </a:r>
            <a:endParaRPr lang="zh-CN" altLang="en-US" sz="5000" b="1" spc="300" noProof="1">
              <a:solidFill>
                <a:schemeClr val="bg1">
                  <a:lumMod val="8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95819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750"/>
                                        <p:tgtEl>
                                          <p:spTgt spid="7"/>
                                        </p:tgtEl>
                                      </p:cBhvr>
                                    </p:animEffect>
                                  </p:childTnLst>
                                </p:cTn>
                              </p:par>
                            </p:childTnLst>
                          </p:cTn>
                        </p:par>
                        <p:par>
                          <p:cTn id="8" fill="hold">
                            <p:stCondLst>
                              <p:cond delay="750"/>
                            </p:stCondLst>
                            <p:childTnLst>
                              <p:par>
                                <p:cTn id="9" presetID="23" presetClass="entr" presetSubtype="32"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strVal val="4*#ppt_w"/>
                                          </p:val>
                                        </p:tav>
                                        <p:tav tm="100000">
                                          <p:val>
                                            <p:strVal val="#ppt_w"/>
                                          </p:val>
                                        </p:tav>
                                      </p:tavLst>
                                    </p:anim>
                                    <p:anim calcmode="lin" valueType="num">
                                      <p:cBhvr>
                                        <p:cTn id="12" dur="500" fill="hold"/>
                                        <p:tgtEl>
                                          <p:spTgt spid="1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96720"/>
            <a:chOff x="723" y="429774"/>
            <a:chExt cx="12189689" cy="796720"/>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37">
              <a:extLst>
                <a:ext uri="{FF2B5EF4-FFF2-40B4-BE49-F238E27FC236}">
                  <a16:creationId xmlns:a16="http://schemas.microsoft.com/office/drawing/2014/main" id="{60A61CAA-1479-442D-817D-DF099FEA15D6}"/>
                </a:ext>
              </a:extLst>
            </p:cNvPr>
            <p:cNvSpPr txBox="1"/>
            <p:nvPr/>
          </p:nvSpPr>
          <p:spPr>
            <a:xfrm>
              <a:off x="4890871" y="857162"/>
              <a:ext cx="2439777" cy="369332"/>
            </a:xfrm>
            <a:prstGeom prst="rect">
              <a:avLst/>
            </a:prstGeom>
            <a:noFill/>
          </p:spPr>
          <p:txBody>
            <a:bodyPr wrap="square" rtlCol="0">
              <a:spAutoFit/>
            </a:bodyPr>
            <a:lstStyle/>
            <a:p>
              <a:pPr algn="ctr"/>
              <a:endParaRPr lang="zh-CN" altLang="en-US" spc="300" dirty="0">
                <a:solidFill>
                  <a:schemeClr val="bg1">
                    <a:lumMod val="50000"/>
                  </a:schemeClr>
                </a:solidFill>
                <a:latin typeface="微软雅黑" pitchFamily="34" charset="-122"/>
                <a:ea typeface="微软雅黑" pitchFamily="34" charset="-122"/>
              </a:endParaRPr>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06F6E916-2048-47F4-A63D-A5F0AF014F2A}"/>
              </a:ext>
            </a:extLst>
          </p:cNvPr>
          <p:cNvSpPr txBox="1"/>
          <p:nvPr/>
        </p:nvSpPr>
        <p:spPr>
          <a:xfrm>
            <a:off x="4194741" y="236295"/>
            <a:ext cx="3799307" cy="584775"/>
          </a:xfrm>
          <a:prstGeom prst="rect">
            <a:avLst/>
          </a:prstGeom>
          <a:noFill/>
        </p:spPr>
        <p:txBody>
          <a:bodyPr wrap="square" rtlCol="0">
            <a:spAutoFit/>
          </a:bodyPr>
          <a:lstStyle/>
          <a:p>
            <a:r>
              <a:rPr lang="en-US" altLang="zh-CN" sz="2800" dirty="0"/>
              <a:t>      Game Introduction</a:t>
            </a:r>
            <a:r>
              <a:rPr lang="en-US" altLang="zh-CN" sz="3200" dirty="0"/>
              <a:t> </a:t>
            </a:r>
            <a:endParaRPr lang="zh-CN" altLang="en-US" sz="3200" dirty="0"/>
          </a:p>
        </p:txBody>
      </p:sp>
      <p:sp>
        <p:nvSpPr>
          <p:cNvPr id="4" name="文本框 3">
            <a:extLst>
              <a:ext uri="{FF2B5EF4-FFF2-40B4-BE49-F238E27FC236}">
                <a16:creationId xmlns:a16="http://schemas.microsoft.com/office/drawing/2014/main" id="{F324B766-FB43-4226-B418-B170DE9C6935}"/>
              </a:ext>
            </a:extLst>
          </p:cNvPr>
          <p:cNvSpPr txBox="1"/>
          <p:nvPr/>
        </p:nvSpPr>
        <p:spPr>
          <a:xfrm>
            <a:off x="2353478" y="1248459"/>
            <a:ext cx="7481832" cy="4801314"/>
          </a:xfrm>
          <a:prstGeom prst="rect">
            <a:avLst/>
          </a:prstGeom>
          <a:noFill/>
        </p:spPr>
        <p:txBody>
          <a:bodyPr wrap="square" rtlCol="0">
            <a:spAutoFit/>
          </a:bodyPr>
          <a:lstStyle/>
          <a:p>
            <a:r>
              <a:rPr lang="en-US" altLang="zh-CN" dirty="0"/>
              <a:t>  Smart contract is a new technology implemented through blockchain. It is digital, stored in the blockchain, and uses encrypted code to enforce the protocol. It is precisely because of its mandatory and security, the use of smart contracts to develop some simple small games, can effectively prevent players from tampering with game data, without additional supervision, while effectively maintaining the fairness of the game. </a:t>
            </a:r>
          </a:p>
          <a:p>
            <a:endParaRPr lang="en-US" altLang="zh-CN" dirty="0"/>
          </a:p>
          <a:p>
            <a:endParaRPr lang="en-US" altLang="zh-CN" dirty="0"/>
          </a:p>
          <a:p>
            <a:endParaRPr lang="en-US" altLang="zh-CN" dirty="0"/>
          </a:p>
          <a:p>
            <a:r>
              <a:rPr lang="en-US" altLang="zh-CN" dirty="0"/>
              <a:t>   In our project, we will use smart contracts to develop a distributed monopoly game. It supports multiple players and multiple matches at the same time, transforms the entire game logic, and the decision mechanism is embedded inside the contract. Players can promote the game by calling the contract's function , The player's identity will also be verified within the function, thus ensuring security. , We quantify and simplify the code logic, reduce the extra expenses and save the game while ensuring the completeness of the game</a:t>
            </a:r>
            <a:endParaRPr lang="zh-CN" altLang="en-US" dirty="0"/>
          </a:p>
        </p:txBody>
      </p:sp>
    </p:spTree>
    <p:extLst>
      <p:ext uri="{BB962C8B-B14F-4D97-AF65-F5344CB8AC3E}">
        <p14:creationId xmlns:p14="http://schemas.microsoft.com/office/powerpoint/2010/main" val="369938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96720"/>
            <a:chOff x="723" y="429774"/>
            <a:chExt cx="12189689" cy="796720"/>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37">
              <a:extLst>
                <a:ext uri="{FF2B5EF4-FFF2-40B4-BE49-F238E27FC236}">
                  <a16:creationId xmlns:a16="http://schemas.microsoft.com/office/drawing/2014/main" id="{60A61CAA-1479-442D-817D-DF099FEA15D6}"/>
                </a:ext>
              </a:extLst>
            </p:cNvPr>
            <p:cNvSpPr txBox="1"/>
            <p:nvPr/>
          </p:nvSpPr>
          <p:spPr>
            <a:xfrm>
              <a:off x="4890871" y="857162"/>
              <a:ext cx="2439777" cy="369332"/>
            </a:xfrm>
            <a:prstGeom prst="rect">
              <a:avLst/>
            </a:prstGeom>
            <a:noFill/>
          </p:spPr>
          <p:txBody>
            <a:bodyPr wrap="square" rtlCol="0">
              <a:spAutoFit/>
            </a:bodyPr>
            <a:lstStyle/>
            <a:p>
              <a:pPr algn="ctr"/>
              <a:endParaRPr lang="zh-CN" altLang="en-US" spc="300" dirty="0">
                <a:solidFill>
                  <a:schemeClr val="bg1">
                    <a:lumMod val="50000"/>
                  </a:schemeClr>
                </a:solidFill>
                <a:latin typeface="微软雅黑" pitchFamily="34" charset="-122"/>
                <a:ea typeface="微软雅黑" pitchFamily="34" charset="-122"/>
              </a:endParaRPr>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06F6E916-2048-47F4-A63D-A5F0AF014F2A}"/>
              </a:ext>
            </a:extLst>
          </p:cNvPr>
          <p:cNvSpPr txBox="1"/>
          <p:nvPr/>
        </p:nvSpPr>
        <p:spPr>
          <a:xfrm>
            <a:off x="4639299" y="263573"/>
            <a:ext cx="2936019" cy="1015663"/>
          </a:xfrm>
          <a:prstGeom prst="rect">
            <a:avLst/>
          </a:prstGeom>
          <a:noFill/>
        </p:spPr>
        <p:txBody>
          <a:bodyPr wrap="square" rtlCol="0">
            <a:spAutoFit/>
          </a:bodyPr>
          <a:lstStyle/>
          <a:p>
            <a:r>
              <a:rPr lang="en-US" altLang="zh-CN" sz="2800" dirty="0"/>
              <a:t>    </a:t>
            </a:r>
            <a:r>
              <a:rPr lang="en-US" altLang="zh-CN" b="1" dirty="0"/>
              <a:t> </a:t>
            </a:r>
            <a:r>
              <a:rPr lang="en-US" altLang="zh-CN" sz="2800" dirty="0"/>
              <a:t>Comparison</a:t>
            </a:r>
          </a:p>
          <a:p>
            <a:r>
              <a:rPr lang="en-US" altLang="zh-CN" sz="3200" dirty="0"/>
              <a:t> </a:t>
            </a:r>
            <a:endParaRPr lang="zh-CN" altLang="en-US" sz="3200" dirty="0"/>
          </a:p>
        </p:txBody>
      </p:sp>
      <p:sp>
        <p:nvSpPr>
          <p:cNvPr id="3" name="矩形 2">
            <a:extLst>
              <a:ext uri="{FF2B5EF4-FFF2-40B4-BE49-F238E27FC236}">
                <a16:creationId xmlns:a16="http://schemas.microsoft.com/office/drawing/2014/main" id="{A025BC10-051C-43A4-AC8E-E936B052C1EF}"/>
              </a:ext>
            </a:extLst>
          </p:cNvPr>
          <p:cNvSpPr/>
          <p:nvPr/>
        </p:nvSpPr>
        <p:spPr>
          <a:xfrm>
            <a:off x="3795349" y="1889106"/>
            <a:ext cx="6853646" cy="1200329"/>
          </a:xfrm>
          <a:prstGeom prst="rect">
            <a:avLst/>
          </a:prstGeom>
        </p:spPr>
        <p:txBody>
          <a:bodyPr wrap="square">
            <a:spAutoFit/>
          </a:bodyPr>
          <a:lstStyle/>
          <a:p>
            <a:r>
              <a:rPr lang="zh-CN" altLang="en-US" dirty="0"/>
              <a:t>Most blockchain-based games have simple game architectures, less front-end and back-end interaction, and low real-time requirements. Mostly developed, or gambling games, such as cryptozombies, crypto</a:t>
            </a:r>
            <a:r>
              <a:rPr lang="en-US" altLang="zh-CN" dirty="0"/>
              <a:t>kitty</a:t>
            </a:r>
            <a:endParaRPr lang="zh-CN" altLang="en-US" dirty="0"/>
          </a:p>
        </p:txBody>
      </p:sp>
      <p:sp>
        <p:nvSpPr>
          <p:cNvPr id="4" name="矩形 3">
            <a:extLst>
              <a:ext uri="{FF2B5EF4-FFF2-40B4-BE49-F238E27FC236}">
                <a16:creationId xmlns:a16="http://schemas.microsoft.com/office/drawing/2014/main" id="{3A337B3F-DC65-499A-8F7C-5A8FB07AD028}"/>
              </a:ext>
            </a:extLst>
          </p:cNvPr>
          <p:cNvSpPr/>
          <p:nvPr/>
        </p:nvSpPr>
        <p:spPr>
          <a:xfrm>
            <a:off x="3795349" y="4080526"/>
            <a:ext cx="6092825" cy="1477328"/>
          </a:xfrm>
          <a:prstGeom prst="rect">
            <a:avLst/>
          </a:prstGeom>
        </p:spPr>
        <p:txBody>
          <a:bodyPr>
            <a:spAutoFit/>
          </a:bodyPr>
          <a:lstStyle/>
          <a:p>
            <a:endParaRPr lang="zh-CN" altLang="en-US" dirty="0"/>
          </a:p>
          <a:p>
            <a:r>
              <a:rPr lang="en-US" altLang="zh-CN" dirty="0"/>
              <a:t>Our distributed smart-contract-based board Game Monopoly </a:t>
            </a:r>
            <a:r>
              <a:rPr lang="zh-CN" altLang="en-US" dirty="0"/>
              <a:t>has the characteristics of high distribution, exquisite back-end architecture, many front-end and back-end interactions, innovative, interactive, and interesting game types.</a:t>
            </a:r>
          </a:p>
        </p:txBody>
      </p:sp>
      <p:sp>
        <p:nvSpPr>
          <p:cNvPr id="5" name="文本框 4">
            <a:extLst>
              <a:ext uri="{FF2B5EF4-FFF2-40B4-BE49-F238E27FC236}">
                <a16:creationId xmlns:a16="http://schemas.microsoft.com/office/drawing/2014/main" id="{DA9BD3CF-7CF7-454C-AE17-A24051B5E8BF}"/>
              </a:ext>
            </a:extLst>
          </p:cNvPr>
          <p:cNvSpPr txBox="1"/>
          <p:nvPr/>
        </p:nvSpPr>
        <p:spPr>
          <a:xfrm>
            <a:off x="940526" y="2279121"/>
            <a:ext cx="2481943" cy="369332"/>
          </a:xfrm>
          <a:prstGeom prst="rect">
            <a:avLst/>
          </a:prstGeom>
          <a:noFill/>
        </p:spPr>
        <p:txBody>
          <a:bodyPr wrap="square" rtlCol="0">
            <a:spAutoFit/>
          </a:bodyPr>
          <a:lstStyle/>
          <a:p>
            <a:r>
              <a:rPr lang="en-US" altLang="zh-CN" dirty="0"/>
              <a:t>Existing Game Project</a:t>
            </a:r>
            <a:endParaRPr lang="zh-CN" altLang="en-US" dirty="0"/>
          </a:p>
        </p:txBody>
      </p:sp>
      <p:sp>
        <p:nvSpPr>
          <p:cNvPr id="32" name="矩形 31">
            <a:extLst>
              <a:ext uri="{FF2B5EF4-FFF2-40B4-BE49-F238E27FC236}">
                <a16:creationId xmlns:a16="http://schemas.microsoft.com/office/drawing/2014/main" id="{01416312-47A8-4190-9ECA-DF3319CEE1D7}"/>
              </a:ext>
            </a:extLst>
          </p:cNvPr>
          <p:cNvSpPr/>
          <p:nvPr/>
        </p:nvSpPr>
        <p:spPr>
          <a:xfrm>
            <a:off x="940526" y="4634524"/>
            <a:ext cx="2164375" cy="369332"/>
          </a:xfrm>
          <a:prstGeom prst="rect">
            <a:avLst/>
          </a:prstGeom>
        </p:spPr>
        <p:txBody>
          <a:bodyPr wrap="none">
            <a:spAutoFit/>
          </a:bodyPr>
          <a:lstStyle/>
          <a:p>
            <a:r>
              <a:rPr lang="en-US" altLang="zh-CN" dirty="0"/>
              <a:t>Our Monopoly Game</a:t>
            </a:r>
            <a:endParaRPr lang="zh-CN" altLang="en-US" dirty="0"/>
          </a:p>
        </p:txBody>
      </p:sp>
    </p:spTree>
    <p:extLst>
      <p:ext uri="{BB962C8B-B14F-4D97-AF65-F5344CB8AC3E}">
        <p14:creationId xmlns:p14="http://schemas.microsoft.com/office/powerpoint/2010/main" val="201329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96720"/>
            <a:chOff x="723" y="429774"/>
            <a:chExt cx="12189689" cy="796720"/>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37">
              <a:extLst>
                <a:ext uri="{FF2B5EF4-FFF2-40B4-BE49-F238E27FC236}">
                  <a16:creationId xmlns:a16="http://schemas.microsoft.com/office/drawing/2014/main" id="{60A61CAA-1479-442D-817D-DF099FEA15D6}"/>
                </a:ext>
              </a:extLst>
            </p:cNvPr>
            <p:cNvSpPr txBox="1"/>
            <p:nvPr/>
          </p:nvSpPr>
          <p:spPr>
            <a:xfrm>
              <a:off x="4890871" y="857162"/>
              <a:ext cx="2439777" cy="369332"/>
            </a:xfrm>
            <a:prstGeom prst="rect">
              <a:avLst/>
            </a:prstGeom>
            <a:noFill/>
          </p:spPr>
          <p:txBody>
            <a:bodyPr wrap="square" rtlCol="0">
              <a:spAutoFit/>
            </a:bodyPr>
            <a:lstStyle/>
            <a:p>
              <a:pPr algn="ctr"/>
              <a:endParaRPr lang="zh-CN" altLang="en-US" spc="300" dirty="0">
                <a:solidFill>
                  <a:schemeClr val="bg1">
                    <a:lumMod val="50000"/>
                  </a:schemeClr>
                </a:solidFill>
                <a:latin typeface="微软雅黑" pitchFamily="34" charset="-122"/>
                <a:ea typeface="微软雅黑" pitchFamily="34" charset="-122"/>
              </a:endParaRPr>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06F6E916-2048-47F4-A63D-A5F0AF014F2A}"/>
              </a:ext>
            </a:extLst>
          </p:cNvPr>
          <p:cNvSpPr txBox="1"/>
          <p:nvPr/>
        </p:nvSpPr>
        <p:spPr>
          <a:xfrm>
            <a:off x="4211105" y="267073"/>
            <a:ext cx="3799307" cy="523220"/>
          </a:xfrm>
          <a:prstGeom prst="rect">
            <a:avLst/>
          </a:prstGeom>
          <a:noFill/>
        </p:spPr>
        <p:txBody>
          <a:bodyPr wrap="square" rtlCol="0">
            <a:spAutoFit/>
          </a:bodyPr>
          <a:lstStyle/>
          <a:p>
            <a:r>
              <a:rPr lang="en-US" altLang="zh-CN" sz="2800" dirty="0"/>
              <a:t>          Difficulties</a:t>
            </a:r>
            <a:endParaRPr lang="zh-CN" altLang="en-US" sz="3200" dirty="0"/>
          </a:p>
        </p:txBody>
      </p:sp>
      <p:sp>
        <p:nvSpPr>
          <p:cNvPr id="3" name="文本框 2">
            <a:extLst>
              <a:ext uri="{FF2B5EF4-FFF2-40B4-BE49-F238E27FC236}">
                <a16:creationId xmlns:a16="http://schemas.microsoft.com/office/drawing/2014/main" id="{EE15C9CE-DBAB-4861-AAA8-156DB4431C08}"/>
              </a:ext>
            </a:extLst>
          </p:cNvPr>
          <p:cNvSpPr txBox="1"/>
          <p:nvPr/>
        </p:nvSpPr>
        <p:spPr>
          <a:xfrm>
            <a:off x="1245326" y="1741715"/>
            <a:ext cx="9396549" cy="3108543"/>
          </a:xfrm>
          <a:prstGeom prst="rect">
            <a:avLst/>
          </a:prstGeom>
          <a:noFill/>
        </p:spPr>
        <p:txBody>
          <a:bodyPr wrap="square" rtlCol="0">
            <a:spAutoFit/>
          </a:bodyPr>
          <a:lstStyle/>
          <a:p>
            <a:pPr marL="514350" indent="-514350">
              <a:buAutoNum type="arabicPeriod"/>
            </a:pPr>
            <a:r>
              <a:rPr lang="en-US" altLang="zh-CN" sz="2800" dirty="0"/>
              <a:t>Random number generation</a:t>
            </a:r>
          </a:p>
          <a:p>
            <a:pPr marL="514350" indent="-514350">
              <a:buAutoNum type="arabicPeriod"/>
            </a:pPr>
            <a:endParaRPr lang="en-US" altLang="zh-CN" sz="2800" dirty="0"/>
          </a:p>
          <a:p>
            <a:endParaRPr lang="en-US" altLang="zh-CN" sz="2800" dirty="0"/>
          </a:p>
          <a:p>
            <a:r>
              <a:rPr lang="en-US" altLang="zh-CN" sz="2800" dirty="0"/>
              <a:t>2. Information synchronization between players</a:t>
            </a:r>
          </a:p>
          <a:p>
            <a:endParaRPr lang="en-US" altLang="zh-CN" sz="2800" dirty="0"/>
          </a:p>
          <a:p>
            <a:endParaRPr lang="en-US" altLang="zh-CN" sz="2800" dirty="0"/>
          </a:p>
          <a:p>
            <a:r>
              <a:rPr lang="en-US" altLang="zh-CN" sz="2800" dirty="0"/>
              <a:t>3. Save system overhead </a:t>
            </a:r>
            <a:endParaRPr lang="zh-CN" altLang="en-US" sz="2800" dirty="0"/>
          </a:p>
        </p:txBody>
      </p:sp>
    </p:spTree>
    <p:extLst>
      <p:ext uri="{BB962C8B-B14F-4D97-AF65-F5344CB8AC3E}">
        <p14:creationId xmlns:p14="http://schemas.microsoft.com/office/powerpoint/2010/main" val="407379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0443C31-36F3-4D01-A468-1C957B27B1F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1240"/>
            <a:ext cx="12190413" cy="6857107"/>
          </a:xfrm>
          <a:prstGeom prst="rect">
            <a:avLst/>
          </a:prstGeom>
        </p:spPr>
      </p:pic>
      <p:sp>
        <p:nvSpPr>
          <p:cNvPr id="13" name="矩形 12">
            <a:extLst>
              <a:ext uri="{FF2B5EF4-FFF2-40B4-BE49-F238E27FC236}">
                <a16:creationId xmlns:a16="http://schemas.microsoft.com/office/drawing/2014/main" id="{C9D8A9E3-C2D0-402E-83F8-75B35122FF8C}"/>
              </a:ext>
            </a:extLst>
          </p:cNvPr>
          <p:cNvSpPr/>
          <p:nvPr/>
        </p:nvSpPr>
        <p:spPr>
          <a:xfrm>
            <a:off x="1312851" y="1981146"/>
            <a:ext cx="4884750" cy="784830"/>
          </a:xfrm>
          <a:prstGeom prst="rect">
            <a:avLst/>
          </a:prstGeom>
        </p:spPr>
        <p:txBody>
          <a:bodyPr wrap="square" lIns="0" tIns="0" rIns="0" bIns="0">
            <a:spAutoFit/>
          </a:bodyPr>
          <a:lstStyle/>
          <a:p>
            <a:pPr algn="ctr" eaLnBrk="1" hangingPunct="1">
              <a:defRPr/>
            </a:pPr>
            <a:r>
              <a:rPr lang="en-US" altLang="zh-CN" sz="5000" b="1" spc="300" noProof="1">
                <a:solidFill>
                  <a:schemeClr val="bg1">
                    <a:lumMod val="85000"/>
                  </a:schemeClr>
                </a:solidFill>
                <a:latin typeface="微软雅黑" panose="020B0503020204020204" pitchFamily="34" charset="-122"/>
                <a:ea typeface="微软雅黑" panose="020B0503020204020204" pitchFamily="34" charset="-122"/>
                <a:cs typeface="+mn-ea"/>
                <a:sym typeface="Arial" panose="020B0604020202020204" pitchFamily="34" charset="0"/>
              </a:rPr>
              <a:t>Framework</a:t>
            </a:r>
            <a:endParaRPr lang="zh-CN" altLang="en-US" sz="5000" b="1" spc="300" noProof="1">
              <a:solidFill>
                <a:schemeClr val="bg1">
                  <a:lumMod val="8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59436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750"/>
                                        <p:tgtEl>
                                          <p:spTgt spid="7"/>
                                        </p:tgtEl>
                                      </p:cBhvr>
                                    </p:animEffect>
                                  </p:childTnLst>
                                </p:cTn>
                              </p:par>
                            </p:childTnLst>
                          </p:cTn>
                        </p:par>
                        <p:par>
                          <p:cTn id="8" fill="hold">
                            <p:stCondLst>
                              <p:cond delay="750"/>
                            </p:stCondLst>
                            <p:childTnLst>
                              <p:par>
                                <p:cTn id="9" presetID="23" presetClass="entr" presetSubtype="32"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strVal val="4*#ppt_w"/>
                                          </p:val>
                                        </p:tav>
                                        <p:tav tm="100000">
                                          <p:val>
                                            <p:strVal val="#ppt_w"/>
                                          </p:val>
                                        </p:tav>
                                      </p:tavLst>
                                    </p:anim>
                                    <p:anim calcmode="lin" valueType="num">
                                      <p:cBhvr>
                                        <p:cTn id="12" dur="500" fill="hold"/>
                                        <p:tgtEl>
                                          <p:spTgt spid="1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96720"/>
            <a:chOff x="723" y="429774"/>
            <a:chExt cx="12189689" cy="796720"/>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DB2D6681-9F3F-4F8A-AA02-FF76FED83B41}"/>
                </a:ext>
              </a:extLst>
            </p:cNvPr>
            <p:cNvGrpSpPr/>
            <p:nvPr/>
          </p:nvGrpSpPr>
          <p:grpSpPr>
            <a:xfrm>
              <a:off x="4278210" y="530111"/>
              <a:ext cx="3684941" cy="696383"/>
              <a:chOff x="3706685" y="484807"/>
              <a:chExt cx="3684941" cy="696383"/>
            </a:xfrm>
          </p:grpSpPr>
          <p:sp>
            <p:nvSpPr>
              <p:cNvPr id="14" name="TextBox 20">
                <a:extLst>
                  <a:ext uri="{FF2B5EF4-FFF2-40B4-BE49-F238E27FC236}">
                    <a16:creationId xmlns:a16="http://schemas.microsoft.com/office/drawing/2014/main" id="{3FE1115B-B3A2-4774-96AC-5EB274F22FF8}"/>
                  </a:ext>
                </a:extLst>
              </p:cNvPr>
              <p:cNvSpPr txBox="1"/>
              <p:nvPr/>
            </p:nvSpPr>
            <p:spPr>
              <a:xfrm>
                <a:off x="3706685" y="484807"/>
                <a:ext cx="3684941" cy="523220"/>
              </a:xfrm>
              <a:prstGeom prst="rect">
                <a:avLst/>
              </a:prstGeom>
              <a:noFill/>
            </p:spPr>
            <p:txBody>
              <a:bodyPr wrap="square" rtlCol="0">
                <a:spAutoFit/>
              </a:bodyPr>
              <a:lstStyle/>
              <a:p>
                <a:pPr algn="ctr"/>
                <a:endParaRPr lang="zh-CN" altLang="en-US" sz="2800" b="1" spc="600" dirty="0">
                  <a:solidFill>
                    <a:schemeClr val="bg1">
                      <a:lumMod val="50000"/>
                    </a:schemeClr>
                  </a:solidFill>
                  <a:latin typeface="微软雅黑" pitchFamily="34" charset="-122"/>
                  <a:ea typeface="微软雅黑" pitchFamily="34" charset="-122"/>
                </a:endParaRPr>
              </a:p>
            </p:txBody>
          </p:sp>
          <p:sp>
            <p:nvSpPr>
              <p:cNvPr id="15" name="TextBox 37">
                <a:extLst>
                  <a:ext uri="{FF2B5EF4-FFF2-40B4-BE49-F238E27FC236}">
                    <a16:creationId xmlns:a16="http://schemas.microsoft.com/office/drawing/2014/main" id="{60A61CAA-1479-442D-817D-DF099FEA15D6}"/>
                  </a:ext>
                </a:extLst>
              </p:cNvPr>
              <p:cNvSpPr txBox="1"/>
              <p:nvPr/>
            </p:nvSpPr>
            <p:spPr>
              <a:xfrm>
                <a:off x="4319346" y="811858"/>
                <a:ext cx="2439777" cy="369332"/>
              </a:xfrm>
              <a:prstGeom prst="rect">
                <a:avLst/>
              </a:prstGeom>
              <a:noFill/>
            </p:spPr>
            <p:txBody>
              <a:bodyPr wrap="square" rtlCol="0">
                <a:spAutoFit/>
              </a:bodyPr>
              <a:lstStyle/>
              <a:p>
                <a:pPr algn="ctr"/>
                <a:endParaRPr lang="zh-CN" altLang="en-US" spc="300" dirty="0">
                  <a:solidFill>
                    <a:schemeClr val="bg1">
                      <a:lumMod val="50000"/>
                    </a:schemeClr>
                  </a:solidFill>
                  <a:latin typeface="微软雅黑" pitchFamily="34" charset="-122"/>
                  <a:ea typeface="微软雅黑" pitchFamily="34" charset="-122"/>
                </a:endParaRPr>
              </a:p>
            </p:txBody>
          </p:sp>
        </p:gr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3">
            <a:extLst>
              <a:ext uri="{FF2B5EF4-FFF2-40B4-BE49-F238E27FC236}">
                <a16:creationId xmlns:a16="http://schemas.microsoft.com/office/drawing/2014/main" id="{EF4DF803-0A42-4EEE-9339-C2D8B7F2EF8B}"/>
              </a:ext>
            </a:extLst>
          </p:cNvPr>
          <p:cNvSpPr/>
          <p:nvPr/>
        </p:nvSpPr>
        <p:spPr>
          <a:xfrm>
            <a:off x="896746" y="1980486"/>
            <a:ext cx="9684168" cy="4292363"/>
          </a:xfrm>
          <a:prstGeom prst="rect">
            <a:avLst/>
          </a:prstGeom>
          <a:noFill/>
          <a:ln>
            <a:solidFill>
              <a:srgbClr val="3B4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TextBox 19">
            <a:extLst>
              <a:ext uri="{FF2B5EF4-FFF2-40B4-BE49-F238E27FC236}">
                <a16:creationId xmlns:a16="http://schemas.microsoft.com/office/drawing/2014/main" id="{00CD6F4A-FFA7-4AB3-86C3-C141CD829AE9}"/>
              </a:ext>
            </a:extLst>
          </p:cNvPr>
          <p:cNvSpPr txBox="1"/>
          <p:nvPr/>
        </p:nvSpPr>
        <p:spPr>
          <a:xfrm>
            <a:off x="1395823" y="2583035"/>
            <a:ext cx="3646748" cy="430887"/>
          </a:xfrm>
          <a:prstGeom prst="rect">
            <a:avLst/>
          </a:prstGeom>
          <a:noFill/>
        </p:spPr>
        <p:txBody>
          <a:bodyPr wrap="square" lIns="0" tIns="0" rIns="0" bIns="0" rtlCol="0">
            <a:spAutoFit/>
          </a:bodyPr>
          <a:lstStyle/>
          <a:p>
            <a:r>
              <a:rPr lang="en-US" altLang="zh-CN" sz="2800" dirty="0"/>
              <a:t>Build</a:t>
            </a:r>
            <a:endParaRPr lang="zh-CN" altLang="en-US" sz="2800" dirty="0"/>
          </a:p>
        </p:txBody>
      </p:sp>
      <p:sp>
        <p:nvSpPr>
          <p:cNvPr id="21" name="TextBox 19">
            <a:extLst>
              <a:ext uri="{FF2B5EF4-FFF2-40B4-BE49-F238E27FC236}">
                <a16:creationId xmlns:a16="http://schemas.microsoft.com/office/drawing/2014/main" id="{57E758DC-9EC9-4F61-A9DF-50B8C830AEA7}"/>
              </a:ext>
            </a:extLst>
          </p:cNvPr>
          <p:cNvSpPr txBox="1"/>
          <p:nvPr/>
        </p:nvSpPr>
        <p:spPr>
          <a:xfrm>
            <a:off x="1395823" y="4309784"/>
            <a:ext cx="3646748" cy="430887"/>
          </a:xfrm>
          <a:prstGeom prst="rect">
            <a:avLst/>
          </a:prstGeom>
          <a:noFill/>
        </p:spPr>
        <p:txBody>
          <a:bodyPr wrap="square" lIns="0" tIns="0" rIns="0" bIns="0" rtlCol="0">
            <a:spAutoFit/>
          </a:bodyPr>
          <a:lstStyle/>
          <a:p>
            <a:r>
              <a:rPr lang="en-US" altLang="zh-CN" sz="2800" dirty="0"/>
              <a:t>characteristic</a:t>
            </a:r>
            <a:endParaRPr lang="zh-CN" altLang="en-US" sz="2800" dirty="0"/>
          </a:p>
        </p:txBody>
      </p:sp>
      <p:sp>
        <p:nvSpPr>
          <p:cNvPr id="22" name="TextBox 106">
            <a:extLst>
              <a:ext uri="{FF2B5EF4-FFF2-40B4-BE49-F238E27FC236}">
                <a16:creationId xmlns:a16="http://schemas.microsoft.com/office/drawing/2014/main" id="{1CD3236A-DFE9-416F-95F0-1026BC66A6F9}"/>
              </a:ext>
            </a:extLst>
          </p:cNvPr>
          <p:cNvSpPr txBox="1"/>
          <p:nvPr/>
        </p:nvSpPr>
        <p:spPr>
          <a:xfrm>
            <a:off x="1429367" y="3394831"/>
            <a:ext cx="4165206" cy="211981"/>
          </a:xfrm>
          <a:prstGeom prst="rect">
            <a:avLst/>
          </a:prstGeom>
          <a:noFill/>
        </p:spPr>
        <p:txBody>
          <a:bodyPr wrap="square" lIns="0" tIns="0" rIns="0" bIns="0" rtlCol="0">
            <a:spAutoFit/>
          </a:bodyPr>
          <a:lstStyle/>
          <a:p>
            <a:pPr>
              <a:lnSpc>
                <a:spcPts val="1500"/>
              </a:lnSpc>
            </a:pPr>
            <a:r>
              <a:rPr lang="en-US" altLang="zh-CN" sz="2000" dirty="0">
                <a:latin typeface="Calibri (正文)"/>
              </a:rPr>
              <a:t>HTML</a:t>
            </a:r>
            <a:r>
              <a:rPr lang="zh-CN" altLang="en-US" sz="2000" dirty="0">
                <a:latin typeface="Calibri (正文)"/>
              </a:rPr>
              <a:t> </a:t>
            </a:r>
            <a:r>
              <a:rPr lang="en-US" altLang="zh-CN" sz="2000" dirty="0">
                <a:latin typeface="Calibri (正文)"/>
              </a:rPr>
              <a:t>+ CSS + JS</a:t>
            </a:r>
          </a:p>
        </p:txBody>
      </p:sp>
      <p:cxnSp>
        <p:nvCxnSpPr>
          <p:cNvPr id="23" name="30">
            <a:extLst>
              <a:ext uri="{FF2B5EF4-FFF2-40B4-BE49-F238E27FC236}">
                <a16:creationId xmlns:a16="http://schemas.microsoft.com/office/drawing/2014/main" id="{FF60893C-CDAD-402D-8364-4CADA50F7769}"/>
              </a:ext>
            </a:extLst>
          </p:cNvPr>
          <p:cNvCxnSpPr/>
          <p:nvPr/>
        </p:nvCxnSpPr>
        <p:spPr>
          <a:xfrm>
            <a:off x="1429367" y="3056957"/>
            <a:ext cx="3888351" cy="1"/>
          </a:xfrm>
          <a:prstGeom prst="line">
            <a:avLst/>
          </a:prstGeom>
          <a:ln w="12700">
            <a:solidFill>
              <a:srgbClr val="3B4658"/>
            </a:solidFill>
            <a:prstDash val="dash"/>
          </a:ln>
        </p:spPr>
        <p:style>
          <a:lnRef idx="1">
            <a:schemeClr val="accent1"/>
          </a:lnRef>
          <a:fillRef idx="0">
            <a:schemeClr val="accent1"/>
          </a:fillRef>
          <a:effectRef idx="0">
            <a:schemeClr val="accent1"/>
          </a:effectRef>
          <a:fontRef idx="minor">
            <a:schemeClr val="tx1"/>
          </a:fontRef>
        </p:style>
      </p:cxnSp>
      <p:cxnSp>
        <p:nvCxnSpPr>
          <p:cNvPr id="24" name="31">
            <a:extLst>
              <a:ext uri="{FF2B5EF4-FFF2-40B4-BE49-F238E27FC236}">
                <a16:creationId xmlns:a16="http://schemas.microsoft.com/office/drawing/2014/main" id="{1D50F4ED-9888-4593-B0DA-2FB9D779A848}"/>
              </a:ext>
            </a:extLst>
          </p:cNvPr>
          <p:cNvCxnSpPr/>
          <p:nvPr/>
        </p:nvCxnSpPr>
        <p:spPr>
          <a:xfrm>
            <a:off x="1429367" y="4777417"/>
            <a:ext cx="3888351" cy="1"/>
          </a:xfrm>
          <a:prstGeom prst="line">
            <a:avLst/>
          </a:prstGeom>
          <a:ln w="12700">
            <a:solidFill>
              <a:srgbClr val="3B4658"/>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AA780D15-CFD7-4970-A821-E27F217AE373}"/>
              </a:ext>
            </a:extLst>
          </p:cNvPr>
          <p:cNvSpPr txBox="1"/>
          <p:nvPr/>
        </p:nvSpPr>
        <p:spPr>
          <a:xfrm>
            <a:off x="1395823" y="4631227"/>
            <a:ext cx="6015171" cy="984885"/>
          </a:xfrm>
          <a:prstGeom prst="rect">
            <a:avLst/>
          </a:prstGeom>
          <a:noFill/>
        </p:spPr>
        <p:txBody>
          <a:bodyPr wrap="square" rtlCol="0">
            <a:spAutoFit/>
          </a:bodyPr>
          <a:lstStyle/>
          <a:p>
            <a:pPr fontAlgn="t"/>
            <a:br>
              <a:rPr lang="en-US" altLang="zh-CN" dirty="0"/>
            </a:br>
            <a:r>
              <a:rPr lang="en-US" altLang="zh-CN" sz="2000" dirty="0"/>
              <a:t>Use web3.js to interact with smart contracts</a:t>
            </a:r>
            <a:br>
              <a:rPr lang="en-US" altLang="zh-CN" sz="2000" dirty="0"/>
            </a:br>
            <a:r>
              <a:rPr lang="en-US" altLang="zh-CN" sz="2000" dirty="0"/>
              <a:t>Use the private chain built by truffle or Ganache to link</a:t>
            </a:r>
          </a:p>
        </p:txBody>
      </p:sp>
      <p:sp>
        <p:nvSpPr>
          <p:cNvPr id="4" name="矩形 3">
            <a:extLst>
              <a:ext uri="{FF2B5EF4-FFF2-40B4-BE49-F238E27FC236}">
                <a16:creationId xmlns:a16="http://schemas.microsoft.com/office/drawing/2014/main" id="{0DBC9560-4830-465D-B337-6CC3ECBF3D51}"/>
              </a:ext>
            </a:extLst>
          </p:cNvPr>
          <p:cNvSpPr/>
          <p:nvPr/>
        </p:nvSpPr>
        <p:spPr>
          <a:xfrm>
            <a:off x="4972594" y="302723"/>
            <a:ext cx="1733680" cy="523220"/>
          </a:xfrm>
          <a:prstGeom prst="rect">
            <a:avLst/>
          </a:prstGeom>
        </p:spPr>
        <p:txBody>
          <a:bodyPr wrap="none">
            <a:spAutoFit/>
          </a:bodyPr>
          <a:lstStyle/>
          <a:p>
            <a:r>
              <a:rPr lang="en-US" altLang="zh-CN" b="1" dirty="0"/>
              <a:t> </a:t>
            </a:r>
            <a:r>
              <a:rPr lang="en-US" altLang="zh-CN" sz="2800" dirty="0"/>
              <a:t>Front-End</a:t>
            </a:r>
            <a:r>
              <a:rPr lang="en-US" altLang="zh-CN" dirty="0"/>
              <a:t> </a:t>
            </a:r>
            <a:endParaRPr lang="zh-CN" altLang="en-US" dirty="0"/>
          </a:p>
        </p:txBody>
      </p:sp>
    </p:spTree>
    <p:extLst>
      <p:ext uri="{BB962C8B-B14F-4D97-AF65-F5344CB8AC3E}">
        <p14:creationId xmlns:p14="http://schemas.microsoft.com/office/powerpoint/2010/main" val="307504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22" presetClass="entr" presetSubtype="8"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left)">
                                      <p:cBhvr>
                                        <p:cTn id="14" dur="500"/>
                                        <p:tgtEl>
                                          <p:spTgt spid="2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par>
                                <p:cTn id="19" presetID="22" presetClass="entr" presetSubtype="8"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96720"/>
            <a:chOff x="723" y="429774"/>
            <a:chExt cx="12189689" cy="796720"/>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DB2D6681-9F3F-4F8A-AA02-FF76FED83B41}"/>
                </a:ext>
              </a:extLst>
            </p:cNvPr>
            <p:cNvGrpSpPr/>
            <p:nvPr/>
          </p:nvGrpSpPr>
          <p:grpSpPr>
            <a:xfrm>
              <a:off x="4368800" y="595552"/>
              <a:ext cx="3684941" cy="630942"/>
              <a:chOff x="3797275" y="550248"/>
              <a:chExt cx="3684941" cy="630942"/>
            </a:xfrm>
          </p:grpSpPr>
          <p:sp>
            <p:nvSpPr>
              <p:cNvPr id="14" name="TextBox 20">
                <a:extLst>
                  <a:ext uri="{FF2B5EF4-FFF2-40B4-BE49-F238E27FC236}">
                    <a16:creationId xmlns:a16="http://schemas.microsoft.com/office/drawing/2014/main" id="{3FE1115B-B3A2-4774-96AC-5EB274F22FF8}"/>
                  </a:ext>
                </a:extLst>
              </p:cNvPr>
              <p:cNvSpPr txBox="1"/>
              <p:nvPr/>
            </p:nvSpPr>
            <p:spPr>
              <a:xfrm>
                <a:off x="3797275" y="550248"/>
                <a:ext cx="3684941" cy="523220"/>
              </a:xfrm>
              <a:prstGeom prst="rect">
                <a:avLst/>
              </a:prstGeom>
              <a:noFill/>
            </p:spPr>
            <p:txBody>
              <a:bodyPr wrap="square" rtlCol="0">
                <a:spAutoFit/>
              </a:bodyPr>
              <a:lstStyle/>
              <a:p>
                <a:r>
                  <a:rPr lang="en-US" altLang="zh-CN" sz="2800" b="1" dirty="0"/>
                  <a:t>         </a:t>
                </a:r>
                <a:r>
                  <a:rPr lang="en-US" altLang="zh-CN" sz="2800" dirty="0"/>
                  <a:t>Back-End </a:t>
                </a:r>
                <a:endParaRPr lang="zh-CN" altLang="en-US" sz="2800" dirty="0"/>
              </a:p>
            </p:txBody>
          </p:sp>
          <p:sp>
            <p:nvSpPr>
              <p:cNvPr id="15" name="TextBox 37">
                <a:extLst>
                  <a:ext uri="{FF2B5EF4-FFF2-40B4-BE49-F238E27FC236}">
                    <a16:creationId xmlns:a16="http://schemas.microsoft.com/office/drawing/2014/main" id="{60A61CAA-1479-442D-817D-DF099FEA15D6}"/>
                  </a:ext>
                </a:extLst>
              </p:cNvPr>
              <p:cNvSpPr txBox="1"/>
              <p:nvPr/>
            </p:nvSpPr>
            <p:spPr>
              <a:xfrm>
                <a:off x="4319346" y="811858"/>
                <a:ext cx="2439777" cy="369332"/>
              </a:xfrm>
              <a:prstGeom prst="rect">
                <a:avLst/>
              </a:prstGeom>
              <a:noFill/>
            </p:spPr>
            <p:txBody>
              <a:bodyPr wrap="square" rtlCol="0">
                <a:spAutoFit/>
              </a:bodyPr>
              <a:lstStyle/>
              <a:p>
                <a:pPr algn="ctr"/>
                <a:endParaRPr lang="zh-CN" altLang="en-US" spc="300" dirty="0">
                  <a:solidFill>
                    <a:schemeClr val="bg1">
                      <a:lumMod val="50000"/>
                    </a:schemeClr>
                  </a:solidFill>
                  <a:latin typeface="微软雅黑" pitchFamily="34" charset="-122"/>
                  <a:ea typeface="微软雅黑" pitchFamily="34" charset="-122"/>
                </a:endParaRPr>
              </a:p>
            </p:txBody>
          </p:sp>
        </p:gr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3">
            <a:extLst>
              <a:ext uri="{FF2B5EF4-FFF2-40B4-BE49-F238E27FC236}">
                <a16:creationId xmlns:a16="http://schemas.microsoft.com/office/drawing/2014/main" id="{EF4DF803-0A42-4EEE-9339-C2D8B7F2EF8B}"/>
              </a:ext>
            </a:extLst>
          </p:cNvPr>
          <p:cNvSpPr/>
          <p:nvPr/>
        </p:nvSpPr>
        <p:spPr>
          <a:xfrm>
            <a:off x="896746" y="1980486"/>
            <a:ext cx="9684168" cy="4292363"/>
          </a:xfrm>
          <a:prstGeom prst="rect">
            <a:avLst/>
          </a:prstGeom>
          <a:noFill/>
          <a:ln>
            <a:solidFill>
              <a:srgbClr val="3B4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106">
            <a:extLst>
              <a:ext uri="{FF2B5EF4-FFF2-40B4-BE49-F238E27FC236}">
                <a16:creationId xmlns:a16="http://schemas.microsoft.com/office/drawing/2014/main" id="{8041CE80-2EDE-4A9C-9D32-26231C174C6A}"/>
              </a:ext>
            </a:extLst>
          </p:cNvPr>
          <p:cNvSpPr txBox="1"/>
          <p:nvPr/>
        </p:nvSpPr>
        <p:spPr>
          <a:xfrm>
            <a:off x="1362165" y="3238476"/>
            <a:ext cx="5761445" cy="211981"/>
          </a:xfrm>
          <a:prstGeom prst="rect">
            <a:avLst/>
          </a:prstGeom>
          <a:noFill/>
        </p:spPr>
        <p:txBody>
          <a:bodyPr wrap="square" lIns="0" tIns="0" rIns="0" bIns="0" rtlCol="0">
            <a:spAutoFit/>
          </a:bodyPr>
          <a:lstStyle/>
          <a:p>
            <a:pPr algn="just">
              <a:lnSpc>
                <a:spcPts val="1500"/>
              </a:lnSpc>
            </a:pPr>
            <a:r>
              <a:rPr lang="en-US" altLang="zh-CN" sz="2000" dirty="0">
                <a:latin typeface="Calibri (正文)"/>
              </a:rPr>
              <a:t>This smart contract uses Ethereum solidity ^0.5.1</a:t>
            </a:r>
          </a:p>
        </p:txBody>
      </p:sp>
      <p:cxnSp>
        <p:nvCxnSpPr>
          <p:cNvPr id="23" name="30">
            <a:extLst>
              <a:ext uri="{FF2B5EF4-FFF2-40B4-BE49-F238E27FC236}">
                <a16:creationId xmlns:a16="http://schemas.microsoft.com/office/drawing/2014/main" id="{FF60893C-CDAD-402D-8364-4CADA50F7769}"/>
              </a:ext>
            </a:extLst>
          </p:cNvPr>
          <p:cNvCxnSpPr/>
          <p:nvPr/>
        </p:nvCxnSpPr>
        <p:spPr>
          <a:xfrm>
            <a:off x="1429367" y="3056957"/>
            <a:ext cx="3888351" cy="1"/>
          </a:xfrm>
          <a:prstGeom prst="line">
            <a:avLst/>
          </a:prstGeom>
          <a:ln w="12700">
            <a:solidFill>
              <a:srgbClr val="3B4658"/>
            </a:solidFill>
            <a:prstDash val="dash"/>
          </a:ln>
        </p:spPr>
        <p:style>
          <a:lnRef idx="1">
            <a:schemeClr val="accent1"/>
          </a:lnRef>
          <a:fillRef idx="0">
            <a:schemeClr val="accent1"/>
          </a:fillRef>
          <a:effectRef idx="0">
            <a:schemeClr val="accent1"/>
          </a:effectRef>
          <a:fontRef idx="minor">
            <a:schemeClr val="tx1"/>
          </a:fontRef>
        </p:style>
      </p:cxnSp>
      <p:cxnSp>
        <p:nvCxnSpPr>
          <p:cNvPr id="24" name="31">
            <a:extLst>
              <a:ext uri="{FF2B5EF4-FFF2-40B4-BE49-F238E27FC236}">
                <a16:creationId xmlns:a16="http://schemas.microsoft.com/office/drawing/2014/main" id="{1D50F4ED-9888-4593-B0DA-2FB9D779A848}"/>
              </a:ext>
            </a:extLst>
          </p:cNvPr>
          <p:cNvCxnSpPr/>
          <p:nvPr/>
        </p:nvCxnSpPr>
        <p:spPr>
          <a:xfrm>
            <a:off x="1429367" y="4777417"/>
            <a:ext cx="3888351" cy="1"/>
          </a:xfrm>
          <a:prstGeom prst="line">
            <a:avLst/>
          </a:prstGeom>
          <a:ln w="12700">
            <a:solidFill>
              <a:srgbClr val="3B4658"/>
            </a:solidFill>
            <a:prstDash val="dash"/>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D5BEFE4F-42D2-41E1-8AAD-4DF9236BF72B}"/>
              </a:ext>
            </a:extLst>
          </p:cNvPr>
          <p:cNvSpPr/>
          <p:nvPr/>
        </p:nvSpPr>
        <p:spPr>
          <a:xfrm>
            <a:off x="1322986" y="2618732"/>
            <a:ext cx="1382110" cy="523220"/>
          </a:xfrm>
          <a:prstGeom prst="rect">
            <a:avLst/>
          </a:prstGeom>
        </p:spPr>
        <p:txBody>
          <a:bodyPr wrap="none">
            <a:spAutoFit/>
          </a:bodyPr>
          <a:lstStyle/>
          <a:p>
            <a:r>
              <a:rPr lang="en-US" altLang="zh-CN" sz="2800" dirty="0"/>
              <a:t>Compile</a:t>
            </a:r>
            <a:endParaRPr lang="zh-CN" altLang="en-US" sz="2800" dirty="0"/>
          </a:p>
        </p:txBody>
      </p:sp>
      <p:sp>
        <p:nvSpPr>
          <p:cNvPr id="3" name="矩形 2">
            <a:extLst>
              <a:ext uri="{FF2B5EF4-FFF2-40B4-BE49-F238E27FC236}">
                <a16:creationId xmlns:a16="http://schemas.microsoft.com/office/drawing/2014/main" id="{61490C1A-C7C3-41E0-A4E6-AF4A48183128}"/>
              </a:ext>
            </a:extLst>
          </p:cNvPr>
          <p:cNvSpPr/>
          <p:nvPr/>
        </p:nvSpPr>
        <p:spPr>
          <a:xfrm>
            <a:off x="1322986" y="4389555"/>
            <a:ext cx="762645" cy="523220"/>
          </a:xfrm>
          <a:prstGeom prst="rect">
            <a:avLst/>
          </a:prstGeom>
        </p:spPr>
        <p:txBody>
          <a:bodyPr wrap="none">
            <a:spAutoFit/>
          </a:bodyPr>
          <a:lstStyle/>
          <a:p>
            <a:r>
              <a:rPr lang="en-US" altLang="zh-CN" sz="2800" dirty="0"/>
              <a:t>Test</a:t>
            </a:r>
            <a:endParaRPr lang="zh-CN" altLang="en-US" sz="2800" dirty="0"/>
          </a:p>
        </p:txBody>
      </p:sp>
      <p:sp>
        <p:nvSpPr>
          <p:cNvPr id="4" name="矩形 3">
            <a:extLst>
              <a:ext uri="{FF2B5EF4-FFF2-40B4-BE49-F238E27FC236}">
                <a16:creationId xmlns:a16="http://schemas.microsoft.com/office/drawing/2014/main" id="{D2B7E843-A29D-4706-94F6-E194C68F6F58}"/>
              </a:ext>
            </a:extLst>
          </p:cNvPr>
          <p:cNvSpPr/>
          <p:nvPr/>
        </p:nvSpPr>
        <p:spPr>
          <a:xfrm>
            <a:off x="1287549" y="4954247"/>
            <a:ext cx="8283171" cy="304314"/>
          </a:xfrm>
          <a:prstGeom prst="rect">
            <a:avLst/>
          </a:prstGeom>
        </p:spPr>
        <p:txBody>
          <a:bodyPr wrap="square">
            <a:spAutoFit/>
          </a:bodyPr>
          <a:lstStyle/>
          <a:p>
            <a:pPr algn="just">
              <a:lnSpc>
                <a:spcPts val="1500"/>
              </a:lnSpc>
            </a:pPr>
            <a:r>
              <a:rPr lang="en-US" altLang="zh-CN" sz="2000" dirty="0">
                <a:latin typeface="Calibri (正文)"/>
              </a:rPr>
              <a:t>Use Remix Online as IDE, and use the provided graphical buttons for testing</a:t>
            </a:r>
          </a:p>
        </p:txBody>
      </p:sp>
    </p:spTree>
    <p:extLst>
      <p:ext uri="{BB962C8B-B14F-4D97-AF65-F5344CB8AC3E}">
        <p14:creationId xmlns:p14="http://schemas.microsoft.com/office/powerpoint/2010/main" val="46623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22" presetClass="entr" presetSubtype="8"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 name="GENSWF_OUTPUT_FILE_NAME" val="33"/>
  <p:tag name="ISPRING_PRESENTATION_TITLE" val="商务风市场部年终总结计划PPT模板"/>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6140</TotalTime>
  <Words>619</Words>
  <Application>Microsoft Office PowerPoint</Application>
  <PresentationFormat>自定义</PresentationFormat>
  <Paragraphs>105</Paragraphs>
  <Slides>23</Slides>
  <Notes>23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Calibri (正文)</vt:lpstr>
      <vt:lpstr>ITC Avant Garde Std Bk</vt:lpstr>
      <vt:lpstr>等线</vt:lpstr>
      <vt:lpstr>宋体</vt:lpstr>
      <vt:lpstr>微软雅黑</vt:lpstr>
      <vt:lpstr>Agency FB</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lqy</dc:creator>
  <cp:keywords/>
  <dc:description>http://www.ypppt.com/</dc:description>
  <cp:lastModifiedBy>lqy</cp:lastModifiedBy>
  <cp:revision>3227</cp:revision>
  <dcterms:created xsi:type="dcterms:W3CDTF">2015-12-01T09:06:39Z</dcterms:created>
  <dcterms:modified xsi:type="dcterms:W3CDTF">2020-06-19T13:26:12Z</dcterms:modified>
</cp:coreProperties>
</file>