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20"/>
  </p:notesMasterIdLst>
  <p:sldIdLst>
    <p:sldId id="470" r:id="rId2"/>
    <p:sldId id="353" r:id="rId3"/>
    <p:sldId id="491" r:id="rId4"/>
    <p:sldId id="515" r:id="rId5"/>
    <p:sldId id="517" r:id="rId6"/>
    <p:sldId id="352" r:id="rId7"/>
    <p:sldId id="519" r:id="rId8"/>
    <p:sldId id="492" r:id="rId9"/>
    <p:sldId id="496" r:id="rId10"/>
    <p:sldId id="513" r:id="rId11"/>
    <p:sldId id="521" r:id="rId12"/>
    <p:sldId id="493" r:id="rId13"/>
    <p:sldId id="502" r:id="rId14"/>
    <p:sldId id="511" r:id="rId15"/>
    <p:sldId id="512" r:id="rId16"/>
    <p:sldId id="471" r:id="rId17"/>
    <p:sldId id="518" r:id="rId18"/>
    <p:sldId id="516" r:id="rId19"/>
  </p:sldIdLst>
  <p:sldSz cx="12190413" cy="6859588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A3B0"/>
    <a:srgbClr val="3B4658"/>
    <a:srgbClr val="9CC7CE"/>
    <a:srgbClr val="7F8EAB"/>
    <a:srgbClr val="3296A8"/>
    <a:srgbClr val="6D8AAB"/>
    <a:srgbClr val="31709C"/>
    <a:srgbClr val="7697B3"/>
    <a:srgbClr val="6FA094"/>
    <a:srgbClr val="94B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7778" autoAdjust="0"/>
  </p:normalViewPr>
  <p:slideViewPr>
    <p:cSldViewPr snapToGrid="0" showGuides="1">
      <p:cViewPr varScale="1">
        <p:scale>
          <a:sx n="110" d="100"/>
          <a:sy n="110" d="100"/>
        </p:scale>
        <p:origin x="792" y="102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7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32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492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13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288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536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83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602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030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90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980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52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009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473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3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883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579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979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454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2130922"/>
            <a:ext cx="10361851" cy="14703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E9206-D2D6-4057-92D4-39C87A03E66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2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918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8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7577C-F53D-4BB9-9408-EB84DEB3CD8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32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58058-BD14-4845-947D-4A9B79A00D0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50" y="274704"/>
            <a:ext cx="2742843" cy="5852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274704"/>
            <a:ext cx="8025355" cy="58528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ECB469-C949-4E3F-B0CB-0C15DA7B7F9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67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12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2E9E1-D97D-4C90-BB96-FA1ED58B78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60" y="4407923"/>
            <a:ext cx="10361851" cy="136239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60" y="2907387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779EE-1E16-4CC5-A459-C716090F601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7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4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11C9F-D64E-4824-A709-CF61DE4E0B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712796" y="440607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2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7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7" y="2175380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318BD-B3C6-4D4B-B871-C29490A2E55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41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CAFC4-799C-4CDE-B92B-8C262F06CF3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11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485" y="1031497"/>
            <a:ext cx="9911444" cy="42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899289" y="6453393"/>
            <a:ext cx="391838" cy="2201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729073-8FFE-4F18-B513-07581FC663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672992" y="6397708"/>
            <a:ext cx="2844430" cy="365210"/>
          </a:xfr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88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7"/>
            <a:ext cx="6814780" cy="5854468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4" y="1435437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7FCF6-76BD-4495-B08F-4C059D2BA31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6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72516BD3-EC09-4FDA-B320-3544BF24C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57EF7B-66CB-4F00-B5E1-837A289EC3D5}"/>
              </a:ext>
            </a:extLst>
          </p:cNvPr>
          <p:cNvSpPr txBox="1"/>
          <p:nvPr/>
        </p:nvSpPr>
        <p:spPr>
          <a:xfrm>
            <a:off x="1185987" y="2335389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5400" spc="3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3">
            <a:extLst>
              <a:ext uri="{FF2B5EF4-FFF2-40B4-BE49-F238E27FC236}">
                <a16:creationId xmlns:a16="http://schemas.microsoft.com/office/drawing/2014/main" id="{8F635798-E661-4117-BDC8-0846F37BE4B6}"/>
              </a:ext>
            </a:extLst>
          </p:cNvPr>
          <p:cNvSpPr txBox="1"/>
          <p:nvPr/>
        </p:nvSpPr>
        <p:spPr>
          <a:xfrm>
            <a:off x="2538654" y="3952701"/>
            <a:ext cx="440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517030910386 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杨晨宇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517030910376 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蓝宇霆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30C7AC-72BD-4DEE-9457-1B1829221B93}"/>
              </a:ext>
            </a:extLst>
          </p:cNvPr>
          <p:cNvSpPr/>
          <p:nvPr/>
        </p:nvSpPr>
        <p:spPr>
          <a:xfrm>
            <a:off x="1319345" y="3306637"/>
            <a:ext cx="4571229" cy="33654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4516EC7C-B8A4-4436-83D8-26267E0AE3AF}"/>
              </a:ext>
            </a:extLst>
          </p:cNvPr>
          <p:cNvSpPr txBox="1"/>
          <p:nvPr/>
        </p:nvSpPr>
        <p:spPr>
          <a:xfrm>
            <a:off x="1181434" y="1076009"/>
            <a:ext cx="20473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rgbClr val="59A3B0"/>
                </a:solidFill>
                <a:latin typeface="Agency FB" panose="020B0503020202020204" pitchFamily="34" charset="0"/>
                <a:ea typeface="宋体-PUA" panose="02010600030101010101" pitchFamily="2" charset="-122"/>
              </a:rPr>
              <a:t>2020</a:t>
            </a:r>
          </a:p>
        </p:txBody>
      </p:sp>
      <p:sp>
        <p:nvSpPr>
          <p:cNvPr id="11" name="等腰三角形 4">
            <a:extLst>
              <a:ext uri="{FF2B5EF4-FFF2-40B4-BE49-F238E27FC236}">
                <a16:creationId xmlns:a16="http://schemas.microsoft.com/office/drawing/2014/main" id="{02308F69-AF45-4907-A4DE-DD51710E903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-18664" y="318708"/>
            <a:ext cx="329453" cy="285769"/>
          </a:xfrm>
          <a:prstGeom prst="triangle">
            <a:avLst>
              <a:gd name="adj" fmla="val 50000"/>
            </a:avLst>
          </a:prstGeom>
          <a:solidFill>
            <a:srgbClr val="E2E4E6"/>
          </a:solidFill>
          <a:ln>
            <a:noFill/>
          </a:ln>
        </p:spPr>
        <p:txBody>
          <a:bodyPr lIns="91406" tIns="45703" rIns="91406" bIns="45703"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0170C1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B5D6E2-6DBB-4359-91F2-0A1ED8C46753}"/>
              </a:ext>
            </a:extLst>
          </p:cNvPr>
          <p:cNvSpPr txBox="1"/>
          <p:nvPr/>
        </p:nvSpPr>
        <p:spPr>
          <a:xfrm>
            <a:off x="522514" y="2589343"/>
            <a:ext cx="71671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90000"/>
                  </a:schemeClr>
                </a:solidFill>
              </a:rPr>
              <a:t>Distributed Smart-Contract-based board Game </a:t>
            </a:r>
          </a:p>
          <a:p>
            <a:r>
              <a:rPr lang="en-US" altLang="zh-CN" sz="2800" dirty="0">
                <a:solidFill>
                  <a:schemeClr val="bg2">
                    <a:lumMod val="90000"/>
                  </a:schemeClr>
                </a:solidFill>
              </a:rPr>
              <a:t>                              Monopoly 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42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 bldLvl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796720"/>
            <a:chOff x="723" y="429774"/>
            <a:chExt cx="12189689" cy="79672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B2D6681-9F3F-4F8A-AA02-FF76FED83B41}"/>
                </a:ext>
              </a:extLst>
            </p:cNvPr>
            <p:cNvGrpSpPr/>
            <p:nvPr/>
          </p:nvGrpSpPr>
          <p:grpSpPr>
            <a:xfrm>
              <a:off x="4368800" y="595552"/>
              <a:ext cx="3684941" cy="630942"/>
              <a:chOff x="3797275" y="550248"/>
              <a:chExt cx="3684941" cy="630942"/>
            </a:xfrm>
          </p:grpSpPr>
          <p:sp>
            <p:nvSpPr>
              <p:cNvPr id="14" name="TextBox 20">
                <a:extLst>
                  <a:ext uri="{FF2B5EF4-FFF2-40B4-BE49-F238E27FC236}">
                    <a16:creationId xmlns:a16="http://schemas.microsoft.com/office/drawing/2014/main" id="{3FE1115B-B3A2-4774-96AC-5EB274F22FF8}"/>
                  </a:ext>
                </a:extLst>
              </p:cNvPr>
              <p:cNvSpPr txBox="1"/>
              <p:nvPr/>
            </p:nvSpPr>
            <p:spPr>
              <a:xfrm>
                <a:off x="3797275" y="550248"/>
                <a:ext cx="36849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/>
                  <a:t>         </a:t>
                </a:r>
                <a:r>
                  <a:rPr lang="en-US" altLang="zh-CN" sz="2800" dirty="0"/>
                  <a:t>Back-End </a:t>
                </a:r>
                <a:endParaRPr lang="zh-CN" altLang="en-US" sz="2800" dirty="0"/>
              </a:p>
            </p:txBody>
          </p:sp>
          <p:sp>
            <p:nvSpPr>
              <p:cNvPr id="15" name="TextBox 37">
                <a:extLst>
                  <a:ext uri="{FF2B5EF4-FFF2-40B4-BE49-F238E27FC236}">
                    <a16:creationId xmlns:a16="http://schemas.microsoft.com/office/drawing/2014/main" id="{60A61CAA-1479-442D-817D-DF099FEA15D6}"/>
                  </a:ext>
                </a:extLst>
              </p:cNvPr>
              <p:cNvSpPr txBox="1"/>
              <p:nvPr/>
            </p:nvSpPr>
            <p:spPr>
              <a:xfrm>
                <a:off x="4319346" y="811858"/>
                <a:ext cx="2439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pc="3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3">
            <a:extLst>
              <a:ext uri="{FF2B5EF4-FFF2-40B4-BE49-F238E27FC236}">
                <a16:creationId xmlns:a16="http://schemas.microsoft.com/office/drawing/2014/main" id="{EF4DF803-0A42-4EEE-9339-C2D8B7F2EF8B}"/>
              </a:ext>
            </a:extLst>
          </p:cNvPr>
          <p:cNvSpPr/>
          <p:nvPr/>
        </p:nvSpPr>
        <p:spPr>
          <a:xfrm>
            <a:off x="896746" y="1980486"/>
            <a:ext cx="9684168" cy="4292363"/>
          </a:xfrm>
          <a:prstGeom prst="rect">
            <a:avLst/>
          </a:prstGeom>
          <a:noFill/>
          <a:ln>
            <a:solidFill>
              <a:srgbClr val="3B4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TextBox 106">
            <a:extLst>
              <a:ext uri="{FF2B5EF4-FFF2-40B4-BE49-F238E27FC236}">
                <a16:creationId xmlns:a16="http://schemas.microsoft.com/office/drawing/2014/main" id="{8041CE80-2EDE-4A9C-9D32-26231C174C6A}"/>
              </a:ext>
            </a:extLst>
          </p:cNvPr>
          <p:cNvSpPr txBox="1"/>
          <p:nvPr/>
        </p:nvSpPr>
        <p:spPr>
          <a:xfrm>
            <a:off x="1362165" y="3238476"/>
            <a:ext cx="5761445" cy="2119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en-US" altLang="zh-CN" sz="2000" dirty="0">
                <a:latin typeface="Calibri (正文)"/>
              </a:rPr>
              <a:t>This smart contract uses Ethereum solidity ^0.5.1</a:t>
            </a:r>
          </a:p>
        </p:txBody>
      </p:sp>
      <p:cxnSp>
        <p:nvCxnSpPr>
          <p:cNvPr id="23" name="30">
            <a:extLst>
              <a:ext uri="{FF2B5EF4-FFF2-40B4-BE49-F238E27FC236}">
                <a16:creationId xmlns:a16="http://schemas.microsoft.com/office/drawing/2014/main" id="{FF60893C-CDAD-402D-8364-4CADA50F7769}"/>
              </a:ext>
            </a:extLst>
          </p:cNvPr>
          <p:cNvCxnSpPr/>
          <p:nvPr/>
        </p:nvCxnSpPr>
        <p:spPr>
          <a:xfrm>
            <a:off x="1429367" y="3056957"/>
            <a:ext cx="3888351" cy="1"/>
          </a:xfrm>
          <a:prstGeom prst="line">
            <a:avLst/>
          </a:prstGeom>
          <a:ln w="12700">
            <a:solidFill>
              <a:srgbClr val="3B465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31">
            <a:extLst>
              <a:ext uri="{FF2B5EF4-FFF2-40B4-BE49-F238E27FC236}">
                <a16:creationId xmlns:a16="http://schemas.microsoft.com/office/drawing/2014/main" id="{1D50F4ED-9888-4593-B0DA-2FB9D779A848}"/>
              </a:ext>
            </a:extLst>
          </p:cNvPr>
          <p:cNvCxnSpPr/>
          <p:nvPr/>
        </p:nvCxnSpPr>
        <p:spPr>
          <a:xfrm>
            <a:off x="1429367" y="4777417"/>
            <a:ext cx="3888351" cy="1"/>
          </a:xfrm>
          <a:prstGeom prst="line">
            <a:avLst/>
          </a:prstGeom>
          <a:ln w="12700">
            <a:solidFill>
              <a:srgbClr val="3B465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D5BEFE4F-42D2-41E1-8AAD-4DF9236BF72B}"/>
              </a:ext>
            </a:extLst>
          </p:cNvPr>
          <p:cNvSpPr/>
          <p:nvPr/>
        </p:nvSpPr>
        <p:spPr>
          <a:xfrm>
            <a:off x="1322986" y="2618732"/>
            <a:ext cx="1382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Compile</a:t>
            </a:r>
            <a:endParaRPr lang="zh-CN" alt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1490C1A-C7C3-41E0-A4E6-AF4A48183128}"/>
              </a:ext>
            </a:extLst>
          </p:cNvPr>
          <p:cNvSpPr/>
          <p:nvPr/>
        </p:nvSpPr>
        <p:spPr>
          <a:xfrm>
            <a:off x="1322986" y="4389555"/>
            <a:ext cx="7626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Test</a:t>
            </a:r>
            <a:endParaRPr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2B7E843-A29D-4706-94F6-E194C68F6F58}"/>
              </a:ext>
            </a:extLst>
          </p:cNvPr>
          <p:cNvSpPr/>
          <p:nvPr/>
        </p:nvSpPr>
        <p:spPr>
          <a:xfrm>
            <a:off x="1287549" y="4954247"/>
            <a:ext cx="8283171" cy="304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500"/>
              </a:lnSpc>
            </a:pPr>
            <a:r>
              <a:rPr lang="en-US" altLang="zh-CN" sz="2000" dirty="0">
                <a:latin typeface="Calibri (正文)"/>
              </a:rPr>
              <a:t>Use Remix Online as IDE, and use the provided graphical buttons for testing</a:t>
            </a:r>
          </a:p>
        </p:txBody>
      </p:sp>
    </p:spTree>
    <p:extLst>
      <p:ext uri="{BB962C8B-B14F-4D97-AF65-F5344CB8AC3E}">
        <p14:creationId xmlns:p14="http://schemas.microsoft.com/office/powerpoint/2010/main" val="46623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796720"/>
            <a:chOff x="723" y="429774"/>
            <a:chExt cx="12189689" cy="79672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B2D6681-9F3F-4F8A-AA02-FF76FED83B41}"/>
                </a:ext>
              </a:extLst>
            </p:cNvPr>
            <p:cNvGrpSpPr/>
            <p:nvPr/>
          </p:nvGrpSpPr>
          <p:grpSpPr>
            <a:xfrm>
              <a:off x="4368800" y="595552"/>
              <a:ext cx="3684941" cy="630942"/>
              <a:chOff x="3797275" y="550248"/>
              <a:chExt cx="3684941" cy="630942"/>
            </a:xfrm>
          </p:grpSpPr>
          <p:sp>
            <p:nvSpPr>
              <p:cNvPr id="14" name="TextBox 20">
                <a:extLst>
                  <a:ext uri="{FF2B5EF4-FFF2-40B4-BE49-F238E27FC236}">
                    <a16:creationId xmlns:a16="http://schemas.microsoft.com/office/drawing/2014/main" id="{3FE1115B-B3A2-4774-96AC-5EB274F22FF8}"/>
                  </a:ext>
                </a:extLst>
              </p:cNvPr>
              <p:cNvSpPr txBox="1"/>
              <p:nvPr/>
            </p:nvSpPr>
            <p:spPr>
              <a:xfrm>
                <a:off x="3797275" y="550248"/>
                <a:ext cx="36849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/>
                  <a:t>         </a:t>
                </a:r>
                <a:r>
                  <a:rPr lang="en-US" altLang="zh-CN" sz="2800" dirty="0"/>
                  <a:t>Deployment </a:t>
                </a:r>
                <a:endParaRPr lang="zh-CN" altLang="en-US" sz="2800" dirty="0"/>
              </a:p>
            </p:txBody>
          </p:sp>
          <p:sp>
            <p:nvSpPr>
              <p:cNvPr id="15" name="TextBox 37">
                <a:extLst>
                  <a:ext uri="{FF2B5EF4-FFF2-40B4-BE49-F238E27FC236}">
                    <a16:creationId xmlns:a16="http://schemas.microsoft.com/office/drawing/2014/main" id="{60A61CAA-1479-442D-817D-DF099FEA15D6}"/>
                  </a:ext>
                </a:extLst>
              </p:cNvPr>
              <p:cNvSpPr txBox="1"/>
              <p:nvPr/>
            </p:nvSpPr>
            <p:spPr>
              <a:xfrm>
                <a:off x="4319346" y="811858"/>
                <a:ext cx="2439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pc="3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3">
            <a:extLst>
              <a:ext uri="{FF2B5EF4-FFF2-40B4-BE49-F238E27FC236}">
                <a16:creationId xmlns:a16="http://schemas.microsoft.com/office/drawing/2014/main" id="{EF4DF803-0A42-4EEE-9339-C2D8B7F2EF8B}"/>
              </a:ext>
            </a:extLst>
          </p:cNvPr>
          <p:cNvSpPr/>
          <p:nvPr/>
        </p:nvSpPr>
        <p:spPr>
          <a:xfrm>
            <a:off x="896746" y="1980486"/>
            <a:ext cx="9684168" cy="4292363"/>
          </a:xfrm>
          <a:prstGeom prst="rect">
            <a:avLst/>
          </a:prstGeom>
          <a:noFill/>
          <a:ln>
            <a:solidFill>
              <a:srgbClr val="3B4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3">
            <a:extLst>
              <a:ext uri="{FF2B5EF4-FFF2-40B4-BE49-F238E27FC236}">
                <a16:creationId xmlns:a16="http://schemas.microsoft.com/office/drawing/2014/main" id="{84353AF3-F725-46DD-A02F-D8A435E6CD99}"/>
              </a:ext>
            </a:extLst>
          </p:cNvPr>
          <p:cNvSpPr/>
          <p:nvPr/>
        </p:nvSpPr>
        <p:spPr>
          <a:xfrm>
            <a:off x="896746" y="1980486"/>
            <a:ext cx="9684168" cy="4292363"/>
          </a:xfrm>
          <a:prstGeom prst="rect">
            <a:avLst/>
          </a:prstGeom>
          <a:noFill/>
          <a:ln>
            <a:solidFill>
              <a:srgbClr val="3B4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TextBox 19">
            <a:extLst>
              <a:ext uri="{FF2B5EF4-FFF2-40B4-BE49-F238E27FC236}">
                <a16:creationId xmlns:a16="http://schemas.microsoft.com/office/drawing/2014/main" id="{47F30CA1-873B-41DF-8787-75D88098BAF6}"/>
              </a:ext>
            </a:extLst>
          </p:cNvPr>
          <p:cNvSpPr txBox="1"/>
          <p:nvPr/>
        </p:nvSpPr>
        <p:spPr>
          <a:xfrm>
            <a:off x="1395823" y="2583035"/>
            <a:ext cx="364674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/>
              <a:t>Truffle</a:t>
            </a:r>
            <a:endParaRPr lang="zh-CN" altLang="en-US" sz="2800" dirty="0"/>
          </a:p>
        </p:txBody>
      </p:sp>
      <p:sp>
        <p:nvSpPr>
          <p:cNvPr id="19" name="TextBox 106">
            <a:extLst>
              <a:ext uri="{FF2B5EF4-FFF2-40B4-BE49-F238E27FC236}">
                <a16:creationId xmlns:a16="http://schemas.microsoft.com/office/drawing/2014/main" id="{796AB707-D4DC-467E-AC98-250E7C456561}"/>
              </a:ext>
            </a:extLst>
          </p:cNvPr>
          <p:cNvSpPr txBox="1"/>
          <p:nvPr/>
        </p:nvSpPr>
        <p:spPr>
          <a:xfrm>
            <a:off x="1362166" y="3239898"/>
            <a:ext cx="8748485" cy="7463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Truffle is a development environment, testing framework and asset pipeline for Ethereum, aiming to make life as an Ethereum developer easier.</a:t>
            </a:r>
          </a:p>
          <a:p>
            <a:pPr algn="just">
              <a:lnSpc>
                <a:spcPts val="1500"/>
              </a:lnSpc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D25DFF6E-DDB6-476C-B0B9-F783A6261B0C}"/>
              </a:ext>
            </a:extLst>
          </p:cNvPr>
          <p:cNvSpPr txBox="1"/>
          <p:nvPr/>
        </p:nvSpPr>
        <p:spPr>
          <a:xfrm>
            <a:off x="1395823" y="4309784"/>
            <a:ext cx="364674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/>
              <a:t>Advantage</a:t>
            </a:r>
            <a:endParaRPr lang="zh-CN" altLang="en-US" sz="2800" dirty="0"/>
          </a:p>
        </p:txBody>
      </p:sp>
      <p:sp>
        <p:nvSpPr>
          <p:cNvPr id="22" name="TextBox 106">
            <a:extLst>
              <a:ext uri="{FF2B5EF4-FFF2-40B4-BE49-F238E27FC236}">
                <a16:creationId xmlns:a16="http://schemas.microsoft.com/office/drawing/2014/main" id="{17D21A9D-9972-4DEC-9CEA-99933CA5B2E3}"/>
              </a:ext>
            </a:extLst>
          </p:cNvPr>
          <p:cNvSpPr txBox="1"/>
          <p:nvPr/>
        </p:nvSpPr>
        <p:spPr>
          <a:xfrm>
            <a:off x="1362165" y="4908299"/>
            <a:ext cx="8835572" cy="973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just">
              <a:lnSpc>
                <a:spcPts val="1500"/>
              </a:lnSpc>
              <a:buAutoNum type="alphaLcParenBoth"/>
            </a:pPr>
            <a:r>
              <a:rPr lang="en-US" altLang="zh-CN" dirty="0"/>
              <a:t>Built-in smart contract compilation, linking, deployment and binary management.</a:t>
            </a:r>
          </a:p>
          <a:p>
            <a:pPr algn="just">
              <a:lnSpc>
                <a:spcPts val="1500"/>
              </a:lnSpc>
            </a:pPr>
            <a:endParaRPr lang="en-US" altLang="zh-CN" dirty="0"/>
          </a:p>
          <a:p>
            <a:pPr algn="just">
              <a:lnSpc>
                <a:spcPts val="1500"/>
              </a:lnSpc>
            </a:pPr>
            <a:r>
              <a:rPr lang="en-US" altLang="zh-CN" dirty="0"/>
              <a:t>(b)  Network management for deploying to many public &amp; private networks.</a:t>
            </a:r>
          </a:p>
          <a:p>
            <a:pPr algn="just">
              <a:lnSpc>
                <a:spcPts val="1500"/>
              </a:lnSpc>
            </a:pPr>
            <a:endParaRPr lang="en-US" altLang="zh-CN" dirty="0"/>
          </a:p>
          <a:p>
            <a:pPr algn="just">
              <a:lnSpc>
                <a:spcPts val="1500"/>
              </a:lnSpc>
            </a:pPr>
            <a:r>
              <a:rPr lang="en-US" altLang="zh-CN" dirty="0"/>
              <a:t>(c)  Automated contract testing.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30">
            <a:extLst>
              <a:ext uri="{FF2B5EF4-FFF2-40B4-BE49-F238E27FC236}">
                <a16:creationId xmlns:a16="http://schemas.microsoft.com/office/drawing/2014/main" id="{34459555-8EC7-4F09-B818-D0737346DF54}"/>
              </a:ext>
            </a:extLst>
          </p:cNvPr>
          <p:cNvCxnSpPr/>
          <p:nvPr/>
        </p:nvCxnSpPr>
        <p:spPr>
          <a:xfrm>
            <a:off x="1429367" y="3056957"/>
            <a:ext cx="3888351" cy="1"/>
          </a:xfrm>
          <a:prstGeom prst="line">
            <a:avLst/>
          </a:prstGeom>
          <a:ln w="12700">
            <a:solidFill>
              <a:srgbClr val="3B465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31">
            <a:extLst>
              <a:ext uri="{FF2B5EF4-FFF2-40B4-BE49-F238E27FC236}">
                <a16:creationId xmlns:a16="http://schemas.microsoft.com/office/drawing/2014/main" id="{3CAF8A53-D4F2-4B51-A6B7-451036D87F43}"/>
              </a:ext>
            </a:extLst>
          </p:cNvPr>
          <p:cNvCxnSpPr/>
          <p:nvPr/>
        </p:nvCxnSpPr>
        <p:spPr>
          <a:xfrm>
            <a:off x="1429367" y="4777417"/>
            <a:ext cx="3888351" cy="1"/>
          </a:xfrm>
          <a:prstGeom prst="line">
            <a:avLst/>
          </a:prstGeom>
          <a:ln w="12700">
            <a:solidFill>
              <a:srgbClr val="3B465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5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0443C31-36F3-4D01-A468-1C957B27B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9D8A9E3-C2D0-402E-83F8-75B35122FF8C}"/>
              </a:ext>
            </a:extLst>
          </p:cNvPr>
          <p:cNvSpPr/>
          <p:nvPr/>
        </p:nvSpPr>
        <p:spPr>
          <a:xfrm>
            <a:off x="1312851" y="1981146"/>
            <a:ext cx="4884750" cy="784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zh-CN" sz="5000" b="1" spc="300" noProof="1">
                <a:solidFill>
                  <a:srgbClr val="59A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UML</a:t>
            </a:r>
            <a:endParaRPr lang="zh-CN" altLang="en-US" sz="5000" b="1" spc="300" noProof="1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24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738664"/>
            <a:chOff x="723" y="429774"/>
            <a:chExt cx="12189689" cy="73866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3FE1115B-B3A2-4774-96AC-5EB274F22FF8}"/>
                </a:ext>
              </a:extLst>
            </p:cNvPr>
            <p:cNvSpPr txBox="1"/>
            <p:nvPr/>
          </p:nvSpPr>
          <p:spPr>
            <a:xfrm>
              <a:off x="4701721" y="573616"/>
              <a:ext cx="31182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Diagram</a:t>
              </a:r>
              <a:endPara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出品 26">
            <a:extLst>
              <a:ext uri="{FF2B5EF4-FFF2-40B4-BE49-F238E27FC236}">
                <a16:creationId xmlns:a16="http://schemas.microsoft.com/office/drawing/2014/main" id="{EC2B11FB-E2D4-478A-8422-212BAA87842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774391" y="2706882"/>
            <a:ext cx="116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Monopoly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品 28">
            <a:extLst>
              <a:ext uri="{FF2B5EF4-FFF2-40B4-BE49-F238E27FC236}">
                <a16:creationId xmlns:a16="http://schemas.microsoft.com/office/drawing/2014/main" id="{0FB185BD-6015-4E7B-B535-761EBD2F3CB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10256" y="3649847"/>
            <a:ext cx="116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Room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30">
            <a:extLst>
              <a:ext uri="{FF2B5EF4-FFF2-40B4-BE49-F238E27FC236}">
                <a16:creationId xmlns:a16="http://schemas.microsoft.com/office/drawing/2014/main" id="{97DF7945-DE11-4232-AB4A-E9B9F0690C5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334521" y="2705583"/>
            <a:ext cx="116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Grid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品 32">
            <a:extLst>
              <a:ext uri="{FF2B5EF4-FFF2-40B4-BE49-F238E27FC236}">
                <a16:creationId xmlns:a16="http://schemas.microsoft.com/office/drawing/2014/main" id="{C886AD2F-D643-4DD7-85F9-10F57F3059C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298656" y="3619153"/>
            <a:ext cx="116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Player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val 8">
            <a:extLst>
              <a:ext uri="{FF2B5EF4-FFF2-40B4-BE49-F238E27FC236}">
                <a16:creationId xmlns:a16="http://schemas.microsoft.com/office/drawing/2014/main" id="{58994C2E-7630-4541-823D-F99F7EF8045A}"/>
              </a:ext>
            </a:extLst>
          </p:cNvPr>
          <p:cNvSpPr/>
          <p:nvPr/>
        </p:nvSpPr>
        <p:spPr>
          <a:xfrm>
            <a:off x="1121897" y="2643586"/>
            <a:ext cx="509492" cy="509490"/>
          </a:xfrm>
          <a:prstGeom prst="ellipse">
            <a:avLst/>
          </a:prstGeom>
          <a:solidFill>
            <a:srgbClr val="3B4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Oval 12">
            <a:extLst>
              <a:ext uri="{FF2B5EF4-FFF2-40B4-BE49-F238E27FC236}">
                <a16:creationId xmlns:a16="http://schemas.microsoft.com/office/drawing/2014/main" id="{6A78E843-B89A-41BF-BA36-6EEBCC89C265}"/>
              </a:ext>
            </a:extLst>
          </p:cNvPr>
          <p:cNvSpPr/>
          <p:nvPr/>
        </p:nvSpPr>
        <p:spPr>
          <a:xfrm>
            <a:off x="1121897" y="3588288"/>
            <a:ext cx="509492" cy="509490"/>
          </a:xfrm>
          <a:prstGeom prst="ellipse">
            <a:avLst/>
          </a:prstGeom>
          <a:solidFill>
            <a:srgbClr val="59A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C8380887-74CB-41F1-832B-B1625B751173}"/>
              </a:ext>
            </a:extLst>
          </p:cNvPr>
          <p:cNvSpPr>
            <a:spLocks noEditPoints="1"/>
          </p:cNvSpPr>
          <p:nvPr/>
        </p:nvSpPr>
        <p:spPr bwMode="auto">
          <a:xfrm>
            <a:off x="1240340" y="3701904"/>
            <a:ext cx="272604" cy="266464"/>
          </a:xfrm>
          <a:custGeom>
            <a:avLst/>
            <a:gdLst>
              <a:gd name="T0" fmla="*/ 90 w 94"/>
              <a:gd name="T1" fmla="*/ 55 h 92"/>
              <a:gd name="T2" fmla="*/ 90 w 94"/>
              <a:gd name="T3" fmla="*/ 85 h 92"/>
              <a:gd name="T4" fmla="*/ 53 w 94"/>
              <a:gd name="T5" fmla="*/ 89 h 92"/>
              <a:gd name="T6" fmla="*/ 54 w 94"/>
              <a:gd name="T7" fmla="*/ 59 h 92"/>
              <a:gd name="T8" fmla="*/ 46 w 94"/>
              <a:gd name="T9" fmla="*/ 0 h 92"/>
              <a:gd name="T10" fmla="*/ 0 w 94"/>
              <a:gd name="T11" fmla="*/ 46 h 92"/>
              <a:gd name="T12" fmla="*/ 46 w 94"/>
              <a:gd name="T13" fmla="*/ 92 h 92"/>
              <a:gd name="T14" fmla="*/ 45 w 94"/>
              <a:gd name="T15" fmla="*/ 84 h 92"/>
              <a:gd name="T16" fmla="*/ 20 w 94"/>
              <a:gd name="T17" fmla="*/ 72 h 92"/>
              <a:gd name="T18" fmla="*/ 20 w 94"/>
              <a:gd name="T19" fmla="*/ 20 h 92"/>
              <a:gd name="T20" fmla="*/ 72 w 94"/>
              <a:gd name="T21" fmla="*/ 20 h 92"/>
              <a:gd name="T22" fmla="*/ 83 w 94"/>
              <a:gd name="T23" fmla="*/ 50 h 92"/>
              <a:gd name="T24" fmla="*/ 92 w 94"/>
              <a:gd name="T25" fmla="*/ 50 h 92"/>
              <a:gd name="T26" fmla="*/ 79 w 94"/>
              <a:gd name="T27" fmla="*/ 13 h 92"/>
              <a:gd name="T28" fmla="*/ 47 w 94"/>
              <a:gd name="T29" fmla="*/ 41 h 92"/>
              <a:gd name="T30" fmla="*/ 31 w 94"/>
              <a:gd name="T31" fmla="*/ 19 h 92"/>
              <a:gd name="T32" fmla="*/ 41 w 94"/>
              <a:gd name="T33" fmla="*/ 44 h 92"/>
              <a:gd name="T34" fmla="*/ 47 w 94"/>
              <a:gd name="T35" fmla="*/ 55 h 92"/>
              <a:gd name="T36" fmla="*/ 54 w 94"/>
              <a:gd name="T37" fmla="*/ 47 h 92"/>
              <a:gd name="T38" fmla="*/ 62 w 94"/>
              <a:gd name="T39" fmla="*/ 30 h 92"/>
              <a:gd name="T40" fmla="*/ 47 w 94"/>
              <a:gd name="T41" fmla="*/ 41 h 92"/>
              <a:gd name="T42" fmla="*/ 88 w 94"/>
              <a:gd name="T43" fmla="*/ 75 h 92"/>
              <a:gd name="T44" fmla="*/ 87 w 94"/>
              <a:gd name="T45" fmla="*/ 74 h 92"/>
              <a:gd name="T46" fmla="*/ 86 w 94"/>
              <a:gd name="T47" fmla="*/ 71 h 92"/>
              <a:gd name="T48" fmla="*/ 81 w 94"/>
              <a:gd name="T49" fmla="*/ 83 h 92"/>
              <a:gd name="T50" fmla="*/ 85 w 94"/>
              <a:gd name="T51" fmla="*/ 76 h 92"/>
              <a:gd name="T52" fmla="*/ 86 w 94"/>
              <a:gd name="T53" fmla="*/ 76 h 92"/>
              <a:gd name="T54" fmla="*/ 87 w 94"/>
              <a:gd name="T55" fmla="*/ 83 h 92"/>
              <a:gd name="T56" fmla="*/ 66 w 94"/>
              <a:gd name="T57" fmla="*/ 80 h 92"/>
              <a:gd name="T58" fmla="*/ 67 w 94"/>
              <a:gd name="T59" fmla="*/ 69 h 92"/>
              <a:gd name="T60" fmla="*/ 68 w 94"/>
              <a:gd name="T61" fmla="*/ 61 h 92"/>
              <a:gd name="T62" fmla="*/ 57 w 94"/>
              <a:gd name="T63" fmla="*/ 64 h 92"/>
              <a:gd name="T64" fmla="*/ 61 w 94"/>
              <a:gd name="T65" fmla="*/ 68 h 92"/>
              <a:gd name="T66" fmla="*/ 63 w 94"/>
              <a:gd name="T67" fmla="*/ 63 h 92"/>
              <a:gd name="T68" fmla="*/ 62 w 94"/>
              <a:gd name="T69" fmla="*/ 69 h 92"/>
              <a:gd name="T70" fmla="*/ 54 w 94"/>
              <a:gd name="T71" fmla="*/ 83 h 92"/>
              <a:gd name="T72" fmla="*/ 81 w 94"/>
              <a:gd name="T73" fmla="*/ 80 h 92"/>
              <a:gd name="T74" fmla="*/ 79 w 94"/>
              <a:gd name="T75" fmla="*/ 76 h 92"/>
              <a:gd name="T76" fmla="*/ 75 w 94"/>
              <a:gd name="T77" fmla="*/ 60 h 92"/>
              <a:gd name="T78" fmla="*/ 66 w 94"/>
              <a:gd name="T79" fmla="*/ 80 h 92"/>
              <a:gd name="T80" fmla="*/ 73 w 94"/>
              <a:gd name="T81" fmla="*/ 83 h 92"/>
              <a:gd name="T82" fmla="*/ 78 w 94"/>
              <a:gd name="T83" fmla="*/ 80 h 92"/>
              <a:gd name="T84" fmla="*/ 74 w 94"/>
              <a:gd name="T85" fmla="*/ 76 h 92"/>
              <a:gd name="T86" fmla="*/ 72 w 94"/>
              <a:gd name="T87" fmla="*/ 7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4" h="92">
                <a:moveTo>
                  <a:pt x="58" y="55"/>
                </a:moveTo>
                <a:cubicBezTo>
                  <a:pt x="90" y="55"/>
                  <a:pt x="90" y="55"/>
                  <a:pt x="90" y="55"/>
                </a:cubicBezTo>
                <a:cubicBezTo>
                  <a:pt x="92" y="55"/>
                  <a:pt x="94" y="56"/>
                  <a:pt x="93" y="59"/>
                </a:cubicBezTo>
                <a:cubicBezTo>
                  <a:pt x="90" y="85"/>
                  <a:pt x="90" y="85"/>
                  <a:pt x="90" y="85"/>
                </a:cubicBezTo>
                <a:cubicBezTo>
                  <a:pt x="89" y="87"/>
                  <a:pt x="87" y="89"/>
                  <a:pt x="85" y="89"/>
                </a:cubicBezTo>
                <a:cubicBezTo>
                  <a:pt x="53" y="89"/>
                  <a:pt x="53" y="89"/>
                  <a:pt x="53" y="89"/>
                </a:cubicBezTo>
                <a:cubicBezTo>
                  <a:pt x="51" y="89"/>
                  <a:pt x="49" y="87"/>
                  <a:pt x="50" y="85"/>
                </a:cubicBezTo>
                <a:cubicBezTo>
                  <a:pt x="54" y="59"/>
                  <a:pt x="54" y="59"/>
                  <a:pt x="54" y="59"/>
                </a:cubicBezTo>
                <a:cubicBezTo>
                  <a:pt x="54" y="56"/>
                  <a:pt x="56" y="55"/>
                  <a:pt x="58" y="55"/>
                </a:cubicBezTo>
                <a:close/>
                <a:moveTo>
                  <a:pt x="46" y="0"/>
                </a:moveTo>
                <a:cubicBezTo>
                  <a:pt x="34" y="0"/>
                  <a:pt x="22" y="5"/>
                  <a:pt x="14" y="13"/>
                </a:cubicBezTo>
                <a:cubicBezTo>
                  <a:pt x="6" y="22"/>
                  <a:pt x="0" y="33"/>
                  <a:pt x="0" y="46"/>
                </a:cubicBezTo>
                <a:cubicBezTo>
                  <a:pt x="0" y="58"/>
                  <a:pt x="6" y="70"/>
                  <a:pt x="14" y="78"/>
                </a:cubicBezTo>
                <a:cubicBezTo>
                  <a:pt x="22" y="86"/>
                  <a:pt x="34" y="92"/>
                  <a:pt x="46" y="92"/>
                </a:cubicBezTo>
                <a:cubicBezTo>
                  <a:pt x="47" y="92"/>
                  <a:pt x="47" y="92"/>
                  <a:pt x="48" y="91"/>
                </a:cubicBezTo>
                <a:cubicBezTo>
                  <a:pt x="46" y="90"/>
                  <a:pt x="45" y="87"/>
                  <a:pt x="45" y="84"/>
                </a:cubicBezTo>
                <a:cubicBezTo>
                  <a:pt x="46" y="82"/>
                  <a:pt x="46" y="82"/>
                  <a:pt x="46" y="82"/>
                </a:cubicBezTo>
                <a:cubicBezTo>
                  <a:pt x="36" y="82"/>
                  <a:pt x="27" y="78"/>
                  <a:pt x="20" y="72"/>
                </a:cubicBezTo>
                <a:cubicBezTo>
                  <a:pt x="14" y="65"/>
                  <a:pt x="10" y="56"/>
                  <a:pt x="10" y="46"/>
                </a:cubicBezTo>
                <a:cubicBezTo>
                  <a:pt x="10" y="36"/>
                  <a:pt x="14" y="26"/>
                  <a:pt x="20" y="20"/>
                </a:cubicBezTo>
                <a:cubicBezTo>
                  <a:pt x="27" y="13"/>
                  <a:pt x="36" y="9"/>
                  <a:pt x="46" y="9"/>
                </a:cubicBezTo>
                <a:cubicBezTo>
                  <a:pt x="56" y="9"/>
                  <a:pt x="66" y="13"/>
                  <a:pt x="72" y="20"/>
                </a:cubicBezTo>
                <a:cubicBezTo>
                  <a:pt x="79" y="26"/>
                  <a:pt x="83" y="36"/>
                  <a:pt x="83" y="46"/>
                </a:cubicBezTo>
                <a:cubicBezTo>
                  <a:pt x="83" y="47"/>
                  <a:pt x="83" y="49"/>
                  <a:pt x="83" y="50"/>
                </a:cubicBezTo>
                <a:cubicBezTo>
                  <a:pt x="90" y="50"/>
                  <a:pt x="90" y="50"/>
                  <a:pt x="90" y="50"/>
                </a:cubicBezTo>
                <a:cubicBezTo>
                  <a:pt x="91" y="50"/>
                  <a:pt x="91" y="50"/>
                  <a:pt x="92" y="50"/>
                </a:cubicBezTo>
                <a:cubicBezTo>
                  <a:pt x="92" y="49"/>
                  <a:pt x="92" y="47"/>
                  <a:pt x="92" y="46"/>
                </a:cubicBezTo>
                <a:cubicBezTo>
                  <a:pt x="92" y="33"/>
                  <a:pt x="87" y="22"/>
                  <a:pt x="79" y="13"/>
                </a:cubicBezTo>
                <a:cubicBezTo>
                  <a:pt x="70" y="5"/>
                  <a:pt x="59" y="0"/>
                  <a:pt x="46" y="0"/>
                </a:cubicBezTo>
                <a:close/>
                <a:moveTo>
                  <a:pt x="47" y="41"/>
                </a:moveTo>
                <a:cubicBezTo>
                  <a:pt x="46" y="41"/>
                  <a:pt x="45" y="41"/>
                  <a:pt x="45" y="41"/>
                </a:cubicBezTo>
                <a:cubicBezTo>
                  <a:pt x="41" y="34"/>
                  <a:pt x="36" y="26"/>
                  <a:pt x="31" y="19"/>
                </a:cubicBezTo>
                <a:cubicBezTo>
                  <a:pt x="30" y="20"/>
                  <a:pt x="29" y="21"/>
                  <a:pt x="27" y="21"/>
                </a:cubicBezTo>
                <a:cubicBezTo>
                  <a:pt x="31" y="30"/>
                  <a:pt x="36" y="37"/>
                  <a:pt x="41" y="44"/>
                </a:cubicBezTo>
                <a:cubicBezTo>
                  <a:pt x="40" y="45"/>
                  <a:pt x="40" y="47"/>
                  <a:pt x="40" y="48"/>
                </a:cubicBezTo>
                <a:cubicBezTo>
                  <a:pt x="40" y="52"/>
                  <a:pt x="43" y="55"/>
                  <a:pt x="47" y="55"/>
                </a:cubicBezTo>
                <a:cubicBezTo>
                  <a:pt x="51" y="55"/>
                  <a:pt x="54" y="52"/>
                  <a:pt x="54" y="48"/>
                </a:cubicBezTo>
                <a:cubicBezTo>
                  <a:pt x="54" y="48"/>
                  <a:pt x="54" y="47"/>
                  <a:pt x="54" y="47"/>
                </a:cubicBezTo>
                <a:cubicBezTo>
                  <a:pt x="58" y="43"/>
                  <a:pt x="62" y="39"/>
                  <a:pt x="65" y="33"/>
                </a:cubicBezTo>
                <a:cubicBezTo>
                  <a:pt x="64" y="32"/>
                  <a:pt x="63" y="31"/>
                  <a:pt x="62" y="30"/>
                </a:cubicBezTo>
                <a:cubicBezTo>
                  <a:pt x="57" y="34"/>
                  <a:pt x="53" y="38"/>
                  <a:pt x="50" y="42"/>
                </a:cubicBezTo>
                <a:cubicBezTo>
                  <a:pt x="49" y="41"/>
                  <a:pt x="48" y="41"/>
                  <a:pt x="47" y="41"/>
                </a:cubicBezTo>
                <a:close/>
                <a:moveTo>
                  <a:pt x="87" y="83"/>
                </a:moveTo>
                <a:cubicBezTo>
                  <a:pt x="88" y="75"/>
                  <a:pt x="88" y="75"/>
                  <a:pt x="88" y="75"/>
                </a:cubicBezTo>
                <a:cubicBezTo>
                  <a:pt x="88" y="75"/>
                  <a:pt x="88" y="74"/>
                  <a:pt x="88" y="74"/>
                </a:cubicBezTo>
                <a:cubicBezTo>
                  <a:pt x="87" y="74"/>
                  <a:pt x="87" y="74"/>
                  <a:pt x="87" y="74"/>
                </a:cubicBezTo>
                <a:cubicBezTo>
                  <a:pt x="86" y="74"/>
                  <a:pt x="85" y="74"/>
                  <a:pt x="85" y="74"/>
                </a:cubicBezTo>
                <a:cubicBezTo>
                  <a:pt x="86" y="71"/>
                  <a:pt x="86" y="71"/>
                  <a:pt x="86" y="71"/>
                </a:cubicBezTo>
                <a:cubicBezTo>
                  <a:pt x="83" y="71"/>
                  <a:pt x="83" y="71"/>
                  <a:pt x="83" y="71"/>
                </a:cubicBezTo>
                <a:cubicBezTo>
                  <a:pt x="81" y="83"/>
                  <a:pt x="81" y="83"/>
                  <a:pt x="81" y="83"/>
                </a:cubicBezTo>
                <a:cubicBezTo>
                  <a:pt x="83" y="83"/>
                  <a:pt x="83" y="83"/>
                  <a:pt x="83" y="83"/>
                </a:cubicBezTo>
                <a:cubicBezTo>
                  <a:pt x="85" y="76"/>
                  <a:pt x="85" y="76"/>
                  <a:pt x="85" y="76"/>
                </a:cubicBezTo>
                <a:cubicBezTo>
                  <a:pt x="85" y="75"/>
                  <a:pt x="85" y="75"/>
                  <a:pt x="85" y="75"/>
                </a:cubicBezTo>
                <a:cubicBezTo>
                  <a:pt x="86" y="75"/>
                  <a:pt x="86" y="75"/>
                  <a:pt x="86" y="76"/>
                </a:cubicBezTo>
                <a:cubicBezTo>
                  <a:pt x="84" y="83"/>
                  <a:pt x="84" y="83"/>
                  <a:pt x="84" y="83"/>
                </a:cubicBezTo>
                <a:cubicBezTo>
                  <a:pt x="87" y="83"/>
                  <a:pt x="87" y="83"/>
                  <a:pt x="87" y="83"/>
                </a:cubicBezTo>
                <a:close/>
                <a:moveTo>
                  <a:pt x="65" y="83"/>
                </a:moveTo>
                <a:cubicBezTo>
                  <a:pt x="66" y="80"/>
                  <a:pt x="66" y="80"/>
                  <a:pt x="66" y="80"/>
                </a:cubicBezTo>
                <a:cubicBezTo>
                  <a:pt x="60" y="80"/>
                  <a:pt x="60" y="80"/>
                  <a:pt x="60" y="80"/>
                </a:cubicBezTo>
                <a:cubicBezTo>
                  <a:pt x="67" y="69"/>
                  <a:pt x="67" y="69"/>
                  <a:pt x="67" y="69"/>
                </a:cubicBezTo>
                <a:cubicBezTo>
                  <a:pt x="68" y="68"/>
                  <a:pt x="68" y="67"/>
                  <a:pt x="68" y="66"/>
                </a:cubicBezTo>
                <a:cubicBezTo>
                  <a:pt x="69" y="64"/>
                  <a:pt x="69" y="62"/>
                  <a:pt x="68" y="61"/>
                </a:cubicBezTo>
                <a:cubicBezTo>
                  <a:pt x="67" y="60"/>
                  <a:pt x="66" y="59"/>
                  <a:pt x="64" y="59"/>
                </a:cubicBezTo>
                <a:cubicBezTo>
                  <a:pt x="60" y="59"/>
                  <a:pt x="58" y="61"/>
                  <a:pt x="57" y="64"/>
                </a:cubicBezTo>
                <a:cubicBezTo>
                  <a:pt x="56" y="68"/>
                  <a:pt x="56" y="68"/>
                  <a:pt x="56" y="68"/>
                </a:cubicBezTo>
                <a:cubicBezTo>
                  <a:pt x="61" y="68"/>
                  <a:pt x="61" y="68"/>
                  <a:pt x="61" y="68"/>
                </a:cubicBezTo>
                <a:cubicBezTo>
                  <a:pt x="62" y="64"/>
                  <a:pt x="62" y="64"/>
                  <a:pt x="62" y="64"/>
                </a:cubicBezTo>
                <a:cubicBezTo>
                  <a:pt x="62" y="63"/>
                  <a:pt x="62" y="63"/>
                  <a:pt x="63" y="63"/>
                </a:cubicBezTo>
                <a:cubicBezTo>
                  <a:pt x="64" y="63"/>
                  <a:pt x="64" y="64"/>
                  <a:pt x="64" y="65"/>
                </a:cubicBezTo>
                <a:cubicBezTo>
                  <a:pt x="63" y="67"/>
                  <a:pt x="63" y="68"/>
                  <a:pt x="62" y="69"/>
                </a:cubicBezTo>
                <a:cubicBezTo>
                  <a:pt x="54" y="80"/>
                  <a:pt x="54" y="80"/>
                  <a:pt x="54" y="80"/>
                </a:cubicBezTo>
                <a:cubicBezTo>
                  <a:pt x="54" y="83"/>
                  <a:pt x="54" y="83"/>
                  <a:pt x="54" y="83"/>
                </a:cubicBezTo>
                <a:cubicBezTo>
                  <a:pt x="65" y="83"/>
                  <a:pt x="65" y="83"/>
                  <a:pt x="65" y="83"/>
                </a:cubicBezTo>
                <a:close/>
                <a:moveTo>
                  <a:pt x="81" y="80"/>
                </a:moveTo>
                <a:cubicBezTo>
                  <a:pt x="81" y="76"/>
                  <a:pt x="81" y="76"/>
                  <a:pt x="81" y="76"/>
                </a:cubicBezTo>
                <a:cubicBezTo>
                  <a:pt x="79" y="76"/>
                  <a:pt x="79" y="76"/>
                  <a:pt x="79" y="76"/>
                </a:cubicBezTo>
                <a:cubicBezTo>
                  <a:pt x="82" y="60"/>
                  <a:pt x="82" y="60"/>
                  <a:pt x="82" y="60"/>
                </a:cubicBezTo>
                <a:cubicBezTo>
                  <a:pt x="75" y="60"/>
                  <a:pt x="75" y="60"/>
                  <a:pt x="75" y="60"/>
                </a:cubicBezTo>
                <a:cubicBezTo>
                  <a:pt x="67" y="76"/>
                  <a:pt x="67" y="76"/>
                  <a:pt x="67" y="76"/>
                </a:cubicBezTo>
                <a:cubicBezTo>
                  <a:pt x="66" y="80"/>
                  <a:pt x="66" y="80"/>
                  <a:pt x="66" y="80"/>
                </a:cubicBezTo>
                <a:cubicBezTo>
                  <a:pt x="73" y="80"/>
                  <a:pt x="73" y="80"/>
                  <a:pt x="73" y="80"/>
                </a:cubicBezTo>
                <a:cubicBezTo>
                  <a:pt x="73" y="83"/>
                  <a:pt x="73" y="83"/>
                  <a:pt x="73" y="83"/>
                </a:cubicBezTo>
                <a:cubicBezTo>
                  <a:pt x="78" y="83"/>
                  <a:pt x="78" y="83"/>
                  <a:pt x="78" y="83"/>
                </a:cubicBezTo>
                <a:cubicBezTo>
                  <a:pt x="78" y="80"/>
                  <a:pt x="78" y="80"/>
                  <a:pt x="78" y="80"/>
                </a:cubicBezTo>
                <a:cubicBezTo>
                  <a:pt x="81" y="80"/>
                  <a:pt x="81" y="80"/>
                  <a:pt x="81" y="80"/>
                </a:cubicBezTo>
                <a:close/>
                <a:moveTo>
                  <a:pt x="74" y="76"/>
                </a:moveTo>
                <a:cubicBezTo>
                  <a:pt x="75" y="67"/>
                  <a:pt x="75" y="67"/>
                  <a:pt x="75" y="67"/>
                </a:cubicBezTo>
                <a:cubicBezTo>
                  <a:pt x="72" y="76"/>
                  <a:pt x="72" y="76"/>
                  <a:pt x="72" y="76"/>
                </a:cubicBezTo>
                <a:lnTo>
                  <a:pt x="74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30" name="Freeform 105">
            <a:extLst>
              <a:ext uri="{FF2B5EF4-FFF2-40B4-BE49-F238E27FC236}">
                <a16:creationId xmlns:a16="http://schemas.microsoft.com/office/drawing/2014/main" id="{2FD3B59A-8958-47B1-9284-49E9B3F5CDB7}"/>
              </a:ext>
            </a:extLst>
          </p:cNvPr>
          <p:cNvSpPr>
            <a:spLocks noEditPoints="1"/>
          </p:cNvSpPr>
          <p:nvPr/>
        </p:nvSpPr>
        <p:spPr bwMode="auto">
          <a:xfrm>
            <a:off x="1264899" y="2751006"/>
            <a:ext cx="223486" cy="27014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31" name="Oval 10">
            <a:extLst>
              <a:ext uri="{FF2B5EF4-FFF2-40B4-BE49-F238E27FC236}">
                <a16:creationId xmlns:a16="http://schemas.microsoft.com/office/drawing/2014/main" id="{FF638229-D4F0-410A-A508-225BF693A3B4}"/>
              </a:ext>
            </a:extLst>
          </p:cNvPr>
          <p:cNvSpPr/>
          <p:nvPr/>
        </p:nvSpPr>
        <p:spPr>
          <a:xfrm>
            <a:off x="9646162" y="2637627"/>
            <a:ext cx="509492" cy="509490"/>
          </a:xfrm>
          <a:prstGeom prst="ellipse">
            <a:avLst/>
          </a:prstGeom>
          <a:solidFill>
            <a:srgbClr val="3B4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Oval 14">
            <a:extLst>
              <a:ext uri="{FF2B5EF4-FFF2-40B4-BE49-F238E27FC236}">
                <a16:creationId xmlns:a16="http://schemas.microsoft.com/office/drawing/2014/main" id="{82CA2D96-F5DC-47DF-8202-15CD2832C226}"/>
              </a:ext>
            </a:extLst>
          </p:cNvPr>
          <p:cNvSpPr/>
          <p:nvPr/>
        </p:nvSpPr>
        <p:spPr>
          <a:xfrm>
            <a:off x="9646162" y="3530999"/>
            <a:ext cx="509492" cy="509490"/>
          </a:xfrm>
          <a:prstGeom prst="ellipse">
            <a:avLst/>
          </a:prstGeom>
          <a:solidFill>
            <a:srgbClr val="59A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Freeform 70">
            <a:extLst>
              <a:ext uri="{FF2B5EF4-FFF2-40B4-BE49-F238E27FC236}">
                <a16:creationId xmlns:a16="http://schemas.microsoft.com/office/drawing/2014/main" id="{ACB08D09-DDE6-4BDD-B026-0D7A020166F8}"/>
              </a:ext>
            </a:extLst>
          </p:cNvPr>
          <p:cNvSpPr>
            <a:spLocks/>
          </p:cNvSpPr>
          <p:nvPr/>
        </p:nvSpPr>
        <p:spPr bwMode="auto">
          <a:xfrm>
            <a:off x="9777499" y="3659458"/>
            <a:ext cx="246816" cy="227168"/>
          </a:xfrm>
          <a:custGeom>
            <a:avLst/>
            <a:gdLst>
              <a:gd name="T0" fmla="*/ 29 w 85"/>
              <a:gd name="T1" fmla="*/ 0 h 78"/>
              <a:gd name="T2" fmla="*/ 34 w 85"/>
              <a:gd name="T3" fmla="*/ 29 h 78"/>
              <a:gd name="T4" fmla="*/ 8 w 85"/>
              <a:gd name="T5" fmla="*/ 29 h 78"/>
              <a:gd name="T6" fmla="*/ 6 w 85"/>
              <a:gd name="T7" fmla="*/ 29 h 78"/>
              <a:gd name="T8" fmla="*/ 0 w 85"/>
              <a:gd name="T9" fmla="*/ 35 h 78"/>
              <a:gd name="T10" fmla="*/ 0 w 85"/>
              <a:gd name="T11" fmla="*/ 35 h 78"/>
              <a:gd name="T12" fmla="*/ 4 w 85"/>
              <a:gd name="T13" fmla="*/ 42 h 78"/>
              <a:gd name="T14" fmla="*/ 0 w 85"/>
              <a:gd name="T15" fmla="*/ 47 h 78"/>
              <a:gd name="T16" fmla="*/ 0 w 85"/>
              <a:gd name="T17" fmla="*/ 47 h 78"/>
              <a:gd name="T18" fmla="*/ 5 w 85"/>
              <a:gd name="T19" fmla="*/ 54 h 78"/>
              <a:gd name="T20" fmla="*/ 4 w 85"/>
              <a:gd name="T21" fmla="*/ 58 h 78"/>
              <a:gd name="T22" fmla="*/ 4 w 85"/>
              <a:gd name="T23" fmla="*/ 58 h 78"/>
              <a:gd name="T24" fmla="*/ 10 w 85"/>
              <a:gd name="T25" fmla="*/ 65 h 78"/>
              <a:gd name="T26" fmla="*/ 11 w 85"/>
              <a:gd name="T27" fmla="*/ 65 h 78"/>
              <a:gd name="T28" fmla="*/ 9 w 85"/>
              <a:gd name="T29" fmla="*/ 70 h 78"/>
              <a:gd name="T30" fmla="*/ 9 w 85"/>
              <a:gd name="T31" fmla="*/ 70 h 78"/>
              <a:gd name="T32" fmla="*/ 15 w 85"/>
              <a:gd name="T33" fmla="*/ 77 h 78"/>
              <a:gd name="T34" fmla="*/ 29 w 85"/>
              <a:gd name="T35" fmla="*/ 77 h 78"/>
              <a:gd name="T36" fmla="*/ 45 w 85"/>
              <a:gd name="T37" fmla="*/ 77 h 78"/>
              <a:gd name="T38" fmla="*/ 46 w 85"/>
              <a:gd name="T39" fmla="*/ 77 h 78"/>
              <a:gd name="T40" fmla="*/ 51 w 85"/>
              <a:gd name="T41" fmla="*/ 71 h 78"/>
              <a:gd name="T42" fmla="*/ 66 w 85"/>
              <a:gd name="T43" fmla="*/ 69 h 78"/>
              <a:gd name="T44" fmla="*/ 66 w 85"/>
              <a:gd name="T45" fmla="*/ 78 h 78"/>
              <a:gd name="T46" fmla="*/ 85 w 85"/>
              <a:gd name="T47" fmla="*/ 78 h 78"/>
              <a:gd name="T48" fmla="*/ 85 w 85"/>
              <a:gd name="T49" fmla="*/ 25 h 78"/>
              <a:gd name="T50" fmla="*/ 66 w 85"/>
              <a:gd name="T51" fmla="*/ 25 h 78"/>
              <a:gd name="T52" fmla="*/ 66 w 85"/>
              <a:gd name="T53" fmla="*/ 32 h 78"/>
              <a:gd name="T54" fmla="*/ 61 w 85"/>
              <a:gd name="T55" fmla="*/ 32 h 78"/>
              <a:gd name="T56" fmla="*/ 29 w 85"/>
              <a:gd name="T57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5" h="78">
                <a:moveTo>
                  <a:pt x="29" y="0"/>
                </a:moveTo>
                <a:cubicBezTo>
                  <a:pt x="1" y="7"/>
                  <a:pt x="33" y="28"/>
                  <a:pt x="34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3" y="29"/>
                  <a:pt x="0" y="32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8"/>
                  <a:pt x="1" y="41"/>
                  <a:pt x="4" y="42"/>
                </a:cubicBezTo>
                <a:cubicBezTo>
                  <a:pt x="2" y="43"/>
                  <a:pt x="0" y="45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51"/>
                  <a:pt x="2" y="53"/>
                  <a:pt x="5" y="54"/>
                </a:cubicBezTo>
                <a:cubicBezTo>
                  <a:pt x="4" y="55"/>
                  <a:pt x="4" y="57"/>
                  <a:pt x="4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4" y="62"/>
                  <a:pt x="7" y="65"/>
                  <a:pt x="10" y="65"/>
                </a:cubicBezTo>
                <a:cubicBezTo>
                  <a:pt x="11" y="65"/>
                  <a:pt x="11" y="65"/>
                  <a:pt x="11" y="65"/>
                </a:cubicBezTo>
                <a:cubicBezTo>
                  <a:pt x="9" y="66"/>
                  <a:pt x="9" y="68"/>
                  <a:pt x="9" y="70"/>
                </a:cubicBezTo>
                <a:cubicBezTo>
                  <a:pt x="9" y="70"/>
                  <a:pt x="9" y="70"/>
                  <a:pt x="9" y="70"/>
                </a:cubicBezTo>
                <a:cubicBezTo>
                  <a:pt x="9" y="74"/>
                  <a:pt x="12" y="77"/>
                  <a:pt x="15" y="77"/>
                </a:cubicBezTo>
                <a:cubicBezTo>
                  <a:pt x="29" y="77"/>
                  <a:pt x="29" y="77"/>
                  <a:pt x="29" y="77"/>
                </a:cubicBezTo>
                <a:cubicBezTo>
                  <a:pt x="45" y="77"/>
                  <a:pt x="45" y="77"/>
                  <a:pt x="45" y="77"/>
                </a:cubicBezTo>
                <a:cubicBezTo>
                  <a:pt x="46" y="77"/>
                  <a:pt x="46" y="77"/>
                  <a:pt x="46" y="77"/>
                </a:cubicBezTo>
                <a:cubicBezTo>
                  <a:pt x="51" y="71"/>
                  <a:pt x="51" y="71"/>
                  <a:pt x="51" y="71"/>
                </a:cubicBezTo>
                <a:cubicBezTo>
                  <a:pt x="66" y="69"/>
                  <a:pt x="66" y="69"/>
                  <a:pt x="66" y="69"/>
                </a:cubicBezTo>
                <a:cubicBezTo>
                  <a:pt x="66" y="78"/>
                  <a:pt x="66" y="78"/>
                  <a:pt x="66" y="78"/>
                </a:cubicBezTo>
                <a:cubicBezTo>
                  <a:pt x="85" y="78"/>
                  <a:pt x="85" y="78"/>
                  <a:pt x="85" y="78"/>
                </a:cubicBezTo>
                <a:cubicBezTo>
                  <a:pt x="85" y="25"/>
                  <a:pt x="85" y="25"/>
                  <a:pt x="85" y="25"/>
                </a:cubicBezTo>
                <a:cubicBezTo>
                  <a:pt x="66" y="25"/>
                  <a:pt x="66" y="25"/>
                  <a:pt x="66" y="25"/>
                </a:cubicBezTo>
                <a:cubicBezTo>
                  <a:pt x="66" y="32"/>
                  <a:pt x="66" y="32"/>
                  <a:pt x="66" y="32"/>
                </a:cubicBezTo>
                <a:cubicBezTo>
                  <a:pt x="61" y="32"/>
                  <a:pt x="61" y="32"/>
                  <a:pt x="61" y="32"/>
                </a:cubicBezTo>
                <a:cubicBezTo>
                  <a:pt x="57" y="16"/>
                  <a:pt x="32" y="17"/>
                  <a:pt x="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34" name="Freeform 71">
            <a:extLst>
              <a:ext uri="{FF2B5EF4-FFF2-40B4-BE49-F238E27FC236}">
                <a16:creationId xmlns:a16="http://schemas.microsoft.com/office/drawing/2014/main" id="{58EA6E7D-F4AE-4920-8272-5940124EE3A3}"/>
              </a:ext>
            </a:extLst>
          </p:cNvPr>
          <p:cNvSpPr>
            <a:spLocks noEditPoints="1"/>
          </p:cNvSpPr>
          <p:nvPr/>
        </p:nvSpPr>
        <p:spPr bwMode="auto">
          <a:xfrm>
            <a:off x="9764605" y="2732584"/>
            <a:ext cx="272604" cy="288568"/>
          </a:xfrm>
          <a:custGeom>
            <a:avLst/>
            <a:gdLst>
              <a:gd name="T0" fmla="*/ 170 w 222"/>
              <a:gd name="T1" fmla="*/ 29 h 235"/>
              <a:gd name="T2" fmla="*/ 182 w 222"/>
              <a:gd name="T3" fmla="*/ 7 h 235"/>
              <a:gd name="T4" fmla="*/ 151 w 222"/>
              <a:gd name="T5" fmla="*/ 19 h 235"/>
              <a:gd name="T6" fmla="*/ 7 w 222"/>
              <a:gd name="T7" fmla="*/ 159 h 235"/>
              <a:gd name="T8" fmla="*/ 31 w 222"/>
              <a:gd name="T9" fmla="*/ 223 h 235"/>
              <a:gd name="T10" fmla="*/ 31 w 222"/>
              <a:gd name="T11" fmla="*/ 171 h 235"/>
              <a:gd name="T12" fmla="*/ 109 w 222"/>
              <a:gd name="T13" fmla="*/ 114 h 235"/>
              <a:gd name="T14" fmla="*/ 116 w 222"/>
              <a:gd name="T15" fmla="*/ 93 h 235"/>
              <a:gd name="T16" fmla="*/ 87 w 222"/>
              <a:gd name="T17" fmla="*/ 104 h 235"/>
              <a:gd name="T18" fmla="*/ 76 w 222"/>
              <a:gd name="T19" fmla="*/ 100 h 235"/>
              <a:gd name="T20" fmla="*/ 116 w 222"/>
              <a:gd name="T21" fmla="*/ 83 h 235"/>
              <a:gd name="T22" fmla="*/ 132 w 222"/>
              <a:gd name="T23" fmla="*/ 90 h 235"/>
              <a:gd name="T24" fmla="*/ 132 w 222"/>
              <a:gd name="T25" fmla="*/ 19 h 235"/>
              <a:gd name="T26" fmla="*/ 180 w 222"/>
              <a:gd name="T27" fmla="*/ 0 h 235"/>
              <a:gd name="T28" fmla="*/ 182 w 222"/>
              <a:gd name="T29" fmla="*/ 0 h 235"/>
              <a:gd name="T30" fmla="*/ 222 w 222"/>
              <a:gd name="T31" fmla="*/ 19 h 235"/>
              <a:gd name="T32" fmla="*/ 173 w 222"/>
              <a:gd name="T33" fmla="*/ 187 h 235"/>
              <a:gd name="T34" fmla="*/ 158 w 222"/>
              <a:gd name="T35" fmla="*/ 180 h 235"/>
              <a:gd name="T36" fmla="*/ 106 w 222"/>
              <a:gd name="T37" fmla="*/ 211 h 235"/>
              <a:gd name="T38" fmla="*/ 90 w 222"/>
              <a:gd name="T39" fmla="*/ 201 h 235"/>
              <a:gd name="T40" fmla="*/ 38 w 222"/>
              <a:gd name="T41" fmla="*/ 235 h 235"/>
              <a:gd name="T42" fmla="*/ 2 w 222"/>
              <a:gd name="T43" fmla="*/ 218 h 235"/>
              <a:gd name="T44" fmla="*/ 0 w 222"/>
              <a:gd name="T45" fmla="*/ 213 h 235"/>
              <a:gd name="T46" fmla="*/ 0 w 222"/>
              <a:gd name="T47" fmla="*/ 147 h 235"/>
              <a:gd name="T48" fmla="*/ 47 w 222"/>
              <a:gd name="T49" fmla="*/ 128 h 235"/>
              <a:gd name="T50" fmla="*/ 50 w 222"/>
              <a:gd name="T51" fmla="*/ 128 h 235"/>
              <a:gd name="T52" fmla="*/ 90 w 222"/>
              <a:gd name="T53" fmla="*/ 147 h 235"/>
              <a:gd name="T54" fmla="*/ 99 w 222"/>
              <a:gd name="T55" fmla="*/ 199 h 235"/>
              <a:gd name="T56" fmla="*/ 76 w 222"/>
              <a:gd name="T57" fmla="*/ 114 h 235"/>
              <a:gd name="T58" fmla="*/ 68 w 222"/>
              <a:gd name="T59" fmla="*/ 138 h 235"/>
              <a:gd name="T60" fmla="*/ 68 w 222"/>
              <a:gd name="T61" fmla="*/ 102 h 235"/>
              <a:gd name="T62" fmla="*/ 139 w 222"/>
              <a:gd name="T63" fmla="*/ 95 h 235"/>
              <a:gd name="T64" fmla="*/ 158 w 222"/>
              <a:gd name="T65" fmla="*/ 102 h 235"/>
              <a:gd name="T66" fmla="*/ 165 w 222"/>
              <a:gd name="T67" fmla="*/ 175 h 235"/>
              <a:gd name="T68" fmla="*/ 139 w 222"/>
              <a:gd name="T69" fmla="*/ 31 h 235"/>
              <a:gd name="T70" fmla="*/ 139 w 222"/>
              <a:gd name="T71" fmla="*/ 95 h 235"/>
              <a:gd name="T72" fmla="*/ 38 w 222"/>
              <a:gd name="T73" fmla="*/ 159 h 235"/>
              <a:gd name="T74" fmla="*/ 47 w 222"/>
              <a:gd name="T75" fmla="*/ 138 h 235"/>
              <a:gd name="T76" fmla="*/ 19 w 222"/>
              <a:gd name="T77" fmla="*/ 149 h 235"/>
              <a:gd name="T78" fmla="*/ 173 w 222"/>
              <a:gd name="T79" fmla="*/ 36 h 235"/>
              <a:gd name="T80" fmla="*/ 173 w 222"/>
              <a:gd name="T81" fmla="*/ 38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22" h="235">
                <a:moveTo>
                  <a:pt x="151" y="19"/>
                </a:moveTo>
                <a:lnTo>
                  <a:pt x="170" y="29"/>
                </a:lnTo>
                <a:lnTo>
                  <a:pt x="203" y="19"/>
                </a:lnTo>
                <a:lnTo>
                  <a:pt x="182" y="7"/>
                </a:lnTo>
                <a:lnTo>
                  <a:pt x="151" y="19"/>
                </a:lnTo>
                <a:lnTo>
                  <a:pt x="151" y="19"/>
                </a:lnTo>
                <a:close/>
                <a:moveTo>
                  <a:pt x="31" y="171"/>
                </a:moveTo>
                <a:lnTo>
                  <a:pt x="7" y="159"/>
                </a:lnTo>
                <a:lnTo>
                  <a:pt x="7" y="211"/>
                </a:lnTo>
                <a:lnTo>
                  <a:pt x="31" y="223"/>
                </a:lnTo>
                <a:lnTo>
                  <a:pt x="31" y="171"/>
                </a:lnTo>
                <a:lnTo>
                  <a:pt x="31" y="171"/>
                </a:lnTo>
                <a:close/>
                <a:moveTo>
                  <a:pt x="87" y="104"/>
                </a:moveTo>
                <a:lnTo>
                  <a:pt x="109" y="114"/>
                </a:lnTo>
                <a:lnTo>
                  <a:pt x="137" y="102"/>
                </a:lnTo>
                <a:lnTo>
                  <a:pt x="116" y="93"/>
                </a:lnTo>
                <a:lnTo>
                  <a:pt x="87" y="104"/>
                </a:lnTo>
                <a:lnTo>
                  <a:pt x="87" y="104"/>
                </a:lnTo>
                <a:close/>
                <a:moveTo>
                  <a:pt x="68" y="102"/>
                </a:moveTo>
                <a:lnTo>
                  <a:pt x="76" y="100"/>
                </a:lnTo>
                <a:lnTo>
                  <a:pt x="116" y="83"/>
                </a:lnTo>
                <a:lnTo>
                  <a:pt x="116" y="83"/>
                </a:lnTo>
                <a:lnTo>
                  <a:pt x="118" y="83"/>
                </a:lnTo>
                <a:lnTo>
                  <a:pt x="132" y="90"/>
                </a:lnTo>
                <a:lnTo>
                  <a:pt x="132" y="24"/>
                </a:lnTo>
                <a:lnTo>
                  <a:pt x="132" y="19"/>
                </a:lnTo>
                <a:lnTo>
                  <a:pt x="139" y="14"/>
                </a:lnTo>
                <a:lnTo>
                  <a:pt x="180" y="0"/>
                </a:lnTo>
                <a:lnTo>
                  <a:pt x="182" y="0"/>
                </a:lnTo>
                <a:lnTo>
                  <a:pt x="182" y="0"/>
                </a:lnTo>
                <a:lnTo>
                  <a:pt x="215" y="14"/>
                </a:lnTo>
                <a:lnTo>
                  <a:pt x="222" y="19"/>
                </a:lnTo>
                <a:lnTo>
                  <a:pt x="222" y="168"/>
                </a:lnTo>
                <a:lnTo>
                  <a:pt x="173" y="187"/>
                </a:lnTo>
                <a:lnTo>
                  <a:pt x="168" y="185"/>
                </a:lnTo>
                <a:lnTo>
                  <a:pt x="158" y="180"/>
                </a:lnTo>
                <a:lnTo>
                  <a:pt x="158" y="192"/>
                </a:lnTo>
                <a:lnTo>
                  <a:pt x="106" y="211"/>
                </a:lnTo>
                <a:lnTo>
                  <a:pt x="102" y="209"/>
                </a:lnTo>
                <a:lnTo>
                  <a:pt x="90" y="201"/>
                </a:lnTo>
                <a:lnTo>
                  <a:pt x="90" y="216"/>
                </a:lnTo>
                <a:lnTo>
                  <a:pt x="38" y="235"/>
                </a:lnTo>
                <a:lnTo>
                  <a:pt x="33" y="232"/>
                </a:lnTo>
                <a:lnTo>
                  <a:pt x="2" y="218"/>
                </a:lnTo>
                <a:lnTo>
                  <a:pt x="0" y="216"/>
                </a:lnTo>
                <a:lnTo>
                  <a:pt x="0" y="213"/>
                </a:lnTo>
                <a:lnTo>
                  <a:pt x="0" y="154"/>
                </a:lnTo>
                <a:lnTo>
                  <a:pt x="0" y="147"/>
                </a:lnTo>
                <a:lnTo>
                  <a:pt x="7" y="145"/>
                </a:lnTo>
                <a:lnTo>
                  <a:pt x="47" y="128"/>
                </a:lnTo>
                <a:lnTo>
                  <a:pt x="47" y="128"/>
                </a:lnTo>
                <a:lnTo>
                  <a:pt x="50" y="128"/>
                </a:lnTo>
                <a:lnTo>
                  <a:pt x="80" y="145"/>
                </a:lnTo>
                <a:lnTo>
                  <a:pt x="90" y="147"/>
                </a:lnTo>
                <a:lnTo>
                  <a:pt x="90" y="194"/>
                </a:lnTo>
                <a:lnTo>
                  <a:pt x="99" y="199"/>
                </a:lnTo>
                <a:lnTo>
                  <a:pt x="99" y="126"/>
                </a:lnTo>
                <a:lnTo>
                  <a:pt x="76" y="114"/>
                </a:lnTo>
                <a:lnTo>
                  <a:pt x="76" y="142"/>
                </a:lnTo>
                <a:lnTo>
                  <a:pt x="68" y="138"/>
                </a:lnTo>
                <a:lnTo>
                  <a:pt x="68" y="109"/>
                </a:lnTo>
                <a:lnTo>
                  <a:pt x="68" y="102"/>
                </a:lnTo>
                <a:lnTo>
                  <a:pt x="68" y="102"/>
                </a:lnTo>
                <a:close/>
                <a:moveTo>
                  <a:pt x="139" y="95"/>
                </a:moveTo>
                <a:lnTo>
                  <a:pt x="149" y="100"/>
                </a:lnTo>
                <a:lnTo>
                  <a:pt x="158" y="102"/>
                </a:lnTo>
                <a:lnTo>
                  <a:pt x="158" y="171"/>
                </a:lnTo>
                <a:lnTo>
                  <a:pt x="165" y="175"/>
                </a:lnTo>
                <a:lnTo>
                  <a:pt x="165" y="43"/>
                </a:lnTo>
                <a:lnTo>
                  <a:pt x="139" y="31"/>
                </a:lnTo>
                <a:lnTo>
                  <a:pt x="139" y="95"/>
                </a:lnTo>
                <a:lnTo>
                  <a:pt x="139" y="95"/>
                </a:lnTo>
                <a:close/>
                <a:moveTo>
                  <a:pt x="19" y="149"/>
                </a:moveTo>
                <a:lnTo>
                  <a:pt x="38" y="159"/>
                </a:lnTo>
                <a:lnTo>
                  <a:pt x="71" y="147"/>
                </a:lnTo>
                <a:lnTo>
                  <a:pt x="47" y="138"/>
                </a:lnTo>
                <a:lnTo>
                  <a:pt x="19" y="149"/>
                </a:lnTo>
                <a:lnTo>
                  <a:pt x="19" y="149"/>
                </a:lnTo>
                <a:close/>
                <a:moveTo>
                  <a:pt x="173" y="38"/>
                </a:moveTo>
                <a:lnTo>
                  <a:pt x="173" y="36"/>
                </a:lnTo>
                <a:lnTo>
                  <a:pt x="173" y="38"/>
                </a:lnTo>
                <a:lnTo>
                  <a:pt x="173" y="38"/>
                </a:lnTo>
                <a:lnTo>
                  <a:pt x="173" y="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solidFill>
                <a:prstClr val="black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D03687-47CE-4C70-A3FB-D5FE338F50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2988" y="1041857"/>
            <a:ext cx="4457124" cy="576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5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/>
      <p:bldP spid="25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738664"/>
            <a:chOff x="723" y="429774"/>
            <a:chExt cx="12189689" cy="73866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3FE1115B-B3A2-4774-96AC-5EB274F22FF8}"/>
                </a:ext>
              </a:extLst>
            </p:cNvPr>
            <p:cNvSpPr txBox="1"/>
            <p:nvPr/>
          </p:nvSpPr>
          <p:spPr>
            <a:xfrm>
              <a:off x="4307840" y="537496"/>
              <a:ext cx="40765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Sequence Diagram</a:t>
              </a:r>
              <a:endPara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177781BF-A5C6-4FA3-A09F-D6E438654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668" y="1005737"/>
            <a:ext cx="7990606" cy="555083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B7CF30-B939-4605-8D89-0CBB05FBDA95}"/>
              </a:ext>
            </a:extLst>
          </p:cNvPr>
          <p:cNvSpPr txBox="1"/>
          <p:nvPr/>
        </p:nvSpPr>
        <p:spPr>
          <a:xfrm>
            <a:off x="627016" y="2647404"/>
            <a:ext cx="2664823" cy="931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Sequence diagram of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CreateRoom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JoinRoom</a:t>
            </a:r>
            <a:r>
              <a:rPr lang="en-US" altLang="zh-CN" dirty="0"/>
              <a:t>, and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StartGame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22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738664"/>
            <a:chOff x="723" y="429774"/>
            <a:chExt cx="12189689" cy="73866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3FE1115B-B3A2-4774-96AC-5EB274F22FF8}"/>
                </a:ext>
              </a:extLst>
            </p:cNvPr>
            <p:cNvSpPr txBox="1"/>
            <p:nvPr/>
          </p:nvSpPr>
          <p:spPr>
            <a:xfrm>
              <a:off x="4307840" y="537496"/>
              <a:ext cx="40765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Sequence Diagram</a:t>
              </a:r>
              <a:endPara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51908E97-BD4B-4E00-B5DF-7E8B78D1D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151" y="1005737"/>
            <a:ext cx="7899375" cy="575908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ADCDF9A-CE05-4FE5-BB0C-F757CCDA4A9D}"/>
              </a:ext>
            </a:extLst>
          </p:cNvPr>
          <p:cNvSpPr/>
          <p:nvPr/>
        </p:nvSpPr>
        <p:spPr>
          <a:xfrm>
            <a:off x="557348" y="2817614"/>
            <a:ext cx="35462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Sequence diagram of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GameRunning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/>
              <a:t>and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GameOver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48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0443C31-36F3-4D01-A468-1C957B27B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9D8A9E3-C2D0-402E-83F8-75B35122FF8C}"/>
              </a:ext>
            </a:extLst>
          </p:cNvPr>
          <p:cNvSpPr/>
          <p:nvPr/>
        </p:nvSpPr>
        <p:spPr>
          <a:xfrm>
            <a:off x="1312851" y="1981146"/>
            <a:ext cx="4884750" cy="784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zh-CN" sz="5000" b="1" spc="300" noProof="1">
                <a:solidFill>
                  <a:srgbClr val="59A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Demo</a:t>
            </a:r>
            <a:endParaRPr lang="zh-CN" altLang="en-US" sz="5000" b="1" spc="300" noProof="1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80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796720"/>
            <a:chOff x="723" y="429774"/>
            <a:chExt cx="12189689" cy="79672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37">
              <a:extLst>
                <a:ext uri="{FF2B5EF4-FFF2-40B4-BE49-F238E27FC236}">
                  <a16:creationId xmlns:a16="http://schemas.microsoft.com/office/drawing/2014/main" id="{60A61CAA-1479-442D-817D-DF099FEA15D6}"/>
                </a:ext>
              </a:extLst>
            </p:cNvPr>
            <p:cNvSpPr txBox="1"/>
            <p:nvPr/>
          </p:nvSpPr>
          <p:spPr>
            <a:xfrm>
              <a:off x="4890871" y="857162"/>
              <a:ext cx="2439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pc="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6F6E916-2048-47F4-A63D-A5F0AF014F2A}"/>
              </a:ext>
            </a:extLst>
          </p:cNvPr>
          <p:cNvSpPr txBox="1"/>
          <p:nvPr/>
        </p:nvSpPr>
        <p:spPr>
          <a:xfrm>
            <a:off x="4858141" y="248185"/>
            <a:ext cx="2936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Future Work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3118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796720"/>
            <a:chOff x="723" y="429774"/>
            <a:chExt cx="12189689" cy="79672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37">
              <a:extLst>
                <a:ext uri="{FF2B5EF4-FFF2-40B4-BE49-F238E27FC236}">
                  <a16:creationId xmlns:a16="http://schemas.microsoft.com/office/drawing/2014/main" id="{60A61CAA-1479-442D-817D-DF099FEA15D6}"/>
                </a:ext>
              </a:extLst>
            </p:cNvPr>
            <p:cNvSpPr txBox="1"/>
            <p:nvPr/>
          </p:nvSpPr>
          <p:spPr>
            <a:xfrm>
              <a:off x="4890871" y="857162"/>
              <a:ext cx="2439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pc="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6F6E916-2048-47F4-A63D-A5F0AF014F2A}"/>
              </a:ext>
            </a:extLst>
          </p:cNvPr>
          <p:cNvSpPr txBox="1"/>
          <p:nvPr/>
        </p:nvSpPr>
        <p:spPr>
          <a:xfrm>
            <a:off x="4639299" y="267073"/>
            <a:ext cx="2936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  </a:t>
            </a:r>
            <a:r>
              <a:rPr lang="en-US" altLang="zh-CN" b="1" dirty="0"/>
              <a:t> </a:t>
            </a:r>
            <a:r>
              <a:rPr lang="en-US" altLang="zh-CN" sz="2800" dirty="0"/>
              <a:t>Reference </a:t>
            </a:r>
            <a:endParaRPr lang="zh-CN" alt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BC435C-F523-412F-A938-43795CC8CCC3}"/>
              </a:ext>
            </a:extLst>
          </p:cNvPr>
          <p:cNvSpPr/>
          <p:nvPr/>
        </p:nvSpPr>
        <p:spPr>
          <a:xfrm>
            <a:off x="1889760" y="2552631"/>
            <a:ext cx="106157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Truffle official website  </a:t>
            </a:r>
            <a:r>
              <a:rPr lang="zh-CN" altLang="en-US" dirty="0"/>
              <a:t>https://www.trufflesuite.com/docs</a:t>
            </a: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Web3.js official website  </a:t>
            </a:r>
            <a:r>
              <a:rPr lang="zh-CN" altLang="en-US" dirty="0"/>
              <a:t>https://web3js.readthedocs.io/en/v1.2.9/</a:t>
            </a: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fficial sample pet shop https</a:t>
            </a:r>
            <a:r>
              <a:rPr lang="zh-CN" altLang="en-US" dirty="0"/>
              <a:t>://github.com/truffle-box/pet-shop-box</a:t>
            </a: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Zombie Factory</a:t>
            </a:r>
            <a:r>
              <a:rPr lang="zh-CN" altLang="en-US" dirty="0"/>
              <a:t> https://cryptozombies.io/en/course</a:t>
            </a: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Use smart contracts to achieve backgammon games  </a:t>
            </a:r>
            <a:r>
              <a:rPr lang="zh-CN" altLang="en-US" dirty="0"/>
              <a:t>https://github.com/Alexygui/Gobang</a:t>
            </a: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WebPack</a:t>
            </a:r>
            <a:r>
              <a:rPr lang="zh-CN" altLang="en-US" dirty="0"/>
              <a:t> https://github.com/truffle-box/webpack-box</a:t>
            </a:r>
          </a:p>
        </p:txBody>
      </p:sp>
    </p:spTree>
    <p:extLst>
      <p:ext uri="{BB962C8B-B14F-4D97-AF65-F5344CB8AC3E}">
        <p14:creationId xmlns:p14="http://schemas.microsoft.com/office/powerpoint/2010/main" val="243910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>
            <a:extLst>
              <a:ext uri="{FF2B5EF4-FFF2-40B4-BE49-F238E27FC236}">
                <a16:creationId xmlns:a16="http://schemas.microsoft.com/office/drawing/2014/main" id="{03DA8B60-967E-4884-9E15-34CF93582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E7E4138B-D5FC-4AEA-A580-B1DA28C14957}"/>
              </a:ext>
            </a:extLst>
          </p:cNvPr>
          <p:cNvGrpSpPr/>
          <p:nvPr/>
        </p:nvGrpSpPr>
        <p:grpSpPr>
          <a:xfrm>
            <a:off x="1642354" y="992629"/>
            <a:ext cx="3899383" cy="3153992"/>
            <a:chOff x="5622266" y="2106894"/>
            <a:chExt cx="2780970" cy="2757427"/>
          </a:xfrm>
          <a:solidFill>
            <a:srgbClr val="59A3B0"/>
          </a:solidFill>
        </p:grpSpPr>
        <p:sp>
          <p:nvSpPr>
            <p:cNvPr id="36" name="Shape 18">
              <a:extLst>
                <a:ext uri="{FF2B5EF4-FFF2-40B4-BE49-F238E27FC236}">
                  <a16:creationId xmlns:a16="http://schemas.microsoft.com/office/drawing/2014/main" id="{34AFD9F5-FF7A-470D-88D3-C4343D2D8CC6}"/>
                </a:ext>
              </a:extLst>
            </p:cNvPr>
            <p:cNvSpPr/>
            <p:nvPr/>
          </p:nvSpPr>
          <p:spPr>
            <a:xfrm>
              <a:off x="5622266" y="4333559"/>
              <a:ext cx="2780970" cy="530762"/>
            </a:xfrm>
            <a:prstGeom prst="roundRect">
              <a:avLst>
                <a:gd name="adj" fmla="val 0"/>
              </a:avLst>
            </a:prstGeom>
            <a:grpFill/>
            <a:ln w="12700" cap="flat">
              <a:noFill/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Shape 18">
              <a:extLst>
                <a:ext uri="{FF2B5EF4-FFF2-40B4-BE49-F238E27FC236}">
                  <a16:creationId xmlns:a16="http://schemas.microsoft.com/office/drawing/2014/main" id="{445219C6-B192-475E-A7C6-2BD379783995}"/>
                </a:ext>
              </a:extLst>
            </p:cNvPr>
            <p:cNvSpPr/>
            <p:nvPr/>
          </p:nvSpPr>
          <p:spPr>
            <a:xfrm>
              <a:off x="5622266" y="3579084"/>
              <a:ext cx="2780970" cy="530762"/>
            </a:xfrm>
            <a:prstGeom prst="roundRect">
              <a:avLst>
                <a:gd name="adj" fmla="val 0"/>
              </a:avLst>
            </a:prstGeom>
            <a:grpFill/>
            <a:ln w="12700" cap="flat">
              <a:noFill/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Shape 18">
              <a:extLst>
                <a:ext uri="{FF2B5EF4-FFF2-40B4-BE49-F238E27FC236}">
                  <a16:creationId xmlns:a16="http://schemas.microsoft.com/office/drawing/2014/main" id="{60FC0982-3C4F-4779-B269-501043BC8A3C}"/>
                </a:ext>
              </a:extLst>
            </p:cNvPr>
            <p:cNvSpPr/>
            <p:nvPr/>
          </p:nvSpPr>
          <p:spPr>
            <a:xfrm>
              <a:off x="5622266" y="2826821"/>
              <a:ext cx="2780970" cy="530762"/>
            </a:xfrm>
            <a:prstGeom prst="roundRect">
              <a:avLst>
                <a:gd name="adj" fmla="val 0"/>
              </a:avLst>
            </a:prstGeom>
            <a:grpFill/>
            <a:ln w="12700" cap="flat">
              <a:noFill/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Shape 18">
              <a:extLst>
                <a:ext uri="{FF2B5EF4-FFF2-40B4-BE49-F238E27FC236}">
                  <a16:creationId xmlns:a16="http://schemas.microsoft.com/office/drawing/2014/main" id="{83F82007-EDF2-4516-BAD7-F04E0D85F083}"/>
                </a:ext>
              </a:extLst>
            </p:cNvPr>
            <p:cNvSpPr/>
            <p:nvPr/>
          </p:nvSpPr>
          <p:spPr>
            <a:xfrm>
              <a:off x="5622266" y="2106894"/>
              <a:ext cx="2780970" cy="530762"/>
            </a:xfrm>
            <a:prstGeom prst="roundRect">
              <a:avLst>
                <a:gd name="adj" fmla="val 0"/>
              </a:avLst>
            </a:prstGeom>
            <a:grpFill/>
            <a:ln w="12700" cap="flat">
              <a:noFill/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">
              <a:extLst>
                <a:ext uri="{FF2B5EF4-FFF2-40B4-BE49-F238E27FC236}">
                  <a16:creationId xmlns:a16="http://schemas.microsoft.com/office/drawing/2014/main" id="{D28C2E41-ABEB-48E4-B3E5-BEEBDC2D5069}"/>
                </a:ext>
              </a:extLst>
            </p:cNvPr>
            <p:cNvSpPr txBox="1"/>
            <p:nvPr/>
          </p:nvSpPr>
          <p:spPr>
            <a:xfrm>
              <a:off x="5902930" y="2154143"/>
              <a:ext cx="2200596" cy="403618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r>
                <a:rPr kumimoji="1"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kumimoji="1"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Background</a:t>
              </a:r>
              <a:endParaRPr kumimoji="1"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">
              <a:extLst>
                <a:ext uri="{FF2B5EF4-FFF2-40B4-BE49-F238E27FC236}">
                  <a16:creationId xmlns:a16="http://schemas.microsoft.com/office/drawing/2014/main" id="{9BEE0F49-92C5-40DD-89DD-E654DD65748C}"/>
                </a:ext>
              </a:extLst>
            </p:cNvPr>
            <p:cNvSpPr txBox="1"/>
            <p:nvPr/>
          </p:nvSpPr>
          <p:spPr>
            <a:xfrm>
              <a:off x="5728286" y="2898994"/>
              <a:ext cx="2453421" cy="403618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r>
                <a:rPr kumimoji="1"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kumimoji="1"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Framework</a:t>
              </a:r>
              <a:endParaRPr kumimoji="1"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7">
              <a:extLst>
                <a:ext uri="{FF2B5EF4-FFF2-40B4-BE49-F238E27FC236}">
                  <a16:creationId xmlns:a16="http://schemas.microsoft.com/office/drawing/2014/main" id="{1F7D2294-51EC-44F2-B9E7-3618F3592547}"/>
                </a:ext>
              </a:extLst>
            </p:cNvPr>
            <p:cNvSpPr txBox="1"/>
            <p:nvPr/>
          </p:nvSpPr>
          <p:spPr>
            <a:xfrm>
              <a:off x="5728286" y="3627946"/>
              <a:ext cx="1927956" cy="403618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r>
                <a:rPr kumimoji="1"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kumimoji="1"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UML</a:t>
              </a:r>
              <a:r>
                <a:rPr kumimoji="1"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43" name="文本框 8">
              <a:extLst>
                <a:ext uri="{FF2B5EF4-FFF2-40B4-BE49-F238E27FC236}">
                  <a16:creationId xmlns:a16="http://schemas.microsoft.com/office/drawing/2014/main" id="{77630DA7-A4EF-467E-B5E2-193BD54897E4}"/>
                </a:ext>
              </a:extLst>
            </p:cNvPr>
            <p:cNvSpPr txBox="1"/>
            <p:nvPr/>
          </p:nvSpPr>
          <p:spPr>
            <a:xfrm>
              <a:off x="5622266" y="4397130"/>
              <a:ext cx="2229741" cy="403618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r>
                <a:rPr kumimoji="1"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kumimoji="1"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                          </a:t>
              </a:r>
              <a:endParaRPr kumimoji="1"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163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 p14:presetBounceEnd="624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400">
                                          <p:cBhvr additive="base">
                                            <p:cTn id="11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400">
                                          <p:cBhvr additive="base">
                                            <p:cTn id="12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0443C31-36F3-4D01-A468-1C957B27B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9D8A9E3-C2D0-402E-83F8-75B35122FF8C}"/>
              </a:ext>
            </a:extLst>
          </p:cNvPr>
          <p:cNvSpPr/>
          <p:nvPr/>
        </p:nvSpPr>
        <p:spPr>
          <a:xfrm>
            <a:off x="1312851" y="1981146"/>
            <a:ext cx="4884750" cy="784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zh-CN" sz="5000" b="1" spc="300" noProof="1">
                <a:solidFill>
                  <a:srgbClr val="59A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Background</a:t>
            </a:r>
            <a:endParaRPr lang="zh-CN" altLang="en-US" sz="5000" b="1" spc="300" noProof="1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19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796720"/>
            <a:chOff x="723" y="429774"/>
            <a:chExt cx="12189689" cy="79672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37">
              <a:extLst>
                <a:ext uri="{FF2B5EF4-FFF2-40B4-BE49-F238E27FC236}">
                  <a16:creationId xmlns:a16="http://schemas.microsoft.com/office/drawing/2014/main" id="{60A61CAA-1479-442D-817D-DF099FEA15D6}"/>
                </a:ext>
              </a:extLst>
            </p:cNvPr>
            <p:cNvSpPr txBox="1"/>
            <p:nvPr/>
          </p:nvSpPr>
          <p:spPr>
            <a:xfrm>
              <a:off x="4890871" y="857162"/>
              <a:ext cx="2439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pc="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6F6E916-2048-47F4-A63D-A5F0AF014F2A}"/>
              </a:ext>
            </a:extLst>
          </p:cNvPr>
          <p:cNvSpPr txBox="1"/>
          <p:nvPr/>
        </p:nvSpPr>
        <p:spPr>
          <a:xfrm>
            <a:off x="4194741" y="236295"/>
            <a:ext cx="3799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    Game Introduction</a:t>
            </a:r>
            <a:r>
              <a:rPr lang="en-US" altLang="zh-CN" sz="3200" dirty="0"/>
              <a:t> 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24B766-FB43-4226-B418-B170DE9C6935}"/>
              </a:ext>
            </a:extLst>
          </p:cNvPr>
          <p:cNvSpPr txBox="1"/>
          <p:nvPr/>
        </p:nvSpPr>
        <p:spPr>
          <a:xfrm>
            <a:off x="2027928" y="1248459"/>
            <a:ext cx="7481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Our blockchain-based Monopoly game originate from the famous board game Monopoly. In our game, players roll two six-sided dice to move around the game board, buying and trading properties, and upgrade them. Players collect rent from their opponents, with the goal being to drive them into bankruptcy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938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796720"/>
            <a:chOff x="723" y="429774"/>
            <a:chExt cx="12189689" cy="79672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37">
              <a:extLst>
                <a:ext uri="{FF2B5EF4-FFF2-40B4-BE49-F238E27FC236}">
                  <a16:creationId xmlns:a16="http://schemas.microsoft.com/office/drawing/2014/main" id="{60A61CAA-1479-442D-817D-DF099FEA15D6}"/>
                </a:ext>
              </a:extLst>
            </p:cNvPr>
            <p:cNvSpPr txBox="1"/>
            <p:nvPr/>
          </p:nvSpPr>
          <p:spPr>
            <a:xfrm>
              <a:off x="4890871" y="857162"/>
              <a:ext cx="2439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pc="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6F6E916-2048-47F4-A63D-A5F0AF014F2A}"/>
              </a:ext>
            </a:extLst>
          </p:cNvPr>
          <p:cNvSpPr txBox="1"/>
          <p:nvPr/>
        </p:nvSpPr>
        <p:spPr>
          <a:xfrm>
            <a:off x="4211105" y="267073"/>
            <a:ext cx="3799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        Difficulties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7379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796720"/>
            <a:chOff x="723" y="429774"/>
            <a:chExt cx="12189689" cy="79672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37">
              <a:extLst>
                <a:ext uri="{FF2B5EF4-FFF2-40B4-BE49-F238E27FC236}">
                  <a16:creationId xmlns:a16="http://schemas.microsoft.com/office/drawing/2014/main" id="{60A61CAA-1479-442D-817D-DF099FEA15D6}"/>
                </a:ext>
              </a:extLst>
            </p:cNvPr>
            <p:cNvSpPr txBox="1"/>
            <p:nvPr/>
          </p:nvSpPr>
          <p:spPr>
            <a:xfrm>
              <a:off x="4890871" y="857162"/>
              <a:ext cx="2439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pc="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6F6E916-2048-47F4-A63D-A5F0AF014F2A}"/>
              </a:ext>
            </a:extLst>
          </p:cNvPr>
          <p:cNvSpPr txBox="1"/>
          <p:nvPr/>
        </p:nvSpPr>
        <p:spPr>
          <a:xfrm>
            <a:off x="4639299" y="263573"/>
            <a:ext cx="29360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  </a:t>
            </a:r>
            <a:r>
              <a:rPr lang="en-US" altLang="zh-CN" b="1" dirty="0"/>
              <a:t> </a:t>
            </a:r>
            <a:r>
              <a:rPr lang="en-US" altLang="zh-CN" sz="2800" dirty="0"/>
              <a:t>Comparison</a:t>
            </a:r>
          </a:p>
          <a:p>
            <a:r>
              <a:rPr lang="en-US" altLang="zh-CN" sz="3200" dirty="0"/>
              <a:t> </a:t>
            </a:r>
            <a:endParaRPr lang="zh-CN" altLang="en-US" sz="3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025BC10-051C-43A4-AC8E-E936B052C1EF}"/>
              </a:ext>
            </a:extLst>
          </p:cNvPr>
          <p:cNvSpPr/>
          <p:nvPr/>
        </p:nvSpPr>
        <p:spPr>
          <a:xfrm>
            <a:off x="3795349" y="1889106"/>
            <a:ext cx="68536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Most blockchain-based games have simple game architectures, less front-end and back-end interaction, and low real-time requirements. Mostly developed, or gambling games, such as cryptozombies, crypto</a:t>
            </a:r>
            <a:r>
              <a:rPr lang="en-US" altLang="zh-CN" dirty="0"/>
              <a:t>kitty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337B3F-DC65-499A-8F7C-5A8FB07AD028}"/>
              </a:ext>
            </a:extLst>
          </p:cNvPr>
          <p:cNvSpPr/>
          <p:nvPr/>
        </p:nvSpPr>
        <p:spPr>
          <a:xfrm>
            <a:off x="3795349" y="4080526"/>
            <a:ext cx="60928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  <a:p>
            <a:r>
              <a:rPr lang="en-US" altLang="zh-CN" dirty="0"/>
              <a:t>Our distributed smart-contract-based board Game Monopoly </a:t>
            </a:r>
            <a:r>
              <a:rPr lang="zh-CN" altLang="en-US" dirty="0"/>
              <a:t>has the characteristics of high distribution, exquisite back-end architecture, many front-end and back-end interactions, innovative, interactive, and interesting game types.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9BD3CF-7CF7-454C-AE17-A24051B5E8BF}"/>
              </a:ext>
            </a:extLst>
          </p:cNvPr>
          <p:cNvSpPr txBox="1"/>
          <p:nvPr/>
        </p:nvSpPr>
        <p:spPr>
          <a:xfrm>
            <a:off x="940526" y="2279121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Existing Game Project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1416312-47A8-4190-9ECA-DF3319CEE1D7}"/>
              </a:ext>
            </a:extLst>
          </p:cNvPr>
          <p:cNvSpPr/>
          <p:nvPr/>
        </p:nvSpPr>
        <p:spPr>
          <a:xfrm>
            <a:off x="940526" y="4634524"/>
            <a:ext cx="21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Our Monopoly Game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29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796720"/>
            <a:chOff x="723" y="429774"/>
            <a:chExt cx="12189689" cy="79672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37">
              <a:extLst>
                <a:ext uri="{FF2B5EF4-FFF2-40B4-BE49-F238E27FC236}">
                  <a16:creationId xmlns:a16="http://schemas.microsoft.com/office/drawing/2014/main" id="{60A61CAA-1479-442D-817D-DF099FEA15D6}"/>
                </a:ext>
              </a:extLst>
            </p:cNvPr>
            <p:cNvSpPr txBox="1"/>
            <p:nvPr/>
          </p:nvSpPr>
          <p:spPr>
            <a:xfrm>
              <a:off x="4890871" y="857162"/>
              <a:ext cx="2439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pc="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6F6E916-2048-47F4-A63D-A5F0AF014F2A}"/>
              </a:ext>
            </a:extLst>
          </p:cNvPr>
          <p:cNvSpPr txBox="1"/>
          <p:nvPr/>
        </p:nvSpPr>
        <p:spPr>
          <a:xfrm>
            <a:off x="4701090" y="248185"/>
            <a:ext cx="2936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Division of Work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010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0443C31-36F3-4D01-A468-1C957B27B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9D8A9E3-C2D0-402E-83F8-75B35122FF8C}"/>
              </a:ext>
            </a:extLst>
          </p:cNvPr>
          <p:cNvSpPr/>
          <p:nvPr/>
        </p:nvSpPr>
        <p:spPr>
          <a:xfrm>
            <a:off x="1312851" y="1981146"/>
            <a:ext cx="4884750" cy="784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zh-CN" sz="5000" b="1" spc="300" noProof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Framework</a:t>
            </a:r>
            <a:endParaRPr lang="zh-CN" altLang="en-US" sz="5000" b="1" spc="300" noProof="1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36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796720"/>
            <a:chOff x="723" y="429774"/>
            <a:chExt cx="12189689" cy="79672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B2D6681-9F3F-4F8A-AA02-FF76FED83B41}"/>
                </a:ext>
              </a:extLst>
            </p:cNvPr>
            <p:cNvGrpSpPr/>
            <p:nvPr/>
          </p:nvGrpSpPr>
          <p:grpSpPr>
            <a:xfrm>
              <a:off x="4278210" y="530111"/>
              <a:ext cx="3684941" cy="696383"/>
              <a:chOff x="3706685" y="484807"/>
              <a:chExt cx="3684941" cy="696383"/>
            </a:xfrm>
          </p:grpSpPr>
          <p:sp>
            <p:nvSpPr>
              <p:cNvPr id="14" name="TextBox 20">
                <a:extLst>
                  <a:ext uri="{FF2B5EF4-FFF2-40B4-BE49-F238E27FC236}">
                    <a16:creationId xmlns:a16="http://schemas.microsoft.com/office/drawing/2014/main" id="{3FE1115B-B3A2-4774-96AC-5EB274F22FF8}"/>
                  </a:ext>
                </a:extLst>
              </p:cNvPr>
              <p:cNvSpPr txBox="1"/>
              <p:nvPr/>
            </p:nvSpPr>
            <p:spPr>
              <a:xfrm>
                <a:off x="3706685" y="484807"/>
                <a:ext cx="36849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TextBox 37">
                <a:extLst>
                  <a:ext uri="{FF2B5EF4-FFF2-40B4-BE49-F238E27FC236}">
                    <a16:creationId xmlns:a16="http://schemas.microsoft.com/office/drawing/2014/main" id="{60A61CAA-1479-442D-817D-DF099FEA15D6}"/>
                  </a:ext>
                </a:extLst>
              </p:cNvPr>
              <p:cNvSpPr txBox="1"/>
              <p:nvPr/>
            </p:nvSpPr>
            <p:spPr>
              <a:xfrm>
                <a:off x="4319346" y="811858"/>
                <a:ext cx="2439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pc="3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3">
            <a:extLst>
              <a:ext uri="{FF2B5EF4-FFF2-40B4-BE49-F238E27FC236}">
                <a16:creationId xmlns:a16="http://schemas.microsoft.com/office/drawing/2014/main" id="{EF4DF803-0A42-4EEE-9339-C2D8B7F2EF8B}"/>
              </a:ext>
            </a:extLst>
          </p:cNvPr>
          <p:cNvSpPr/>
          <p:nvPr/>
        </p:nvSpPr>
        <p:spPr>
          <a:xfrm>
            <a:off x="896746" y="1980486"/>
            <a:ext cx="9684168" cy="4292363"/>
          </a:xfrm>
          <a:prstGeom prst="rect">
            <a:avLst/>
          </a:prstGeom>
          <a:noFill/>
          <a:ln>
            <a:solidFill>
              <a:srgbClr val="3B4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00CD6F4A-FFA7-4AB3-86C3-C141CD829AE9}"/>
              </a:ext>
            </a:extLst>
          </p:cNvPr>
          <p:cNvSpPr txBox="1"/>
          <p:nvPr/>
        </p:nvSpPr>
        <p:spPr>
          <a:xfrm>
            <a:off x="1395823" y="2583035"/>
            <a:ext cx="364674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/>
              <a:t>Build</a:t>
            </a:r>
            <a:endParaRPr lang="zh-CN" altLang="en-US" sz="2800" dirty="0"/>
          </a:p>
        </p:txBody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57E758DC-9EC9-4F61-A9DF-50B8C830AEA7}"/>
              </a:ext>
            </a:extLst>
          </p:cNvPr>
          <p:cNvSpPr txBox="1"/>
          <p:nvPr/>
        </p:nvSpPr>
        <p:spPr>
          <a:xfrm>
            <a:off x="1395823" y="4309784"/>
            <a:ext cx="364674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/>
              <a:t>characteristic</a:t>
            </a:r>
            <a:endParaRPr lang="zh-CN" altLang="en-US" sz="2800" dirty="0"/>
          </a:p>
        </p:txBody>
      </p:sp>
      <p:sp>
        <p:nvSpPr>
          <p:cNvPr id="22" name="TextBox 106">
            <a:extLst>
              <a:ext uri="{FF2B5EF4-FFF2-40B4-BE49-F238E27FC236}">
                <a16:creationId xmlns:a16="http://schemas.microsoft.com/office/drawing/2014/main" id="{1CD3236A-DFE9-416F-95F0-1026BC66A6F9}"/>
              </a:ext>
            </a:extLst>
          </p:cNvPr>
          <p:cNvSpPr txBox="1"/>
          <p:nvPr/>
        </p:nvSpPr>
        <p:spPr>
          <a:xfrm>
            <a:off x="1429367" y="3394831"/>
            <a:ext cx="4165206" cy="2119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2000" dirty="0">
                <a:latin typeface="Calibri (正文)"/>
              </a:rPr>
              <a:t>HTML</a:t>
            </a:r>
            <a:r>
              <a:rPr lang="zh-CN" altLang="en-US" sz="2000" dirty="0">
                <a:latin typeface="Calibri (正文)"/>
              </a:rPr>
              <a:t> </a:t>
            </a:r>
            <a:r>
              <a:rPr lang="en-US" altLang="zh-CN" sz="2000" dirty="0">
                <a:latin typeface="Calibri (正文)"/>
              </a:rPr>
              <a:t>+ CSS + JS</a:t>
            </a:r>
          </a:p>
        </p:txBody>
      </p:sp>
      <p:cxnSp>
        <p:nvCxnSpPr>
          <p:cNvPr id="23" name="30">
            <a:extLst>
              <a:ext uri="{FF2B5EF4-FFF2-40B4-BE49-F238E27FC236}">
                <a16:creationId xmlns:a16="http://schemas.microsoft.com/office/drawing/2014/main" id="{FF60893C-CDAD-402D-8364-4CADA50F7769}"/>
              </a:ext>
            </a:extLst>
          </p:cNvPr>
          <p:cNvCxnSpPr/>
          <p:nvPr/>
        </p:nvCxnSpPr>
        <p:spPr>
          <a:xfrm>
            <a:off x="1429367" y="3056957"/>
            <a:ext cx="3888351" cy="1"/>
          </a:xfrm>
          <a:prstGeom prst="line">
            <a:avLst/>
          </a:prstGeom>
          <a:ln w="12700">
            <a:solidFill>
              <a:srgbClr val="3B465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31">
            <a:extLst>
              <a:ext uri="{FF2B5EF4-FFF2-40B4-BE49-F238E27FC236}">
                <a16:creationId xmlns:a16="http://schemas.microsoft.com/office/drawing/2014/main" id="{1D50F4ED-9888-4593-B0DA-2FB9D779A848}"/>
              </a:ext>
            </a:extLst>
          </p:cNvPr>
          <p:cNvCxnSpPr/>
          <p:nvPr/>
        </p:nvCxnSpPr>
        <p:spPr>
          <a:xfrm>
            <a:off x="1429367" y="4777417"/>
            <a:ext cx="3888351" cy="1"/>
          </a:xfrm>
          <a:prstGeom prst="line">
            <a:avLst/>
          </a:prstGeom>
          <a:ln w="12700">
            <a:solidFill>
              <a:srgbClr val="3B465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AA780D15-CFD7-4970-A821-E27F217AE373}"/>
              </a:ext>
            </a:extLst>
          </p:cNvPr>
          <p:cNvSpPr txBox="1"/>
          <p:nvPr/>
        </p:nvSpPr>
        <p:spPr>
          <a:xfrm>
            <a:off x="1395823" y="4631227"/>
            <a:ext cx="601517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br>
              <a:rPr lang="en-US" altLang="zh-CN" dirty="0"/>
            </a:br>
            <a:r>
              <a:rPr lang="en-US" altLang="zh-CN" sz="2000" dirty="0"/>
              <a:t>Use web3.js to interact with smart contracts</a:t>
            </a:r>
            <a:br>
              <a:rPr lang="en-US" altLang="zh-CN" sz="2000" dirty="0"/>
            </a:br>
            <a:r>
              <a:rPr lang="en-US" altLang="zh-CN" sz="2000" dirty="0"/>
              <a:t>Use the private chain built by truffle or Ganache to link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BC9560-4830-465D-B337-6CC3ECBF3D51}"/>
              </a:ext>
            </a:extLst>
          </p:cNvPr>
          <p:cNvSpPr/>
          <p:nvPr/>
        </p:nvSpPr>
        <p:spPr>
          <a:xfrm>
            <a:off x="4972594" y="302723"/>
            <a:ext cx="17336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 </a:t>
            </a:r>
            <a:r>
              <a:rPr lang="en-US" altLang="zh-CN" sz="2800" dirty="0"/>
              <a:t>Front-End</a:t>
            </a:r>
            <a:r>
              <a:rPr lang="en-US" altLang="zh-CN" dirty="0"/>
              <a:t>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04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33"/>
  <p:tag name="ISPRING_PRESENTATION_TITLE" val="商务风市场部年终总结计划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5879</TotalTime>
  <Words>443</Words>
  <Application>Microsoft Office PowerPoint</Application>
  <PresentationFormat>自定义</PresentationFormat>
  <Paragraphs>79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Calibri (正文)</vt:lpstr>
      <vt:lpstr>ITC Avant Garde Std Bk</vt:lpstr>
      <vt:lpstr>等线</vt:lpstr>
      <vt:lpstr>宋体</vt:lpstr>
      <vt:lpstr>微软雅黑</vt:lpstr>
      <vt:lpstr>Agency FB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/>
  <dc:description>http://www.ypppt.com/</dc:description>
  <cp:lastModifiedBy>lqy</cp:lastModifiedBy>
  <cp:revision>3222</cp:revision>
  <dcterms:created xsi:type="dcterms:W3CDTF">2015-12-01T09:06:39Z</dcterms:created>
  <dcterms:modified xsi:type="dcterms:W3CDTF">2020-06-19T02:25:23Z</dcterms:modified>
</cp:coreProperties>
</file>