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adf5a3f1a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adf5a3f1a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469006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4469006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2d14a5a0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2d14a5a0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2d14a5a0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2d14a5a0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469006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4469006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2d14a5a0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2d14a5a0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4665b0b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4665b0b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adf5a3f1a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adf5a3f1a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7f6c63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07f6c63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07f6c63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07f6c63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07f6c6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07f6c6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2d14a5a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2d14a5a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adf5a3f1a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adf5a3f1a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4665b0b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4665b0b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71f0f5c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71f0f5c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2d14a5a0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2d14a5a0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adf5a3f1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adf5a3f1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4469006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4469006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469006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4469006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2d14a5a0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2d14a5a0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2d14a5a0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2d14a5a0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2d14a5a0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2d14a5a0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43746" cy="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250" y="0"/>
            <a:ext cx="1943750" cy="7216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4294967295" type="ctrTitle"/>
          </p:nvPr>
        </p:nvSpPr>
        <p:spPr>
          <a:xfrm>
            <a:off x="1545177" y="990975"/>
            <a:ext cx="63276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PRT: </a:t>
            </a:r>
            <a:r>
              <a:rPr b="1" i="1" lang="fr" sz="2200"/>
              <a:t>Chatbot pour plateforme LMS et Rainbow Classroom</a:t>
            </a:r>
            <a:endParaRPr b="1" i="1" sz="2200"/>
          </a:p>
        </p:txBody>
      </p:sp>
      <p:cxnSp>
        <p:nvCxnSpPr>
          <p:cNvPr id="67" name="Google Shape;67;p13"/>
          <p:cNvCxnSpPr/>
          <p:nvPr/>
        </p:nvCxnSpPr>
        <p:spPr>
          <a:xfrm>
            <a:off x="4265362" y="2851300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1545175" y="2978704"/>
            <a:ext cx="63276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solidFill>
                  <a:schemeClr val="accent5"/>
                </a:solidFill>
              </a:rPr>
              <a:t>Présentation d’étude 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178825" y="3532875"/>
            <a:ext cx="32046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fr" sz="1150" u="sng"/>
              <a:t>Encadrants </a:t>
            </a:r>
            <a:endParaRPr i="1" sz="115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150"/>
              <a:t>Ahmed SAMET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150"/>
              <a:t>François DEBEUVRON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150"/>
              <a:t>Asma TRABELSI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fr" sz="1150"/>
              <a:t> </a:t>
            </a:r>
            <a:endParaRPr sz="1150"/>
          </a:p>
        </p:txBody>
      </p:sp>
      <p:sp>
        <p:nvSpPr>
          <p:cNvPr id="70" name="Google Shape;70;p13"/>
          <p:cNvSpPr txBox="1"/>
          <p:nvPr>
            <p:ph idx="4294967295" type="subTitle"/>
          </p:nvPr>
        </p:nvSpPr>
        <p:spPr>
          <a:xfrm>
            <a:off x="6896800" y="3532875"/>
            <a:ext cx="22473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fr" sz="1150" u="sng"/>
              <a:t>Étudiants </a:t>
            </a:r>
            <a:endParaRPr i="1" sz="1150" u="sng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150"/>
              <a:t>Achta NGOMA </a:t>
            </a:r>
            <a:endParaRPr sz="115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150"/>
              <a:t>Nouhaila EL ALAOUI</a:t>
            </a:r>
            <a:endParaRPr sz="115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fr" sz="1150"/>
              <a:t> </a:t>
            </a:r>
            <a:endParaRPr sz="115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681" y="-8500"/>
            <a:ext cx="1884594" cy="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87900" y="3464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Extraction de données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51150" y="2028863"/>
            <a:ext cx="18654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 PDF 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639289" y="2028863"/>
            <a:ext cx="18654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</a:t>
            </a:r>
            <a:r>
              <a:rPr lang="fr"/>
              <a:t> </a:t>
            </a:r>
            <a:r>
              <a:rPr lang="fr"/>
              <a:t> 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6827429" y="2028863"/>
            <a:ext cx="18654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</a:t>
            </a:r>
            <a:endParaRPr/>
          </a:p>
        </p:txBody>
      </p:sp>
      <p:cxnSp>
        <p:nvCxnSpPr>
          <p:cNvPr id="173" name="Google Shape;173;p22"/>
          <p:cNvCxnSpPr>
            <a:stCxn id="170" idx="3"/>
            <a:endCxn id="171" idx="1"/>
          </p:cNvCxnSpPr>
          <p:nvPr/>
        </p:nvCxnSpPr>
        <p:spPr>
          <a:xfrm>
            <a:off x="2316550" y="2590613"/>
            <a:ext cx="1322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5504786" y="2590657"/>
            <a:ext cx="1322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22"/>
          <p:cNvSpPr txBox="1"/>
          <p:nvPr/>
        </p:nvSpPr>
        <p:spPr>
          <a:xfrm>
            <a:off x="1341010" y="3312567"/>
            <a:ext cx="3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PDF2Image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603754" y="3410030"/>
            <a:ext cx="3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Easy OCR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87900" y="3464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Extraction de données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50" y="979125"/>
            <a:ext cx="5127126" cy="22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750" y="3593450"/>
            <a:ext cx="5127125" cy="85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87900" y="1032575"/>
            <a:ext cx="21069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PPTX2PDF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DOCX2PDF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PDF2Image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EasyOcr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697300" y="3193250"/>
            <a:ext cx="31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Découpage du document  par l’OCR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358513" y="4597725"/>
            <a:ext cx="31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Résultat de méthode EasyOcr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478875" y="2545150"/>
            <a:ext cx="532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478875" y="2985775"/>
            <a:ext cx="532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d’embedding</a:t>
            </a: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4343400" y="1489824"/>
            <a:ext cx="0" cy="307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4"/>
          <p:cNvSpPr txBox="1"/>
          <p:nvPr/>
        </p:nvSpPr>
        <p:spPr>
          <a:xfrm>
            <a:off x="966725" y="1489825"/>
            <a:ext cx="26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osine similarity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804050" y="1489825"/>
            <a:ext cx="26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ord2Vec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824250" y="2157175"/>
            <a:ext cx="393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Représenter les mots sous forme de vecteurs.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Apprendre les relations sémantiques entre les mots.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Utilise un réseau de neurones.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34800" y="2157175"/>
            <a:ext cx="3768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Mesurer la similarité entre les vecteurs.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Mesure l'angle entre les vecteurs en utilisant leur produit scalaire et la norme de chaque vecteur.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d’embedding : BERT et ses dérivés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87900" y="1449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6400"/>
              <a:t>BERT (</a:t>
            </a:r>
            <a:r>
              <a:rPr lang="fr" sz="6400"/>
              <a:t> Bidirectional Encoder Representations from Transformers )</a:t>
            </a:r>
            <a:endParaRPr b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6400"/>
              <a:t>camemBERT    </a:t>
            </a:r>
            <a:r>
              <a:rPr i="1" lang="fr" sz="6400">
                <a:latin typeface="Courier New"/>
                <a:ea typeface="Courier New"/>
                <a:cs typeface="Courier New"/>
                <a:sym typeface="Courier New"/>
              </a:rPr>
              <a:t>model='fmikaelian/camembert-base-fquad'</a:t>
            </a:r>
            <a:endParaRPr i="1" sz="6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6400"/>
              <a:t>BERT multilingual : </a:t>
            </a:r>
            <a:r>
              <a:rPr lang="fr" sz="6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6400">
                <a:latin typeface="Courier New"/>
                <a:ea typeface="Courier New"/>
                <a:cs typeface="Courier New"/>
                <a:sym typeface="Courier New"/>
              </a:rPr>
              <a:t>model='bert-base-multilingual-cased'</a:t>
            </a:r>
            <a:endParaRPr i="1" sz="6400"/>
          </a:p>
          <a:p>
            <a:pPr indent="0" lvl="0" marL="139700" marR="139700" rtl="0" algn="l">
              <a:lnSpc>
                <a:spcPct val="171429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88" y="1909900"/>
            <a:ext cx="7543800" cy="6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525" y="2719550"/>
            <a:ext cx="7543724" cy="6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Closed Domain Question Answerring (cdQA)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9169" l="1975" r="3506" t="7698"/>
          <a:stretch/>
        </p:blipFill>
        <p:spPr>
          <a:xfrm>
            <a:off x="1014500" y="1741725"/>
            <a:ext cx="7115001" cy="2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87900" y="429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cdQA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316275" y="1449150"/>
            <a:ext cx="7692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Installation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Test sur 4 documents  PDF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Retriever et Reader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Résultats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47" y="1238435"/>
            <a:ext cx="3852715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725" y="2047475"/>
            <a:ext cx="4457726" cy="1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625" y="3245900"/>
            <a:ext cx="5838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21" y="4081576"/>
            <a:ext cx="801093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Haystack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62825" y="1546550"/>
            <a:ext cx="3060900" cy="325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411550" y="1546550"/>
            <a:ext cx="3060900" cy="325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20825" y="1974075"/>
            <a:ext cx="23223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3"/>
              <a:t>Haystack est un framework open-source pour la construction de systèmes de recherche qui fonctionnent intelligemment sur de grandes collections de documents.</a:t>
            </a:r>
            <a:endParaRPr sz="1471"/>
          </a:p>
          <a:p>
            <a:pPr indent="0" lvl="0" marL="457200" marR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71"/>
          </a:p>
        </p:txBody>
      </p:sp>
      <p:cxnSp>
        <p:nvCxnSpPr>
          <p:cNvPr id="237" name="Google Shape;237;p28"/>
          <p:cNvCxnSpPr/>
          <p:nvPr/>
        </p:nvCxnSpPr>
        <p:spPr>
          <a:xfrm>
            <a:off x="3773788" y="3161150"/>
            <a:ext cx="1487700" cy="22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5737650" y="1702850"/>
            <a:ext cx="24087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0"/>
          </a:p>
          <a:p>
            <a:pPr indent="-325256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790"/>
              <a:t>Les nœuds : des blocs de construction. </a:t>
            </a:r>
            <a:endParaRPr sz="1790"/>
          </a:p>
          <a:p>
            <a:pPr indent="-32525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90"/>
              <a:t>Un pipeline : succession de nœuds pour la création de scénario de recherche </a:t>
            </a:r>
            <a:endParaRPr sz="1790"/>
          </a:p>
          <a:p>
            <a:pPr indent="-32525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90"/>
              <a:t>REST API est un service qui peut rester actif pour gérer les demandes. </a:t>
            </a:r>
            <a:endParaRPr sz="17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Haystack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88" y="1688758"/>
            <a:ext cx="6035225" cy="29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000" y="3020550"/>
            <a:ext cx="1695500" cy="5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575" y="2301038"/>
            <a:ext cx="1695500" cy="5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500" y="3334000"/>
            <a:ext cx="1562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14063">
            <a:off x="4321250" y="2801500"/>
            <a:ext cx="1814850" cy="18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3495475" y="4629175"/>
            <a:ext cx="26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Noeuds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Elasticsearch</a:t>
            </a:r>
            <a:r>
              <a:rPr lang="fr"/>
              <a:t> </a:t>
            </a:r>
            <a:endParaRPr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0" l="0" r="17197" t="0"/>
          <a:stretch/>
        </p:blipFill>
        <p:spPr>
          <a:xfrm>
            <a:off x="1924025" y="2788700"/>
            <a:ext cx="54498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1166150" y="1392300"/>
            <a:ext cx="6407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DocumentStore sert à stocker les documents utilisés par les systèmes de questions-réponses pour trouver des réponses aux questions.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662825" y="3709425"/>
            <a:ext cx="620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6795800" y="3180250"/>
            <a:ext cx="221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Retriever and Reader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87900" y="1364225"/>
            <a:ext cx="4073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/>
              <a:t>Le retriever </a:t>
            </a:r>
            <a:r>
              <a:rPr lang="fr"/>
              <a:t>assiste le reader. Il agit comme un filtre pour réduire le nombre de documents à traiter par le reader.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4834800" y="1364225"/>
            <a:ext cx="4073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/>
              <a:t>Le reader</a:t>
            </a:r>
            <a:r>
              <a:rPr lang="fr"/>
              <a:t> analyse les documents fournis par le retriever afin d’apporter la meilleure réponse.</a:t>
            </a:r>
            <a:r>
              <a:rPr lang="f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50" y="2787000"/>
            <a:ext cx="2964400" cy="20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525" y="3000725"/>
            <a:ext cx="33242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Sommaire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87900" y="1589575"/>
            <a:ext cx="83682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Présentation de l’entreprise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Présentation du sujet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Les objectifs de l’étude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Vocabulaire du projet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Travaux réalisés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Haystack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87900" y="1489825"/>
            <a:ext cx="8368200" cy="327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Version Anglaise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Version Française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350" y="1910025"/>
            <a:ext cx="4631401" cy="7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959" y="3015825"/>
            <a:ext cx="5606491" cy="4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250" y="3756800"/>
            <a:ext cx="5606501" cy="4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87900" y="151280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Conclusion</a:t>
            </a:r>
            <a:endParaRPr sz="6000"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Merci pour votre attention</a:t>
            </a:r>
            <a:endParaRPr sz="6000"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2301600" y="4591025"/>
            <a:ext cx="4540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NGOMA Achta &amp; EL ALAOUI Nouhaila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8" y="2127063"/>
            <a:ext cx="34575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l’entreprise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37675" y="1459800"/>
            <a:ext cx="477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’est :  </a:t>
            </a:r>
            <a:r>
              <a:rPr lang="fr"/>
              <a:t>                                                                                                         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1ère  en communication d’entreprise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130 pays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3e en infrastructure réseau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2900 employés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830 000 clients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Présentation du sujet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5615" r="7721" t="2267"/>
          <a:stretch/>
        </p:blipFill>
        <p:spPr>
          <a:xfrm>
            <a:off x="1881752" y="1977925"/>
            <a:ext cx="5380499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150" y="2395700"/>
            <a:ext cx="1696775" cy="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1408202" y="262825"/>
            <a:ext cx="63276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Chatbot pour plateforme LMS et Rainbow Classroom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 du chatbot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1584" r="0" t="7646"/>
          <a:stretch/>
        </p:blipFill>
        <p:spPr>
          <a:xfrm>
            <a:off x="459550" y="1404075"/>
            <a:ext cx="7927249" cy="35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avantages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</a:rPr>
              <a:t>Pour les étudiants 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chatbot permet une nouvelle manière </a:t>
            </a:r>
            <a:r>
              <a:rPr lang="fr"/>
              <a:t>d'apprentissage</a:t>
            </a:r>
            <a:r>
              <a:rPr lang="fr"/>
              <a:t> plus attractive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chatbot répondra aux questions des étudiants rapidement et de manière efficace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</a:rPr>
              <a:t>Pour les professeurs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C’est une aide pour les </a:t>
            </a:r>
            <a:r>
              <a:rPr lang="fr"/>
              <a:t>enseignants</a:t>
            </a:r>
            <a:r>
              <a:rPr lang="fr"/>
              <a:t> pour se rassurer que les étudiants ont l’information dont ils ont besoin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Un gain de temps pour l’enseignant afin de ne pas répondre aux questions répétitives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501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Les objectifs de l’étude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567275"/>
            <a:ext cx="83682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7"/>
          </a:p>
          <a:p>
            <a:pPr indent="-3529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8"/>
              <a:buChar char="●"/>
            </a:pPr>
            <a:r>
              <a:rPr lang="fr" sz="1957"/>
              <a:t>Déterminer les meilleures méthodes à utiliser </a:t>
            </a:r>
            <a:endParaRPr sz="1957"/>
          </a:p>
          <a:p>
            <a:pPr indent="-3529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Char char="●"/>
            </a:pPr>
            <a:r>
              <a:rPr lang="fr" sz="1957"/>
              <a:t>Déterminer et tester quelques méthodes d’embedding </a:t>
            </a:r>
            <a:endParaRPr sz="1957"/>
          </a:p>
          <a:p>
            <a:pPr indent="-3529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Char char="●"/>
            </a:pPr>
            <a:r>
              <a:rPr lang="fr" sz="1957"/>
              <a:t>Trouver une méthode pour extraire les données des fichiers </a:t>
            </a:r>
            <a:endParaRPr sz="1957"/>
          </a:p>
          <a:p>
            <a:pPr indent="-3529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Char char="●"/>
            </a:pPr>
            <a:r>
              <a:rPr lang="fr" sz="1957"/>
              <a:t>Retrouver une information dans un grand nombre de documents </a:t>
            </a:r>
            <a:endParaRPr sz="195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5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57"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511725" y="230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Vocabulaire du projet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440775" y="1630317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5239925" y="1171168"/>
            <a:ext cx="1619195" cy="669604"/>
            <a:chOff x="5214050" y="862468"/>
            <a:chExt cx="1619195" cy="669604"/>
          </a:xfrm>
        </p:grpSpPr>
        <p:cxnSp>
          <p:nvCxnSpPr>
            <p:cNvPr id="125" name="Google Shape;125;p20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6" name="Google Shape;126;p20"/>
            <p:cNvSpPr txBox="1"/>
            <p:nvPr/>
          </p:nvSpPr>
          <p:spPr>
            <a:xfrm>
              <a:off x="5338045" y="862468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Stop words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0"/>
          <p:cNvGrpSpPr/>
          <p:nvPr/>
        </p:nvGrpSpPr>
        <p:grpSpPr>
          <a:xfrm>
            <a:off x="2047227" y="1472693"/>
            <a:ext cx="2004009" cy="669600"/>
            <a:chOff x="1903952" y="1008118"/>
            <a:chExt cx="2004009" cy="669600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9" name="Google Shape;129;p20"/>
            <p:cNvSpPr txBox="1"/>
            <p:nvPr/>
          </p:nvSpPr>
          <p:spPr>
            <a:xfrm>
              <a:off x="1903952" y="1008118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Processing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1635790" y="2588367"/>
            <a:ext cx="1955185" cy="669600"/>
            <a:chOff x="1554490" y="2771667"/>
            <a:chExt cx="1955185" cy="669600"/>
          </a:xfrm>
        </p:grpSpPr>
        <p:cxnSp>
          <p:nvCxnSpPr>
            <p:cNvPr id="131" name="Google Shape;131;p20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2" name="Google Shape;132;p20"/>
            <p:cNvSpPr txBox="1"/>
            <p:nvPr/>
          </p:nvSpPr>
          <p:spPr>
            <a:xfrm>
              <a:off x="1554490" y="27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Lemmatisation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3951501" y="4005575"/>
            <a:ext cx="1495200" cy="1137936"/>
            <a:chOff x="3808226" y="3541000"/>
            <a:chExt cx="1495200" cy="1137936"/>
          </a:xfrm>
        </p:grpSpPr>
        <p:cxnSp>
          <p:nvCxnSpPr>
            <p:cNvPr id="134" name="Google Shape;134;p20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5" name="Google Shape;135;p20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20"/>
          <p:cNvSpPr/>
          <p:nvPr/>
        </p:nvSpPr>
        <p:spPr>
          <a:xfrm rot="1800047">
            <a:off x="3363118" y="1551009"/>
            <a:ext cx="2690936" cy="269093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 rot="-9000757">
            <a:off x="3368991" y="1549383"/>
            <a:ext cx="2690226" cy="2690226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989059" y="2521035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pour plateforme LMS et Rainbow Clas</a:t>
            </a:r>
            <a:r>
              <a:rPr b="1" lang="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sroom</a:t>
            </a:r>
            <a:endParaRPr b="1" sz="9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 rot="-3781968">
            <a:off x="5700040" y="2322559"/>
            <a:ext cx="363191" cy="363191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-1800109">
            <a:off x="3358305" y="1547049"/>
            <a:ext cx="2696852" cy="2696852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9000757">
            <a:off x="3350707" y="1552208"/>
            <a:ext cx="2690226" cy="2690226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-9000757">
            <a:off x="3350803" y="1553733"/>
            <a:ext cx="2690226" cy="2690226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9240359">
            <a:off x="3356786" y="2322265"/>
            <a:ext cx="363469" cy="363469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476150">
            <a:off x="5263233" y="3703775"/>
            <a:ext cx="362875" cy="362875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4857950">
            <a:off x="3796998" y="3703726"/>
            <a:ext cx="363003" cy="363003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-8100000">
            <a:off x="4525990" y="1491968"/>
            <a:ext cx="363170" cy="363170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865789" y="3543736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answering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flipH="1" rot="10800000">
            <a:off x="3254175" y="3325475"/>
            <a:ext cx="186600" cy="200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6285226" y="1760086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Embedding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0"/>
          <p:cNvCxnSpPr>
            <a:stCxn id="149" idx="1"/>
          </p:cNvCxnSpPr>
          <p:nvPr/>
        </p:nvCxnSpPr>
        <p:spPr>
          <a:xfrm flipH="1">
            <a:off x="5943826" y="2094886"/>
            <a:ext cx="341400" cy="259500"/>
          </a:xfrm>
          <a:prstGeom prst="straightConnector1">
            <a:avLst/>
          </a:prstGeom>
          <a:noFill/>
          <a:ln cap="flat" cmpd="sng" w="19050">
            <a:solidFill>
              <a:srgbClr val="0944A1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51" name="Google Shape;151;p20"/>
          <p:cNvGrpSpPr/>
          <p:nvPr/>
        </p:nvGrpSpPr>
        <p:grpSpPr>
          <a:xfrm>
            <a:off x="6060650" y="2890900"/>
            <a:ext cx="1787104" cy="822899"/>
            <a:chOff x="5625475" y="2771675"/>
            <a:chExt cx="1787104" cy="822899"/>
          </a:xfrm>
        </p:grpSpPr>
        <p:cxnSp>
          <p:nvCxnSpPr>
            <p:cNvPr id="152" name="Google Shape;152;p20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3" name="Google Shape;153;p20"/>
            <p:cNvSpPr txBox="1"/>
            <p:nvPr/>
          </p:nvSpPr>
          <p:spPr>
            <a:xfrm>
              <a:off x="5917379" y="29249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Similarité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5649425" y="3856350"/>
            <a:ext cx="1787104" cy="822899"/>
            <a:chOff x="5625475" y="2771675"/>
            <a:chExt cx="1787104" cy="822899"/>
          </a:xfrm>
        </p:grpSpPr>
        <p:cxnSp>
          <p:nvCxnSpPr>
            <p:cNvPr id="155" name="Google Shape;155;p20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6" name="Google Shape;156;p20"/>
            <p:cNvSpPr txBox="1"/>
            <p:nvPr/>
          </p:nvSpPr>
          <p:spPr>
            <a:xfrm>
              <a:off x="5917379" y="29249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Information retrieval System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Travaux réalisés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