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68" r:id="rId15"/>
    <p:sldId id="269" r:id="rId16"/>
    <p:sldId id="270" r:id="rId17"/>
    <p:sldId id="271" r:id="rId18"/>
    <p:sldId id="272" r:id="rId19"/>
    <p:sldId id="273" r:id="rId20"/>
    <p:sldId id="277" r:id="rId21"/>
    <p:sldId id="278" r:id="rId22"/>
    <p:sldId id="274" r:id="rId23"/>
    <p:sldId id="275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6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6T11:56:10.582" idx="4">
    <p:pos x="10" y="10"/>
    <p:text>pendamics, social media, and news affects on the stock price, a lot of other variables such as the actions taken by investors like buying, holding, selling plays a huge role on the market stability.</p:text>
    <p:extLst>
      <p:ext uri="{C676402C-5697-4E1C-873F-D02D1690AC5C}">
        <p15:threadingInfo xmlns:p15="http://schemas.microsoft.com/office/powerpoint/2012/main" timeZoneBias="-120"/>
      </p:ext>
    </p:extLst>
  </p:cm>
  <p:cm authorId="1" dt="2021-04-06T12:02:38.680" idx="5">
    <p:pos x="10" y="106"/>
    <p:text>when we say market stability we mean that the price of an asset is reasonably stable .</p:text>
    <p:extLst>
      <p:ext uri="{C676402C-5697-4E1C-873F-D02D1690AC5C}">
        <p15:threadingInfo xmlns:p15="http://schemas.microsoft.com/office/powerpoint/2012/main" timeZoneBias="-120">
          <p15:parentCm authorId="1" idx="4"/>
        </p15:threadingInfo>
      </p:ext>
    </p:extLst>
  </p:cm>
  <p:cm authorId="1" dt="2021-04-06T12:02:56.730" idx="6">
    <p:pos x="10" y="202"/>
    <p:text>A stock market crash is a sudden dramatic decline of stock prices.</p:text>
    <p:extLst>
      <p:ext uri="{C676402C-5697-4E1C-873F-D02D1690AC5C}">
        <p15:threadingInfo xmlns:p15="http://schemas.microsoft.com/office/powerpoint/2012/main" timeZoneBias="-120">
          <p15:parentCm authorId="1" idx="4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6T12:16:42.289" idx="7">
    <p:pos x="6248" y="3018"/>
    <p:text>by using machine learning algorithms and multi agent systems we will try to predict the stock price variation and simulate market trading to find the real combination of the stock market.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7T00:07:18.058" idx="8">
    <p:pos x="10" y="10"/>
    <p:text>Our multiagent system is capable of predicting any asset future price but we will be focusing on bitcoin.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7T20:58:02.252" idx="9">
    <p:pos x="10" y="10"/>
    <p:text>to do this we will be using multiagent systems equipped with LSTM neural networks in a trading environement.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7T21:01:51.274" idx="10">
    <p:pos x="10" y="10"/>
    <p:text>we use multi agent systems because we want to simulate traders by agents that interacts with an environment and take actions to reach a goal, similar to what a human being is acting like.</p:text>
    <p:extLst>
      <p:ext uri="{C676402C-5697-4E1C-873F-D02D1690AC5C}">
        <p15:threadingInfo xmlns:p15="http://schemas.microsoft.com/office/powerpoint/2012/main" timeZoneBias="-120"/>
      </p:ext>
    </p:extLst>
  </p:cm>
  <p:cm authorId="1" dt="2021-04-07T21:03:36.907" idx="11">
    <p:pos x="106" y="106"/>
    <p:text>we choose LONG SHORT TERM MEMORY NETWORKS, it is used in time series data learning because it contains a memory that remembers the inputs over a long period of time and decides to store or delete information.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7T22:39:02.632" idx="12">
    <p:pos x="10" y="10"/>
    <p:text>by emotional agent we simulate an intermediate experienced trader that goes by emotions and has a variable confidence level, this affects the action taken in the marketplace.</p:text>
    <p:extLst>
      <p:ext uri="{C676402C-5697-4E1C-873F-D02D1690AC5C}">
        <p15:threadingInfo xmlns:p15="http://schemas.microsoft.com/office/powerpoint/2012/main" timeZoneBias="-120"/>
      </p:ext>
    </p:extLst>
  </p:cm>
  <p:cm authorId="1" dt="2021-04-07T21:55:12.984" idx="13">
    <p:pos x="10" y="106"/>
    <p:text>a rational agent is a well experienced trader that bilieve only in true data and math, there is no emotions taking place in the decision making.</p:text>
    <p:extLst>
      <p:ext uri="{C676402C-5697-4E1C-873F-D02D1690AC5C}">
        <p15:threadingInfo xmlns:p15="http://schemas.microsoft.com/office/powerpoint/2012/main" timeZoneBias="-60">
          <p15:parentCm authorId="1" idx="12"/>
        </p15:threadingInfo>
      </p:ext>
    </p:extLst>
  </p:cm>
  <p:cm authorId="1" dt="2021-04-07T21:56:19.311" idx="14">
    <p:pos x="10" y="202"/>
    <p:text>finally a memetic agent is a beginner in the trading field he tries to memic the most frequent action taken by other traders to make his decision.</p:text>
    <p:extLst>
      <p:ext uri="{C676402C-5697-4E1C-873F-D02D1690AC5C}">
        <p15:threadingInfo xmlns:p15="http://schemas.microsoft.com/office/powerpoint/2012/main" timeZoneBias="-60">
          <p15:parentCm authorId="1" idx="12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7B924-677B-437C-B283-8087EF388FB1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0DDC9-B0BA-4AF6-9F95-B0190B46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08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pendamics</a:t>
            </a:r>
            <a:r>
              <a:rPr lang="en-US" dirty="0"/>
              <a:t>, social media, and news affects on the stock price, a lot of other variables such as the actions taken by investors like buying, holding, selling plays a huge role on the market stability.</a:t>
            </a:r>
          </a:p>
          <a:p>
            <a:endParaRPr lang="en-US" dirty="0"/>
          </a:p>
          <a:p>
            <a:r>
              <a:rPr lang="en-US" dirty="0"/>
              <a:t>when we say market stability we mean that the price of an asset is reasonably stable .</a:t>
            </a:r>
          </a:p>
          <a:p>
            <a:endParaRPr lang="en-US" dirty="0"/>
          </a:p>
          <a:p>
            <a:r>
              <a:rPr lang="en-US" dirty="0"/>
              <a:t>A stock market crash is a sudden dramatic decline of stock prices.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0DDC9-B0BA-4AF6-9F95-B0190B466D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15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The simulator </a:t>
            </a:r>
            <a:r>
              <a:rPr lang="fr-FR" dirty="0" err="1"/>
              <a:t>was</a:t>
            </a:r>
            <a:r>
              <a:rPr lang="fr-FR" dirty="0"/>
              <a:t> able to </a:t>
            </a:r>
            <a:r>
              <a:rPr lang="fr-FR" dirty="0" err="1"/>
              <a:t>meet</a:t>
            </a:r>
            <a:r>
              <a:rPr lang="fr-FR" dirty="0"/>
              <a:t> </a:t>
            </a:r>
            <a:r>
              <a:rPr lang="fr-FR" dirty="0" err="1"/>
              <a:t>accuratly</a:t>
            </a:r>
            <a:r>
              <a:rPr lang="fr-FR" dirty="0"/>
              <a:t> the reality of trading in a stable </a:t>
            </a:r>
            <a:r>
              <a:rPr lang="fr-FR" dirty="0" err="1"/>
              <a:t>period</a:t>
            </a:r>
            <a:r>
              <a:rPr lang="fr-FR" dirty="0"/>
              <a:t>,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balance in actions </a:t>
            </a:r>
            <a:r>
              <a:rPr lang="fr-FR" dirty="0" err="1"/>
              <a:t>taken</a:t>
            </a:r>
            <a:r>
              <a:rPr lang="fr-FR" dirty="0"/>
              <a:t> by agents in </a:t>
            </a:r>
            <a:r>
              <a:rPr lang="fr-FR" dirty="0" err="1"/>
              <a:t>this</a:t>
            </a:r>
            <a:r>
              <a:rPr lang="fr-FR" dirty="0"/>
              <a:t> scenario.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0DDC9-B0BA-4AF6-9F95-B0190B466D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07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During</a:t>
            </a:r>
            <a:r>
              <a:rPr lang="fr-FR" dirty="0"/>
              <a:t> the covid-19 </a:t>
            </a:r>
            <a:r>
              <a:rPr lang="fr-FR" dirty="0" err="1"/>
              <a:t>pendamic</a:t>
            </a:r>
            <a:r>
              <a:rPr lang="fr-FR" dirty="0"/>
              <a:t> the simulator has </a:t>
            </a:r>
            <a:r>
              <a:rPr lang="fr-FR" dirty="0" err="1"/>
              <a:t>proven</a:t>
            </a:r>
            <a:r>
              <a:rPr lang="fr-FR" dirty="0"/>
              <a:t>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predicted</a:t>
            </a:r>
            <a:r>
              <a:rPr lang="fr-FR" dirty="0"/>
              <a:t> the stock crash, and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in the high </a:t>
            </a:r>
            <a:r>
              <a:rPr lang="fr-FR" dirty="0" err="1"/>
              <a:t>selling</a:t>
            </a:r>
            <a:r>
              <a:rPr lang="fr-FR" dirty="0"/>
              <a:t> action </a:t>
            </a:r>
            <a:r>
              <a:rPr lang="fr-FR" dirty="0" err="1"/>
              <a:t>compared</a:t>
            </a:r>
            <a:r>
              <a:rPr lang="fr-FR" dirty="0"/>
              <a:t> to the </a:t>
            </a:r>
            <a:r>
              <a:rPr lang="fr-FR" dirty="0" err="1"/>
              <a:t>buying</a:t>
            </a:r>
            <a:r>
              <a:rPr lang="fr-FR" dirty="0"/>
              <a:t> due to the fast drop of </a:t>
            </a:r>
            <a:r>
              <a:rPr lang="fr-FR" dirty="0" err="1"/>
              <a:t>price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0DDC9-B0BA-4AF6-9F95-B0190B466D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12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see</a:t>
            </a:r>
            <a:r>
              <a:rPr lang="fr-FR" dirty="0"/>
              <a:t> a normal </a:t>
            </a:r>
            <a:r>
              <a:rPr lang="fr-FR" dirty="0" err="1"/>
              <a:t>behaviour</a:t>
            </a:r>
            <a:r>
              <a:rPr lang="fr-FR" dirty="0"/>
              <a:t>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multiple </a:t>
            </a:r>
            <a:r>
              <a:rPr lang="fr-FR" dirty="0" err="1"/>
              <a:t>decisions</a:t>
            </a:r>
            <a:r>
              <a:rPr lang="fr-FR" dirty="0"/>
              <a:t> </a:t>
            </a:r>
            <a:r>
              <a:rPr lang="fr-FR" dirty="0" err="1"/>
              <a:t>took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periods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0DDC9-B0BA-4AF6-9F95-B0190B466D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37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thing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said</a:t>
            </a:r>
            <a:r>
              <a:rPr lang="fr-FR" dirty="0"/>
              <a:t> about the </a:t>
            </a:r>
            <a:r>
              <a:rPr lang="fr-FR" dirty="0" err="1"/>
              <a:t>emotional</a:t>
            </a:r>
            <a:r>
              <a:rPr lang="fr-FR" dirty="0"/>
              <a:t> </a:t>
            </a:r>
            <a:r>
              <a:rPr lang="fr-FR" dirty="0" err="1"/>
              <a:t>behaviour</a:t>
            </a:r>
            <a:r>
              <a:rPr lang="fr-FR" dirty="0"/>
              <a:t>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mixture of actions </a:t>
            </a:r>
            <a:r>
              <a:rPr lang="fr-FR" dirty="0" err="1"/>
              <a:t>taken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periods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0DDC9-B0BA-4AF6-9F95-B0190B466D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87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dirty="0" err="1"/>
              <a:t>memetic</a:t>
            </a:r>
            <a:r>
              <a:rPr lang="fr-FR" dirty="0"/>
              <a:t> agent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responsible</a:t>
            </a:r>
            <a:r>
              <a:rPr lang="fr-FR" dirty="0"/>
              <a:t> for the fast orientation of the trading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clearly</a:t>
            </a:r>
            <a:r>
              <a:rPr lang="fr-FR" dirty="0"/>
              <a:t> </a:t>
            </a:r>
            <a:r>
              <a:rPr lang="fr-FR" dirty="0" err="1"/>
              <a:t>taking</a:t>
            </a:r>
            <a:r>
              <a:rPr lang="fr-FR" dirty="0"/>
              <a:t> the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frequent</a:t>
            </a:r>
            <a:r>
              <a:rPr lang="fr-FR" dirty="0"/>
              <a:t> action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time. So </a:t>
            </a:r>
            <a:r>
              <a:rPr lang="fr-FR" dirty="0" err="1"/>
              <a:t>this</a:t>
            </a:r>
            <a:r>
              <a:rPr lang="fr-FR" dirty="0"/>
              <a:t> leads to the fast </a:t>
            </a:r>
            <a:r>
              <a:rPr lang="fr-FR" dirty="0" err="1"/>
              <a:t>shifting</a:t>
            </a:r>
            <a:r>
              <a:rPr lang="fr-FR" dirty="0"/>
              <a:t> of </a:t>
            </a:r>
            <a:r>
              <a:rPr lang="fr-FR" dirty="0" err="1"/>
              <a:t>price</a:t>
            </a:r>
            <a:r>
              <a:rPr lang="fr-FR" dirty="0"/>
              <a:t>. </a:t>
            </a:r>
            <a:r>
              <a:rPr lang="fr-FR" dirty="0" err="1"/>
              <a:t>Given</a:t>
            </a:r>
            <a:r>
              <a:rPr lang="fr-FR" dirty="0"/>
              <a:t> a </a:t>
            </a:r>
            <a:r>
              <a:rPr lang="fr-FR" dirty="0" err="1"/>
              <a:t>crisis</a:t>
            </a:r>
            <a:r>
              <a:rPr lang="fr-FR" dirty="0"/>
              <a:t> </a:t>
            </a:r>
            <a:r>
              <a:rPr lang="fr-FR" dirty="0" err="1"/>
              <a:t>period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surely</a:t>
            </a:r>
            <a:r>
              <a:rPr lang="fr-FR" dirty="0"/>
              <a:t> can </a:t>
            </a:r>
            <a:r>
              <a:rPr lang="fr-FR" dirty="0" err="1"/>
              <a:t>speedup</a:t>
            </a:r>
            <a:r>
              <a:rPr lang="fr-FR" dirty="0"/>
              <a:t> the process of a </a:t>
            </a:r>
            <a:r>
              <a:rPr lang="fr-FR" dirty="0" err="1"/>
              <a:t>market</a:t>
            </a:r>
            <a:r>
              <a:rPr lang="fr-FR" dirty="0"/>
              <a:t> crash.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0DDC9-B0BA-4AF6-9F95-B0190B466D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51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 do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finance technique and in </a:t>
            </a:r>
            <a:r>
              <a:rPr lang="fr-FR" dirty="0" err="1"/>
              <a:t>depth</a:t>
            </a:r>
            <a:r>
              <a:rPr lang="fr-FR" dirty="0"/>
              <a:t> </a:t>
            </a:r>
            <a:r>
              <a:rPr lang="fr-FR" dirty="0" err="1"/>
              <a:t>research</a:t>
            </a:r>
            <a:r>
              <a:rPr lang="fr-FR" dirty="0"/>
              <a:t> in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0DDC9-B0BA-4AF6-9F95-B0190B466D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01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error</a:t>
            </a:r>
            <a:r>
              <a:rPr lang="fr-FR" dirty="0"/>
              <a:t> </a:t>
            </a:r>
            <a:r>
              <a:rPr lang="fr-FR" dirty="0" err="1"/>
              <a:t>explains</a:t>
            </a:r>
            <a:r>
              <a:rPr lang="fr-FR" dirty="0"/>
              <a:t> the ressemblance </a:t>
            </a:r>
            <a:r>
              <a:rPr lang="fr-FR" dirty="0" err="1"/>
              <a:t>between</a:t>
            </a:r>
            <a:r>
              <a:rPr lang="fr-FR" dirty="0"/>
              <a:t> real values and </a:t>
            </a:r>
            <a:r>
              <a:rPr lang="fr-FR" dirty="0" err="1"/>
              <a:t>predicted</a:t>
            </a:r>
            <a:r>
              <a:rPr lang="fr-FR" dirty="0"/>
              <a:t>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0DDC9-B0BA-4AF6-9F95-B0190B466D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89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using machine learning algorithms and multi agent systems we will try to predict the stock price variation and simulate market trading to find the real combination of the stock market.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0DDC9-B0BA-4AF6-9F95-B0190B466D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3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multiagent system is capable of predicting any asset future price but we will be focusing on bitcoin.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0DDC9-B0BA-4AF6-9F95-B0190B466D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98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do this we will be using multiagent systems equipped with LSTM neural networks in a trading </a:t>
            </a:r>
            <a:r>
              <a:rPr lang="en-US" dirty="0" err="1"/>
              <a:t>environement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0DDC9-B0BA-4AF6-9F95-B0190B466D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0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multi agent systems because we want to simulate traders by agents that interacts with an environment and take actions to reach a goal, similar to what a human being is acting like.</a:t>
            </a:r>
          </a:p>
          <a:p>
            <a:endParaRPr lang="en-US" dirty="0"/>
          </a:p>
          <a:p>
            <a:r>
              <a:rPr lang="en-US" dirty="0"/>
              <a:t>we choose LONG SHORT TERM MEMORY NETWORKS, it is used in time series data learning because it contains a memory that remembers the inputs over a long period of time and decides to store or delete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0DDC9-B0BA-4AF6-9F95-B0190B466D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64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emotional agent we simulate an intermediate experienced trader that goes by emotions and has a variable confidence level, this affects the action taken in the marketplace.</a:t>
            </a:r>
          </a:p>
          <a:p>
            <a:endParaRPr lang="en-US" dirty="0"/>
          </a:p>
          <a:p>
            <a:r>
              <a:rPr lang="en-US" dirty="0"/>
              <a:t>a rational agent is a well experienced trader that </a:t>
            </a:r>
            <a:r>
              <a:rPr lang="en-US" dirty="0" err="1"/>
              <a:t>bilieve</a:t>
            </a:r>
            <a:r>
              <a:rPr lang="en-US" dirty="0"/>
              <a:t> only in true data and math, there is no emotions taking place in the decision making.</a:t>
            </a:r>
          </a:p>
          <a:p>
            <a:endParaRPr lang="en-US" dirty="0"/>
          </a:p>
          <a:p>
            <a:r>
              <a:rPr lang="en-US" dirty="0"/>
              <a:t>finally a memetic agent is a beginner in the trading field he tries to </a:t>
            </a:r>
            <a:r>
              <a:rPr lang="en-US" dirty="0" err="1"/>
              <a:t>memic</a:t>
            </a:r>
            <a:r>
              <a:rPr lang="en-US" dirty="0"/>
              <a:t> the most frequent action taken by other traders to make his decision.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0DDC9-B0BA-4AF6-9F95-B0190B466D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71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building the agents is a challenge where every type has different core concept.</a:t>
            </a:r>
          </a:p>
          <a:p>
            <a:endParaRPr lang="en-US" dirty="0"/>
          </a:p>
          <a:p>
            <a:r>
              <a:rPr lang="en-US" dirty="0"/>
              <a:t>The rational agent will be giving a prediction based on the last 60 days of historical price and it will be taking the decision (buy, hold, sell) based on a </a:t>
            </a:r>
            <a:r>
              <a:rPr lang="en-US" dirty="0" err="1"/>
              <a:t>constent</a:t>
            </a:r>
            <a:r>
              <a:rPr lang="en-US" dirty="0"/>
              <a:t> threshold.</a:t>
            </a:r>
          </a:p>
          <a:p>
            <a:endParaRPr lang="en-US" dirty="0"/>
          </a:p>
          <a:p>
            <a:r>
              <a:rPr lang="en-US" dirty="0"/>
              <a:t>The emotional agent will be giving a prediction based on the last 40 days of historical price and it has a confidence level variable that will let it go out of boundaries (the threshold) when taking action.</a:t>
            </a:r>
          </a:p>
          <a:p>
            <a:endParaRPr lang="en-US" dirty="0"/>
          </a:p>
          <a:p>
            <a:r>
              <a:rPr lang="en-US" dirty="0"/>
              <a:t>The memetic agent will be giving a prediction based on the last 20 days of historical price data and it will be taking action based on its most frequent action module.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0DDC9-B0BA-4AF6-9F95-B0190B466D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57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tried different structures regarding the accuracy of the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0DDC9-B0BA-4AF6-9F95-B0190B466D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39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There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machine </a:t>
            </a:r>
            <a:r>
              <a:rPr lang="fr-FR" dirty="0" err="1"/>
              <a:t>learning</a:t>
            </a:r>
            <a:r>
              <a:rPr lang="fr-FR" dirty="0"/>
              <a:t> stock </a:t>
            </a:r>
            <a:r>
              <a:rPr lang="fr-FR" dirty="0" err="1"/>
              <a:t>oriented</a:t>
            </a:r>
            <a:r>
              <a:rPr lang="fr-FR" dirty="0"/>
              <a:t> </a:t>
            </a:r>
            <a:r>
              <a:rPr lang="fr-FR" dirty="0" err="1"/>
              <a:t>environements</a:t>
            </a:r>
            <a:r>
              <a:rPr lang="fr-FR" dirty="0"/>
              <a:t> to </a:t>
            </a:r>
            <a:r>
              <a:rPr lang="fr-FR" dirty="0" err="1"/>
              <a:t>simulate</a:t>
            </a:r>
            <a:r>
              <a:rPr lang="fr-FR" dirty="0"/>
              <a:t> agents trading like open AI GYM but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doesn’t</a:t>
            </a:r>
            <a:r>
              <a:rPr lang="fr-FR" dirty="0"/>
              <a:t> </a:t>
            </a:r>
            <a:r>
              <a:rPr lang="fr-FR" dirty="0" err="1"/>
              <a:t>meet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requirements</a:t>
            </a:r>
            <a:r>
              <a:rPr lang="fr-FR" dirty="0"/>
              <a:t> and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poorly</a:t>
            </a:r>
            <a:r>
              <a:rPr lang="fr-FR" dirty="0"/>
              <a:t> </a:t>
            </a:r>
            <a:r>
              <a:rPr lang="fr-FR" dirty="0" err="1"/>
              <a:t>documented</a:t>
            </a:r>
            <a:r>
              <a:rPr lang="fr-FR" dirty="0"/>
              <a:t>,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struggle </a:t>
            </a:r>
            <a:r>
              <a:rPr lang="fr-FR" dirty="0" err="1"/>
              <a:t>trying</a:t>
            </a:r>
            <a:r>
              <a:rPr lang="fr-FR" dirty="0"/>
              <a:t> to </a:t>
            </a:r>
            <a:r>
              <a:rPr lang="fr-FR" dirty="0" err="1"/>
              <a:t>tweak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do the job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decided</a:t>
            </a:r>
            <a:r>
              <a:rPr lang="fr-FR" dirty="0"/>
              <a:t> to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 system </a:t>
            </a:r>
            <a:r>
              <a:rPr lang="fr-FR" dirty="0" err="1"/>
              <a:t>using</a:t>
            </a:r>
            <a:r>
              <a:rPr lang="fr-FR" dirty="0"/>
              <a:t> MAS </a:t>
            </a:r>
            <a:r>
              <a:rPr lang="fr-FR" dirty="0" err="1"/>
              <a:t>tools</a:t>
            </a:r>
            <a:r>
              <a:rPr lang="fr-FR" dirty="0"/>
              <a:t> and python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0DDC9-B0BA-4AF6-9F95-B0190B466D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5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9EBCD22-C684-4018-9F5F-67CD96A5532B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028D732-2A40-4A64-80A2-3A8FD51D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CD22-C684-4018-9F5F-67CD96A5532B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D732-2A40-4A64-80A2-3A8FD51D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2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CD22-C684-4018-9F5F-67CD96A5532B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D732-2A40-4A64-80A2-3A8FD51D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45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CD22-C684-4018-9F5F-67CD96A5532B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D732-2A40-4A64-80A2-3A8FD51D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56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CD22-C684-4018-9F5F-67CD96A5532B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D732-2A40-4A64-80A2-3A8FD51D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58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CD22-C684-4018-9F5F-67CD96A5532B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D732-2A40-4A64-80A2-3A8FD51D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47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CD22-C684-4018-9F5F-67CD96A5532B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D732-2A40-4A64-80A2-3A8FD51D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00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9EBCD22-C684-4018-9F5F-67CD96A5532B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D732-2A40-4A64-80A2-3A8FD51D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58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9EBCD22-C684-4018-9F5F-67CD96A5532B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D732-2A40-4A64-80A2-3A8FD51D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1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CD22-C684-4018-9F5F-67CD96A5532B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D732-2A40-4A64-80A2-3A8FD51D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7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CD22-C684-4018-9F5F-67CD96A5532B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D732-2A40-4A64-80A2-3A8FD51D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0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CD22-C684-4018-9F5F-67CD96A5532B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D732-2A40-4A64-80A2-3A8FD51D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6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CD22-C684-4018-9F5F-67CD96A5532B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D732-2A40-4A64-80A2-3A8FD51D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CD22-C684-4018-9F5F-67CD96A5532B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D732-2A40-4A64-80A2-3A8FD51D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1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CD22-C684-4018-9F5F-67CD96A5532B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D732-2A40-4A64-80A2-3A8FD51D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CD22-C684-4018-9F5F-67CD96A5532B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D732-2A40-4A64-80A2-3A8FD51D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3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CD22-C684-4018-9F5F-67CD96A5532B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D732-2A40-4A64-80A2-3A8FD51D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9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9EBCD22-C684-4018-9F5F-67CD96A5532B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028D732-2A40-4A64-80A2-3A8FD51D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5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4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8905" y="3394694"/>
            <a:ext cx="9594114" cy="1242003"/>
          </a:xfrm>
        </p:spPr>
        <p:txBody>
          <a:bodyPr/>
          <a:lstStyle/>
          <a:p>
            <a:pPr algn="ctr"/>
            <a:r>
              <a:rPr lang="fr-FR" sz="3600" dirty="0"/>
              <a:t>DEEP LEARNING BASED AGENTS MODELING TO EXPLAIN MARKET STABILITY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905" y="4955370"/>
            <a:ext cx="8825658" cy="861420"/>
          </a:xfrm>
        </p:spPr>
        <p:txBody>
          <a:bodyPr>
            <a:noAutofit/>
          </a:bodyPr>
          <a:lstStyle/>
          <a:p>
            <a:r>
              <a:rPr lang="fr-FR" sz="2400" dirty="0" err="1"/>
              <a:t>Realised</a:t>
            </a:r>
            <a:r>
              <a:rPr lang="fr-FR" sz="2400" dirty="0"/>
              <a:t> by: </a:t>
            </a:r>
            <a:r>
              <a:rPr lang="fr-FR" sz="2400" dirty="0" err="1"/>
              <a:t>Achref</a:t>
            </a:r>
            <a:r>
              <a:rPr lang="fr-FR" sz="2400" dirty="0"/>
              <a:t> </a:t>
            </a:r>
            <a:r>
              <a:rPr lang="fr-FR" sz="2400" dirty="0" err="1"/>
              <a:t>Mtir</a:t>
            </a:r>
            <a:endParaRPr lang="fr-FR" sz="2400" dirty="0"/>
          </a:p>
          <a:p>
            <a:r>
              <a:rPr lang="fr-FR" sz="2400" dirty="0" err="1"/>
              <a:t>supervised</a:t>
            </a:r>
            <a:r>
              <a:rPr lang="fr-FR" sz="2400" dirty="0"/>
              <a:t> by: </a:t>
            </a:r>
            <a:r>
              <a:rPr lang="fr-FR" sz="2400" dirty="0" err="1"/>
              <a:t>dr</a:t>
            </a:r>
            <a:r>
              <a:rPr lang="fr-FR" sz="2400" dirty="0"/>
              <a:t>. </a:t>
            </a:r>
            <a:r>
              <a:rPr lang="fr-FR" sz="2400" dirty="0" err="1"/>
              <a:t>Dalel</a:t>
            </a:r>
            <a:r>
              <a:rPr lang="fr-FR" sz="2400" dirty="0"/>
              <a:t> </a:t>
            </a:r>
            <a:r>
              <a:rPr lang="fr-FR" sz="2400" dirty="0" err="1"/>
              <a:t>kanzari</a:t>
            </a:r>
            <a:r>
              <a:rPr lang="fr-FR" sz="2400" dirty="0"/>
              <a:t>, </a:t>
            </a:r>
            <a:r>
              <a:rPr lang="fr-FR" sz="2400" dirty="0" err="1"/>
              <a:t>issat</a:t>
            </a:r>
            <a:r>
              <a:rPr lang="fr-FR" sz="2400" dirty="0"/>
              <a:t> </a:t>
            </a:r>
            <a:r>
              <a:rPr lang="fr-FR" sz="2400" dirty="0" err="1"/>
              <a:t>sousse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94724" y="1693335"/>
            <a:ext cx="3035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Ministry Of </a:t>
            </a:r>
            <a:r>
              <a:rPr lang="fr-FR" sz="1600" dirty="0" err="1">
                <a:solidFill>
                  <a:schemeClr val="bg1"/>
                </a:solidFill>
              </a:rPr>
              <a:t>Higher</a:t>
            </a:r>
            <a:r>
              <a:rPr lang="fr-FR" sz="1600" dirty="0">
                <a:solidFill>
                  <a:schemeClr val="bg1"/>
                </a:solidFill>
              </a:rPr>
              <a:t> Education And Scientific </a:t>
            </a:r>
            <a:r>
              <a:rPr lang="fr-FR" sz="1600" dirty="0" err="1">
                <a:solidFill>
                  <a:schemeClr val="bg1"/>
                </a:solidFill>
              </a:rPr>
              <a:t>Reseaarch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Sousse </a:t>
            </a:r>
            <a:r>
              <a:rPr lang="fr-FR" sz="1600" dirty="0" err="1">
                <a:solidFill>
                  <a:schemeClr val="bg1"/>
                </a:solidFill>
              </a:rPr>
              <a:t>University</a:t>
            </a:r>
            <a:endParaRPr lang="fr-FR" sz="1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pcmicroluxx\Downloads\LOGO-Universite-de-souss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403" y="493249"/>
            <a:ext cx="1481356" cy="120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 issat-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601" y="543786"/>
            <a:ext cx="1741406" cy="87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747589" y="1684234"/>
            <a:ext cx="3035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Superior Institution Of </a:t>
            </a:r>
            <a:r>
              <a:rPr lang="fr-FR" sz="1600" dirty="0" err="1">
                <a:solidFill>
                  <a:schemeClr val="bg1"/>
                </a:solidFill>
              </a:rPr>
              <a:t>Applied</a:t>
            </a:r>
            <a:r>
              <a:rPr lang="fr-FR" sz="1600" dirty="0">
                <a:solidFill>
                  <a:schemeClr val="bg1"/>
                </a:solidFill>
              </a:rPr>
              <a:t> Science And </a:t>
            </a:r>
            <a:r>
              <a:rPr lang="fr-FR" sz="1600" dirty="0" err="1">
                <a:solidFill>
                  <a:schemeClr val="bg1"/>
                </a:solidFill>
              </a:rPr>
              <a:t>Technology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42389" y="2614356"/>
            <a:ext cx="3035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Master </a:t>
            </a:r>
            <a:r>
              <a:rPr lang="fr-FR" sz="2400" dirty="0" err="1">
                <a:solidFill>
                  <a:schemeClr val="bg1"/>
                </a:solidFill>
              </a:rPr>
              <a:t>Thesis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07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Proposed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 and solution</a:t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258" y="2603500"/>
            <a:ext cx="11871108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4000" b="1" dirty="0"/>
              <a:t>MAS	</a:t>
            </a:r>
            <a:r>
              <a:rPr lang="fr-FR" sz="2400" dirty="0"/>
              <a:t>									</a:t>
            </a:r>
            <a:r>
              <a:rPr lang="fr-FR" sz="4000" b="1" dirty="0"/>
              <a:t>TRADING ENVIRONMENT</a:t>
            </a:r>
          </a:p>
          <a:p>
            <a:pPr marL="0" indent="0">
              <a:buNone/>
            </a:pPr>
            <a:r>
              <a:rPr lang="fr-FR" sz="2400" dirty="0"/>
              <a:t>													</a:t>
            </a:r>
          </a:p>
          <a:p>
            <a:pPr marL="0" indent="0">
              <a:buNone/>
            </a:pPr>
            <a:r>
              <a:rPr lang="fr-FR" sz="2400" dirty="0"/>
              <a:t>					     </a:t>
            </a:r>
            <a:r>
              <a:rPr lang="fr-FR" sz="4000" b="1" dirty="0"/>
              <a:t>LSTM</a:t>
            </a:r>
            <a:endParaRPr lang="en-US" sz="4000" b="1" dirty="0"/>
          </a:p>
        </p:txBody>
      </p:sp>
      <p:pic>
        <p:nvPicPr>
          <p:cNvPr id="6146" name="Picture 2" descr="Multi-Agent System - CasGro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79" y="3746497"/>
            <a:ext cx="1905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ow to draw a simple LSTM network - Data Science Stack Exchan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682" y="3141005"/>
            <a:ext cx="1387005" cy="125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Various Visualisation At Trading Environment - 3d Rendering Stock Photo,  Picture And Royalty Free Image. Image 135285997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416" y="3867701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221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Proposed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 and solution</a:t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715" y="2603500"/>
            <a:ext cx="4648200" cy="3731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b="1" dirty="0" err="1"/>
              <a:t>Why</a:t>
            </a:r>
            <a:r>
              <a:rPr lang="fr-FR" sz="4000" b="1" dirty="0"/>
              <a:t> MAS ?</a:t>
            </a:r>
          </a:p>
          <a:p>
            <a:pPr marL="0" indent="0">
              <a:buNone/>
            </a:pPr>
            <a:endParaRPr lang="fr-FR" sz="4000" b="1" dirty="0"/>
          </a:p>
          <a:p>
            <a:pPr marL="0" indent="0">
              <a:buNone/>
            </a:pPr>
            <a:r>
              <a:rPr lang="fr-FR" sz="4000" b="1" dirty="0" err="1"/>
              <a:t>Why</a:t>
            </a:r>
            <a:r>
              <a:rPr lang="fr-FR" sz="4000" b="1" dirty="0"/>
              <a:t> LSTM ?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52893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Proposed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 and solution</a:t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" y="5290456"/>
            <a:ext cx="12540343" cy="1121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b="1" dirty="0" err="1"/>
              <a:t>Emotional</a:t>
            </a:r>
            <a:r>
              <a:rPr lang="fr-FR" sz="3200" b="1" dirty="0"/>
              <a:t> Agent			Rational Agent			</a:t>
            </a:r>
            <a:r>
              <a:rPr lang="fr-FR" sz="3200" b="1" dirty="0" err="1"/>
              <a:t>Memetic</a:t>
            </a:r>
            <a:r>
              <a:rPr lang="fr-FR" sz="3200" b="1" dirty="0"/>
              <a:t> Agent</a:t>
            </a:r>
            <a:endParaRPr lang="en-US" sz="3200" b="1" dirty="0"/>
          </a:p>
        </p:txBody>
      </p:sp>
      <p:pic>
        <p:nvPicPr>
          <p:cNvPr id="1028" name="Picture 4" descr="SCIENCE AND HUMAN BEHAVIOR - Mass Communication Talk">
            <a:extLst>
              <a:ext uri="{FF2B5EF4-FFF2-40B4-BE49-F238E27FC236}">
                <a16:creationId xmlns:a16="http://schemas.microsoft.com/office/drawing/2014/main" id="{08DF6BA6-B0E6-4306-B4A7-6B19FBCC9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4" y="2984641"/>
            <a:ext cx="2166257" cy="215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ain, brainstorming, cog, head, rational thinking icon - Download on  Iconfinder">
            <a:extLst>
              <a:ext uri="{FF2B5EF4-FFF2-40B4-BE49-F238E27FC236}">
                <a16:creationId xmlns:a16="http://schemas.microsoft.com/office/drawing/2014/main" id="{DC71939C-226B-47D2-A7EC-FB7B80167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854" y="2856071"/>
            <a:ext cx="2409859" cy="240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bservation Icon of Line style - Available in SVG, PNG, EPS, AI &amp; Icon fonts">
            <a:extLst>
              <a:ext uri="{FF2B5EF4-FFF2-40B4-BE49-F238E27FC236}">
                <a16:creationId xmlns:a16="http://schemas.microsoft.com/office/drawing/2014/main" id="{4C7D1FD3-1B9F-40B7-98C7-12FBB4B4B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456" y="269895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363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AB6C-B845-4E08-A871-A2E596FC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Proposed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 and solution</a:t>
            </a:r>
            <a:br>
              <a:rPr lang="fr-FR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B2A74-9E42-4F51-80DC-1F20C4735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25" y="1562100"/>
            <a:ext cx="4095750" cy="529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D36F77-A854-4D4D-B29C-234D60B53257}"/>
              </a:ext>
            </a:extLst>
          </p:cNvPr>
          <p:cNvSpPr txBox="1"/>
          <p:nvPr/>
        </p:nvSpPr>
        <p:spPr>
          <a:xfrm>
            <a:off x="576942" y="3750108"/>
            <a:ext cx="32983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 err="1">
                <a:solidFill>
                  <a:schemeClr val="accent6">
                    <a:lumMod val="50000"/>
                  </a:schemeClr>
                </a:solidFill>
              </a:rPr>
              <a:t>Overall</a:t>
            </a:r>
            <a:r>
              <a:rPr lang="fr-FR" sz="3000" dirty="0">
                <a:solidFill>
                  <a:schemeClr val="accent6">
                    <a:lumMod val="50000"/>
                  </a:schemeClr>
                </a:solidFill>
              </a:rPr>
              <a:t> design</a:t>
            </a:r>
            <a:endParaRPr lang="en-US" sz="3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075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Implementations</a:t>
            </a:r>
            <a:r>
              <a:rPr lang="fr-FR" dirty="0"/>
              <a:t> and tests</a:t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568960" cy="4058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The configuration of the agents </a:t>
            </a:r>
            <a:r>
              <a:rPr lang="fr-FR" sz="2400" dirty="0" err="1"/>
              <a:t>core</a:t>
            </a:r>
            <a:r>
              <a:rPr lang="fr-FR" sz="2400" dirty="0"/>
              <a:t> varies </a:t>
            </a:r>
            <a:r>
              <a:rPr lang="fr-FR" sz="2400" dirty="0" err="1"/>
              <a:t>between</a:t>
            </a:r>
            <a:r>
              <a:rPr lang="fr-FR" sz="2400" dirty="0"/>
              <a:t> </a:t>
            </a:r>
            <a:r>
              <a:rPr lang="fr-FR" sz="2400" dirty="0" err="1"/>
              <a:t>different</a:t>
            </a:r>
            <a:r>
              <a:rPr lang="fr-FR" sz="2400" dirty="0"/>
              <a:t> agent type.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	Rational agent			</a:t>
            </a:r>
            <a:r>
              <a:rPr lang="fr-FR" sz="2400" dirty="0" err="1"/>
              <a:t>Emotional</a:t>
            </a:r>
            <a:r>
              <a:rPr lang="fr-FR" sz="2400" dirty="0"/>
              <a:t> agent			</a:t>
            </a:r>
            <a:r>
              <a:rPr lang="fr-FR" sz="2400" dirty="0" err="1"/>
              <a:t>Memetic</a:t>
            </a:r>
            <a:r>
              <a:rPr lang="fr-FR" sz="2400" dirty="0"/>
              <a:t> agent</a:t>
            </a:r>
          </a:p>
        </p:txBody>
      </p:sp>
      <p:pic>
        <p:nvPicPr>
          <p:cNvPr id="4" name="Picture 2" descr="Download Free png Becoming An Agent, Wy, Agent Icon PNG and Vector for Free  Download ... - DLPNG.com">
            <a:extLst>
              <a:ext uri="{FF2B5EF4-FFF2-40B4-BE49-F238E27FC236}">
                <a16:creationId xmlns:a16="http://schemas.microsoft.com/office/drawing/2014/main" id="{3FCAECAD-215C-4B56-958F-2361AA002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714" y="3825431"/>
            <a:ext cx="1881670" cy="188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ownload Free png Becoming An Agent, Wy, Agent Icon PNG and Vector for Free  Download ... - DLPNG.com">
            <a:extLst>
              <a:ext uri="{FF2B5EF4-FFF2-40B4-BE49-F238E27FC236}">
                <a16:creationId xmlns:a16="http://schemas.microsoft.com/office/drawing/2014/main" id="{85A22D29-E6B9-43A8-92F8-BC0D172D8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165" y="3825430"/>
            <a:ext cx="1881670" cy="188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ownload Free png Becoming An Agent, Wy, Agent Icon PNG and Vector for Free  Download ... - DLPNG.com">
            <a:extLst>
              <a:ext uri="{FF2B5EF4-FFF2-40B4-BE49-F238E27FC236}">
                <a16:creationId xmlns:a16="http://schemas.microsoft.com/office/drawing/2014/main" id="{009460AC-47DE-4CF6-9CED-7CEE9AC03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616" y="3825430"/>
            <a:ext cx="1881670" cy="188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456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Implementations</a:t>
            </a:r>
            <a:r>
              <a:rPr lang="fr-FR" dirty="0"/>
              <a:t> and tests</a:t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Finding the most accurate neural network structure.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5E17B6-E465-4E11-A9F9-9BCDCF362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3629705"/>
            <a:ext cx="83629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25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Implementations</a:t>
            </a:r>
            <a:r>
              <a:rPr lang="fr-FR" dirty="0"/>
              <a:t> and tests</a:t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Determining the training parameters values.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8761A-6424-423D-8EE1-CC7583079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124200"/>
            <a:ext cx="6824275" cy="17410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D55B8D-9BB1-42BA-B4E6-4F0C06E52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4887016"/>
            <a:ext cx="6824275" cy="174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07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Implementations</a:t>
            </a:r>
            <a:r>
              <a:rPr lang="fr-FR" dirty="0"/>
              <a:t> and tests</a:t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Building the environment from scratch.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			</a:t>
            </a:r>
            <a:r>
              <a:rPr lang="en-US" sz="3600" b="1" dirty="0">
                <a:solidFill>
                  <a:schemeClr val="tx1"/>
                </a:solidFill>
              </a:rPr>
              <a:t>Stock Market Simulator</a:t>
            </a:r>
            <a:endParaRPr lang="en-US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052" name="Picture 4" descr="Dollar Stock Market Icons - Download Free Vector Icons | Noun Project">
            <a:extLst>
              <a:ext uri="{FF2B5EF4-FFF2-40B4-BE49-F238E27FC236}">
                <a16:creationId xmlns:a16="http://schemas.microsoft.com/office/drawing/2014/main" id="{D7D773AD-10D3-45A7-A62F-70ADB1A1D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366304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572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Implementations</a:t>
            </a:r>
            <a:r>
              <a:rPr lang="fr-FR" dirty="0"/>
              <a:t> and tests</a:t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sz="2800" dirty="0">
                <a:solidFill>
                  <a:srgbClr val="7030A0"/>
                </a:solidFill>
              </a:rPr>
              <a:t>The </a:t>
            </a:r>
            <a:r>
              <a:rPr lang="fr-FR" sz="2800" dirty="0" err="1">
                <a:solidFill>
                  <a:srgbClr val="7030A0"/>
                </a:solidFill>
              </a:rPr>
              <a:t>results</a:t>
            </a:r>
            <a:r>
              <a:rPr lang="fr-FR" sz="2800" dirty="0">
                <a:solidFill>
                  <a:srgbClr val="7030A0"/>
                </a:solidFill>
              </a:rPr>
              <a:t>: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60EE32E-134C-42CD-A54D-CC837CC6B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81" y="2603500"/>
            <a:ext cx="6144305" cy="36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508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Implementations</a:t>
            </a:r>
            <a:r>
              <a:rPr lang="fr-FR" dirty="0"/>
              <a:t> and tests</a:t>
            </a:r>
            <a:br>
              <a:rPr lang="fr-FR" dirty="0"/>
            </a:b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AFCEA3D-5FBA-4F08-9B3B-E33330355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30" y="2556783"/>
            <a:ext cx="6905739" cy="382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7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553895" cy="34163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/>
              <a:t>General introduction: </a:t>
            </a:r>
            <a:r>
              <a:rPr lang="fr-FR" sz="2800" dirty="0" err="1"/>
              <a:t>problematic</a:t>
            </a:r>
            <a:r>
              <a:rPr lang="fr-FR" sz="2800" dirty="0"/>
              <a:t> &amp; objectives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Existent solutions and state of the art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err="1"/>
              <a:t>Proposed</a:t>
            </a:r>
            <a:r>
              <a:rPr lang="fr-FR" sz="2800" dirty="0"/>
              <a:t> </a:t>
            </a:r>
            <a:r>
              <a:rPr lang="fr-FR" sz="2800" dirty="0" err="1"/>
              <a:t>method</a:t>
            </a:r>
            <a:r>
              <a:rPr lang="fr-FR" sz="2800" dirty="0"/>
              <a:t> and solution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err="1"/>
              <a:t>Implementations</a:t>
            </a:r>
            <a:r>
              <a:rPr lang="fr-FR" sz="2800" dirty="0"/>
              <a:t> and tests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Conclusion and perspective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5884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B34D6-3B51-4E93-9A6A-CB936E6F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Implementations</a:t>
            </a:r>
            <a:r>
              <a:rPr lang="fr-FR" dirty="0"/>
              <a:t> and tests</a:t>
            </a:r>
            <a:br>
              <a:rPr lang="fr-FR" dirty="0"/>
            </a:b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4AA0114-7889-461C-A603-088939B0D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6" y="3178627"/>
            <a:ext cx="5399314" cy="295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7C8D09-9F3F-4231-9C8B-3C285AC8B15A}"/>
              </a:ext>
            </a:extLst>
          </p:cNvPr>
          <p:cNvSpPr/>
          <p:nvPr/>
        </p:nvSpPr>
        <p:spPr>
          <a:xfrm>
            <a:off x="381000" y="223943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fr-FR" sz="2800" dirty="0">
                <a:solidFill>
                  <a:srgbClr val="7030A0"/>
                </a:solidFill>
              </a:rPr>
              <a:t>The Rational </a:t>
            </a:r>
            <a:r>
              <a:rPr lang="fr-FR" sz="2800" dirty="0" err="1">
                <a:solidFill>
                  <a:srgbClr val="7030A0"/>
                </a:solidFill>
              </a:rPr>
              <a:t>behaviour</a:t>
            </a:r>
            <a:r>
              <a:rPr lang="fr-FR" sz="2800" dirty="0">
                <a:solidFill>
                  <a:srgbClr val="7030A0"/>
                </a:solidFill>
              </a:rPr>
              <a:t>:</a:t>
            </a:r>
            <a:endParaRPr lang="en-US" sz="1600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1B195511-D79A-4F8E-8F21-B0DAC828B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78627"/>
            <a:ext cx="5399314" cy="298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9A2C8B-727B-4506-8BAE-94EF633E7C66}"/>
              </a:ext>
            </a:extLst>
          </p:cNvPr>
          <p:cNvSpPr txBox="1"/>
          <p:nvPr/>
        </p:nvSpPr>
        <p:spPr>
          <a:xfrm>
            <a:off x="407934" y="6204858"/>
            <a:ext cx="535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Rational agents actions </a:t>
            </a:r>
            <a:r>
              <a:rPr lang="fr-FR" dirty="0" err="1"/>
              <a:t>during</a:t>
            </a:r>
            <a:r>
              <a:rPr lang="fr-FR" dirty="0"/>
              <a:t> a stable </a:t>
            </a:r>
            <a:r>
              <a:rPr lang="fr-FR" dirty="0" err="1"/>
              <a:t>period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7544E-1514-4B35-9663-8F1286C522D8}"/>
              </a:ext>
            </a:extLst>
          </p:cNvPr>
          <p:cNvSpPr txBox="1"/>
          <p:nvPr/>
        </p:nvSpPr>
        <p:spPr>
          <a:xfrm>
            <a:off x="6204857" y="6204858"/>
            <a:ext cx="511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Rational agents actions </a:t>
            </a:r>
            <a:r>
              <a:rPr lang="fr-FR" dirty="0" err="1"/>
              <a:t>during</a:t>
            </a:r>
            <a:r>
              <a:rPr lang="fr-FR" dirty="0"/>
              <a:t> a </a:t>
            </a:r>
            <a:r>
              <a:rPr lang="fr-FR" dirty="0" err="1"/>
              <a:t>crisis</a:t>
            </a:r>
            <a:r>
              <a:rPr lang="fr-FR" dirty="0"/>
              <a:t> </a:t>
            </a:r>
            <a:r>
              <a:rPr lang="fr-FR" dirty="0" err="1"/>
              <a:t>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490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56224C7-FD07-46D6-B431-8EAE67C2E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r-FR" dirty="0" err="1"/>
              <a:t>Implementations</a:t>
            </a:r>
            <a:r>
              <a:rPr lang="fr-FR" dirty="0"/>
              <a:t> and tests</a:t>
            </a:r>
            <a:br>
              <a:rPr lang="fr-FR" dirty="0"/>
            </a:b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3A29CB-49B0-4540-93F6-F64C95EA9E84}"/>
              </a:ext>
            </a:extLst>
          </p:cNvPr>
          <p:cNvSpPr/>
          <p:nvPr/>
        </p:nvSpPr>
        <p:spPr>
          <a:xfrm>
            <a:off x="381000" y="223943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fr-FR" sz="2800" dirty="0">
                <a:solidFill>
                  <a:srgbClr val="7030A0"/>
                </a:solidFill>
              </a:rPr>
              <a:t>The </a:t>
            </a:r>
            <a:r>
              <a:rPr lang="fr-FR" sz="2800" dirty="0" err="1">
                <a:solidFill>
                  <a:srgbClr val="7030A0"/>
                </a:solidFill>
              </a:rPr>
              <a:t>Emotional</a:t>
            </a:r>
            <a:r>
              <a:rPr lang="fr-FR" sz="2800" dirty="0">
                <a:solidFill>
                  <a:srgbClr val="7030A0"/>
                </a:solidFill>
              </a:rPr>
              <a:t> </a:t>
            </a:r>
            <a:r>
              <a:rPr lang="fr-FR" sz="2800" dirty="0" err="1">
                <a:solidFill>
                  <a:srgbClr val="7030A0"/>
                </a:solidFill>
              </a:rPr>
              <a:t>behaviour</a:t>
            </a:r>
            <a:r>
              <a:rPr lang="fr-FR" sz="2800" dirty="0">
                <a:solidFill>
                  <a:srgbClr val="7030A0"/>
                </a:solidFill>
              </a:rPr>
              <a:t>: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297D98-2DAF-4D32-B7ED-82EDC6F2523C}"/>
              </a:ext>
            </a:extLst>
          </p:cNvPr>
          <p:cNvSpPr txBox="1"/>
          <p:nvPr/>
        </p:nvSpPr>
        <p:spPr>
          <a:xfrm>
            <a:off x="407934" y="6204858"/>
            <a:ext cx="550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Emotional</a:t>
            </a:r>
            <a:r>
              <a:rPr lang="fr-FR" dirty="0"/>
              <a:t> agents actions </a:t>
            </a:r>
            <a:r>
              <a:rPr lang="fr-FR" dirty="0" err="1"/>
              <a:t>during</a:t>
            </a:r>
            <a:r>
              <a:rPr lang="fr-FR" dirty="0"/>
              <a:t> a stable </a:t>
            </a:r>
            <a:r>
              <a:rPr lang="fr-FR" dirty="0" err="1"/>
              <a:t>period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99BB43-B471-43F0-BA64-A55077A96E5F}"/>
              </a:ext>
            </a:extLst>
          </p:cNvPr>
          <p:cNvSpPr txBox="1"/>
          <p:nvPr/>
        </p:nvSpPr>
        <p:spPr>
          <a:xfrm>
            <a:off x="6204857" y="6204858"/>
            <a:ext cx="535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Emotional</a:t>
            </a:r>
            <a:r>
              <a:rPr lang="fr-FR" dirty="0"/>
              <a:t> agents actions </a:t>
            </a:r>
            <a:r>
              <a:rPr lang="fr-FR" dirty="0" err="1"/>
              <a:t>during</a:t>
            </a:r>
            <a:r>
              <a:rPr lang="fr-FR" dirty="0"/>
              <a:t> a </a:t>
            </a:r>
            <a:r>
              <a:rPr lang="fr-FR" dirty="0" err="1"/>
              <a:t>crisis</a:t>
            </a:r>
            <a:r>
              <a:rPr lang="fr-FR" dirty="0"/>
              <a:t> </a:t>
            </a:r>
            <a:r>
              <a:rPr lang="fr-FR" dirty="0" err="1"/>
              <a:t>period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BBAEB7F-E461-4909-8D3F-C32CF9962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65948"/>
            <a:ext cx="5715000" cy="309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B84B79A5-4A8C-4B64-B3BA-4E5A40D8A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65948"/>
            <a:ext cx="5715000" cy="315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271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Implementations</a:t>
            </a:r>
            <a:r>
              <a:rPr lang="fr-FR" dirty="0"/>
              <a:t> and tests</a:t>
            </a:r>
            <a:br>
              <a:rPr lang="fr-FR" dirty="0"/>
            </a:b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37216DF-762E-4247-8FB9-5A8B4A68D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70" y="2705099"/>
            <a:ext cx="5941630" cy="328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D73BCFA-87C7-452E-9C6F-DAB0A8E44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05098"/>
            <a:ext cx="5997132" cy="309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5693B9-C6E5-4705-B858-A525CA307ACB}"/>
              </a:ext>
            </a:extLst>
          </p:cNvPr>
          <p:cNvSpPr txBox="1"/>
          <p:nvPr/>
        </p:nvSpPr>
        <p:spPr>
          <a:xfrm>
            <a:off x="407934" y="6204858"/>
            <a:ext cx="543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Memetic</a:t>
            </a:r>
            <a:r>
              <a:rPr lang="fr-FR" dirty="0"/>
              <a:t> agents actions </a:t>
            </a:r>
            <a:r>
              <a:rPr lang="fr-FR" dirty="0" err="1"/>
              <a:t>during</a:t>
            </a:r>
            <a:r>
              <a:rPr lang="fr-FR" dirty="0"/>
              <a:t> a stable </a:t>
            </a:r>
            <a:r>
              <a:rPr lang="fr-FR" dirty="0" err="1"/>
              <a:t>period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278377-AF61-4CA3-8446-EFEA13AB751A}"/>
              </a:ext>
            </a:extLst>
          </p:cNvPr>
          <p:cNvSpPr txBox="1"/>
          <p:nvPr/>
        </p:nvSpPr>
        <p:spPr>
          <a:xfrm>
            <a:off x="6204857" y="6204858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Memetic</a:t>
            </a:r>
            <a:r>
              <a:rPr lang="fr-FR" dirty="0"/>
              <a:t> agents actions </a:t>
            </a:r>
            <a:r>
              <a:rPr lang="fr-FR" dirty="0" err="1"/>
              <a:t>during</a:t>
            </a:r>
            <a:r>
              <a:rPr lang="fr-FR" dirty="0"/>
              <a:t> a </a:t>
            </a:r>
            <a:r>
              <a:rPr lang="fr-FR" dirty="0" err="1"/>
              <a:t>crisis</a:t>
            </a:r>
            <a:r>
              <a:rPr lang="fr-FR" dirty="0"/>
              <a:t> </a:t>
            </a:r>
            <a:r>
              <a:rPr lang="fr-FR" dirty="0" err="1"/>
              <a:t>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92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Implementations</a:t>
            </a:r>
            <a:r>
              <a:rPr lang="fr-FR" dirty="0"/>
              <a:t> and tests</a:t>
            </a:r>
            <a:br>
              <a:rPr lang="fr-FR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B3161B-20BC-4FDF-804E-0B133A5DC2E0}"/>
              </a:ext>
            </a:extLst>
          </p:cNvPr>
          <p:cNvSpPr txBox="1"/>
          <p:nvPr/>
        </p:nvSpPr>
        <p:spPr>
          <a:xfrm>
            <a:off x="838200" y="2525487"/>
            <a:ext cx="103917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We</a:t>
            </a:r>
            <a:r>
              <a:rPr lang="fr-FR" sz="2400" b="1" dirty="0"/>
              <a:t> </a:t>
            </a:r>
            <a:r>
              <a:rPr lang="fr-FR" sz="2400" b="1" dirty="0" err="1"/>
              <a:t>want</a:t>
            </a:r>
            <a:r>
              <a:rPr lang="fr-FR" sz="2400" b="1" dirty="0"/>
              <a:t> to </a:t>
            </a:r>
            <a:r>
              <a:rPr lang="fr-FR" sz="2400" b="1" dirty="0" err="1"/>
              <a:t>further</a:t>
            </a:r>
            <a:r>
              <a:rPr lang="fr-FR" sz="2400" b="1" dirty="0"/>
              <a:t> </a:t>
            </a:r>
            <a:r>
              <a:rPr lang="fr-FR" sz="2400" b="1" dirty="0" err="1"/>
              <a:t>answer</a:t>
            </a:r>
            <a:r>
              <a:rPr lang="fr-FR" sz="2400" b="1" dirty="0"/>
              <a:t> the question:</a:t>
            </a:r>
          </a:p>
          <a:p>
            <a:endParaRPr lang="fr-FR" sz="2400" b="1" dirty="0"/>
          </a:p>
          <a:p>
            <a:endParaRPr lang="fr-FR" sz="2400" b="1" dirty="0"/>
          </a:p>
          <a:p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the real combination of the stock </a:t>
            </a:r>
            <a:r>
              <a:rPr lang="fr-FR" sz="2400" b="1" dirty="0" err="1"/>
              <a:t>market</a:t>
            </a:r>
            <a:r>
              <a:rPr lang="fr-FR" sz="2400" b="1" dirty="0"/>
              <a:t> traders </a:t>
            </a:r>
            <a:r>
              <a:rPr lang="fr-FR" sz="2400" b="1" dirty="0" err="1"/>
              <a:t>behaviour</a:t>
            </a:r>
            <a:r>
              <a:rPr lang="fr-FR" sz="2400" b="1" dirty="0"/>
              <a:t> ?</a:t>
            </a:r>
            <a:endParaRPr lang="en-US" sz="2400" b="1" dirty="0"/>
          </a:p>
        </p:txBody>
      </p:sp>
      <p:pic>
        <p:nvPicPr>
          <p:cNvPr id="8194" name="Picture 2" descr="10 Critical Questions to Ask a Web Design Company Before Hiring – DesArt Lab">
            <a:extLst>
              <a:ext uri="{FF2B5EF4-FFF2-40B4-BE49-F238E27FC236}">
                <a16:creationId xmlns:a16="http://schemas.microsoft.com/office/drawing/2014/main" id="{EFCE81C9-DF2C-4D61-BE41-3379E2ED8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157" y="4095147"/>
            <a:ext cx="3129685" cy="236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614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75491-212E-43E1-8B1D-78357B5F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Implementations</a:t>
            </a:r>
            <a:r>
              <a:rPr lang="fr-FR" dirty="0"/>
              <a:t> and tests</a:t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0D940-8084-41D2-92B7-BE1FC87CF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177" y="3026229"/>
            <a:ext cx="11086566" cy="3668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We will be simulating four scenarios, and by calculating the mean absolute error we will decide the closest to reality market combination.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2709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CBAE-3B74-492A-832F-FF6FD305E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Implementations</a:t>
            </a:r>
            <a:r>
              <a:rPr lang="fr-FR" dirty="0"/>
              <a:t> and tests</a:t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AC416-5E8C-4EE8-8C8A-9C5F425D1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1343"/>
            <a:ext cx="11582399" cy="47679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- Scenario 1:</a:t>
            </a:r>
          </a:p>
          <a:p>
            <a:pPr marL="0" indent="0">
              <a:buNone/>
            </a:pPr>
            <a:r>
              <a:rPr lang="en-US" sz="2400" dirty="0"/>
              <a:t>33.5% rational agents, 33.5% emotional agents, 33.5% mimetic agents.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MAE = 84,36 %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BB64E6B-8E8A-4664-ACC9-E508657A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779" y="2880632"/>
            <a:ext cx="8478074" cy="397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645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D5E3EC3-255F-479F-A89E-6B600496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r-FR" dirty="0" err="1"/>
              <a:t>Implementations</a:t>
            </a:r>
            <a:r>
              <a:rPr lang="fr-FR" dirty="0"/>
              <a:t> and tests</a:t>
            </a:r>
            <a:br>
              <a:rPr lang="fr-FR" dirty="0"/>
            </a:b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67E1CA4-0C30-47F7-A51B-D30ADCD47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1343"/>
            <a:ext cx="11582399" cy="47679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- Scenario 2:</a:t>
            </a:r>
          </a:p>
          <a:p>
            <a:pPr marL="0" indent="0">
              <a:buNone/>
            </a:pPr>
            <a:r>
              <a:rPr lang="en-US" sz="2400" dirty="0"/>
              <a:t>60% rational agents, 20% emotional agents, 20% mimetic agents.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MAE = 103,41%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C870CCC-1996-492E-B315-5DD7244FE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164" y="2809199"/>
            <a:ext cx="8444594" cy="396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071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D5E3EC3-255F-479F-A89E-6B600496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r-FR" dirty="0" err="1"/>
              <a:t>Implementations</a:t>
            </a:r>
            <a:r>
              <a:rPr lang="fr-FR" dirty="0"/>
              <a:t> and tests</a:t>
            </a:r>
            <a:br>
              <a:rPr lang="fr-FR" dirty="0"/>
            </a:b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67E1CA4-0C30-47F7-A51B-D30ADCD47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1343"/>
            <a:ext cx="11582399" cy="47679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- Scenario 3:</a:t>
            </a:r>
          </a:p>
          <a:p>
            <a:pPr marL="0" indent="0">
              <a:buNone/>
            </a:pPr>
            <a:r>
              <a:rPr lang="en-US" sz="2400" dirty="0"/>
              <a:t>20% rational agents, 60% emotional agents, 20% mimetic agents.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MAE = 110,73 %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2294" name="Picture 6">
            <a:extLst>
              <a:ext uri="{FF2B5EF4-FFF2-40B4-BE49-F238E27FC236}">
                <a16:creationId xmlns:a16="http://schemas.microsoft.com/office/drawing/2014/main" id="{9CAE98BC-9C2D-4278-866C-1ED5B4EE8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112" y="2852057"/>
            <a:ext cx="8542977" cy="400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780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D5E3EC3-255F-479F-A89E-6B600496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fr-FR" dirty="0" err="1"/>
              <a:t>Implementations</a:t>
            </a:r>
            <a:r>
              <a:rPr lang="fr-FR" dirty="0"/>
              <a:t> and tests</a:t>
            </a:r>
            <a:br>
              <a:rPr lang="fr-FR" dirty="0"/>
            </a:b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67E1CA4-0C30-47F7-A51B-D30ADCD47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1343"/>
            <a:ext cx="11582399" cy="47679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- Scenario 4:</a:t>
            </a:r>
          </a:p>
          <a:p>
            <a:pPr marL="0" indent="0">
              <a:buNone/>
            </a:pPr>
            <a:r>
              <a:rPr lang="en-US" sz="2400" dirty="0"/>
              <a:t>20% rational agents, 20% emotional agents, 60% mimetic agents.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MAE = 354,08 %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E5DFDC0-A47A-454E-AB10-D98921002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565" y="2791146"/>
            <a:ext cx="8660350" cy="406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824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BADF-94C9-4F7F-8981-B0C92106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Implementations</a:t>
            </a:r>
            <a:r>
              <a:rPr lang="fr-FR" dirty="0"/>
              <a:t> and tests</a:t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D5CE-C690-44E3-97CD-1EE004069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582" y="3038929"/>
            <a:ext cx="8631303" cy="3133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The </a:t>
            </a:r>
            <a:r>
              <a:rPr lang="fr-FR" sz="2400" dirty="0" err="1"/>
              <a:t>lowest</a:t>
            </a:r>
            <a:r>
              <a:rPr lang="fr-FR" sz="2400" dirty="0"/>
              <a:t> MAE value </a:t>
            </a:r>
            <a:r>
              <a:rPr lang="fr-FR" sz="2400" dirty="0" err="1"/>
              <a:t>is</a:t>
            </a:r>
            <a:r>
              <a:rPr lang="fr-FR" sz="2400" dirty="0"/>
              <a:t> in the first scenario </a:t>
            </a:r>
            <a:r>
              <a:rPr lang="fr-FR" sz="2400" dirty="0" err="1"/>
              <a:t>where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an </a:t>
            </a:r>
            <a:r>
              <a:rPr lang="fr-FR" sz="2400" dirty="0" err="1"/>
              <a:t>equal</a:t>
            </a:r>
            <a:r>
              <a:rPr lang="fr-FR" sz="2400" dirty="0"/>
              <a:t> </a:t>
            </a:r>
            <a:r>
              <a:rPr lang="fr-FR" sz="2400" dirty="0" err="1"/>
              <a:t>amount</a:t>
            </a:r>
            <a:r>
              <a:rPr lang="fr-FR" sz="2400" dirty="0"/>
              <a:t> of </a:t>
            </a:r>
            <a:r>
              <a:rPr lang="fr-FR" sz="2400" dirty="0" err="1"/>
              <a:t>behaviours</a:t>
            </a:r>
            <a:r>
              <a:rPr lang="fr-FR" sz="2400" dirty="0"/>
              <a:t>, </a:t>
            </a:r>
            <a:r>
              <a:rPr lang="fr-FR" sz="2400" dirty="0" err="1"/>
              <a:t>meaning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the marketplace </a:t>
            </a:r>
            <a:r>
              <a:rPr lang="fr-FR" sz="2400" dirty="0" err="1"/>
              <a:t>is</a:t>
            </a:r>
            <a:r>
              <a:rPr lang="fr-FR" sz="2400" dirty="0"/>
              <a:t> combination of all </a:t>
            </a:r>
            <a:r>
              <a:rPr lang="fr-FR" sz="2400" dirty="0" err="1"/>
              <a:t>three</a:t>
            </a:r>
            <a:r>
              <a:rPr lang="fr-FR" sz="2400" dirty="0"/>
              <a:t> </a:t>
            </a:r>
            <a:r>
              <a:rPr lang="fr-FR" sz="2400" dirty="0" err="1"/>
              <a:t>behaviours</a:t>
            </a:r>
            <a:r>
              <a:rPr lang="fr-FR" sz="2400" dirty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181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212" y="1397874"/>
            <a:ext cx="10713392" cy="553474"/>
          </a:xfrm>
        </p:spPr>
        <p:txBody>
          <a:bodyPr/>
          <a:lstStyle/>
          <a:p>
            <a:r>
              <a:rPr lang="fr-FR" dirty="0"/>
              <a:t>General introduction: </a:t>
            </a:r>
            <a:r>
              <a:rPr lang="fr-FR" dirty="0" err="1"/>
              <a:t>problematic</a:t>
            </a:r>
            <a:r>
              <a:rPr lang="fr-FR" dirty="0"/>
              <a:t> &amp; objectives</a:t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sz="2800" dirty="0" err="1">
                <a:solidFill>
                  <a:schemeClr val="accent6">
                    <a:lumMod val="50000"/>
                  </a:schemeClr>
                </a:solidFill>
              </a:rPr>
              <a:t>Problematic</a:t>
            </a:r>
            <a:endParaRPr lang="fr-FR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Stock </a:t>
            </a:r>
            <a:r>
              <a:rPr lang="fr-FR" sz="2400" dirty="0" err="1">
                <a:solidFill>
                  <a:schemeClr val="tx1"/>
                </a:solidFill>
              </a:rPr>
              <a:t>markets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complexity</a:t>
            </a:r>
            <a:r>
              <a:rPr lang="fr-FR" sz="2400" dirty="0">
                <a:solidFill>
                  <a:schemeClr val="tx1"/>
                </a:solidFill>
              </a:rPr>
              <a:t> and quick </a:t>
            </a:r>
            <a:r>
              <a:rPr lang="fr-FR" sz="2400" dirty="0" err="1">
                <a:solidFill>
                  <a:schemeClr val="tx1"/>
                </a:solidFill>
              </a:rPr>
              <a:t>price</a:t>
            </a:r>
            <a:r>
              <a:rPr lang="fr-FR" sz="2400" dirty="0">
                <a:solidFill>
                  <a:schemeClr val="tx1"/>
                </a:solidFill>
              </a:rPr>
              <a:t> variation.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The </a:t>
            </a:r>
            <a:r>
              <a:rPr lang="fr-FR" sz="2400" dirty="0" err="1">
                <a:solidFill>
                  <a:schemeClr val="tx1"/>
                </a:solidFill>
              </a:rPr>
              <a:t>price</a:t>
            </a:r>
            <a:r>
              <a:rPr lang="fr-FR" sz="2400" dirty="0">
                <a:solidFill>
                  <a:schemeClr val="tx1"/>
                </a:solidFill>
              </a:rPr>
              <a:t> change </a:t>
            </a:r>
            <a:r>
              <a:rPr lang="fr-FR" sz="2400" dirty="0" err="1">
                <a:solidFill>
                  <a:schemeClr val="tx1"/>
                </a:solidFill>
              </a:rPr>
              <a:t>is</a:t>
            </a:r>
            <a:r>
              <a:rPr lang="fr-FR" sz="2400" dirty="0">
                <a:solidFill>
                  <a:schemeClr val="tx1"/>
                </a:solidFill>
              </a:rPr>
              <a:t> hard to </a:t>
            </a:r>
            <a:r>
              <a:rPr lang="fr-FR" sz="2400" dirty="0" err="1">
                <a:solidFill>
                  <a:schemeClr val="tx1"/>
                </a:solidFill>
              </a:rPr>
              <a:t>predict</a:t>
            </a:r>
            <a:r>
              <a:rPr lang="fr-FR" sz="24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fr-FR" sz="2400" dirty="0" err="1">
                <a:solidFill>
                  <a:schemeClr val="tx1"/>
                </a:solidFill>
              </a:rPr>
              <a:t>Every</a:t>
            </a:r>
            <a:r>
              <a:rPr lang="fr-FR" sz="2400" dirty="0">
                <a:solidFill>
                  <a:schemeClr val="tx1"/>
                </a:solidFill>
              </a:rPr>
              <a:t> once in a </a:t>
            </a:r>
            <a:r>
              <a:rPr lang="fr-FR" sz="2400" dirty="0" err="1">
                <a:solidFill>
                  <a:schemeClr val="tx1"/>
                </a:solidFill>
              </a:rPr>
              <a:t>while</a:t>
            </a:r>
            <a:r>
              <a:rPr lang="fr-FR" sz="2400" dirty="0">
                <a:solidFill>
                  <a:schemeClr val="tx1"/>
                </a:solidFill>
              </a:rPr>
              <a:t> the stock </a:t>
            </a:r>
            <a:r>
              <a:rPr lang="fr-FR" sz="2400" dirty="0" err="1">
                <a:solidFill>
                  <a:schemeClr val="tx1"/>
                </a:solidFill>
              </a:rPr>
              <a:t>falls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into</a:t>
            </a:r>
            <a:r>
              <a:rPr lang="fr-FR" sz="2400" dirty="0">
                <a:solidFill>
                  <a:schemeClr val="tx1"/>
                </a:solidFill>
              </a:rPr>
              <a:t> a </a:t>
            </a:r>
            <a:r>
              <a:rPr lang="fr-FR" sz="2400" dirty="0" err="1">
                <a:solidFill>
                  <a:schemeClr val="tx1"/>
                </a:solidFill>
              </a:rPr>
              <a:t>crisis</a:t>
            </a:r>
            <a:r>
              <a:rPr lang="fr-FR" sz="24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Large </a:t>
            </a:r>
            <a:r>
              <a:rPr lang="fr-FR" sz="2400" dirty="0" err="1">
                <a:solidFill>
                  <a:schemeClr val="tx1"/>
                </a:solidFill>
              </a:rPr>
              <a:t>spectrum</a:t>
            </a:r>
            <a:r>
              <a:rPr lang="fr-FR" sz="2400" dirty="0">
                <a:solidFill>
                  <a:schemeClr val="tx1"/>
                </a:solidFill>
              </a:rPr>
              <a:t> of </a:t>
            </a:r>
            <a:r>
              <a:rPr lang="fr-FR" sz="2400" dirty="0" err="1">
                <a:solidFill>
                  <a:schemeClr val="tx1"/>
                </a:solidFill>
              </a:rPr>
              <a:t>parameters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that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plays</a:t>
            </a:r>
            <a:r>
              <a:rPr lang="fr-FR" sz="2400" dirty="0">
                <a:solidFill>
                  <a:schemeClr val="tx1"/>
                </a:solidFill>
              </a:rPr>
              <a:t> a </a:t>
            </a:r>
            <a:r>
              <a:rPr lang="fr-FR" sz="2400" dirty="0" err="1">
                <a:solidFill>
                  <a:schemeClr val="tx1"/>
                </a:solidFill>
              </a:rPr>
              <a:t>role</a:t>
            </a:r>
            <a:r>
              <a:rPr lang="fr-FR" sz="2400" dirty="0">
                <a:solidFill>
                  <a:schemeClr val="tx1"/>
                </a:solidFill>
              </a:rPr>
              <a:t> in </a:t>
            </a:r>
            <a:r>
              <a:rPr lang="fr-FR" sz="2400" dirty="0" err="1">
                <a:solidFill>
                  <a:schemeClr val="tx1"/>
                </a:solidFill>
              </a:rPr>
              <a:t>price</a:t>
            </a:r>
            <a:r>
              <a:rPr lang="fr-FR" sz="2400" dirty="0">
                <a:solidFill>
                  <a:schemeClr val="tx1"/>
                </a:solidFill>
              </a:rPr>
              <a:t> variation.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134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28375-E4A0-4730-A0FD-15459B22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and perspective</a:t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DFD64-F596-43F4-A01E-0263DA560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2" y="2242457"/>
            <a:ext cx="9479870" cy="45393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managed</a:t>
            </a:r>
            <a:r>
              <a:rPr lang="fr-FR" sz="2400" dirty="0"/>
              <a:t> to use machine </a:t>
            </a:r>
            <a:r>
              <a:rPr lang="fr-FR" sz="2400" dirty="0" err="1"/>
              <a:t>learning</a:t>
            </a:r>
            <a:r>
              <a:rPr lang="fr-FR" sz="2400" dirty="0"/>
              <a:t> techniques and </a:t>
            </a:r>
            <a:r>
              <a:rPr lang="fr-FR" sz="2400" dirty="0" err="1"/>
              <a:t>multiagent</a:t>
            </a:r>
            <a:r>
              <a:rPr lang="fr-FR" sz="2400" dirty="0"/>
              <a:t> </a:t>
            </a:r>
            <a:r>
              <a:rPr lang="fr-FR" sz="2400" dirty="0" err="1"/>
              <a:t>systems</a:t>
            </a:r>
            <a:r>
              <a:rPr lang="fr-FR" sz="2400" dirty="0"/>
              <a:t> to </a:t>
            </a:r>
            <a:r>
              <a:rPr lang="fr-FR" sz="2400" dirty="0" err="1"/>
              <a:t>create</a:t>
            </a:r>
            <a:r>
              <a:rPr lang="fr-FR" sz="2400" dirty="0"/>
              <a:t> a stock </a:t>
            </a:r>
            <a:r>
              <a:rPr lang="fr-FR" sz="2400" dirty="0" err="1"/>
              <a:t>market</a:t>
            </a:r>
            <a:r>
              <a:rPr lang="fr-FR" sz="2400" dirty="0"/>
              <a:t> simulator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capable of </a:t>
            </a:r>
            <a:r>
              <a:rPr lang="fr-FR" sz="2400" dirty="0" err="1"/>
              <a:t>both</a:t>
            </a:r>
            <a:r>
              <a:rPr lang="fr-FR" sz="2400" dirty="0"/>
              <a:t> </a:t>
            </a:r>
            <a:r>
              <a:rPr lang="fr-FR" sz="2400" dirty="0" err="1"/>
              <a:t>predicting</a:t>
            </a:r>
            <a:r>
              <a:rPr lang="fr-FR" sz="2400" dirty="0"/>
              <a:t> and </a:t>
            </a:r>
            <a:r>
              <a:rPr lang="fr-FR" sz="2400" dirty="0" err="1"/>
              <a:t>decision</a:t>
            </a:r>
            <a:r>
              <a:rPr lang="fr-FR" sz="2400" dirty="0"/>
              <a:t> help.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err="1"/>
              <a:t>We</a:t>
            </a:r>
            <a:r>
              <a:rPr lang="fr-FR" sz="2400" dirty="0"/>
              <a:t> are the first to </a:t>
            </a:r>
            <a:r>
              <a:rPr lang="fr-FR" sz="2400" dirty="0" err="1"/>
              <a:t>integrate</a:t>
            </a:r>
            <a:r>
              <a:rPr lang="fr-FR" sz="2400" dirty="0"/>
              <a:t> the </a:t>
            </a:r>
            <a:r>
              <a:rPr lang="fr-FR" sz="2400" dirty="0" err="1"/>
              <a:t>behaviour</a:t>
            </a:r>
            <a:r>
              <a:rPr lang="fr-FR" sz="2400" dirty="0"/>
              <a:t> of traders in </a:t>
            </a:r>
            <a:r>
              <a:rPr lang="fr-FR" sz="2400" dirty="0" err="1"/>
              <a:t>such</a:t>
            </a:r>
            <a:r>
              <a:rPr lang="fr-FR" sz="2400" dirty="0"/>
              <a:t> a system and </a:t>
            </a:r>
            <a:r>
              <a:rPr lang="fr-FR" sz="2400" dirty="0" err="1"/>
              <a:t>we</a:t>
            </a:r>
            <a:r>
              <a:rPr lang="fr-FR" sz="2400" dirty="0"/>
              <a:t> are </a:t>
            </a:r>
            <a:r>
              <a:rPr lang="fr-FR" sz="2400" dirty="0" err="1"/>
              <a:t>proud</a:t>
            </a:r>
            <a:r>
              <a:rPr lang="fr-FR" sz="2400" dirty="0"/>
              <a:t> of </a:t>
            </a:r>
            <a:r>
              <a:rPr lang="fr-FR" sz="2400" dirty="0" err="1"/>
              <a:t>this</a:t>
            </a:r>
            <a:r>
              <a:rPr lang="fr-FR" sz="2400" dirty="0"/>
              <a:t> contribution.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This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used</a:t>
            </a:r>
            <a:r>
              <a:rPr lang="fr-FR" sz="2400" dirty="0"/>
              <a:t> in real life scenarios to help traders in </a:t>
            </a:r>
            <a:r>
              <a:rPr lang="fr-FR" sz="2400" dirty="0" err="1"/>
              <a:t>achieving</a:t>
            </a:r>
            <a:r>
              <a:rPr lang="fr-FR" sz="2400" dirty="0"/>
              <a:t> </a:t>
            </a:r>
            <a:r>
              <a:rPr lang="fr-FR" sz="2400" dirty="0" err="1"/>
              <a:t>their</a:t>
            </a:r>
            <a:r>
              <a:rPr lang="fr-FR" sz="2400" dirty="0"/>
              <a:t> goals.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en-US" sz="2400" dirty="0"/>
              <a:t>It wasn’t an easy task, but also there is room for improvement for future work.</a:t>
            </a:r>
          </a:p>
        </p:txBody>
      </p:sp>
    </p:spTree>
    <p:extLst>
      <p:ext uri="{BB962C8B-B14F-4D97-AF65-F5344CB8AC3E}">
        <p14:creationId xmlns:p14="http://schemas.microsoft.com/office/powerpoint/2010/main" val="4288885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14B4-FFDA-4C20-ADD1-C9FBCEA4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and perspective</a:t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4420E-5AF1-4705-810B-28360237D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/>
              <a:t>For future </a:t>
            </a:r>
            <a:r>
              <a:rPr lang="fr-FR" sz="2400" dirty="0" err="1"/>
              <a:t>work</a:t>
            </a:r>
            <a:r>
              <a:rPr lang="fr-FR" sz="2400" dirty="0"/>
              <a:t>:</a:t>
            </a:r>
          </a:p>
          <a:p>
            <a:pPr marL="0" indent="0">
              <a:buNone/>
            </a:pPr>
            <a:endParaRPr lang="fr-FR" sz="2400" dirty="0"/>
          </a:p>
          <a:p>
            <a:pPr>
              <a:buFontTx/>
              <a:buChar char="-"/>
            </a:pP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want</a:t>
            </a:r>
            <a:r>
              <a:rPr lang="fr-FR" sz="2400" dirty="0"/>
              <a:t> to </a:t>
            </a:r>
            <a:r>
              <a:rPr lang="fr-FR" sz="2400" dirty="0" err="1"/>
              <a:t>see</a:t>
            </a:r>
            <a:r>
              <a:rPr lang="fr-FR" sz="2400" dirty="0"/>
              <a:t> a more </a:t>
            </a:r>
            <a:r>
              <a:rPr lang="fr-FR" sz="2400" dirty="0" err="1"/>
              <a:t>accurate</a:t>
            </a:r>
            <a:r>
              <a:rPr lang="fr-FR" sz="2400" dirty="0"/>
              <a:t> </a:t>
            </a:r>
            <a:r>
              <a:rPr lang="fr-FR" sz="2400" dirty="0" err="1"/>
              <a:t>predictions</a:t>
            </a:r>
            <a:r>
              <a:rPr lang="fr-FR" sz="2400" dirty="0"/>
              <a:t>.</a:t>
            </a:r>
          </a:p>
          <a:p>
            <a:pPr marL="0" indent="0">
              <a:buNone/>
            </a:pPr>
            <a:endParaRPr lang="fr-FR" sz="2400" dirty="0"/>
          </a:p>
          <a:p>
            <a:pPr>
              <a:buFontTx/>
              <a:buChar char="-"/>
            </a:pPr>
            <a:r>
              <a:rPr lang="fr-FR" sz="2400" dirty="0" err="1"/>
              <a:t>We</a:t>
            </a:r>
            <a:r>
              <a:rPr lang="fr-FR" sz="2400" dirty="0"/>
              <a:t> can </a:t>
            </a:r>
            <a:r>
              <a:rPr lang="fr-FR" sz="2400" dirty="0" err="1"/>
              <a:t>give</a:t>
            </a:r>
            <a:r>
              <a:rPr lang="fr-FR" sz="2400" dirty="0"/>
              <a:t> agents </a:t>
            </a:r>
            <a:r>
              <a:rPr lang="fr-FR" sz="2400" dirty="0" err="1"/>
              <a:t>wallets</a:t>
            </a:r>
            <a:r>
              <a:rPr lang="fr-FR" sz="2400" dirty="0"/>
              <a:t> and capital </a:t>
            </a:r>
            <a:r>
              <a:rPr lang="en-US" sz="2400" dirty="0"/>
              <a:t>and let it trade for a period of time, finally find the profits made by agents to know which behavior is the best and in what circumstances.</a:t>
            </a:r>
          </a:p>
        </p:txBody>
      </p:sp>
    </p:spTree>
    <p:extLst>
      <p:ext uri="{BB962C8B-B14F-4D97-AF65-F5344CB8AC3E}">
        <p14:creationId xmlns:p14="http://schemas.microsoft.com/office/powerpoint/2010/main" val="1360000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6134-7D71-4C34-A263-57CF5C744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933" y="2917371"/>
            <a:ext cx="9600133" cy="1796143"/>
          </a:xfrm>
        </p:spPr>
        <p:txBody>
          <a:bodyPr/>
          <a:lstStyle/>
          <a:p>
            <a:r>
              <a:rPr lang="fr-FR" sz="6000" dirty="0" err="1">
                <a:solidFill>
                  <a:schemeClr val="accent6">
                    <a:lumMod val="50000"/>
                  </a:schemeClr>
                </a:solidFill>
              </a:rPr>
              <a:t>Thanks</a:t>
            </a:r>
            <a:r>
              <a:rPr lang="fr-FR" sz="6000" dirty="0">
                <a:solidFill>
                  <a:schemeClr val="accent6">
                    <a:lumMod val="50000"/>
                  </a:schemeClr>
                </a:solidFill>
              </a:rPr>
              <a:t> for </a:t>
            </a:r>
            <a:r>
              <a:rPr lang="fr-FR" sz="6000" dirty="0" err="1">
                <a:solidFill>
                  <a:schemeClr val="accent6">
                    <a:lumMod val="50000"/>
                  </a:schemeClr>
                </a:solidFill>
              </a:rPr>
              <a:t>your</a:t>
            </a:r>
            <a:r>
              <a:rPr lang="fr-FR" sz="6000" dirty="0">
                <a:solidFill>
                  <a:schemeClr val="accent6">
                    <a:lumMod val="50000"/>
                  </a:schemeClr>
                </a:solidFill>
              </a:rPr>
              <a:t> attention</a:t>
            </a:r>
            <a:endParaRPr lang="en-US" sz="6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8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20" y="1281781"/>
            <a:ext cx="10801820" cy="706964"/>
          </a:xfrm>
        </p:spPr>
        <p:txBody>
          <a:bodyPr/>
          <a:lstStyle/>
          <a:p>
            <a:r>
              <a:rPr lang="fr-FR" dirty="0"/>
              <a:t>General introduction: </a:t>
            </a:r>
            <a:r>
              <a:rPr lang="fr-FR" dirty="0" err="1"/>
              <a:t>problematic</a:t>
            </a:r>
            <a:r>
              <a:rPr lang="fr-FR" dirty="0"/>
              <a:t> &amp; objectives</a:t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sz="2800" dirty="0">
                <a:solidFill>
                  <a:schemeClr val="accent6">
                    <a:lumMod val="50000"/>
                  </a:schemeClr>
                </a:solidFill>
              </a:rPr>
              <a:t>Objectives</a:t>
            </a:r>
          </a:p>
          <a:p>
            <a:pPr marL="0" indent="0">
              <a:buNone/>
            </a:pPr>
            <a:r>
              <a:rPr lang="fr-FR" sz="2400" dirty="0" err="1">
                <a:solidFill>
                  <a:schemeClr val="tx1"/>
                </a:solidFill>
              </a:rPr>
              <a:t>Using</a:t>
            </a:r>
            <a:r>
              <a:rPr lang="fr-FR" sz="2400" dirty="0">
                <a:solidFill>
                  <a:schemeClr val="tx1"/>
                </a:solidFill>
              </a:rPr>
              <a:t> machine </a:t>
            </a:r>
            <a:r>
              <a:rPr lang="fr-FR" sz="2400" dirty="0" err="1">
                <a:solidFill>
                  <a:schemeClr val="tx1"/>
                </a:solidFill>
              </a:rPr>
              <a:t>learning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tools</a:t>
            </a:r>
            <a:r>
              <a:rPr lang="fr-FR" sz="2400" dirty="0">
                <a:solidFill>
                  <a:schemeClr val="tx1"/>
                </a:solidFill>
              </a:rPr>
              <a:t> to </a:t>
            </a:r>
            <a:r>
              <a:rPr lang="fr-FR" sz="2400" dirty="0" err="1">
                <a:solidFill>
                  <a:schemeClr val="tx1"/>
                </a:solidFill>
              </a:rPr>
              <a:t>predict</a:t>
            </a:r>
            <a:r>
              <a:rPr lang="fr-FR" sz="2400" dirty="0">
                <a:solidFill>
                  <a:schemeClr val="tx1"/>
                </a:solidFill>
              </a:rPr>
              <a:t> stock </a:t>
            </a:r>
            <a:r>
              <a:rPr lang="fr-FR" sz="2400" dirty="0" err="1">
                <a:solidFill>
                  <a:schemeClr val="tx1"/>
                </a:solidFill>
              </a:rPr>
              <a:t>market</a:t>
            </a:r>
            <a:r>
              <a:rPr lang="fr-FR" sz="2400" dirty="0">
                <a:solidFill>
                  <a:schemeClr val="tx1"/>
                </a:solidFill>
              </a:rPr>
              <a:t> variation.</a:t>
            </a:r>
          </a:p>
          <a:p>
            <a:pPr marL="0" indent="0">
              <a:buNone/>
            </a:pPr>
            <a:r>
              <a:rPr lang="fr-FR" sz="2400" dirty="0" err="1">
                <a:solidFill>
                  <a:schemeClr val="tx1"/>
                </a:solidFill>
              </a:rPr>
              <a:t>Explain</a:t>
            </a:r>
            <a:r>
              <a:rPr lang="fr-FR" sz="2400" dirty="0">
                <a:solidFill>
                  <a:schemeClr val="tx1"/>
                </a:solidFill>
              </a:rPr>
              <a:t> the </a:t>
            </a:r>
            <a:r>
              <a:rPr lang="fr-FR" sz="2400" dirty="0" err="1">
                <a:solidFill>
                  <a:schemeClr val="tx1"/>
                </a:solidFill>
              </a:rPr>
              <a:t>price</a:t>
            </a:r>
            <a:r>
              <a:rPr lang="fr-FR" sz="2400" dirty="0">
                <a:solidFill>
                  <a:schemeClr val="tx1"/>
                </a:solidFill>
              </a:rPr>
              <a:t> variation </a:t>
            </a:r>
            <a:r>
              <a:rPr lang="fr-FR" sz="2400" dirty="0" err="1">
                <a:solidFill>
                  <a:schemeClr val="tx1"/>
                </a:solidFill>
              </a:rPr>
              <a:t>according</a:t>
            </a:r>
            <a:r>
              <a:rPr lang="fr-FR" sz="2400" dirty="0">
                <a:solidFill>
                  <a:schemeClr val="tx1"/>
                </a:solidFill>
              </a:rPr>
              <a:t> to </a:t>
            </a:r>
            <a:r>
              <a:rPr lang="fr-FR" sz="2400" dirty="0" err="1">
                <a:solidFill>
                  <a:schemeClr val="tx1"/>
                </a:solidFill>
              </a:rPr>
              <a:t>investors</a:t>
            </a:r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dirty="0" err="1">
                <a:solidFill>
                  <a:schemeClr val="tx1"/>
                </a:solidFill>
              </a:rPr>
              <a:t>behaviour</a:t>
            </a:r>
            <a:r>
              <a:rPr lang="fr-FR" sz="24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Focus on </a:t>
            </a:r>
            <a:r>
              <a:rPr lang="fr-FR" sz="2400" dirty="0" err="1">
                <a:solidFill>
                  <a:schemeClr val="tx1"/>
                </a:solidFill>
              </a:rPr>
              <a:t>finding</a:t>
            </a:r>
            <a:r>
              <a:rPr lang="fr-FR" sz="2400" dirty="0">
                <a:solidFill>
                  <a:schemeClr val="tx1"/>
                </a:solidFill>
              </a:rPr>
              <a:t> and </a:t>
            </a:r>
            <a:r>
              <a:rPr lang="fr-FR" sz="2400" dirty="0" err="1">
                <a:solidFill>
                  <a:schemeClr val="tx1"/>
                </a:solidFill>
              </a:rPr>
              <a:t>explaining</a:t>
            </a:r>
            <a:r>
              <a:rPr lang="fr-FR" sz="2400" dirty="0">
                <a:solidFill>
                  <a:schemeClr val="tx1"/>
                </a:solidFill>
              </a:rPr>
              <a:t> of the stock </a:t>
            </a:r>
            <a:r>
              <a:rPr lang="fr-FR" sz="2400" dirty="0" err="1">
                <a:solidFill>
                  <a:schemeClr val="tx1"/>
                </a:solidFill>
              </a:rPr>
              <a:t>market</a:t>
            </a:r>
            <a:r>
              <a:rPr lang="fr-FR" sz="2400" dirty="0">
                <a:solidFill>
                  <a:schemeClr val="tx1"/>
                </a:solidFill>
              </a:rPr>
              <a:t> crash.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43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58" y="1122755"/>
            <a:ext cx="9261255" cy="944584"/>
          </a:xfrm>
        </p:spPr>
        <p:txBody>
          <a:bodyPr/>
          <a:lstStyle/>
          <a:p>
            <a:r>
              <a:rPr lang="fr-FR" dirty="0"/>
              <a:t>Existent solutions and state of the art</a:t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127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There </a:t>
            </a:r>
            <a:r>
              <a:rPr lang="fr-FR" sz="2400" dirty="0" err="1"/>
              <a:t>is</a:t>
            </a:r>
            <a:r>
              <a:rPr lang="fr-FR" sz="2400" dirty="0"/>
              <a:t> a </a:t>
            </a:r>
            <a:r>
              <a:rPr lang="fr-FR" sz="2400" dirty="0" err="1"/>
              <a:t>plenty</a:t>
            </a:r>
            <a:r>
              <a:rPr lang="fr-FR" sz="2400" dirty="0"/>
              <a:t> of </a:t>
            </a:r>
            <a:r>
              <a:rPr lang="fr-FR" sz="2400" dirty="0" err="1"/>
              <a:t>realised</a:t>
            </a:r>
            <a:r>
              <a:rPr lang="fr-FR" sz="2400" dirty="0"/>
              <a:t> </a:t>
            </a:r>
            <a:r>
              <a:rPr lang="fr-FR" sz="2400" dirty="0" err="1"/>
              <a:t>work</a:t>
            </a:r>
            <a:r>
              <a:rPr lang="fr-FR" sz="2400" dirty="0"/>
              <a:t> in the </a:t>
            </a:r>
            <a:r>
              <a:rPr lang="fr-FR" sz="2400" dirty="0" err="1"/>
              <a:t>field</a:t>
            </a:r>
            <a:r>
              <a:rPr lang="fr-FR" sz="2400" dirty="0"/>
              <a:t> of </a:t>
            </a:r>
            <a:r>
              <a:rPr lang="fr-FR" sz="2400" dirty="0" err="1"/>
              <a:t>predicting</a:t>
            </a:r>
            <a:r>
              <a:rPr lang="fr-FR" sz="2400" dirty="0"/>
              <a:t> stock </a:t>
            </a:r>
            <a:r>
              <a:rPr lang="fr-FR" sz="2400" dirty="0" err="1"/>
              <a:t>markets</a:t>
            </a:r>
            <a:r>
              <a:rPr lang="fr-FR" sz="2400" dirty="0"/>
              <a:t> and </a:t>
            </a:r>
            <a:r>
              <a:rPr lang="fr-FR" sz="2400" dirty="0" err="1"/>
              <a:t>studying</a:t>
            </a:r>
            <a:r>
              <a:rPr lang="fr-FR" sz="2400" dirty="0"/>
              <a:t> the </a:t>
            </a:r>
            <a:r>
              <a:rPr lang="fr-FR" sz="2400" dirty="0" err="1"/>
              <a:t>price</a:t>
            </a:r>
            <a:r>
              <a:rPr lang="fr-FR" sz="2400" dirty="0"/>
              <a:t> variation.</a:t>
            </a:r>
          </a:p>
          <a:p>
            <a:pPr marL="0" indent="0">
              <a:buNone/>
            </a:pPr>
            <a:r>
              <a:rPr lang="fr-FR" sz="2400" b="1" dirty="0"/>
              <a:t>1-</a:t>
            </a:r>
            <a:r>
              <a:rPr lang="fr-FR" sz="2400" dirty="0"/>
              <a:t> </a:t>
            </a:r>
            <a:r>
              <a:rPr lang="en-US" sz="2400" b="1" dirty="0"/>
              <a:t>A Bat-Neural Network Multi-Agent System For Stock Price Prediction:</a:t>
            </a:r>
          </a:p>
          <a:p>
            <a:pPr marL="0" indent="0">
              <a:buNone/>
            </a:pPr>
            <a:r>
              <a:rPr lang="fr-FR" sz="2400" dirty="0"/>
              <a:t>In </a:t>
            </a:r>
            <a:r>
              <a:rPr lang="fr-FR" sz="2400" dirty="0" err="1"/>
              <a:t>this</a:t>
            </a:r>
            <a:r>
              <a:rPr lang="fr-FR" sz="2400" dirty="0"/>
              <a:t> </a:t>
            </a:r>
            <a:r>
              <a:rPr lang="fr-FR" sz="2400" dirty="0" err="1"/>
              <a:t>research</a:t>
            </a:r>
            <a:r>
              <a:rPr lang="fr-FR" sz="2400" dirty="0"/>
              <a:t> the </a:t>
            </a:r>
            <a:r>
              <a:rPr lang="fr-FR" sz="2400" dirty="0" err="1"/>
              <a:t>authors</a:t>
            </a:r>
            <a:r>
              <a:rPr lang="fr-FR" sz="2400" dirty="0"/>
              <a:t> </a:t>
            </a:r>
            <a:r>
              <a:rPr lang="fr-FR" sz="2400" dirty="0" err="1"/>
              <a:t>gathered</a:t>
            </a:r>
            <a:r>
              <a:rPr lang="fr-FR" sz="2400" dirty="0"/>
              <a:t> </a:t>
            </a:r>
            <a:r>
              <a:rPr lang="fr-FR" sz="2400" dirty="0" err="1"/>
              <a:t>statistics</a:t>
            </a:r>
            <a:r>
              <a:rPr lang="fr-FR" sz="2400" dirty="0"/>
              <a:t>, news and </a:t>
            </a:r>
            <a:r>
              <a:rPr lang="fr-FR" sz="2400" dirty="0" err="1"/>
              <a:t>historical</a:t>
            </a:r>
            <a:r>
              <a:rPr lang="fr-FR" sz="2400" dirty="0"/>
              <a:t> </a:t>
            </a:r>
            <a:r>
              <a:rPr lang="fr-FR" sz="2400" dirty="0" err="1"/>
              <a:t>price</a:t>
            </a:r>
            <a:r>
              <a:rPr lang="fr-FR" sz="2400" dirty="0"/>
              <a:t> data.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6" name="Picture 2" descr="News Logo free vector icons designed by Freepik | Icon design, Vector icon  design, Vector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970" y="5086701"/>
            <a:ext cx="2654143" cy="139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atistics Growth Icon. statistics, up, growth, graph, icon, logo, symbol,  vector, design | Instagram highlight icons, Instagram growth, Management 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940" y="4836091"/>
            <a:ext cx="1894647" cy="189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atabase Logo Png Transparent Images – Free PNG Images Vector, PSD,  Clipart, Templat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245" y="5086701"/>
            <a:ext cx="1321903" cy="132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03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329" y="1260058"/>
            <a:ext cx="8761413" cy="706964"/>
          </a:xfrm>
        </p:spPr>
        <p:txBody>
          <a:bodyPr/>
          <a:lstStyle/>
          <a:p>
            <a:r>
              <a:rPr lang="fr-FR" dirty="0"/>
              <a:t>Existent solutions and state of the art</a:t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/>
              <a:t>The </a:t>
            </a:r>
            <a:r>
              <a:rPr lang="fr-FR" sz="2400" dirty="0" err="1"/>
              <a:t>study</a:t>
            </a:r>
            <a:r>
              <a:rPr lang="fr-FR" sz="2400" dirty="0"/>
              <a:t> </a:t>
            </a:r>
            <a:r>
              <a:rPr lang="fr-FR" sz="2400" dirty="0" err="1"/>
              <a:t>focuses</a:t>
            </a:r>
            <a:r>
              <a:rPr lang="fr-FR" sz="2400" dirty="0"/>
              <a:t> on the </a:t>
            </a:r>
            <a:r>
              <a:rPr lang="fr-FR" sz="2400" dirty="0" err="1"/>
              <a:t>features</a:t>
            </a:r>
            <a:r>
              <a:rPr lang="fr-FR" sz="2400" dirty="0"/>
              <a:t> </a:t>
            </a:r>
            <a:r>
              <a:rPr lang="fr-FR" sz="2400" dirty="0" err="1"/>
              <a:t>selection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r>
              <a:rPr lang="fr-FR" sz="2400" dirty="0"/>
              <a:t> a </a:t>
            </a:r>
            <a:r>
              <a:rPr lang="fr-FR" sz="2400" dirty="0" err="1"/>
              <a:t>voting</a:t>
            </a:r>
            <a:r>
              <a:rPr lang="fr-FR" sz="2400" dirty="0"/>
              <a:t> </a:t>
            </a:r>
            <a:r>
              <a:rPr lang="fr-FR" sz="2400" dirty="0" err="1"/>
              <a:t>node</a:t>
            </a:r>
            <a:r>
              <a:rPr lang="fr-FR" sz="2400" dirty="0"/>
              <a:t>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err="1"/>
              <a:t>Based</a:t>
            </a:r>
            <a:r>
              <a:rPr lang="fr-FR" sz="2400" dirty="0"/>
              <a:t> on the </a:t>
            </a:r>
            <a:r>
              <a:rPr lang="fr-FR" sz="2400" dirty="0" err="1"/>
              <a:t>features</a:t>
            </a:r>
            <a:r>
              <a:rPr lang="fr-FR" sz="2400" dirty="0"/>
              <a:t> </a:t>
            </a:r>
            <a:r>
              <a:rPr lang="fr-FR" sz="2400" dirty="0" err="1"/>
              <a:t>selected</a:t>
            </a:r>
            <a:r>
              <a:rPr lang="fr-FR" sz="2400" dirty="0"/>
              <a:t> </a:t>
            </a:r>
            <a:r>
              <a:rPr lang="fr-FR" sz="2400" dirty="0" err="1"/>
              <a:t>they</a:t>
            </a:r>
            <a:r>
              <a:rPr lang="fr-FR" sz="2400" dirty="0"/>
              <a:t> </a:t>
            </a:r>
            <a:r>
              <a:rPr lang="fr-FR" sz="2400" dirty="0" err="1"/>
              <a:t>created</a:t>
            </a:r>
            <a:r>
              <a:rPr lang="fr-FR" sz="2400" dirty="0"/>
              <a:t> an </a:t>
            </a:r>
            <a:r>
              <a:rPr lang="fr-FR" sz="2400" dirty="0" err="1"/>
              <a:t>artificial</a:t>
            </a:r>
            <a:r>
              <a:rPr lang="fr-FR" sz="2400" dirty="0"/>
              <a:t> intelligence </a:t>
            </a:r>
            <a:r>
              <a:rPr lang="fr-FR" sz="2400" dirty="0" err="1"/>
              <a:t>framework</a:t>
            </a:r>
            <a:r>
              <a:rPr lang="fr-FR" sz="2400" dirty="0"/>
              <a:t> for </a:t>
            </a:r>
            <a:r>
              <a:rPr lang="fr-FR" sz="2400" dirty="0" err="1"/>
              <a:t>predicting</a:t>
            </a:r>
            <a:r>
              <a:rPr lang="fr-FR" sz="2400" dirty="0"/>
              <a:t> future </a:t>
            </a:r>
            <a:r>
              <a:rPr lang="fr-FR" sz="2400" dirty="0" err="1"/>
              <a:t>price</a:t>
            </a:r>
            <a:r>
              <a:rPr lang="fr-FR" sz="2400" dirty="0"/>
              <a:t>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Download Free png Thinking PNG, Transparent Thinking PNG Image Free  Download - PNGkey - DLPNG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840" y="3120886"/>
            <a:ext cx="1337365" cy="133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rtificial neural network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003456" y="5258165"/>
            <a:ext cx="3184536" cy="152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45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937" y="1291720"/>
            <a:ext cx="8761413" cy="706964"/>
          </a:xfrm>
        </p:spPr>
        <p:txBody>
          <a:bodyPr/>
          <a:lstStyle/>
          <a:p>
            <a:r>
              <a:rPr lang="fr-FR" dirty="0"/>
              <a:t>Existent solutions and state of the art</a:t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937" y="2341760"/>
            <a:ext cx="10257183" cy="44924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400" b="1" dirty="0"/>
              <a:t>2- </a:t>
            </a:r>
            <a:r>
              <a:rPr lang="en-US" sz="2400" b="1" dirty="0"/>
              <a:t>An Intelligent Agent-Based Stock Prediction System:</a:t>
            </a:r>
          </a:p>
          <a:p>
            <a:pPr marL="0" indent="0">
              <a:buNone/>
            </a:pPr>
            <a:r>
              <a:rPr lang="en-US" sz="2800" dirty="0"/>
              <a:t>Two cases were studied in this study, the long term trend prediction which focuses on the change pattern between a buy and a sell points, to predict where the stock market is headed.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 short term trend prediction which </a:t>
            </a:r>
          </a:p>
          <a:p>
            <a:pPr marL="0" indent="0">
              <a:buNone/>
            </a:pPr>
            <a:r>
              <a:rPr lang="en-US" sz="2800" dirty="0"/>
              <a:t>focuses on the daily changes of </a:t>
            </a:r>
          </a:p>
          <a:p>
            <a:pPr marL="0" indent="0">
              <a:buNone/>
            </a:pPr>
            <a:r>
              <a:rPr lang="en-US" sz="2800" dirty="0"/>
              <a:t>the stock prices (</a:t>
            </a:r>
            <a:r>
              <a:rPr lang="en-US" sz="2800" dirty="0" err="1"/>
              <a:t>open,high,low,close</a:t>
            </a:r>
            <a:r>
              <a:rPr lang="en-US" sz="2800" dirty="0"/>
              <a:t>).</a:t>
            </a:r>
          </a:p>
          <a:p>
            <a:pPr marL="0" indent="0">
              <a:buNone/>
            </a:pPr>
            <a:br>
              <a:rPr lang="en-US" sz="2400" dirty="0"/>
            </a:b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774" y="3759926"/>
            <a:ext cx="2950886" cy="782256"/>
          </a:xfrm>
          <a:prstGeom prst="rect">
            <a:avLst/>
          </a:prstGeom>
        </p:spPr>
      </p:pic>
      <p:pic>
        <p:nvPicPr>
          <p:cNvPr id="3074" name="Picture 2" descr="House of Lords - Measuring Inflation - Economic Affairs Committ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077" y="4383156"/>
            <a:ext cx="3017217" cy="190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193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63" y="1331476"/>
            <a:ext cx="8761413" cy="706964"/>
          </a:xfrm>
        </p:spPr>
        <p:txBody>
          <a:bodyPr/>
          <a:lstStyle/>
          <a:p>
            <a:r>
              <a:rPr lang="fr-FR" dirty="0"/>
              <a:t>Existent solutions and state of the art</a:t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9827785" cy="40855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/>
              <a:t>None of the </a:t>
            </a:r>
            <a:r>
              <a:rPr lang="fr-FR" sz="2400" dirty="0" err="1"/>
              <a:t>above</a:t>
            </a:r>
            <a:r>
              <a:rPr lang="fr-FR" sz="2400" dirty="0"/>
              <a:t> </a:t>
            </a:r>
            <a:r>
              <a:rPr lang="fr-FR" sz="2400" dirty="0" err="1"/>
              <a:t>studies</a:t>
            </a:r>
            <a:r>
              <a:rPr lang="fr-FR" sz="2400" dirty="0"/>
              <a:t> </a:t>
            </a:r>
            <a:r>
              <a:rPr lang="fr-FR" sz="2400" dirty="0" err="1"/>
              <a:t>took</a:t>
            </a:r>
            <a:r>
              <a:rPr lang="fr-FR" sz="2400" dirty="0"/>
              <a:t> </a:t>
            </a:r>
            <a:r>
              <a:rPr lang="fr-FR" sz="2400" dirty="0" err="1"/>
              <a:t>into</a:t>
            </a:r>
            <a:r>
              <a:rPr lang="fr-FR" sz="2400" dirty="0"/>
              <a:t> </a:t>
            </a:r>
            <a:r>
              <a:rPr lang="fr-FR" sz="2400" dirty="0" err="1"/>
              <a:t>consideration</a:t>
            </a:r>
            <a:r>
              <a:rPr lang="fr-FR" sz="2400" dirty="0"/>
              <a:t> the </a:t>
            </a:r>
            <a:r>
              <a:rPr lang="fr-FR" sz="2400" dirty="0" err="1"/>
              <a:t>behaviour</a:t>
            </a:r>
            <a:r>
              <a:rPr lang="fr-FR" sz="2400" dirty="0"/>
              <a:t> of traders and the nature of </a:t>
            </a:r>
            <a:r>
              <a:rPr lang="fr-FR" sz="2400" dirty="0" err="1"/>
              <a:t>their</a:t>
            </a:r>
            <a:r>
              <a:rPr lang="fr-FR" sz="2400" dirty="0"/>
              <a:t> </a:t>
            </a:r>
            <a:r>
              <a:rPr lang="fr-FR" sz="2400" dirty="0" err="1"/>
              <a:t>reasoning</a:t>
            </a:r>
            <a:r>
              <a:rPr lang="fr-FR" sz="2400" dirty="0"/>
              <a:t>.</a:t>
            </a:r>
          </a:p>
          <a:p>
            <a:pPr marL="0" indent="0">
              <a:buNone/>
            </a:pPr>
            <a:r>
              <a:rPr lang="fr-FR" sz="2400" dirty="0"/>
              <a:t>In </a:t>
            </a:r>
            <a:r>
              <a:rPr lang="fr-FR" sz="2400" dirty="0" err="1"/>
              <a:t>our</a:t>
            </a:r>
            <a:r>
              <a:rPr lang="fr-FR" sz="2400" dirty="0"/>
              <a:t> </a:t>
            </a:r>
            <a:r>
              <a:rPr lang="fr-FR" sz="2400" dirty="0" err="1"/>
              <a:t>study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will</a:t>
            </a:r>
            <a:r>
              <a:rPr lang="fr-FR" sz="2400" dirty="0"/>
              <a:t> </a:t>
            </a:r>
            <a:r>
              <a:rPr lang="fr-FR" sz="2400" dirty="0" err="1"/>
              <a:t>try</a:t>
            </a:r>
            <a:r>
              <a:rPr lang="fr-FR" sz="2400" dirty="0"/>
              <a:t> to </a:t>
            </a:r>
            <a:r>
              <a:rPr lang="fr-FR" sz="2400" dirty="0" err="1"/>
              <a:t>explain</a:t>
            </a:r>
            <a:r>
              <a:rPr lang="fr-FR" sz="2400" dirty="0"/>
              <a:t> the real </a:t>
            </a:r>
            <a:r>
              <a:rPr lang="fr-FR" sz="2400" dirty="0" err="1"/>
              <a:t>combination</a:t>
            </a:r>
            <a:r>
              <a:rPr lang="fr-FR" sz="2400" dirty="0"/>
              <a:t> of stock </a:t>
            </a:r>
            <a:r>
              <a:rPr lang="fr-FR" sz="2400" dirty="0" err="1"/>
              <a:t>markets</a:t>
            </a:r>
            <a:r>
              <a:rPr lang="fr-FR" sz="2400" dirty="0"/>
              <a:t> and main </a:t>
            </a:r>
            <a:r>
              <a:rPr lang="fr-FR" sz="2400" dirty="0" err="1"/>
              <a:t>behaviour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leads to a crash.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	   Rational 				   </a:t>
            </a:r>
            <a:r>
              <a:rPr lang="fr-FR" sz="2400" dirty="0" err="1"/>
              <a:t>Emotional</a:t>
            </a:r>
            <a:r>
              <a:rPr lang="fr-FR" sz="2400" dirty="0"/>
              <a:t>					</a:t>
            </a:r>
            <a:r>
              <a:rPr lang="fr-FR" sz="2400" dirty="0" err="1"/>
              <a:t>Memetic</a:t>
            </a:r>
            <a:endParaRPr lang="en-US" sz="2400" dirty="0"/>
          </a:p>
        </p:txBody>
      </p:sp>
      <p:pic>
        <p:nvPicPr>
          <p:cNvPr id="4098" name="Picture 2" descr="Download Free png Becoming An Agent, Wy, Agent Icon PNG and Vector for Free  Download ... - DLPNG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714" y="4304402"/>
            <a:ext cx="1881670" cy="188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ownload Free png Becoming An Agent, Wy, Agent Icon PNG and Vector for Free  Download ... - DLPNG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528" y="4304400"/>
            <a:ext cx="1881670" cy="188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ownload Free png Becoming An Agent, Wy, Agent Icon PNG and Vector for Free  Download ... - DLPNG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343" y="4304401"/>
            <a:ext cx="1881670" cy="188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27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Proposed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 and solution</a:t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err="1"/>
              <a:t>We</a:t>
            </a:r>
            <a:r>
              <a:rPr lang="fr-FR" sz="2400" dirty="0"/>
              <a:t> propose a stock </a:t>
            </a:r>
            <a:r>
              <a:rPr lang="fr-FR" sz="2400" dirty="0" err="1"/>
              <a:t>market</a:t>
            </a:r>
            <a:r>
              <a:rPr lang="fr-FR" sz="2400" dirty="0"/>
              <a:t> simulator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capable of </a:t>
            </a:r>
            <a:r>
              <a:rPr lang="fr-FR" sz="2400" dirty="0" err="1"/>
              <a:t>predicting</a:t>
            </a:r>
            <a:r>
              <a:rPr lang="fr-FR" sz="2400" dirty="0"/>
              <a:t> future </a:t>
            </a:r>
            <a:r>
              <a:rPr lang="fr-FR" sz="2400" dirty="0" err="1"/>
              <a:t>asset</a:t>
            </a:r>
            <a:r>
              <a:rPr lang="fr-FR" sz="2400" dirty="0"/>
              <a:t> </a:t>
            </a:r>
            <a:r>
              <a:rPr lang="fr-FR" sz="2400" dirty="0" err="1"/>
              <a:t>price</a:t>
            </a:r>
            <a:r>
              <a:rPr lang="fr-FR" sz="2400" dirty="0"/>
              <a:t> and </a:t>
            </a:r>
            <a:r>
              <a:rPr lang="fr-FR" sz="2400" dirty="0" err="1"/>
              <a:t>simulate</a:t>
            </a:r>
            <a:r>
              <a:rPr lang="fr-FR" sz="2400" dirty="0"/>
              <a:t> a trading phase to </a:t>
            </a:r>
            <a:r>
              <a:rPr lang="fr-FR" sz="2400" dirty="0" err="1"/>
              <a:t>explain</a:t>
            </a:r>
            <a:r>
              <a:rPr lang="fr-FR" sz="2400" dirty="0"/>
              <a:t> the real stock </a:t>
            </a:r>
            <a:r>
              <a:rPr lang="fr-FR" sz="2400" dirty="0" err="1"/>
              <a:t>market</a:t>
            </a:r>
            <a:r>
              <a:rPr lang="fr-FR" sz="2400" dirty="0"/>
              <a:t> </a:t>
            </a:r>
            <a:r>
              <a:rPr lang="fr-FR" sz="2400" dirty="0" err="1"/>
              <a:t>combination</a:t>
            </a:r>
            <a:r>
              <a:rPr lang="fr-FR" sz="2400" dirty="0"/>
              <a:t> and the main </a:t>
            </a:r>
            <a:r>
              <a:rPr lang="fr-FR" sz="2400" dirty="0" err="1"/>
              <a:t>responsible</a:t>
            </a:r>
            <a:r>
              <a:rPr lang="fr-FR" sz="2400" dirty="0"/>
              <a:t> </a:t>
            </a:r>
            <a:r>
              <a:rPr lang="fr-FR" sz="2400" dirty="0" err="1"/>
              <a:t>behaviour</a:t>
            </a:r>
            <a:r>
              <a:rPr lang="fr-FR" sz="2400" dirty="0"/>
              <a:t> for </a:t>
            </a:r>
            <a:r>
              <a:rPr lang="fr-FR" sz="2400" dirty="0" err="1"/>
              <a:t>market</a:t>
            </a:r>
            <a:r>
              <a:rPr lang="fr-FR" sz="2400" dirty="0"/>
              <a:t> crash.</a:t>
            </a:r>
          </a:p>
          <a:p>
            <a:pPr marL="0" indent="0">
              <a:buNone/>
            </a:pPr>
            <a:r>
              <a:rPr lang="fr-FR" sz="2400" dirty="0"/>
              <a:t> </a:t>
            </a:r>
            <a:endParaRPr lang="en-US" sz="2400" dirty="0"/>
          </a:p>
        </p:txBody>
      </p:sp>
      <p:pic>
        <p:nvPicPr>
          <p:cNvPr id="5124" name="Picture 4" descr="Bitcoin Logo PNG | Logop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912" y="4425926"/>
            <a:ext cx="2208006" cy="168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302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652</TotalTime>
  <Words>1671</Words>
  <Application>Microsoft Office PowerPoint</Application>
  <PresentationFormat>Widescreen</PresentationFormat>
  <Paragraphs>201</Paragraphs>
  <Slides>32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Century Gothic</vt:lpstr>
      <vt:lpstr>Wingdings 3</vt:lpstr>
      <vt:lpstr>Ion Boardroom</vt:lpstr>
      <vt:lpstr>DEEP LEARNING BASED AGENTS MODELING TO EXPLAIN MARKET STABILITY</vt:lpstr>
      <vt:lpstr>Plan</vt:lpstr>
      <vt:lpstr>General introduction: problematic &amp; objectives </vt:lpstr>
      <vt:lpstr>General introduction: problematic &amp; objectives </vt:lpstr>
      <vt:lpstr>Existent solutions and state of the art </vt:lpstr>
      <vt:lpstr>Existent solutions and state of the art </vt:lpstr>
      <vt:lpstr>Existent solutions and state of the art </vt:lpstr>
      <vt:lpstr>Existent solutions and state of the art </vt:lpstr>
      <vt:lpstr>Proposed method and solution </vt:lpstr>
      <vt:lpstr>Proposed method and solution </vt:lpstr>
      <vt:lpstr>Proposed method and solution </vt:lpstr>
      <vt:lpstr>Proposed method and solution </vt:lpstr>
      <vt:lpstr>Proposed method and solution </vt:lpstr>
      <vt:lpstr>Implementations and tests </vt:lpstr>
      <vt:lpstr>Implementations and tests </vt:lpstr>
      <vt:lpstr>Implementations and tests </vt:lpstr>
      <vt:lpstr>Implementations and tests </vt:lpstr>
      <vt:lpstr>Implementations and tests </vt:lpstr>
      <vt:lpstr>Implementations and tests </vt:lpstr>
      <vt:lpstr>Implementations and tests </vt:lpstr>
      <vt:lpstr>Implementations and tests </vt:lpstr>
      <vt:lpstr>Implementations and tests </vt:lpstr>
      <vt:lpstr>Implementations and tests </vt:lpstr>
      <vt:lpstr>Implementations and tests </vt:lpstr>
      <vt:lpstr>Implementations and tests </vt:lpstr>
      <vt:lpstr>Implementations and tests </vt:lpstr>
      <vt:lpstr>Implementations and tests </vt:lpstr>
      <vt:lpstr>Implementations and tests </vt:lpstr>
      <vt:lpstr>Implementations and tests </vt:lpstr>
      <vt:lpstr>Conclusion and perspective </vt:lpstr>
      <vt:lpstr>Conclusion and perspective 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STOCK SIMULATOR</dc:title>
  <dc:creator>Administrator</dc:creator>
  <cp:lastModifiedBy>Administrator</cp:lastModifiedBy>
  <cp:revision>20</cp:revision>
  <dcterms:created xsi:type="dcterms:W3CDTF">2021-04-06T08:32:04Z</dcterms:created>
  <dcterms:modified xsi:type="dcterms:W3CDTF">2021-04-08T00:13:48Z</dcterms:modified>
</cp:coreProperties>
</file>