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3" d="100"/>
          <a:sy n="103" d="100"/>
        </p:scale>
        <p:origin x="9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18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18-07335-2" TargetMode="External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doi.org/10.1038/s41467-020-15507-2" TargetMode="External"/><Relationship Id="rId4" Type="http://schemas.openxmlformats.org/officeDocument/2006/relationships/hyperlink" Target="https://doi.org/10.1038/s41586-020-1957-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076956" y="2239480"/>
            <a:ext cx="54864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15"/>
              </a:lnSpc>
            </a:pPr>
            <a:r>
              <a:rPr lang="en-US" sz="3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宏基因组挖掘NCLDV病毒</a:t>
            </a:r>
            <a:endParaRPr lang="en-US" sz="3511" dirty="0"/>
          </a:p>
        </p:txBody>
      </p:sp>
      <p:pic>
        <p:nvPicPr>
          <p:cNvPr id="3" name="Object 2" descr="file://C:\Users\Achuan\AppData\Roaming\XMind\Electron v3\vana\workbooks\9798a87badbb9f7d479c0ae993\resources\a07400765174535bec0a4b2a713d9e4f8f0c53cc1eb2f9ec58b3595a4e9c3b83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251" y="1657236"/>
            <a:ext cx="1828800" cy="18290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466490" y="1041559"/>
            <a:ext cx="402336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7424"/>
              </a:lnSpc>
            </a:pPr>
            <a:r>
              <a:rPr lang="en-US" sz="5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运行参数</a:t>
            </a:r>
            <a:endParaRPr lang="en-US" sz="5711" dirty="0"/>
          </a:p>
        </p:txBody>
      </p:sp>
      <p:pic>
        <p:nvPicPr>
          <p:cNvPr id="3" name="Object 2" descr="D:\Program_Files\XMind\resources\app.asar\static\snowbird\resource\markers\priorityMarkers\priority-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410" y="1157288"/>
            <a:ext cx="771754" cy="77152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449117" y="2867501"/>
            <a:ext cx="2286000" cy="123444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 fontScale="25000" lnSpcReduction="20000"/>
          </a:bodyPr>
          <a:lstStyle/>
          <a:p>
            <a:pPr algn="ctr">
              <a:lnSpc>
                <a:spcPts val="2284"/>
              </a:lnSpc>
            </a:pPr>
            <a:r>
              <a:rPr lang="en-US" sz="15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--include-groups NCLDV 
--min-length 5000 
--min-score 0.5 
-j 10 all​ 
</a:t>
            </a:r>
            <a:endParaRPr lang="en-US" sz="1523" dirty="0"/>
          </a:p>
        </p:txBody>
      </p:sp>
      <p:sp>
        <p:nvSpPr>
          <p:cNvPr id="5" name="Object4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 挖掘方法</a:t>
            </a:r>
            <a:endParaRPr lang="en-US" sz="973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227125" y="642938"/>
            <a:ext cx="292608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后续处理</a:t>
            </a:r>
            <a:endParaRPr lang="en-US" sz="4188" dirty="0"/>
          </a:p>
        </p:txBody>
      </p:sp>
      <p:pic>
        <p:nvPicPr>
          <p:cNvPr id="3" name="Object 2" descr="D:\Program_Files\XMind\resources\app.asar\static\snowbird\resource\markers\priorityMarkers\priority-3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5" y="727805"/>
            <a:ext cx="566014" cy="56578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609905" y="1429893"/>
            <a:ext cx="21945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统计contig得率</a:t>
            </a:r>
            <a:endParaRPr lang="en-US" sz="2284" dirty="0"/>
          </a:p>
        </p:txBody>
      </p:sp>
      <p:sp>
        <p:nvSpPr>
          <p:cNvPr id="5" name="Object4"/>
          <p:cNvSpPr/>
          <p:nvPr/>
        </p:nvSpPr>
        <p:spPr>
          <a:xfrm>
            <a:off x="609905" y="2067687"/>
            <a:ext cx="21945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进行单样本分箱</a:t>
            </a:r>
            <a:endParaRPr lang="en-US" sz="2284" dirty="0"/>
          </a:p>
        </p:txBody>
      </p:sp>
      <p:sp>
        <p:nvSpPr>
          <p:cNvPr id="6" name="Object5"/>
          <p:cNvSpPr/>
          <p:nvPr/>
        </p:nvSpPr>
        <p:spPr>
          <a:xfrm>
            <a:off x="609905" y="2705481"/>
            <a:ext cx="21031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viralrecall打分</a:t>
            </a:r>
            <a:endParaRPr lang="en-US" sz="2284" dirty="0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 挖掘方法</a:t>
            </a:r>
            <a:endParaRPr lang="en-US" sz="973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file://C:\Users\Achuan\AppData\Roaming\XMind\Electron v3\vana\workbooks\9798a87badbb9f7d479c0ae993\resources\a62a1771178caca5edba610e653cccc14a6c3c941e9323de604b75a781d1e77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5" y="965435"/>
            <a:ext cx="7925105" cy="250282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072591" y="3674002"/>
            <a:ext cx="118872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结果</a:t>
            </a:r>
            <a:endParaRPr lang="en-US" sz="2665" dirty="0"/>
          </a:p>
        </p:txBody>
      </p:sp>
      <p:pic>
        <p:nvPicPr>
          <p:cNvPr id="4" name="Object 3" descr="D:\Program_Files\XMind\resources\app.asar\static\snowbird\resource\markers\priorityMarkers\priority-4.sv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05" y="3746011"/>
            <a:ext cx="360274" cy="360045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 挖掘方法</a:t>
            </a:r>
            <a:endParaRPr lang="en-US" sz="973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642938"/>
            <a:ext cx="521208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2.2 基于bin水平筛选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969264" y="1429893"/>
            <a:ext cx="40233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软件：viralrecall（v2.0）</a:t>
            </a:r>
            <a:endParaRPr lang="en-US" sz="2284" dirty="0"/>
          </a:p>
        </p:txBody>
      </p:sp>
      <p:pic>
        <p:nvPicPr>
          <p:cNvPr id="4" name="Object 3" descr="D:\Program_Files\XMind\resources\app.asar\static\snowbird\resource\markers\priorityMarkers\priority-1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5" y="1491615"/>
            <a:ext cx="309067" cy="30861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69264" y="2067687"/>
            <a:ext cx="29260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运行参数：-b -c -f</a:t>
            </a:r>
            <a:endParaRPr lang="en-US" sz="2284" dirty="0"/>
          </a:p>
        </p:txBody>
      </p:sp>
      <p:pic>
        <p:nvPicPr>
          <p:cNvPr id="6" name="Object 5" descr="D:\Program_Files\XMind\resources\app.asar\static\snowbird\resource\markers\priorityMarkers\priority-2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905" y="2129409"/>
            <a:ext cx="309067" cy="30861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69264" y="2705481"/>
            <a:ext cx="25603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后续处理脚本：</a:t>
            </a:r>
            <a:endParaRPr lang="en-US" sz="2284" dirty="0"/>
          </a:p>
        </p:txBody>
      </p:sp>
      <p:pic>
        <p:nvPicPr>
          <p:cNvPr id="8" name="Object 7" descr="D:\Program_Files\XMind\resources\app.asar\static\snowbird\resource\markers\priorityMarkers\priority-3.sv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905" y="2767203"/>
            <a:ext cx="309067" cy="308610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969264" y="3343275"/>
            <a:ext cx="100584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结果</a:t>
            </a:r>
            <a:endParaRPr lang="en-US" sz="2284" dirty="0"/>
          </a:p>
        </p:txBody>
      </p:sp>
      <p:pic>
        <p:nvPicPr>
          <p:cNvPr id="10" name="Object 9" descr="D:\Program_Files\XMind\resources\app.asar\static\snowbird\resource\markers\priorityMarkers\priority-4.sv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905" y="3404997"/>
            <a:ext cx="309067" cy="308610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  <p:sp>
        <p:nvSpPr>
          <p:cNvPr id="12" name="Object11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 挖掘方法</a:t>
            </a:r>
            <a:endParaRPr lang="en-US" sz="973" dirty="0"/>
          </a:p>
        </p:txBody>
      </p:sp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227125" y="642938"/>
            <a:ext cx="46634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后续处理脚本：</a:t>
            </a:r>
            <a:endParaRPr lang="en-US" sz="4188" dirty="0"/>
          </a:p>
        </p:txBody>
      </p:sp>
      <p:pic>
        <p:nvPicPr>
          <p:cNvPr id="3" name="Object 2" descr="D:\Program_Files\XMind\resources\app.asar\static\snowbird\resource\markers\priorityMarkers\priority-3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5" y="727805"/>
            <a:ext cx="566014" cy="56578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609905" y="1429893"/>
            <a:ext cx="12801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统计脚本</a:t>
            </a:r>
            <a:endParaRPr lang="en-US" sz="2284" dirty="0"/>
          </a:p>
        </p:txBody>
      </p:sp>
      <p:sp>
        <p:nvSpPr>
          <p:cNvPr id="5" name="Object4"/>
          <p:cNvSpPr/>
          <p:nvPr/>
        </p:nvSpPr>
        <p:spPr>
          <a:xfrm>
            <a:off x="609905" y="2067687"/>
            <a:ext cx="12801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筛选脚本</a:t>
            </a:r>
            <a:endParaRPr lang="en-US" sz="2284" dirty="0"/>
          </a:p>
        </p:txBody>
      </p:sp>
      <p:sp>
        <p:nvSpPr>
          <p:cNvPr id="6" name="Object5"/>
          <p:cNvSpPr/>
          <p:nvPr/>
        </p:nvSpPr>
        <p:spPr>
          <a:xfrm>
            <a:off x="609905" y="2705481"/>
            <a:ext cx="39319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统计数据集NCLDV得率脚本</a:t>
            </a:r>
            <a:endParaRPr lang="en-US" sz="2284" dirty="0"/>
          </a:p>
        </p:txBody>
      </p:sp>
      <p:sp>
        <p:nvSpPr>
          <p:cNvPr id="7" name="Object6"/>
          <p:cNvSpPr/>
          <p:nvPr/>
        </p:nvSpPr>
        <p:spPr>
          <a:xfrm>
            <a:off x="609905" y="3343275"/>
            <a:ext cx="7680960" cy="8743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合并pdf脚本：合并viralrecall一个样本所有分箱生成的打分图</a:t>
            </a:r>
            <a:endParaRPr lang="en-US" sz="2284" dirty="0"/>
          </a:p>
        </p:txBody>
      </p:sp>
      <p:sp>
        <p:nvSpPr>
          <p:cNvPr id="8" name="Object7"/>
          <p:cNvSpPr/>
          <p:nvPr/>
        </p:nvSpPr>
        <p:spPr>
          <a:xfrm>
            <a:off x="609905" y="4413123"/>
            <a:ext cx="12801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质检脚本</a:t>
            </a:r>
            <a:endParaRPr lang="en-US" sz="2284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 挖掘方法</a:t>
            </a:r>
            <a:endParaRPr lang="en-US" sz="973" dirty="0"/>
          </a:p>
        </p:txBody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883653"/>
            <a:ext cx="292608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929"/>
              </a:lnSpc>
            </a:pPr>
            <a:r>
              <a:rPr lang="en-US" sz="5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统计脚本</a:t>
            </a:r>
            <a:endParaRPr lang="en-US" sz="5330" dirty="0"/>
          </a:p>
        </p:txBody>
      </p:sp>
      <p:sp>
        <p:nvSpPr>
          <p:cNvPr id="3" name="Object2"/>
          <p:cNvSpPr/>
          <p:nvPr/>
        </p:nvSpPr>
        <p:spPr>
          <a:xfrm>
            <a:off x="609905" y="2253882"/>
            <a:ext cx="7955280" cy="20059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汇总平均分、分箱总长度、contig数目、最大contig长度、最小contig长度等信息到表格里。</a:t>
            </a:r>
            <a:endParaRPr lang="en-US" sz="3807" dirty="0"/>
          </a:p>
        </p:txBody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5" y="1819770"/>
            <a:ext cx="7892186" cy="434111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 挖掘方法</a:t>
            </a:r>
            <a:endParaRPr lang="en-US" sz="973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818331"/>
            <a:ext cx="292608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929"/>
              </a:lnSpc>
            </a:pPr>
            <a:r>
              <a:rPr lang="en-US" sz="5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筛选脚本</a:t>
            </a:r>
            <a:endParaRPr lang="en-US" sz="5330" dirty="0"/>
          </a:p>
        </p:txBody>
      </p:sp>
      <p:sp>
        <p:nvSpPr>
          <p:cNvPr id="3" name="Object2"/>
          <p:cNvSpPr/>
          <p:nvPr/>
        </p:nvSpPr>
        <p:spPr>
          <a:xfrm>
            <a:off x="609905" y="2189074"/>
            <a:ext cx="7955280" cy="216027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271"/>
              </a:lnSpc>
            </a:pPr>
            <a:r>
              <a:rPr lang="en-US" sz="38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把一个分箱的contig平均分cuttoff设置为1，筛选可能是NCLDV 的bin，即平均分&gt;1，单独整理为表格</a:t>
            </a:r>
            <a:endParaRPr lang="en-US" sz="3765" dirty="0"/>
          </a:p>
        </p:txBody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5" y="1754448"/>
            <a:ext cx="7915046" cy="434111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 挖掘方法</a:t>
            </a:r>
            <a:endParaRPr lang="en-US" sz="973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642938"/>
            <a:ext cx="22860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质检脚本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609905" y="1429893"/>
            <a:ext cx="7223760" cy="8743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剔除污染的 contig：只保留bin.fa 文件中 score &gt; 0 &amp; num_viralhits &gt;3 &amp; contig_length &gt; 5kb  的 contig</a:t>
            </a:r>
            <a:endParaRPr lang="en-US" sz="2284" dirty="0"/>
          </a:p>
        </p:txBody>
      </p:sp>
      <p:sp>
        <p:nvSpPr>
          <p:cNvPr id="4" name="Object3"/>
          <p:cNvSpPr/>
          <p:nvPr/>
        </p:nvSpPr>
        <p:spPr>
          <a:xfrm>
            <a:off x="609905" y="2499741"/>
            <a:ext cx="7589520" cy="8743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剔除污染 contig 后，只保留总大小超过 100 kb &amp; mean score &gt;1 的 bin</a:t>
            </a:r>
            <a:endParaRPr lang="en-US" sz="2284" dirty="0"/>
          </a:p>
        </p:txBody>
      </p:sp>
      <p:sp>
        <p:nvSpPr>
          <p:cNvPr id="5" name="Object4"/>
          <p:cNvSpPr/>
          <p:nvPr/>
        </p:nvSpPr>
        <p:spPr>
          <a:xfrm>
            <a:off x="609905" y="3569589"/>
            <a:ext cx="694944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考虑 marker gene hit有4个及以上或要有mcp基因</a:t>
            </a:r>
            <a:endParaRPr lang="en-US" sz="2284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 挖掘方法</a:t>
            </a:r>
            <a:endParaRPr lang="en-US" sz="973" dirty="0"/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227125" y="642938"/>
            <a:ext cx="18288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结果</a:t>
            </a:r>
            <a:endParaRPr lang="en-US" sz="4188" dirty="0"/>
          </a:p>
        </p:txBody>
      </p:sp>
      <p:pic>
        <p:nvPicPr>
          <p:cNvPr id="3" name="Object 2" descr="D:\Program_Files\XMind\resources\app.asar\static\snowbird\resource\markers\priorityMarkers\priority-4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5" y="727805"/>
            <a:ext cx="566014" cy="56578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609905" y="1429893"/>
            <a:ext cx="7772400" cy="8743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data13 ：共 16 个样本，共 577 个分箱，0 个 bin 通过初步质检 ❌</a:t>
            </a:r>
            <a:endParaRPr lang="en-US" sz="2284" dirty="0"/>
          </a:p>
        </p:txBody>
      </p:sp>
      <p:sp>
        <p:nvSpPr>
          <p:cNvPr id="5" name="Object4"/>
          <p:cNvSpPr/>
          <p:nvPr/>
        </p:nvSpPr>
        <p:spPr>
          <a:xfrm>
            <a:off x="609905" y="2499741"/>
            <a:ext cx="5486400" cy="8743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data14： 共 62 个样本，共</a:t>
            </a:r>
            <a:endParaRPr lang="en-US" sz="2284" dirty="0"/>
          </a:p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1591 个分箱，0个 bin 通过初步质检 ❌</a:t>
            </a:r>
            <a:endParaRPr lang="en-US" sz="2284" dirty="0"/>
          </a:p>
        </p:txBody>
      </p:sp>
      <p:sp>
        <p:nvSpPr>
          <p:cNvPr id="6" name="Object5"/>
          <p:cNvSpPr/>
          <p:nvPr/>
        </p:nvSpPr>
        <p:spPr>
          <a:xfrm>
            <a:off x="609905" y="3569589"/>
            <a:ext cx="7772400" cy="8743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data15：共 18 个样本，1482 个分箱，，0 个 bin 通过初步质检 ❌</a:t>
            </a:r>
            <a:endParaRPr lang="en-US" sz="2284" dirty="0"/>
          </a:p>
        </p:txBody>
      </p:sp>
      <p:sp>
        <p:nvSpPr>
          <p:cNvPr id="7" name="Object6"/>
          <p:cNvSpPr/>
          <p:nvPr/>
        </p:nvSpPr>
        <p:spPr>
          <a:xfrm>
            <a:off x="609905" y="4639437"/>
            <a:ext cx="7772400" cy="8743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data16：共 18 个样本，1713 个分箱，0 个 bin 通过初步质检 ❌</a:t>
            </a:r>
            <a:endParaRPr lang="en-US" sz="2284" dirty="0"/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 挖掘方法</a:t>
            </a:r>
            <a:endParaRPr lang="en-US" sz="973" dirty="0"/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288536" y="2237423"/>
            <a:ext cx="30175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 结论和改进</a:t>
            </a:r>
            <a:endParaRPr lang="en-US" sz="3807" dirty="0"/>
          </a:p>
        </p:txBody>
      </p:sp>
      <p:pic>
        <p:nvPicPr>
          <p:cNvPr id="3" name="Object 2" descr="file://C:\Users\Achuan\AppData\Roaming\XMind\Electron v3\vana\workbooks\9798a87badbb9f7d479c0ae993\resources\14cc0dd62b1a4dfe3f34591a0ae8895f8c6f0a642aca8a0ec86b3344f0efe8fb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9831" y="1657236"/>
            <a:ext cx="1828800" cy="18290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403604" y="2019852"/>
            <a:ext cx="2377440" cy="113157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4086"/>
              </a:lnSpc>
            </a:pPr>
            <a:r>
              <a:rPr lang="en-US" sz="2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宏基因组挖掘NCLDV病毒</a:t>
            </a:r>
            <a:endParaRPr lang="en-US" sz="2919" dirty="0"/>
          </a:p>
        </p:txBody>
      </p:sp>
      <p:sp>
        <p:nvSpPr>
          <p:cNvPr id="3" name="Object2"/>
          <p:cNvSpPr/>
          <p:nvPr/>
        </p:nvSpPr>
        <p:spPr>
          <a:xfrm>
            <a:off x="4318711" y="642938"/>
            <a:ext cx="283464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项目背景介绍</a:t>
            </a:r>
            <a:endParaRPr lang="en-US" sz="3046" dirty="0"/>
          </a:p>
        </p:txBody>
      </p:sp>
      <p:sp>
        <p:nvSpPr>
          <p:cNvPr id="4" name="Object3"/>
          <p:cNvSpPr/>
          <p:nvPr/>
        </p:nvSpPr>
        <p:spPr>
          <a:xfrm>
            <a:off x="4318711" y="1527620"/>
            <a:ext cx="201168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 挖掘方法</a:t>
            </a:r>
            <a:endParaRPr lang="en-US" sz="3046" dirty="0"/>
          </a:p>
        </p:txBody>
      </p:sp>
      <p:sp>
        <p:nvSpPr>
          <p:cNvPr id="5" name="Object4"/>
          <p:cNvSpPr/>
          <p:nvPr/>
        </p:nvSpPr>
        <p:spPr>
          <a:xfrm>
            <a:off x="4318711" y="2412302"/>
            <a:ext cx="246888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 结论和改进</a:t>
            </a:r>
            <a:endParaRPr lang="en-US" sz="3046" dirty="0"/>
          </a:p>
        </p:txBody>
      </p:sp>
      <p:sp>
        <p:nvSpPr>
          <p:cNvPr id="6" name="Object5"/>
          <p:cNvSpPr/>
          <p:nvPr/>
        </p:nvSpPr>
        <p:spPr>
          <a:xfrm>
            <a:off x="4318711" y="3296983"/>
            <a:ext cx="201168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 总结反思</a:t>
            </a:r>
            <a:endParaRPr lang="en-US" sz="3046" dirty="0"/>
          </a:p>
        </p:txBody>
      </p:sp>
      <p:sp>
        <p:nvSpPr>
          <p:cNvPr id="7" name="Object6"/>
          <p:cNvSpPr/>
          <p:nvPr/>
        </p:nvSpPr>
        <p:spPr>
          <a:xfrm>
            <a:off x="4318711" y="4181665"/>
            <a:ext cx="201168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 参考文献</a:t>
            </a:r>
            <a:endParaRPr lang="en-US" sz="3046" dirty="0"/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5558" y="642938"/>
            <a:ext cx="543154" cy="385762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75558" y="642938"/>
            <a:ext cx="543154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44322" y="1903095"/>
            <a:ext cx="201168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4949"/>
              </a:lnSpc>
            </a:pPr>
            <a:r>
              <a:rPr lang="en-US" sz="3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 结论和改进</a:t>
            </a:r>
            <a:endParaRPr lang="en-US" sz="3807" dirty="0"/>
          </a:p>
        </p:txBody>
      </p:sp>
      <p:sp>
        <p:nvSpPr>
          <p:cNvPr id="3" name="Object2"/>
          <p:cNvSpPr/>
          <p:nvPr/>
        </p:nvSpPr>
        <p:spPr>
          <a:xfrm>
            <a:off x="3464662" y="1352741"/>
            <a:ext cx="4572000" cy="11830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反刍动物消化道难以挖掘NCLDV</a:t>
            </a:r>
            <a:endParaRPr lang="en-US" sz="3046" dirty="0"/>
          </a:p>
        </p:txBody>
      </p:sp>
      <p:sp>
        <p:nvSpPr>
          <p:cNvPr id="4" name="Object3"/>
          <p:cNvSpPr/>
          <p:nvPr/>
        </p:nvSpPr>
        <p:spPr>
          <a:xfrm>
            <a:off x="3464662" y="3214688"/>
            <a:ext cx="164592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改进流程</a:t>
            </a:r>
            <a:endParaRPr lang="en-US" sz="3046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508" y="1352741"/>
            <a:ext cx="543154" cy="2438019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1508" y="1352741"/>
            <a:ext cx="543154" cy="243801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642938"/>
            <a:ext cx="78638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反刍动物消化道难以挖掘NCL...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609905" y="1429893"/>
            <a:ext cx="65836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一些数据集不需要质检就可以得到大于1分的bin</a:t>
            </a:r>
            <a:endParaRPr lang="en-US" sz="2284" dirty="0"/>
          </a:p>
        </p:txBody>
      </p:sp>
      <p:sp>
        <p:nvSpPr>
          <p:cNvPr id="4" name="Object3"/>
          <p:cNvSpPr/>
          <p:nvPr/>
        </p:nvSpPr>
        <p:spPr>
          <a:xfrm>
            <a:off x="609905" y="2067687"/>
            <a:ext cx="30175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viralrecall作者的回复</a:t>
            </a:r>
            <a:endParaRPr lang="en-US" sz="2284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256946" y="205740"/>
            <a:ext cx="8229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 结论和改进</a:t>
            </a:r>
            <a:endParaRPr lang="en-US" sz="973" dirty="0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840334" y="887254"/>
            <a:ext cx="749808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7424"/>
              </a:lnSpc>
            </a:pPr>
            <a:r>
              <a:rPr lang="en-US" sz="5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viralrecall作者的回复</a:t>
            </a:r>
            <a:endParaRPr lang="en-US" sz="5711" dirty="0"/>
          </a:p>
        </p:txBody>
      </p:sp>
      <p:sp>
        <p:nvSpPr>
          <p:cNvPr id="3" name="Object2"/>
          <p:cNvSpPr/>
          <p:nvPr/>
        </p:nvSpPr>
        <p:spPr>
          <a:xfrm>
            <a:off x="683057" y="2713196"/>
            <a:ext cx="7863840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 fontScale="92500"/>
          </a:bodyPr>
          <a:lstStyle/>
          <a:p>
            <a:pPr algn="ctr">
              <a:lnSpc>
                <a:spcPts val="2284"/>
              </a:lnSpc>
            </a:pPr>
            <a:r>
              <a:rPr lang="en-US" sz="15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I wouldn't be surprised if there are no NCLDV bins in an animal gut metagenome- I've surveyed quite a few gut metagenomes and they typically don't have many NCLDV (most of the viruses I pick up are Caudovirales). You could manually check a few borderline cases just to be sure, but unless you have another reason to think that NCLDV should be present then there may not be any.​ 
</a:t>
            </a:r>
            <a:endParaRPr lang="en-US" sz="1523" dirty="0"/>
          </a:p>
        </p:txBody>
      </p:sp>
      <p:sp>
        <p:nvSpPr>
          <p:cNvPr id="4" name="Object3"/>
          <p:cNvSpPr/>
          <p:nvPr/>
        </p:nvSpPr>
        <p:spPr>
          <a:xfrm>
            <a:off x="256946" y="205740"/>
            <a:ext cx="8229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 结论和改进</a:t>
            </a:r>
            <a:endParaRPr lang="en-US" sz="973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file://C:\Users\Achuan\AppData\Roaming\XMind\Electron v3\vana\workbooks\9798a87badbb9f7d479c0ae993\resources\b17d79db2916d734eaf7efa0bea67df5857c5f4057cf1d00e215f27cfbe7dc78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790" y="642938"/>
            <a:ext cx="7024421" cy="3214688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851453" y="4063365"/>
            <a:ext cx="14630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改进流程</a:t>
            </a:r>
            <a:endParaRPr lang="en-US" sz="2665" dirty="0"/>
          </a:p>
        </p:txBody>
      </p:sp>
      <p:sp>
        <p:nvSpPr>
          <p:cNvPr id="4" name="Object3"/>
          <p:cNvSpPr/>
          <p:nvPr/>
        </p:nvSpPr>
        <p:spPr>
          <a:xfrm>
            <a:off x="256946" y="205740"/>
            <a:ext cx="8229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 结论和改进</a:t>
            </a:r>
            <a:endParaRPr lang="en-US" sz="973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45482" y="2237423"/>
            <a:ext cx="25603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 总结反思</a:t>
            </a:r>
            <a:endParaRPr lang="en-US" sz="3807" dirty="0"/>
          </a:p>
        </p:txBody>
      </p:sp>
      <p:pic>
        <p:nvPicPr>
          <p:cNvPr id="3" name="Object 2" descr="file://C:\Users\Achuan\AppData\Roaming\XMind\Electron v3\vana\workbooks\9798a87badbb9f7d479c0ae993\resources\d257a5014b09b8f5b0119c0fffad3a1750fca056869b74fc3a8b29bf58573971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6778" y="1642834"/>
            <a:ext cx="1828800" cy="185731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642938"/>
            <a:ext cx="27432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 总结反思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969264" y="1429893"/>
            <a:ext cx="34747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读论文要学会抓住重点</a:t>
            </a:r>
            <a:endParaRPr lang="en-US" sz="2284" dirty="0"/>
          </a:p>
        </p:txBody>
      </p:sp>
      <p:pic>
        <p:nvPicPr>
          <p:cNvPr id="4" name="Object 3" descr="D:\Program_Files\XMind\resources\app.asar\static\snowbird\resource\markers\priorityMarkers\priority-1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5" y="1491615"/>
            <a:ext cx="309067" cy="30861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69264" y="2067687"/>
            <a:ext cx="38404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要有自己的独立思考能力</a:t>
            </a:r>
            <a:endParaRPr lang="en-US" sz="2284" dirty="0"/>
          </a:p>
        </p:txBody>
      </p:sp>
      <p:pic>
        <p:nvPicPr>
          <p:cNvPr id="6" name="Object 5" descr="D:\Program_Files\XMind\resources\app.asar\static\snowbird\resource\markers\priorityMarkers\priority-2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905" y="2129409"/>
            <a:ext cx="309067" cy="30861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69264" y="2705481"/>
            <a:ext cx="7863840" cy="8743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要多利用身边资源，敢于且善于和老师、师兄姐讨论自己的想法，要学会站在前人的肩膀上做事</a:t>
            </a:r>
            <a:endParaRPr lang="en-US" sz="2284" dirty="0"/>
          </a:p>
        </p:txBody>
      </p:sp>
      <p:pic>
        <p:nvPicPr>
          <p:cNvPr id="8" name="Object 7" descr="D:\Program_Files\XMind\resources\app.asar\static\snowbird\resource\markers\priorityMarkers\priority-3.sv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905" y="2767203"/>
            <a:ext cx="309067" cy="308610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969264" y="3775329"/>
            <a:ext cx="786384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要敢于自己写脚本，学会用代码去创造属于自己的东西</a:t>
            </a:r>
            <a:endParaRPr lang="en-US" sz="2284" dirty="0"/>
          </a:p>
        </p:txBody>
      </p:sp>
      <p:pic>
        <p:nvPicPr>
          <p:cNvPr id="10" name="Object 9" descr="D:\Program_Files\XMind\resources\app.asar\static\snowbird\resource\markers\priorityMarkers\priority-4.sv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905" y="3837051"/>
            <a:ext cx="309067" cy="308610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45482" y="2237423"/>
            <a:ext cx="25603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 参考文献</a:t>
            </a:r>
            <a:endParaRPr lang="en-US" sz="3807" dirty="0"/>
          </a:p>
        </p:txBody>
      </p:sp>
      <p:pic>
        <p:nvPicPr>
          <p:cNvPr id="3" name="Object 2" descr="file://C:\Users\Achuan\AppData\Roaming\XMind\Electron v3\vana\workbooks\9798a87badbb9f7d479c0ae993\resources\593c1f344b4c8eeb9ad0e7e186bd90537588a837cd066c990d02f68769cd0c68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6778" y="1657236"/>
            <a:ext cx="1828800" cy="182902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642938"/>
            <a:ext cx="27432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 参考文献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609904" y="1429892"/>
            <a:ext cx="8028573" cy="314954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 fontScale="92500"/>
          </a:bodyPr>
          <a:lstStyle/>
          <a:p>
            <a:pPr marL="342900" indent="-342900" algn="l">
              <a:lnSpc>
                <a:spcPts val="3198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a typeface="Arial" pitchFamily="34" charset="-122"/>
                <a:cs typeface="Arial" pitchFamily="34" charset="-120"/>
              </a:rPr>
              <a:t> Schulz, F., Alteio, L., Goudeau, D. et al. Hidden diversity of soil giant viruses. Nat Commun 9, 4881 (2018). </a:t>
            </a:r>
            <a:r>
              <a:rPr lang="en-US" sz="1600" dirty="0">
                <a:solidFill>
                  <a:srgbClr val="FF0000"/>
                </a:solidFill>
                <a:ea typeface="Arial" pitchFamily="34" charset="-122"/>
                <a:cs typeface="Arial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https://doi.org/10.1038/s41467-018-07335-2</a:t>
            </a:r>
            <a:endParaRPr lang="en-US" sz="1600" dirty="0">
              <a:solidFill>
                <a:srgbClr val="FF0000"/>
              </a:solidFill>
              <a:ea typeface="Arial" pitchFamily="34" charset="-122"/>
              <a:cs typeface="Arial" pitchFamily="34" charset="-120"/>
            </a:endParaRPr>
          </a:p>
          <a:p>
            <a:pPr marL="342900" indent="-342900">
              <a:lnSpc>
                <a:spcPts val="3198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ea typeface="Arial" pitchFamily="34" charset="-122"/>
                <a:cs typeface="Arial" pitchFamily="34" charset="-120"/>
              </a:rPr>
              <a:t>Schulz, F., Roux, S., </a:t>
            </a:r>
            <a:r>
              <a:rPr lang="en-US" altLang="zh-CN" sz="1600" dirty="0" err="1">
                <a:solidFill>
                  <a:srgbClr val="000000"/>
                </a:solidFill>
                <a:ea typeface="Arial" pitchFamily="34" charset="-122"/>
                <a:cs typeface="Arial" pitchFamily="34" charset="-120"/>
              </a:rPr>
              <a:t>Paez</a:t>
            </a:r>
            <a:r>
              <a:rPr lang="en-US" altLang="zh-CN" sz="1600" dirty="0">
                <a:solidFill>
                  <a:srgbClr val="000000"/>
                </a:solidFill>
                <a:ea typeface="Arial" pitchFamily="34" charset="-122"/>
                <a:cs typeface="Arial" pitchFamily="34" charset="-120"/>
              </a:rPr>
              <a:t>-Espino, D. et al. Giant virus diversity and host interactions through global metagenomics. Nature 578, 432–436 (2020). </a:t>
            </a:r>
            <a:r>
              <a:rPr lang="en-US" altLang="zh-CN" sz="1600" dirty="0">
                <a:solidFill>
                  <a:srgbClr val="FF0000"/>
                </a:solidFill>
                <a:ea typeface="Arial" pitchFamily="34" charset="-122"/>
                <a:cs typeface="Arial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https://doi.org/10.1038/s41586-020-1957-x</a:t>
            </a:r>
            <a:endParaRPr lang="en-US" altLang="zh-CN" sz="1600" dirty="0">
              <a:solidFill>
                <a:srgbClr val="FF0000"/>
              </a:solidFill>
              <a:ea typeface="Arial" pitchFamily="34" charset="-122"/>
              <a:cs typeface="Arial" pitchFamily="34" charset="-120"/>
            </a:endParaRPr>
          </a:p>
          <a:p>
            <a:pPr marL="342900" indent="-342900">
              <a:lnSpc>
                <a:spcPts val="3198"/>
              </a:lnSpc>
              <a:buFont typeface="+mj-lt"/>
              <a:buAutoNum type="arabicPeriod"/>
            </a:pPr>
            <a:r>
              <a:rPr lang="en-US" altLang="zh-CN" sz="1600" dirty="0" err="1">
                <a:solidFill>
                  <a:srgbClr val="000000"/>
                </a:solidFill>
                <a:ea typeface="Arial" pitchFamily="34" charset="-122"/>
                <a:cs typeface="Arial" pitchFamily="34" charset="-120"/>
              </a:rPr>
              <a:t>Moniruzzaman</a:t>
            </a:r>
            <a:r>
              <a:rPr lang="en-US" altLang="zh-CN" sz="1600" dirty="0">
                <a:solidFill>
                  <a:srgbClr val="000000"/>
                </a:solidFill>
                <a:ea typeface="Arial" pitchFamily="34" charset="-122"/>
                <a:cs typeface="Arial" pitchFamily="34" charset="-120"/>
              </a:rPr>
              <a:t>, M., Martinez-Gutierrez, C.A., </a:t>
            </a:r>
            <a:r>
              <a:rPr lang="en-US" altLang="zh-CN" sz="1600" dirty="0" err="1">
                <a:solidFill>
                  <a:srgbClr val="000000"/>
                </a:solidFill>
                <a:ea typeface="Arial" pitchFamily="34" charset="-122"/>
                <a:cs typeface="Arial" pitchFamily="34" charset="-120"/>
              </a:rPr>
              <a:t>Weinheimer</a:t>
            </a:r>
            <a:r>
              <a:rPr lang="en-US" altLang="zh-CN" sz="1600" dirty="0">
                <a:solidFill>
                  <a:srgbClr val="000000"/>
                </a:solidFill>
                <a:ea typeface="Arial" pitchFamily="34" charset="-122"/>
                <a:cs typeface="Arial" pitchFamily="34" charset="-120"/>
              </a:rPr>
              <a:t>, A.R. et al. Dynamic genome evolution and complex </a:t>
            </a:r>
            <a:r>
              <a:rPr lang="en-US" altLang="zh-CN" sz="1600" dirty="0" err="1">
                <a:solidFill>
                  <a:srgbClr val="000000"/>
                </a:solidFill>
                <a:ea typeface="Arial" pitchFamily="34" charset="-122"/>
                <a:cs typeface="Arial" pitchFamily="34" charset="-120"/>
              </a:rPr>
              <a:t>virocell</a:t>
            </a:r>
            <a:r>
              <a:rPr lang="en-US" altLang="zh-CN" sz="1600" dirty="0">
                <a:solidFill>
                  <a:srgbClr val="000000"/>
                </a:solidFill>
                <a:ea typeface="Arial" pitchFamily="34" charset="-122"/>
                <a:cs typeface="Arial" pitchFamily="34" charset="-120"/>
              </a:rPr>
              <a:t> metabolism of globally-distributed giant viruses. Nat </a:t>
            </a:r>
            <a:r>
              <a:rPr lang="en-US" altLang="zh-CN" sz="1600" dirty="0" err="1">
                <a:solidFill>
                  <a:srgbClr val="000000"/>
                </a:solidFill>
                <a:ea typeface="Arial" pitchFamily="34" charset="-122"/>
                <a:cs typeface="Arial" pitchFamily="34" charset="-120"/>
              </a:rPr>
              <a:t>Commun</a:t>
            </a:r>
            <a:r>
              <a:rPr lang="en-US" altLang="zh-CN" sz="1600" dirty="0">
                <a:solidFill>
                  <a:srgbClr val="000000"/>
                </a:solidFill>
                <a:ea typeface="Arial" pitchFamily="34" charset="-122"/>
                <a:cs typeface="Arial" pitchFamily="34" charset="-120"/>
              </a:rPr>
              <a:t> 11, 1710 (2020). </a:t>
            </a:r>
            <a:r>
              <a:rPr lang="en-US" altLang="zh-CN" sz="1600" dirty="0">
                <a:solidFill>
                  <a:srgbClr val="FF0000"/>
                </a:solidFill>
                <a:ea typeface="Arial" pitchFamily="34" charset="-122"/>
                <a:cs typeface="Arial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https://doi.org/10.1038/s41467-020-15507-2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285750" indent="-285750">
              <a:lnSpc>
                <a:spcPts val="3198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>
              <a:lnSpc>
                <a:spcPts val="3198"/>
              </a:lnSpc>
            </a:pPr>
            <a:endParaRPr lang="en-US" altLang="zh-CN" sz="1600" dirty="0"/>
          </a:p>
          <a:p>
            <a:pPr algn="l">
              <a:lnSpc>
                <a:spcPts val="3198"/>
              </a:lnSpc>
            </a:pPr>
            <a:endParaRPr lang="en-US" sz="1600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096158" y="1054418"/>
            <a:ext cx="35661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项目背景介绍</a:t>
            </a:r>
            <a:endParaRPr lang="en-US" sz="3807" dirty="0"/>
          </a:p>
        </p:txBody>
      </p:sp>
      <p:sp>
        <p:nvSpPr>
          <p:cNvPr id="3" name="Object2"/>
          <p:cNvSpPr/>
          <p:nvPr/>
        </p:nvSpPr>
        <p:spPr>
          <a:xfrm>
            <a:off x="3096158" y="2546033"/>
            <a:ext cx="5394960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 fontScale="92500"/>
          </a:bodyPr>
          <a:lstStyle/>
          <a:p>
            <a:pPr algn="l">
              <a:lnSpc>
                <a:spcPts val="2284"/>
              </a:lnSpc>
            </a:pPr>
            <a:r>
              <a:rPr lang="en-US" sz="15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核质大 DNA 病毒（nucleocytoplasmic large DNA viruses, NCLDVs），是 Nucleocytoviricota门的dsDNA病毒（nucleocytoplasmic的意思：既可以在宿主的细胞核也可以在细胞质中复制）。由于该类病毒体型、基因组规模大于普通病毒，称之为巨病毒（giant virus）。​ 
</a:t>
            </a:r>
            <a:endParaRPr lang="en-US" sz="1523" dirty="0"/>
          </a:p>
        </p:txBody>
      </p:sp>
      <p:pic>
        <p:nvPicPr>
          <p:cNvPr id="4" name="Object 3" descr="file://C:\Users\Achuan\AppData\Roaming\XMind\Electron v3\vana\workbooks\9798a87badbb9f7d479c0ae993\resources\618e04089e020a608af78ed111e9a1ea13f0a04451e523a6eca5c6f6632ac919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368" y="1657236"/>
            <a:ext cx="1828800" cy="18290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346911" y="1903095"/>
            <a:ext cx="201168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4949"/>
              </a:lnSpc>
            </a:pPr>
            <a:r>
              <a:rPr lang="en-US" sz="3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项目背景介绍</a:t>
            </a:r>
            <a:endParaRPr lang="en-US" sz="3807" dirty="0"/>
          </a:p>
        </p:txBody>
      </p:sp>
      <p:sp>
        <p:nvSpPr>
          <p:cNvPr id="3" name="Object2"/>
          <p:cNvSpPr/>
          <p:nvPr/>
        </p:nvSpPr>
        <p:spPr>
          <a:xfrm>
            <a:off x="4067251" y="1544593"/>
            <a:ext cx="338328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1.1 NCLDV的特点</a:t>
            </a:r>
            <a:endParaRPr lang="en-US" sz="3046" dirty="0"/>
          </a:p>
        </p:txBody>
      </p:sp>
      <p:sp>
        <p:nvSpPr>
          <p:cNvPr id="4" name="Object3"/>
          <p:cNvSpPr/>
          <p:nvPr/>
        </p:nvSpPr>
        <p:spPr>
          <a:xfrm>
            <a:off x="4067251" y="3022835"/>
            <a:ext cx="320040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1.2 目前研究进展</a:t>
            </a:r>
            <a:endParaRPr lang="en-US" sz="3046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4098" y="1544593"/>
            <a:ext cx="543154" cy="205380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24098" y="1544593"/>
            <a:ext cx="543154" cy="2053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642938"/>
            <a:ext cx="46634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1.1 NCLDV的特点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969264" y="1429893"/>
            <a:ext cx="29260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尺寸大、基因组大</a:t>
            </a:r>
            <a:endParaRPr lang="en-US" sz="2284" dirty="0"/>
          </a:p>
        </p:txBody>
      </p:sp>
      <p:pic>
        <p:nvPicPr>
          <p:cNvPr id="4" name="Object 3" descr="D:\Program_Files\XMind\resources\app.asar\static\snowbird\resource\markers\priorityMarkers\priority-1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5" y="1491615"/>
            <a:ext cx="309067" cy="30861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69264" y="2067687"/>
            <a:ext cx="228600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感染真核生物</a:t>
            </a:r>
            <a:endParaRPr lang="en-US" sz="2284" dirty="0"/>
          </a:p>
        </p:txBody>
      </p:sp>
      <p:pic>
        <p:nvPicPr>
          <p:cNvPr id="6" name="Object 5" descr="D:\Program_Files\XMind\resources\app.asar\static\snowbird\resource\markers\priorityMarkers\priority-2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905" y="2129409"/>
            <a:ext cx="309067" cy="30861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69264" y="2705481"/>
            <a:ext cx="53035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NCLDV 基因组编码显著多样的功能</a:t>
            </a:r>
            <a:endParaRPr lang="en-US" sz="2284" dirty="0"/>
          </a:p>
        </p:txBody>
      </p:sp>
      <p:pic>
        <p:nvPicPr>
          <p:cNvPr id="8" name="Object 7" descr="D:\Program_Files\XMind\resources\app.asar\static\snowbird\resource\markers\priorityMarkers\priority-3.sv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905" y="2767203"/>
            <a:ext cx="309067" cy="308610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969264" y="3343275"/>
            <a:ext cx="7680960" cy="8743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基因多样性：来自不同家族的NCLDV之间的平均氨基酸同源性可低至约20%。</a:t>
            </a:r>
            <a:endParaRPr lang="en-US" sz="2284" dirty="0"/>
          </a:p>
        </p:txBody>
      </p:sp>
      <p:pic>
        <p:nvPicPr>
          <p:cNvPr id="10" name="Object 9" descr="D:\Program_Files\XMind\resources\app.asar\static\snowbird\resource\markers\priorityMarkers\priority-4.sv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905" y="3404997"/>
            <a:ext cx="309067" cy="308610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  <p:sp>
        <p:nvSpPr>
          <p:cNvPr id="12" name="Object11"/>
          <p:cNvSpPr/>
          <p:nvPr/>
        </p:nvSpPr>
        <p:spPr>
          <a:xfrm>
            <a:off x="256946" y="205740"/>
            <a:ext cx="9144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项目背景介绍</a:t>
            </a:r>
            <a:endParaRPr lang="en-US" sz="973" dirty="0"/>
          </a:p>
        </p:txBody>
      </p:sp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642938"/>
            <a:ext cx="438912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1.2 目前研究进展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969264" y="1429893"/>
            <a:ext cx="466344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宏基因组促进 NCLDV谱系发现</a:t>
            </a:r>
            <a:endParaRPr lang="en-US" sz="2284" dirty="0"/>
          </a:p>
        </p:txBody>
      </p:sp>
      <p:pic>
        <p:nvPicPr>
          <p:cNvPr id="4" name="Object 3" descr="D:\Program_Files\XMind\resources\app.asar\static\snowbird\resource\markers\priorityMarkers\priority-1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5" y="1491615"/>
            <a:ext cx="309067" cy="30861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69264" y="2067687"/>
            <a:ext cx="7772400" cy="8743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NCLDV 广泛存在于环境中，在水生系统中尤其多样和丰富。</a:t>
            </a:r>
            <a:endParaRPr lang="en-US" sz="2284" dirty="0"/>
          </a:p>
        </p:txBody>
      </p:sp>
      <p:pic>
        <p:nvPicPr>
          <p:cNvPr id="6" name="Object 5" descr="D:\Program_Files\XMind\resources\app.asar\static\snowbird\resource\markers\priorityMarkers\priority-2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905" y="2129409"/>
            <a:ext cx="309067" cy="30861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69264" y="3137535"/>
            <a:ext cx="67665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NCLDV通过水平基因转移促进宿主基因组进化</a:t>
            </a:r>
            <a:endParaRPr lang="en-US" sz="2284" dirty="0"/>
          </a:p>
        </p:txBody>
      </p:sp>
      <p:pic>
        <p:nvPicPr>
          <p:cNvPr id="8" name="Object 7" descr="D:\Program_Files\XMind\resources\app.asar\static\snowbird\resource\markers\priorityMarkers\priority-3.sv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905" y="3199257"/>
            <a:ext cx="309067" cy="308610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969264" y="3775329"/>
            <a:ext cx="76809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目前对NCLDV的宏基因组分析主要是取样于环境样本</a:t>
            </a:r>
            <a:endParaRPr lang="en-US" sz="2284" dirty="0"/>
          </a:p>
        </p:txBody>
      </p:sp>
      <p:pic>
        <p:nvPicPr>
          <p:cNvPr id="10" name="Object 9" descr="D:\Program_Files\XMind\resources\app.asar\static\snowbird\resource\markers\priorityMarkers\priority-4.sv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905" y="3837051"/>
            <a:ext cx="309067" cy="308610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  <p:sp>
        <p:nvSpPr>
          <p:cNvPr id="12" name="Object11"/>
          <p:cNvSpPr/>
          <p:nvPr/>
        </p:nvSpPr>
        <p:spPr>
          <a:xfrm>
            <a:off x="256946" y="205740"/>
            <a:ext cx="9144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项目背景介绍</a:t>
            </a:r>
            <a:endParaRPr lang="en-US" sz="973" dirty="0"/>
          </a:p>
        </p:txBody>
      </p:sp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45482" y="2237423"/>
            <a:ext cx="25603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 挖掘方法</a:t>
            </a:r>
            <a:endParaRPr lang="en-US" sz="3807" dirty="0"/>
          </a:p>
        </p:txBody>
      </p:sp>
      <p:pic>
        <p:nvPicPr>
          <p:cNvPr id="3" name="Object 2" descr="file://C:\Users\Achuan\AppData\Roaming\XMind\Electron v3\vana\workbooks\9798a87badbb9f7d479c0ae993\resources\3108ac9dd271f49f478283b201fdf19b02a8248826d0515c807c7ca2564ce41e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6778" y="1657236"/>
            <a:ext cx="1828800" cy="18290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877824" y="1903095"/>
            <a:ext cx="201168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4949"/>
              </a:lnSpc>
            </a:pPr>
            <a:r>
              <a:rPr lang="en-US" sz="3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 挖掘方法</a:t>
            </a:r>
            <a:endParaRPr lang="en-US" sz="3807" dirty="0"/>
          </a:p>
        </p:txBody>
      </p:sp>
      <p:sp>
        <p:nvSpPr>
          <p:cNvPr id="3" name="Object2"/>
          <p:cNvSpPr/>
          <p:nvPr/>
        </p:nvSpPr>
        <p:spPr>
          <a:xfrm>
            <a:off x="3598164" y="1544593"/>
            <a:ext cx="429768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2.1 基于contig水平筛选</a:t>
            </a:r>
            <a:endParaRPr lang="en-US" sz="3046" dirty="0"/>
          </a:p>
        </p:txBody>
      </p:sp>
      <p:sp>
        <p:nvSpPr>
          <p:cNvPr id="4" name="Object3"/>
          <p:cNvSpPr/>
          <p:nvPr/>
        </p:nvSpPr>
        <p:spPr>
          <a:xfrm>
            <a:off x="3598164" y="3022835"/>
            <a:ext cx="374904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2.2 基于bin水平筛选</a:t>
            </a:r>
            <a:endParaRPr lang="en-US" sz="3046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5925" y="1544593"/>
            <a:ext cx="543154" cy="205380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5925" y="1544593"/>
            <a:ext cx="543154" cy="2053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642938"/>
            <a:ext cx="612648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2.1 基于contig水平筛选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969264" y="1429893"/>
            <a:ext cx="420624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软件：virsorter2（v2.2.3）</a:t>
            </a:r>
            <a:endParaRPr lang="en-US" sz="2284" dirty="0"/>
          </a:p>
        </p:txBody>
      </p:sp>
      <p:pic>
        <p:nvPicPr>
          <p:cNvPr id="4" name="Object 3" descr="D:\Program_Files\XMind\resources\app.asar\static\snowbird\resource\markers\priorityMarkers\priority-1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5" y="1491615"/>
            <a:ext cx="309067" cy="30861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69264" y="2067687"/>
            <a:ext cx="16459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运行参数</a:t>
            </a:r>
            <a:endParaRPr lang="en-US" sz="2284" dirty="0"/>
          </a:p>
        </p:txBody>
      </p:sp>
      <p:pic>
        <p:nvPicPr>
          <p:cNvPr id="6" name="Object 5" descr="D:\Program_Files\XMind\resources\app.asar\static\snowbird\resource\markers\priorityMarkers\priority-2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905" y="2129409"/>
            <a:ext cx="309067" cy="30861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69264" y="2705481"/>
            <a:ext cx="16459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后续处理</a:t>
            </a:r>
            <a:endParaRPr lang="en-US" sz="2284" dirty="0"/>
          </a:p>
        </p:txBody>
      </p:sp>
      <p:pic>
        <p:nvPicPr>
          <p:cNvPr id="8" name="Object 7" descr="D:\Program_Files\XMind\resources\app.asar\static\snowbird\resource\markers\priorityMarkers\priority-3.sv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905" y="2767203"/>
            <a:ext cx="309067" cy="308610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969264" y="3343275"/>
            <a:ext cx="100584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结果</a:t>
            </a:r>
            <a:endParaRPr lang="en-US" sz="2284" dirty="0"/>
          </a:p>
        </p:txBody>
      </p:sp>
      <p:pic>
        <p:nvPicPr>
          <p:cNvPr id="10" name="Object 9" descr="D:\Program_Files\XMind\resources\app.asar\static\snowbird\resource\markers\priorityMarkers\priority-4.sv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905" y="3404997"/>
            <a:ext cx="309067" cy="308610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  <p:sp>
        <p:nvSpPr>
          <p:cNvPr id="12" name="Object11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 挖掘方法</a:t>
            </a:r>
            <a:endParaRPr lang="en-US" sz="973" dirty="0"/>
          </a:p>
        </p:txBody>
      </p:sp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620</Words>
  <Application>Microsoft Office PowerPoint</Application>
  <PresentationFormat>全屏显示(16:9)</PresentationFormat>
  <Paragraphs>127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苏济雄</cp:lastModifiedBy>
  <cp:revision>2</cp:revision>
  <dcterms:created xsi:type="dcterms:W3CDTF">2022-02-13T16:08:25Z</dcterms:created>
  <dcterms:modified xsi:type="dcterms:W3CDTF">2022-02-13T17:29:50Z</dcterms:modified>
</cp:coreProperties>
</file>