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2" autoAdjust="0"/>
  </p:normalViewPr>
  <p:slideViewPr>
    <p:cSldViewPr snapToGrid="0">
      <p:cViewPr varScale="1">
        <p:scale>
          <a:sx n="71" d="100"/>
          <a:sy n="7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B2F91-260C-49BC-A3A1-2E22232892A1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7B3D-BBB8-4EEA-A660-08712EFD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07B3D-BBB8-4EEA-A660-08712EFD16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5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07B3D-BBB8-4EEA-A660-08712EFD16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8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07B3D-BBB8-4EEA-A660-08712EFD16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5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疑惑：看到很多数据集只提供</a:t>
            </a:r>
            <a:r>
              <a:rPr lang="en-US" altLang="zh-CN" dirty="0" err="1"/>
              <a:t>taxid</a:t>
            </a:r>
            <a:r>
              <a:rPr lang="zh-CN" altLang="en-US" dirty="0"/>
              <a:t>，所以他们是怎么根据</a:t>
            </a:r>
            <a:r>
              <a:rPr lang="en-US" altLang="zh-CN" dirty="0" err="1"/>
              <a:t>taxid</a:t>
            </a:r>
            <a:r>
              <a:rPr lang="zh-CN" altLang="en-US" dirty="0"/>
              <a:t>得到参考基因组的序列的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07B3D-BBB8-4EEA-A660-08712EFD16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15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07B3D-BBB8-4EEA-A660-08712EFD16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：</a:t>
            </a:r>
            <a:r>
              <a:rPr lang="en-US" altLang="zh-CN" dirty="0"/>
              <a:t>phage complete genome </a:t>
            </a:r>
            <a:r>
              <a:rPr lang="zh-CN" altLang="en-US" dirty="0"/>
              <a:t>并且含有</a:t>
            </a:r>
            <a:r>
              <a:rPr lang="en-US" altLang="zh-CN" dirty="0"/>
              <a:t>\host=</a:t>
            </a:r>
            <a:r>
              <a:rPr lang="zh-CN" altLang="en-US" dirty="0"/>
              <a:t>或</a:t>
            </a:r>
            <a:r>
              <a:rPr lang="en-US" altLang="zh-CN" dirty="0"/>
              <a:t>\</a:t>
            </a:r>
            <a:r>
              <a:rPr lang="en-US" altLang="zh-CN" dirty="0" err="1"/>
              <a:t>labhost</a:t>
            </a:r>
            <a:r>
              <a:rPr lang="en-US" altLang="zh-CN" dirty="0"/>
              <a:t>=</a:t>
            </a:r>
            <a:r>
              <a:rPr lang="zh-CN" altLang="en-US" dirty="0"/>
              <a:t>信息的</a:t>
            </a:r>
            <a:r>
              <a:rPr lang="en-US" altLang="zh-CN" dirty="0"/>
              <a:t>phage</a:t>
            </a:r>
          </a:p>
          <a:p>
            <a:r>
              <a:rPr lang="en-US" altLang="zh-CN" dirty="0"/>
              <a:t>phage complete genome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07B3D-BBB8-4EEA-A660-08712EFD16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AAC8A-11A1-4BF7-8927-F788D343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5A6E4A-A326-4E84-A4E5-37DB45D06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A8494-ED2F-4FF3-9CC7-BD2AA183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303E5-A10A-46FB-B0B2-A5E8A0F0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F2EF4-9B59-4256-99E1-9E2C7C05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0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4B551-9E41-49CB-942F-02EAADAE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304C7-1F0F-4854-9814-726EF545E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B6536-C4DD-4898-985F-4978AC77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402C8-4E95-4C3F-94C8-4ED7DB04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AFEBF-712F-45C7-A8A9-65F73C74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3FE2EC-B2FA-4EB7-8737-5EA27AAF2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545C2-EC96-45F7-B006-1A56751E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4EB5C-1F00-461E-8D94-03A3193A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5FA67-163D-436D-9E3C-4EAA3D36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D7C09-10A7-44BB-B7F9-9B0CF5E2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5CAD1-A21B-42BA-9900-92D393E8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F839F-4AC8-443D-AC13-665DD16F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51987-53DD-4990-9DF2-D69A660D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A29AE-6E0F-4C39-8950-E88CBB72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C41C9-55E9-4278-BCDA-EB91F087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AC922-F9D2-4A9A-847B-152973CC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6B4F7-7633-4AD9-A0AB-ACE446BA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2199E-1746-4995-BB23-8B27D907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615CE-B46F-4643-8ADE-12177949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125C0-1204-4E81-8A16-ABE8766C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5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0FF4E-2492-42C9-AE6C-3416B9B6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179C8-7909-4794-8CD9-B4088DCB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63033-CA7C-4D55-B65E-1B78908D8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0E7EC-3748-4EBD-A4AF-70FA56B8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E7649-98A9-480B-B7E9-4446A7FC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57AADA-5EEE-41CC-89E4-997DE659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6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2AFEA-192F-4CCC-97AB-A1F3ACD1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AB640-AD2F-462A-9C44-BFA6F3369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D6E92-21F2-4F10-B272-EDD37985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B01040-640E-406E-A5B5-F4433FD02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C57FA2-D4C3-435A-8EBF-14207B697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56719B-FC6A-4B70-A9E9-622AAAB9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C5D4DD-AC58-4A6C-9DBD-08EF94FE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399F4-AB3F-4090-BF25-85C57623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5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AC3A5-E3AD-4E41-99BE-63836537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B53B4-1808-491E-A08B-9E6528FF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27F44-B267-454F-B205-AB29E9D8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80EBED-F1D9-4814-A5A9-86D224C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2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067886-CB4C-4D2E-9906-ED23274D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FBE8C-C3B9-4097-8C4C-08F8DF5A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688C8-9063-40C3-94CD-84777A95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4959C-C7AF-4AAB-955D-7C9E0F17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8950B-131C-464E-B132-1E037FF5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2D157-2F86-431F-A535-4DD38FACB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C3B89-9F46-4463-9B6D-6A1B3639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C135E-8E05-4EF5-8EDD-04BAF638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E3B02-0306-4D8E-BF4E-8E37B9E3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D2DF6-76A3-4D6E-9AEF-57E80620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7BDAD-E820-4597-ADCD-4A042CB29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0703F-4656-4940-9E85-3BE019188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BEEBC-E40B-4593-B215-241E0878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8B48B-7DE1-48DC-8653-DA3A90D9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B5DF4-65F1-4793-99E8-E2A594A6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5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880118-64F7-44F0-9E54-A2209739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DBF2B-E185-4E42-A8AE-522126A2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B86D0-2CE0-4E1E-A7B2-4E5FFF7E3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BF09-E365-4E39-A310-7B79EED5C7EC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8A599-EDEE-49FF-BF0F-F4926DC93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ACDF-33C6-43B9-B875-CB8CE30B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DD9B-DF2B-447F-9014-EFCD2E62D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5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E047E-6B20-45EB-8811-5CDC5453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731" y="1122363"/>
            <a:ext cx="10478814" cy="2198906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噬菌体与细菌宿主关系鉴定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38955B-0218-4596-9FAE-19C35AF6E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苏济雄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2022.03.08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81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0B565-2C69-47CC-A8A3-BFC01930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NCBI </a:t>
            </a:r>
            <a:r>
              <a:rPr lang="zh-CN" altLang="en-US" dirty="0"/>
              <a:t>检索含有</a:t>
            </a:r>
            <a:r>
              <a:rPr lang="en-US" altLang="zh-CN" dirty="0"/>
              <a:t>host</a:t>
            </a:r>
            <a:r>
              <a:rPr lang="zh-CN" altLang="en-US" dirty="0"/>
              <a:t>信息的</a:t>
            </a:r>
            <a:r>
              <a:rPr lang="en-US" altLang="zh-CN" dirty="0"/>
              <a:t>phage</a:t>
            </a:r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DBB6D-8CA1-4B6D-8590-8A5B72BD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检索</a:t>
            </a:r>
            <a:r>
              <a:rPr lang="en-US" altLang="zh-CN" dirty="0" err="1"/>
              <a:t>Refseq</a:t>
            </a:r>
            <a:r>
              <a:rPr lang="zh-CN" altLang="en-US" dirty="0"/>
              <a:t>中所有的</a:t>
            </a:r>
            <a:r>
              <a:rPr lang="en-US" altLang="zh-CN" dirty="0"/>
              <a:t>phage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搜索结果合并为</a:t>
            </a:r>
            <a:r>
              <a:rPr lang="en-US" altLang="zh-CN" dirty="0" err="1"/>
              <a:t>genebank</a:t>
            </a:r>
            <a:r>
              <a:rPr lang="zh-CN" altLang="en-US" dirty="0"/>
              <a:t>格式，解析统计收集 </a:t>
            </a:r>
            <a:r>
              <a:rPr lang="en-US" altLang="zh-CN" dirty="0"/>
              <a:t>phage accession ID</a:t>
            </a:r>
            <a:r>
              <a:rPr lang="zh-CN" altLang="en-US" dirty="0"/>
              <a:t>、名称，</a:t>
            </a:r>
            <a:r>
              <a:rPr lang="en-US" altLang="zh-CN" dirty="0"/>
              <a:t>host</a:t>
            </a:r>
            <a:r>
              <a:rPr lang="zh-CN" altLang="en-US" dirty="0"/>
              <a:t>名称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host</a:t>
            </a:r>
            <a:r>
              <a:rPr lang="zh-CN" altLang="en-US" dirty="0"/>
              <a:t>名称检索其</a:t>
            </a:r>
            <a:r>
              <a:rPr lang="en-US" altLang="zh-CN" dirty="0" err="1"/>
              <a:t>taxid</a:t>
            </a:r>
            <a:r>
              <a:rPr lang="zh-CN" altLang="en-US" dirty="0"/>
              <a:t>、</a:t>
            </a:r>
            <a:r>
              <a:rPr lang="en-US" altLang="zh-CN" dirty="0"/>
              <a:t>taxonomy level</a:t>
            </a:r>
            <a:r>
              <a:rPr lang="zh-CN" altLang="en-US" dirty="0"/>
              <a:t>、</a:t>
            </a:r>
            <a:r>
              <a:rPr lang="en-US" altLang="zh-CN" dirty="0"/>
              <a:t>reference accession ID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B80E2-5CB3-4C6D-8A6A-672E6DC47178}"/>
              </a:ext>
            </a:extLst>
          </p:cNvPr>
          <p:cNvSpPr txBox="1"/>
          <p:nvPr/>
        </p:nvSpPr>
        <p:spPr>
          <a:xfrm>
            <a:off x="5521036" y="17757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条件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23AC0A-5E92-4AEF-BE57-A54AF1F1CB0D}"/>
              </a:ext>
            </a:extLst>
          </p:cNvPr>
          <p:cNvSpPr txBox="1"/>
          <p:nvPr/>
        </p:nvSpPr>
        <p:spPr>
          <a:xfrm>
            <a:off x="6096000" y="1406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phage complete genome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EA5C47-200B-411A-8F83-C1D32F418EA3}"/>
              </a:ext>
            </a:extLst>
          </p:cNvPr>
          <p:cNvSpPr txBox="1"/>
          <p:nvPr/>
        </p:nvSpPr>
        <p:spPr>
          <a:xfrm>
            <a:off x="6096000" y="20600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含有</a:t>
            </a:r>
            <a:r>
              <a:rPr lang="en-US" altLang="zh-CN" dirty="0"/>
              <a:t>\host=</a:t>
            </a:r>
            <a:r>
              <a:rPr lang="zh-CN" altLang="en-US" dirty="0"/>
              <a:t>或</a:t>
            </a:r>
            <a:r>
              <a:rPr lang="en-US" altLang="zh-CN" dirty="0"/>
              <a:t>\</a:t>
            </a:r>
            <a:r>
              <a:rPr lang="en-US" altLang="zh-CN" dirty="0" err="1"/>
              <a:t>labhost</a:t>
            </a:r>
            <a:r>
              <a:rPr lang="en-US" altLang="zh-CN" dirty="0"/>
              <a:t>=</a:t>
            </a:r>
            <a:r>
              <a:rPr lang="zh-CN" altLang="en-US" dirty="0"/>
              <a:t>信息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99A5C66A-5576-4D90-AB3A-82A7F70FDC94}"/>
              </a:ext>
            </a:extLst>
          </p:cNvPr>
          <p:cNvSpPr/>
          <p:nvPr/>
        </p:nvSpPr>
        <p:spPr>
          <a:xfrm>
            <a:off x="6096000" y="1600200"/>
            <a:ext cx="76200" cy="6572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9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C9A31-A3A4-4ED8-A873-02D0FADD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8102-E60B-44B7-8ED7-EE0BF0F0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噬菌体简介</a:t>
            </a:r>
          </a:p>
          <a:p>
            <a:pPr lvl="1"/>
            <a:r>
              <a:rPr lang="zh-CN" altLang="en-US" b="1" dirty="0"/>
              <a:t>定义</a:t>
            </a:r>
            <a:r>
              <a:rPr lang="zh-CN" altLang="en-US" dirty="0"/>
              <a:t>：感染细菌和古细菌的病毒的总称</a:t>
            </a:r>
          </a:p>
          <a:p>
            <a:pPr lvl="1"/>
            <a:r>
              <a:rPr lang="zh-CN" altLang="en-US" b="1" dirty="0"/>
              <a:t>分布特点</a:t>
            </a:r>
            <a:r>
              <a:rPr lang="zh-CN" altLang="en-US" dirty="0"/>
              <a:t>：噬菌体是病毒中最为普遍和分布最广的群体，几乎无处不在。</a:t>
            </a:r>
          </a:p>
          <a:p>
            <a:pPr lvl="1"/>
            <a:r>
              <a:rPr lang="zh-CN" altLang="en-US" b="1" dirty="0"/>
              <a:t>感染范围</a:t>
            </a:r>
            <a:r>
              <a:rPr lang="zh-CN" altLang="en-US" dirty="0"/>
              <a:t>：宿主范围比较窄，大部分都是</a:t>
            </a:r>
            <a:r>
              <a:rPr lang="en-US" altLang="zh-CN" dirty="0"/>
              <a:t>strain</a:t>
            </a:r>
            <a:r>
              <a:rPr lang="zh-CN" altLang="en-US" dirty="0"/>
              <a:t>或者</a:t>
            </a:r>
            <a:r>
              <a:rPr lang="en-US" altLang="zh-CN" dirty="0"/>
              <a:t>species</a:t>
            </a:r>
            <a:r>
              <a:rPr lang="zh-CN" altLang="en-US" dirty="0"/>
              <a:t>水平</a:t>
            </a:r>
          </a:p>
          <a:p>
            <a:pPr lvl="1"/>
            <a:r>
              <a:rPr lang="zh-CN" altLang="en-US" b="1" dirty="0"/>
              <a:t>​主要应用</a:t>
            </a:r>
            <a:r>
              <a:rPr lang="zh-CN" altLang="en-US" dirty="0"/>
              <a:t>：噬菌体疗法被视为抗生素的替代品​、利用其特异性靶向用药等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噬菌体</a:t>
            </a:r>
            <a:r>
              <a:rPr lang="en-US" altLang="zh-CN" dirty="0"/>
              <a:t>-</a:t>
            </a:r>
            <a:r>
              <a:rPr lang="zh-CN" altLang="en-US" dirty="0"/>
              <a:t>宿主关系鉴定​</a:t>
            </a:r>
            <a:endParaRPr lang="en-US" altLang="zh-CN" dirty="0"/>
          </a:p>
          <a:p>
            <a:pPr lvl="1"/>
            <a:r>
              <a:rPr lang="zh-CN" altLang="en-US" dirty="0"/>
              <a:t>主要依赖的是通过实验的方法进行确定</a:t>
            </a:r>
            <a:endParaRPr lang="en-US" altLang="zh-CN" dirty="0"/>
          </a:p>
          <a:p>
            <a:pPr lvl="1"/>
            <a:r>
              <a:rPr lang="zh-CN" altLang="en-US" dirty="0"/>
              <a:t>或者细菌测序鉴定</a:t>
            </a:r>
            <a:r>
              <a:rPr lang="en-US" altLang="zh-CN" dirty="0"/>
              <a:t>prophage</a:t>
            </a:r>
            <a:r>
              <a:rPr lang="zh-CN" altLang="en-US" dirty="0"/>
              <a:t>来确定</a:t>
            </a:r>
            <a:r>
              <a:rPr lang="en-US" altLang="zh-CN" dirty="0"/>
              <a:t>phage-host</a:t>
            </a:r>
            <a:r>
              <a:rPr lang="zh-CN" altLang="en-US" dirty="0"/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0718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203F0-A3EC-469F-94F5-838ADE64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en-US" altLang="zh-CN" sz="4400" dirty="0"/>
              <a:t>identifying phage-host interactions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B8515-A245-401F-A6A3-0988AA2E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36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500" b="1" dirty="0"/>
              <a:t>传统方法​</a:t>
            </a:r>
            <a:r>
              <a:rPr lang="en-US" altLang="zh-CN" sz="2400" dirty="0">
                <a:latin typeface="-apple-system"/>
              </a:rPr>
              <a:t>(</a:t>
            </a:r>
            <a:r>
              <a:rPr lang="en-US" altLang="zh-CN" sz="2400" b="0" i="0" dirty="0">
                <a:effectLst/>
                <a:latin typeface="-apple-system"/>
              </a:rPr>
              <a:t>10.1093/</a:t>
            </a:r>
            <a:r>
              <a:rPr lang="en-US" altLang="zh-CN" sz="2400" b="0" i="0" dirty="0" err="1">
                <a:effectLst/>
                <a:latin typeface="-apple-system"/>
              </a:rPr>
              <a:t>femsre</a:t>
            </a:r>
            <a:r>
              <a:rPr lang="en-US" altLang="zh-CN" sz="2400" b="0" i="0" dirty="0">
                <a:effectLst/>
                <a:latin typeface="-apple-system"/>
              </a:rPr>
              <a:t>/fuv048</a:t>
            </a:r>
            <a:r>
              <a:rPr lang="zh-CN" altLang="en-US" sz="2400" b="0" i="0" dirty="0">
                <a:effectLst/>
                <a:latin typeface="-apple-system"/>
              </a:rPr>
              <a:t>）</a:t>
            </a:r>
            <a:endParaRPr lang="en-US" altLang="zh-CN" sz="3500" b="1" dirty="0"/>
          </a:p>
          <a:p>
            <a:r>
              <a:rPr lang="en-US" altLang="zh-CN" dirty="0"/>
              <a:t>Abundance profiles</a:t>
            </a:r>
            <a:r>
              <a:rPr lang="zh-CN" altLang="en-US" dirty="0"/>
              <a:t>（捕食者和猎物丰度变化，适用于宏基因组环境样本，</a:t>
            </a:r>
            <a:r>
              <a:rPr lang="en-US" altLang="zh-CN" dirty="0"/>
              <a:t>9.5% recall</a:t>
            </a:r>
            <a:r>
              <a:rPr lang="zh-CN" altLang="en-US" dirty="0"/>
              <a:t>）​</a:t>
            </a:r>
            <a:endParaRPr lang="en-US" altLang="zh-CN" dirty="0"/>
          </a:p>
          <a:p>
            <a:r>
              <a:rPr lang="en-US" altLang="zh-CN" dirty="0"/>
              <a:t>Genetic homology</a:t>
            </a:r>
            <a:r>
              <a:rPr lang="zh-CN" altLang="en-US" dirty="0"/>
              <a:t>（水平基因转移，</a:t>
            </a:r>
            <a:r>
              <a:rPr lang="en-US" altLang="zh-CN" dirty="0"/>
              <a:t>38.5% recall</a:t>
            </a:r>
            <a:r>
              <a:rPr lang="zh-CN" altLang="en-US" dirty="0"/>
              <a:t>）​</a:t>
            </a:r>
            <a:endParaRPr lang="en-US" altLang="zh-CN" dirty="0"/>
          </a:p>
          <a:p>
            <a:r>
              <a:rPr lang="en-US" altLang="zh-CN" dirty="0"/>
              <a:t>CRISPR spacer</a:t>
            </a:r>
            <a:r>
              <a:rPr lang="zh-CN" altLang="en-US" dirty="0"/>
              <a:t>（</a:t>
            </a:r>
            <a:r>
              <a:rPr lang="en-US" altLang="zh-CN" dirty="0"/>
              <a:t>CRISPR</a:t>
            </a:r>
            <a:r>
              <a:rPr lang="zh-CN" altLang="en-US" dirty="0"/>
              <a:t>系统，不够灵敏，</a:t>
            </a:r>
            <a:r>
              <a:rPr lang="en-US" altLang="zh-CN" dirty="0"/>
              <a:t>21.3% recall</a:t>
            </a:r>
            <a:r>
              <a:rPr lang="zh-CN" altLang="en-US" dirty="0"/>
              <a:t>）​</a:t>
            </a:r>
            <a:endParaRPr lang="en-US" altLang="zh-CN" dirty="0"/>
          </a:p>
          <a:p>
            <a:r>
              <a:rPr lang="en-US" altLang="zh-CN" dirty="0"/>
              <a:t>Exact matches</a:t>
            </a:r>
            <a:r>
              <a:rPr lang="zh-CN" altLang="en-US" dirty="0"/>
              <a:t>（寻找噬菌体和细菌的最长匹配，</a:t>
            </a:r>
            <a:r>
              <a:rPr lang="en-US" altLang="zh-CN" dirty="0"/>
              <a:t>40.5%recall</a:t>
            </a:r>
            <a:r>
              <a:rPr lang="zh-CN" altLang="en-US" dirty="0"/>
              <a:t>）​</a:t>
            </a:r>
            <a:endParaRPr lang="en-US" altLang="zh-CN" dirty="0"/>
          </a:p>
          <a:p>
            <a:r>
              <a:rPr lang="en-US" altLang="zh-CN" dirty="0"/>
              <a:t>Oligonucleotide profiles​</a:t>
            </a:r>
          </a:p>
          <a:p>
            <a:pPr lvl="1"/>
            <a:r>
              <a:rPr lang="en-US" altLang="zh-CN" sz="3000" dirty="0" err="1"/>
              <a:t>kmer</a:t>
            </a:r>
            <a:r>
              <a:rPr lang="en-US" altLang="zh-CN" sz="3000" dirty="0"/>
              <a:t> profile​</a:t>
            </a:r>
            <a:r>
              <a:rPr lang="zh-CN" altLang="en-US" sz="3000" dirty="0"/>
              <a:t>（</a:t>
            </a:r>
            <a:r>
              <a:rPr lang="en-US" altLang="zh-CN" sz="3000" dirty="0"/>
              <a:t>4-mer</a:t>
            </a:r>
            <a:r>
              <a:rPr lang="zh-CN" altLang="en-US" sz="3000" dirty="0"/>
              <a:t>，</a:t>
            </a:r>
            <a:r>
              <a:rPr lang="en-US" altLang="zh-CN" sz="3000" dirty="0"/>
              <a:t>17.2%recall</a:t>
            </a:r>
            <a:r>
              <a:rPr lang="zh-CN" altLang="en-US" sz="3000" dirty="0"/>
              <a:t>）</a:t>
            </a:r>
            <a:endParaRPr lang="en-US" altLang="zh-CN" sz="3000" dirty="0"/>
          </a:p>
          <a:p>
            <a:pPr lvl="1"/>
            <a:r>
              <a:rPr lang="en-US" altLang="zh-CN" sz="3000" dirty="0"/>
              <a:t>codon usage profile​</a:t>
            </a:r>
            <a:r>
              <a:rPr lang="zh-CN" altLang="en-US" sz="3000" dirty="0"/>
              <a:t>​（</a:t>
            </a:r>
            <a:r>
              <a:rPr lang="en-US" altLang="zh-CN" sz="3000" dirty="0"/>
              <a:t>10.4%recall</a:t>
            </a:r>
            <a:r>
              <a:rPr lang="zh-CN" altLang="en-US" sz="3000" dirty="0"/>
              <a:t>）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7490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F0C33-973B-4B8A-A145-6E7F6631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3600" b="1" dirty="0"/>
              <a:t>新型方法</a:t>
            </a:r>
            <a:r>
              <a:rPr lang="zh-CN" altLang="en-US" dirty="0"/>
              <a:t>​</a:t>
            </a:r>
            <a:r>
              <a:rPr lang="en-US" altLang="zh-CN" dirty="0"/>
              <a:t>(</a:t>
            </a:r>
            <a:r>
              <a:rPr lang="en-US" altLang="zh-CN" b="0" i="0" dirty="0">
                <a:effectLst/>
                <a:latin typeface="-apple-system"/>
              </a:rPr>
              <a:t>10.1093/bib/bbab348)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300" b="1" dirty="0"/>
              <a:t>机器学习</a:t>
            </a:r>
            <a:endParaRPr lang="en-US" altLang="zh-CN" sz="3300" b="1" dirty="0"/>
          </a:p>
          <a:p>
            <a:pPr marL="0" indent="0">
              <a:buNone/>
            </a:pPr>
            <a:r>
              <a:rPr lang="en-US" altLang="zh-CN" dirty="0"/>
              <a:t>HMM model</a:t>
            </a:r>
            <a:r>
              <a:rPr lang="zh-CN" altLang="en-US" dirty="0"/>
              <a:t>、</a:t>
            </a:r>
            <a:r>
              <a:rPr lang="en-US" altLang="zh-CN" dirty="0"/>
              <a:t>Gaussian model</a:t>
            </a:r>
            <a:r>
              <a:rPr lang="zh-CN" altLang="en-US" dirty="0"/>
              <a:t>、</a:t>
            </a:r>
            <a:r>
              <a:rPr lang="en-US" altLang="zh-CN" dirty="0"/>
              <a:t>logistic regression (LR), support vector machine (SVM), random forest (RF) </a:t>
            </a:r>
            <a:r>
              <a:rPr lang="zh-CN" altLang="en-US" dirty="0"/>
              <a:t>、</a:t>
            </a:r>
            <a:r>
              <a:rPr lang="en-US" altLang="zh-CN" dirty="0"/>
              <a:t>Naive Bayesian (NB)</a:t>
            </a:r>
            <a:r>
              <a:rPr lang="zh-CN" altLang="en-US" dirty="0"/>
              <a:t>、</a:t>
            </a:r>
            <a:r>
              <a:rPr lang="en-US" altLang="zh-CN" dirty="0"/>
              <a:t>KNN</a:t>
            </a:r>
            <a:r>
              <a:rPr lang="zh-CN" altLang="en-US" dirty="0"/>
              <a:t>、</a:t>
            </a:r>
            <a:r>
              <a:rPr lang="en-US" altLang="zh-CN" dirty="0"/>
              <a:t>multi-layer perceptron</a:t>
            </a:r>
            <a:r>
              <a:rPr lang="zh-CN" altLang="en-US" dirty="0"/>
              <a:t>（</a:t>
            </a:r>
            <a:r>
              <a:rPr lang="en-US" altLang="zh-CN" dirty="0"/>
              <a:t>MLP</a:t>
            </a:r>
            <a:r>
              <a:rPr lang="zh-CN" altLang="en-US" dirty="0"/>
              <a:t>）​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b="1" dirty="0" err="1"/>
              <a:t>VirHostMatcher</a:t>
            </a:r>
            <a:r>
              <a:rPr lang="en-US" altLang="zh-CN" b="1" dirty="0"/>
              <a:t> (VHM)</a:t>
            </a:r>
            <a:r>
              <a:rPr lang="zh-CN" altLang="en-US" dirty="0"/>
              <a:t>：基于</a:t>
            </a:r>
            <a:r>
              <a:rPr lang="en-US" altLang="zh-CN" dirty="0"/>
              <a:t>DNA</a:t>
            </a:r>
            <a:r>
              <a:rPr lang="zh-CN" altLang="en-US" dirty="0"/>
              <a:t>序列，通过计算噬菌体和宿主的寡核苷酸频率模式之间的距离来预测</a:t>
            </a:r>
            <a:r>
              <a:rPr lang="en-US" altLang="zh-CN" dirty="0"/>
              <a:t>PHIs</a:t>
            </a:r>
            <a:r>
              <a:rPr lang="zh-CN" altLang="en-US" dirty="0"/>
              <a:t>。但非常耗时</a:t>
            </a:r>
          </a:p>
          <a:p>
            <a:r>
              <a:rPr lang="en-US" altLang="zh-CN" b="1" dirty="0" err="1"/>
              <a:t>WIsH</a:t>
            </a:r>
            <a:r>
              <a:rPr lang="zh-CN" altLang="en-US" dirty="0"/>
              <a:t>：在</a:t>
            </a:r>
            <a:r>
              <a:rPr lang="en-US" altLang="zh-CN" dirty="0"/>
              <a:t>VHM</a:t>
            </a:r>
            <a:r>
              <a:rPr lang="zh-CN" altLang="en-US" dirty="0"/>
              <a:t>的基础上，使用马尔可夫模型来减少运行时间</a:t>
            </a:r>
          </a:p>
          <a:p>
            <a:r>
              <a:rPr lang="en-US" altLang="zh-CN" b="1" dirty="0"/>
              <a:t>PHP</a:t>
            </a:r>
            <a:r>
              <a:rPr lang="zh-CN" altLang="en-US" dirty="0"/>
              <a:t>：计算病毒和宿主基因组序列之间的</a:t>
            </a:r>
            <a:r>
              <a:rPr lang="en-US" altLang="zh-CN" dirty="0"/>
              <a:t>k-</a:t>
            </a:r>
            <a:r>
              <a:rPr lang="en-US" altLang="zh-CN" dirty="0" err="1"/>
              <a:t>mer</a:t>
            </a:r>
            <a:r>
              <a:rPr lang="zh-CN" altLang="en-US" dirty="0"/>
              <a:t>频率差异来训练高斯模型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46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8F624-7A0F-46CA-AE0D-9ACC2369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4" y="887570"/>
            <a:ext cx="5166631" cy="5371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深度学习​</a:t>
            </a:r>
            <a:endParaRPr lang="en-US" altLang="zh-CN" sz="3600" b="1" dirty="0"/>
          </a:p>
          <a:p>
            <a:pPr marL="0" indent="0" rtl="0">
              <a:buNone/>
            </a:pPr>
            <a:r>
              <a:rPr lang="en-US" altLang="zh-CN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PHIAF</a:t>
            </a: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b="0" i="0" u="none" strike="noStrike" kern="1200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buSzPts val="1800"/>
            </a:pP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b="1" i="0" u="sng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GAN</a:t>
            </a: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来生成阳性数据集的假</a:t>
            </a:r>
            <a:r>
              <a:rPr lang="en-US" altLang="zh-CN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PHI</a:t>
            </a: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，弥补数据集不够的缺点；</a:t>
            </a:r>
            <a:endParaRPr lang="en-US" altLang="zh-CN" b="0" i="0" u="none" strike="noStrike" kern="1200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buSzPts val="1800"/>
            </a:pP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综合考虑了</a:t>
            </a:r>
            <a:r>
              <a:rPr lang="en-US" altLang="zh-CN" b="1" i="0" u="sng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DNA</a:t>
            </a:r>
            <a:r>
              <a:rPr lang="zh-CN" altLang="en-US" b="1" i="0" u="sng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和蛋白质</a:t>
            </a: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的序列特征；</a:t>
            </a:r>
            <a:endParaRPr lang="en-US" altLang="zh-CN" b="0" i="0" u="none" strike="noStrike" kern="1200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buSzPts val="1800"/>
            </a:pP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b="1" i="0" u="sng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CNN</a:t>
            </a: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提取特征；</a:t>
            </a:r>
            <a:endParaRPr lang="en-US" altLang="zh-CN" b="0" i="0" u="none" strike="noStrike" kern="1200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buSzPts val="1800"/>
            </a:pP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b="1" i="0" u="sng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attention mechanism</a:t>
            </a: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来考虑</a:t>
            </a:r>
            <a:r>
              <a:rPr lang="en-US" altLang="zh-CN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DNA</a:t>
            </a: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和蛋白质的序列特征的不同权重，提高模型的可解释性；</a:t>
            </a:r>
            <a:endParaRPr lang="en-US" altLang="zh-CN" b="0" i="0" u="none" strike="noStrike" kern="1200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buSzPts val="1800"/>
            </a:pP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b="1" i="0" u="sng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Ablation study</a:t>
            </a:r>
            <a:r>
              <a:rPr lang="zh-CN" altLang="en-US" b="0" i="0" u="none" strike="noStrike" kern="1200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来研究不同模块对模型性能的贡献​</a:t>
            </a:r>
          </a:p>
          <a:p>
            <a:pPr rtl="0"/>
            <a:endParaRPr lang="zh-CN" altLang="en-US" b="0" i="0" u="none" strike="noStrike" kern="1200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E0B628-3608-4CE8-B9FF-39AD7869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9176"/>
            <a:ext cx="5853619" cy="28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7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7B124-6324-498F-B526-05CF0732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Task</a:t>
            </a: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F9559FA-2410-448D-B56F-382790615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99" y="2096977"/>
            <a:ext cx="9510524" cy="355758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718580-2013-4C04-9967-048CDFF68AC2}"/>
              </a:ext>
            </a:extLst>
          </p:cNvPr>
          <p:cNvCxnSpPr/>
          <p:nvPr/>
        </p:nvCxnSpPr>
        <p:spPr>
          <a:xfrm>
            <a:off x="2333297" y="2007476"/>
            <a:ext cx="0" cy="11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379C2ED-1028-425E-A17C-6EB3EC495C26}"/>
              </a:ext>
            </a:extLst>
          </p:cNvPr>
          <p:cNvSpPr txBox="1"/>
          <p:nvPr/>
        </p:nvSpPr>
        <p:spPr>
          <a:xfrm>
            <a:off x="4109544" y="4518712"/>
            <a:ext cx="1671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评估已有方法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F53FD5-9E8A-4182-B28A-C2853CE6D54F}"/>
              </a:ext>
            </a:extLst>
          </p:cNvPr>
          <p:cNvSpPr txBox="1"/>
          <p:nvPr/>
        </p:nvSpPr>
        <p:spPr>
          <a:xfrm>
            <a:off x="1560949" y="5654565"/>
            <a:ext cx="1932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下载</a:t>
            </a:r>
            <a:r>
              <a:rPr lang="en-US" altLang="zh-CN" dirty="0" err="1"/>
              <a:t>faa</a:t>
            </a:r>
            <a:r>
              <a:rPr lang="zh-CN" altLang="en-US" dirty="0"/>
              <a:t>和</a:t>
            </a:r>
            <a:r>
              <a:rPr lang="en-US" altLang="zh-CN" dirty="0" err="1"/>
              <a:t>fna</a:t>
            </a:r>
            <a:r>
              <a:rPr lang="zh-CN" altLang="en-US" dirty="0"/>
              <a:t>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D71D28-FDAC-4F7D-8813-D39300556B12}"/>
              </a:ext>
            </a:extLst>
          </p:cNvPr>
          <p:cNvSpPr txBox="1"/>
          <p:nvPr/>
        </p:nvSpPr>
        <p:spPr>
          <a:xfrm>
            <a:off x="3324766" y="147975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项目主要内容</a:t>
            </a:r>
            <a:r>
              <a:rPr lang="zh-CN" altLang="en-US" dirty="0"/>
              <a:t>：尝试用</a:t>
            </a:r>
            <a:r>
              <a:rPr lang="en-US" altLang="zh-CN" dirty="0"/>
              <a:t>gene-sharing</a:t>
            </a:r>
            <a:r>
              <a:rPr lang="zh-CN" altLang="en-US" dirty="0"/>
              <a:t>方法​进行鉴定</a:t>
            </a:r>
          </a:p>
        </p:txBody>
      </p:sp>
    </p:spTree>
    <p:extLst>
      <p:ext uri="{BB962C8B-B14F-4D97-AF65-F5344CB8AC3E}">
        <p14:creationId xmlns:p14="http://schemas.microsoft.com/office/powerpoint/2010/main" val="297252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95DF4-BA95-4516-A29F-65AD25E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Data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BBDE5-B981-483F-A6E0-739CFFF7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目前看到有提供数据的文献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B3C8C06-EC43-48A2-8D63-32FB7255D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44405"/>
              </p:ext>
            </p:extLst>
          </p:nvPr>
        </p:nvGraphicFramePr>
        <p:xfrm>
          <a:off x="838200" y="2812574"/>
          <a:ext cx="10515600" cy="32004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338495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03188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438330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284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80546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Dataset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Virus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H</a:t>
                      </a:r>
                      <a:r>
                        <a:rPr lang="en-US" dirty="0"/>
                        <a:t>ost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604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PhageHost（2015)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2698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NCBI </a:t>
                      </a:r>
                      <a:r>
                        <a:rPr lang="en-US" dirty="0" err="1"/>
                        <a:t>Refseq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只提供</a:t>
                      </a:r>
                      <a:r>
                        <a:rPr lang="en-US" altLang="zh-CN" dirty="0"/>
                        <a:t>host</a:t>
                      </a:r>
                      <a:r>
                        <a:rPr lang="zh-CN" altLang="en-US" dirty="0"/>
                        <a:t>名称，没有对应</a:t>
                      </a:r>
                      <a:r>
                        <a:rPr lang="en-US" altLang="zh-CN" dirty="0"/>
                        <a:t>host ID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942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WIsh（2017）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KEGG，NCBI </a:t>
                      </a:r>
                      <a:r>
                        <a:rPr lang="en-US" dirty="0" err="1"/>
                        <a:t>Refseq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只提供</a:t>
                      </a:r>
                      <a:r>
                        <a:rPr lang="en-US" altLang="zh-CN" dirty="0"/>
                        <a:t>host</a:t>
                      </a:r>
                      <a:r>
                        <a:rPr lang="zh-CN" altLang="en-US" dirty="0"/>
                        <a:t>名称，没有对应</a:t>
                      </a:r>
                      <a:r>
                        <a:rPr lang="en-US" altLang="zh-CN" dirty="0"/>
                        <a:t>host ID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53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VirHostMatcher-Net.（2020）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62493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NCBI </a:t>
                      </a:r>
                      <a:r>
                        <a:rPr lang="en-US" dirty="0" err="1"/>
                        <a:t>Refseq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</a:t>
                      </a:r>
                      <a:r>
                        <a:rPr lang="en-US" altLang="zh-CN" dirty="0"/>
                        <a:t>host </a:t>
                      </a:r>
                      <a:r>
                        <a:rPr lang="en-US" altLang="zh-CN" dirty="0" err="1"/>
                        <a:t>taxid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826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strain</a:t>
                      </a:r>
                      <a:r>
                        <a:rPr lang="zh-CN" altLang="en-US" dirty="0"/>
                        <a:t>水平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85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PHIAF（2020）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304(5331)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MVP, </a:t>
                      </a:r>
                      <a:r>
                        <a:rPr lang="en-US" dirty="0" err="1"/>
                        <a:t>PhagesDB</a:t>
                      </a:r>
                      <a:r>
                        <a:rPr lang="en-US" dirty="0"/>
                        <a:t>, VHDB,NCBI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阳性数据集，噬菌体被去冗余，提供</a:t>
                      </a:r>
                      <a:r>
                        <a:rPr lang="en-US" altLang="zh-CN" dirty="0"/>
                        <a:t>host accession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3558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0687041-F25E-414C-958E-73E45F12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</p:spTree>
    <p:extLst>
      <p:ext uri="{BB962C8B-B14F-4D97-AF65-F5344CB8AC3E}">
        <p14:creationId xmlns:p14="http://schemas.microsoft.com/office/powerpoint/2010/main" val="393862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34D58-B934-4489-9CFB-B00ECCFD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NCBI </a:t>
            </a:r>
            <a:r>
              <a:rPr lang="zh-CN" altLang="en-US" dirty="0"/>
              <a:t>的问题​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A266-D54A-484F-9243-F6315658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NCBI </a:t>
            </a:r>
            <a:r>
              <a:rPr lang="zh-CN" altLang="en-US" dirty="0"/>
              <a:t>的</a:t>
            </a:r>
            <a:r>
              <a:rPr lang="en-US" altLang="zh-CN" dirty="0"/>
              <a:t>phage host</a:t>
            </a:r>
            <a:r>
              <a:rPr lang="zh-CN" altLang="en-US" dirty="0"/>
              <a:t>信息只提供</a:t>
            </a:r>
            <a:r>
              <a:rPr lang="en-US" altLang="zh-CN" dirty="0"/>
              <a:t>host</a:t>
            </a:r>
            <a:r>
              <a:rPr lang="zh-CN" altLang="en-US" dirty="0"/>
              <a:t>名称，没给链接或</a:t>
            </a:r>
            <a:r>
              <a:rPr lang="en-US" altLang="zh-CN" dirty="0"/>
              <a:t>accession ID</a:t>
            </a:r>
            <a:r>
              <a:rPr lang="zh-CN" altLang="en-US" dirty="0"/>
              <a:t>，需要自行查找​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MT657340.1 Streptomyces phage </a:t>
            </a:r>
            <a:r>
              <a:rPr lang="en-US" altLang="zh-CN" sz="18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Thiqqums</a:t>
            </a:r>
            <a:r>
              <a:rPr lang="en-US" altLang="zh-CN" sz="18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complete genome</a:t>
            </a:r>
          </a:p>
          <a:p>
            <a:pPr marL="0" indent="0">
              <a:buNone/>
            </a:pPr>
            <a:r>
              <a:rPr lang="en-US" altLang="zh-CN" dirty="0"/>
              <a:t>NCBI Phage</a:t>
            </a:r>
            <a:r>
              <a:rPr lang="zh-CN" altLang="en-US" dirty="0"/>
              <a:t>宿主信息关键字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565178-FEB4-41D5-9422-A7E865BE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87" y="3223105"/>
            <a:ext cx="6031639" cy="26997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29A43C-484D-4163-B27E-8692A050E33B}"/>
              </a:ext>
            </a:extLst>
          </p:cNvPr>
          <p:cNvSpPr txBox="1"/>
          <p:nvPr/>
        </p:nvSpPr>
        <p:spPr>
          <a:xfrm>
            <a:off x="8877895" y="3926631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\host=</a:t>
            </a:r>
          </a:p>
          <a:p>
            <a:r>
              <a:rPr lang="en-US" altLang="zh-CN" dirty="0"/>
              <a:t>\</a:t>
            </a:r>
            <a:r>
              <a:rPr lang="en-US" altLang="zh-CN" dirty="0" err="1"/>
              <a:t>lab_host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1C483B-71FF-46BC-A1A4-348056372C21}"/>
              </a:ext>
            </a:extLst>
          </p:cNvPr>
          <p:cNvSpPr txBox="1"/>
          <p:nvPr/>
        </p:nvSpPr>
        <p:spPr>
          <a:xfrm>
            <a:off x="8448675" y="3489831"/>
            <a:ext cx="748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NCBI Phage</a:t>
            </a:r>
            <a:r>
              <a:rPr lang="zh-CN" altLang="en-US" dirty="0"/>
              <a:t>宿主信息关键字</a:t>
            </a:r>
          </a:p>
        </p:txBody>
      </p:sp>
    </p:spTree>
    <p:extLst>
      <p:ext uri="{BB962C8B-B14F-4D97-AF65-F5344CB8AC3E}">
        <p14:creationId xmlns:p14="http://schemas.microsoft.com/office/powerpoint/2010/main" val="87831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76042-E520-414C-9325-75DDD6F08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443"/>
            <a:ext cx="10515600" cy="4351338"/>
          </a:xfrm>
        </p:spPr>
        <p:txBody>
          <a:bodyPr/>
          <a:lstStyle/>
          <a:p>
            <a:r>
              <a:rPr lang="en-US" altLang="zh-CN" dirty="0"/>
              <a:t>NCBI </a:t>
            </a:r>
            <a:r>
              <a:rPr lang="zh-CN" altLang="en-US" dirty="0"/>
              <a:t>的</a:t>
            </a:r>
            <a:r>
              <a:rPr lang="en-US" altLang="zh-CN" dirty="0"/>
              <a:t>phage host</a:t>
            </a:r>
            <a:r>
              <a:rPr lang="zh-CN" altLang="en-US" dirty="0"/>
              <a:t>信息有些是到菌株水平，有些到属、种水平，</a:t>
            </a:r>
            <a:r>
              <a:rPr lang="en-US" altLang="zh-CN" dirty="0"/>
              <a:t>host</a:t>
            </a:r>
            <a:r>
              <a:rPr lang="zh-CN" altLang="en-US" dirty="0"/>
              <a:t>中菌株水平的</a:t>
            </a:r>
            <a:r>
              <a:rPr lang="en-US" altLang="zh-CN" dirty="0"/>
              <a:t>host</a:t>
            </a:r>
            <a:r>
              <a:rPr lang="zh-CN" altLang="en-US" dirty="0"/>
              <a:t>可能没有完整测序数据​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E6E5E6-F97D-4F80-964D-31853625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62" y="1814338"/>
            <a:ext cx="5715020" cy="40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681</Words>
  <Application>Microsoft Office PowerPoint</Application>
  <PresentationFormat>宽屏</PresentationFormat>
  <Paragraphs>102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Arial</vt:lpstr>
      <vt:lpstr>Office 主题​​</vt:lpstr>
      <vt:lpstr>《噬菌体与细菌宿主关系鉴定》</vt:lpstr>
      <vt:lpstr>1 Introduction</vt:lpstr>
      <vt:lpstr>2 identifying phage-host interactions methods</vt:lpstr>
      <vt:lpstr>PowerPoint 演示文稿</vt:lpstr>
      <vt:lpstr>PowerPoint 演示文稿</vt:lpstr>
      <vt:lpstr>2 Task</vt:lpstr>
      <vt:lpstr>3 Data Collection</vt:lpstr>
      <vt:lpstr>NCBI 的问题​</vt:lpstr>
      <vt:lpstr>PowerPoint 演示文稿</vt:lpstr>
      <vt:lpstr>NCBI 检索含有host信息的phage思路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《噬菌体与细菌宿主关系鉴定》</dc:title>
  <dc:creator>苏济雄</dc:creator>
  <cp:lastModifiedBy>苏济雄</cp:lastModifiedBy>
  <cp:revision>4</cp:revision>
  <dcterms:created xsi:type="dcterms:W3CDTF">2022-03-08T03:30:20Z</dcterms:created>
  <dcterms:modified xsi:type="dcterms:W3CDTF">2022-03-08T09:28:13Z</dcterms:modified>
</cp:coreProperties>
</file>