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57" r:id="rId4"/>
    <p:sldId id="258" r:id="rId5"/>
    <p:sldId id="259" r:id="rId6"/>
    <p:sldId id="262" r:id="rId7"/>
    <p:sldId id="260" r:id="rId8"/>
    <p:sldId id="263" r:id="rId9"/>
    <p:sldId id="276" r:id="rId10"/>
    <p:sldId id="264" r:id="rId11"/>
    <p:sldId id="275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1" autoAdjust="0"/>
  </p:normalViewPr>
  <p:slideViewPr>
    <p:cSldViewPr snapToGrid="0">
      <p:cViewPr>
        <p:scale>
          <a:sx n="75" d="100"/>
          <a:sy n="75" d="100"/>
        </p:scale>
        <p:origin x="22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ADD99-1722-4D6E-95EC-D5403D30E74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BB07-8723-43E9-BD32-3C0F550EB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3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20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63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下载的文件类型：下载</a:t>
            </a:r>
            <a:r>
              <a:rPr lang="en-US" altLang="zh-CN" dirty="0"/>
              <a:t>phage</a:t>
            </a:r>
            <a:r>
              <a:rPr lang="zh-CN" altLang="en-US" dirty="0"/>
              <a:t>和</a:t>
            </a:r>
            <a:r>
              <a:rPr lang="en-US" altLang="zh-CN" dirty="0"/>
              <a:t>host</a:t>
            </a:r>
            <a:r>
              <a:rPr lang="zh-CN" altLang="en-US" dirty="0"/>
              <a:t>的</a:t>
            </a:r>
            <a:r>
              <a:rPr lang="en-US" altLang="zh-CN" dirty="0" err="1"/>
              <a:t>fna</a:t>
            </a:r>
            <a:r>
              <a:rPr lang="zh-CN" altLang="en-US" dirty="0"/>
              <a:t>、</a:t>
            </a:r>
            <a:r>
              <a:rPr lang="en-US" altLang="zh-CN" dirty="0" err="1"/>
              <a:t>faa</a:t>
            </a:r>
            <a:r>
              <a:rPr lang="zh-CN" altLang="en-US" dirty="0"/>
              <a:t>、</a:t>
            </a:r>
            <a:r>
              <a:rPr lang="en-US" altLang="zh-CN" dirty="0" err="1"/>
              <a:t>gff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phage</a:t>
            </a:r>
            <a:r>
              <a:rPr lang="zh-CN" altLang="en-US" dirty="0"/>
              <a:t>：</a:t>
            </a:r>
            <a:r>
              <a:rPr lang="en-US" altLang="zh-CN" dirty="0" err="1"/>
              <a:t>faa</a:t>
            </a:r>
            <a:r>
              <a:rPr lang="zh-CN" altLang="en-US" dirty="0"/>
              <a:t>、</a:t>
            </a:r>
            <a:r>
              <a:rPr lang="en-US" altLang="zh-CN" dirty="0" err="1"/>
              <a:t>fna</a:t>
            </a:r>
            <a:r>
              <a:rPr lang="zh-CN" altLang="en-US" dirty="0"/>
              <a:t>是直接调用</a:t>
            </a:r>
            <a:r>
              <a:rPr lang="en-US" altLang="zh-CN" dirty="0" err="1"/>
              <a:t>Entrez.efetch</a:t>
            </a:r>
            <a:r>
              <a:rPr lang="zh-CN" altLang="en-US" dirty="0"/>
              <a:t>函数来下载，</a:t>
            </a:r>
            <a:r>
              <a:rPr lang="en-US" altLang="zh-CN" dirty="0" err="1"/>
              <a:t>gff</a:t>
            </a:r>
            <a:r>
              <a:rPr lang="zh-CN" altLang="en-US" dirty="0"/>
              <a:t>是直接根据</a:t>
            </a:r>
            <a:r>
              <a:rPr lang="en-US" altLang="zh-CN" dirty="0" err="1"/>
              <a:t>ncbi</a:t>
            </a:r>
            <a:r>
              <a:rPr lang="zh-CN" altLang="en-US" dirty="0"/>
              <a:t>的链接规律更改</a:t>
            </a:r>
            <a:r>
              <a:rPr lang="en-US" altLang="zh-CN" dirty="0"/>
              <a:t>id</a:t>
            </a:r>
            <a:r>
              <a:rPr lang="zh-CN" altLang="en-US" dirty="0"/>
              <a:t>来下载​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host</a:t>
            </a:r>
            <a:r>
              <a:rPr lang="zh-CN" altLang="en-US" dirty="0"/>
              <a:t>：鉴于</a:t>
            </a:r>
            <a:r>
              <a:rPr lang="en-US" altLang="zh-CN" dirty="0" err="1"/>
              <a:t>ncbi</a:t>
            </a:r>
            <a:r>
              <a:rPr lang="en-US" altLang="zh-CN" dirty="0"/>
              <a:t>-genome-download</a:t>
            </a:r>
            <a:r>
              <a:rPr lang="zh-CN" altLang="en-US" dirty="0"/>
              <a:t>不支持下载</a:t>
            </a:r>
            <a:r>
              <a:rPr lang="en-US" altLang="zh-CN" dirty="0"/>
              <a:t>suppressed</a:t>
            </a:r>
            <a:r>
              <a:rPr lang="zh-CN" altLang="en-US" dirty="0"/>
              <a:t>的</a:t>
            </a:r>
            <a:r>
              <a:rPr lang="en-US" altLang="zh-CN" dirty="0" err="1"/>
              <a:t>gcf</a:t>
            </a:r>
            <a:r>
              <a:rPr lang="zh-CN" altLang="en-US" dirty="0"/>
              <a:t>，所以改成调用</a:t>
            </a:r>
            <a:r>
              <a:rPr lang="en-US" altLang="zh-CN" dirty="0"/>
              <a:t>entrez</a:t>
            </a:r>
            <a:r>
              <a:rPr lang="zh-CN" altLang="en-US" dirty="0"/>
              <a:t>使用</a:t>
            </a:r>
            <a:r>
              <a:rPr lang="en-US" altLang="zh-CN" dirty="0" err="1"/>
              <a:t>gcf</a:t>
            </a:r>
            <a:r>
              <a:rPr lang="zh-CN" altLang="en-US" dirty="0"/>
              <a:t>搜索</a:t>
            </a:r>
            <a:r>
              <a:rPr lang="en-US" altLang="zh-CN" dirty="0"/>
              <a:t>assembly</a:t>
            </a:r>
            <a:r>
              <a:rPr lang="zh-CN" altLang="en-US" dirty="0"/>
              <a:t>数据库，解析内容获得</a:t>
            </a:r>
            <a:r>
              <a:rPr lang="en-US" altLang="zh-CN" dirty="0"/>
              <a:t>ftp</a:t>
            </a:r>
            <a:r>
              <a:rPr lang="zh-CN" altLang="en-US" dirty="0"/>
              <a:t>地址，加上文件后缀，来下载文件​，便于自定义文件名和存放位置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3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14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num</a:t>
            </a:r>
            <a:r>
              <a:rPr lang="zh-CN" altLang="en-US" dirty="0"/>
              <a:t>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9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86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num</a:t>
            </a:r>
            <a:r>
              <a:rPr lang="zh-CN" altLang="en-US" dirty="0"/>
              <a:t>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2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5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phage-host</a:t>
            </a:r>
            <a:r>
              <a:rPr lang="zh-CN" altLang="en-US" dirty="0"/>
              <a:t>关系网页地址：</a:t>
            </a:r>
            <a:r>
              <a:rPr lang="en-US" altLang="zh-CN" dirty="0"/>
              <a:t>Virus-Host Database (genome.jp)​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3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数据概览：</a:t>
            </a:r>
            <a:r>
              <a:rPr lang="en-US" altLang="zh-CN" dirty="0"/>
              <a:t>VHDB</a:t>
            </a:r>
            <a:r>
              <a:rPr lang="zh-CN" altLang="en-US" dirty="0"/>
              <a:t>还包含有着真核病毒与</a:t>
            </a:r>
            <a:r>
              <a:rPr lang="en-US" altLang="zh-CN" dirty="0"/>
              <a:t>host</a:t>
            </a:r>
            <a:r>
              <a:rPr lang="zh-CN" altLang="en-US" dirty="0"/>
              <a:t>的信息，有些条目</a:t>
            </a:r>
            <a:r>
              <a:rPr lang="en-US" altLang="zh-CN" dirty="0"/>
              <a:t>host</a:t>
            </a:r>
            <a:r>
              <a:rPr lang="zh-CN" altLang="en-US" dirty="0"/>
              <a:t>部分信息缺失或无效</a:t>
            </a:r>
            <a:endParaRPr lang="en-US" altLang="zh-CN" dirty="0"/>
          </a:p>
          <a:p>
            <a:r>
              <a:rPr lang="zh-CN" altLang="en-US" dirty="0"/>
              <a:t>数据筛选：选取</a:t>
            </a:r>
            <a:r>
              <a:rPr lang="en-US" altLang="zh-CN" dirty="0"/>
              <a:t>host</a:t>
            </a:r>
            <a:r>
              <a:rPr lang="zh-CN" altLang="en-US" dirty="0"/>
              <a:t>为细菌或古菌界的条目，并去除为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‘virus name’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</a:t>
            </a:r>
            <a:r>
              <a:rPr lang="en-US" altLang="zh-CN" b="0" dirty="0" err="1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refseq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 id’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‘evidence’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name’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tax id’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lineage‘</a:t>
            </a:r>
            <a:r>
              <a:rPr lang="zh-CN" altLang="en-US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任一字段有缺失的条目</a:t>
            </a:r>
            <a:endParaRPr lang="en-US" altLang="zh-CN" b="0" dirty="0">
              <a:solidFill>
                <a:srgbClr val="53A053"/>
              </a:solidFill>
              <a:effectLst/>
              <a:latin typeface="Fira Code" panose="020B0809050000020004" pitchFamily="49" charset="0"/>
            </a:endParaRPr>
          </a:p>
          <a:p>
            <a:r>
              <a:rPr lang="zh-CN" altLang="en-US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得到的数据：</a:t>
            </a:r>
            <a:r>
              <a:rPr lang="zh-CN" altLang="en-US" dirty="0"/>
              <a:t>包含完整信息的</a:t>
            </a:r>
            <a:r>
              <a:rPr lang="en-US" altLang="zh-CN" dirty="0"/>
              <a:t>phage</a:t>
            </a:r>
            <a:r>
              <a:rPr lang="zh-CN" altLang="en-US" dirty="0"/>
              <a:t>和</a:t>
            </a:r>
            <a:r>
              <a:rPr lang="en-US" altLang="zh-CN" dirty="0"/>
              <a:t>host</a:t>
            </a:r>
            <a:r>
              <a:rPr lang="zh-CN" altLang="en-US" dirty="0"/>
              <a:t>关系条目共</a:t>
            </a:r>
            <a:r>
              <a:rPr lang="en-US" altLang="zh-CN" dirty="0"/>
              <a:t>5204</a:t>
            </a:r>
            <a:r>
              <a:rPr lang="zh-CN" altLang="en-US" dirty="0"/>
              <a:t>条，其中</a:t>
            </a:r>
            <a:r>
              <a:rPr lang="en-US" altLang="zh-CN" dirty="0"/>
              <a:t>phage </a:t>
            </a:r>
            <a:r>
              <a:rPr lang="zh-CN" altLang="en-US" dirty="0"/>
              <a:t>数目</a:t>
            </a:r>
            <a:r>
              <a:rPr lang="en-US" altLang="zh-CN" dirty="0"/>
              <a:t>4791, report host </a:t>
            </a:r>
            <a:r>
              <a:rPr lang="zh-CN" altLang="en-US" dirty="0"/>
              <a:t>数目</a:t>
            </a:r>
            <a:r>
              <a:rPr lang="en-US" altLang="zh-CN" dirty="0"/>
              <a:t>841</a:t>
            </a:r>
            <a:r>
              <a:rPr lang="zh-CN" altLang="en-US" dirty="0"/>
              <a:t>个​</a:t>
            </a:r>
            <a:endParaRPr lang="en-US" altLang="zh-CN" b="0" dirty="0">
              <a:solidFill>
                <a:srgbClr val="5D5D5F"/>
              </a:solidFill>
              <a:effectLst/>
              <a:latin typeface="Fira Code" panose="020B08090500000200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5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range</a:t>
            </a:r>
            <a:r>
              <a:rPr lang="zh-CN" altLang="en-US" dirty="0"/>
              <a:t>分析</a:t>
            </a:r>
            <a:endParaRPr lang="en-US" altLang="zh-CN" dirty="0"/>
          </a:p>
          <a:p>
            <a:r>
              <a:rPr lang="zh-CN" altLang="en-US" dirty="0"/>
              <a:t>发现主要集中在</a:t>
            </a:r>
            <a:r>
              <a:rPr lang="en-US" altLang="zh-CN" dirty="0"/>
              <a:t>species</a:t>
            </a:r>
            <a:r>
              <a:rPr lang="zh-CN" altLang="en-US" dirty="0"/>
              <a:t>和</a:t>
            </a:r>
            <a:r>
              <a:rPr lang="en-US" altLang="zh-CN" dirty="0"/>
              <a:t>strain</a:t>
            </a:r>
            <a:r>
              <a:rPr lang="zh-CN" altLang="en-US" dirty="0"/>
              <a:t>水平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2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range</a:t>
            </a:r>
            <a:r>
              <a:rPr lang="zh-CN" altLang="en-US" dirty="0"/>
              <a:t>分析</a:t>
            </a:r>
            <a:endParaRPr lang="en-US" altLang="zh-CN" dirty="0"/>
          </a:p>
          <a:p>
            <a:r>
              <a:rPr lang="zh-CN" altLang="en-US" dirty="0"/>
              <a:t>发现主要集中在</a:t>
            </a:r>
            <a:r>
              <a:rPr lang="en-US" altLang="zh-CN" dirty="0"/>
              <a:t>species</a:t>
            </a:r>
            <a:r>
              <a:rPr lang="zh-CN" altLang="en-US" dirty="0"/>
              <a:t>和</a:t>
            </a:r>
            <a:r>
              <a:rPr lang="en-US" altLang="zh-CN" dirty="0"/>
              <a:t>strain</a:t>
            </a:r>
            <a:r>
              <a:rPr lang="zh-CN" altLang="en-US" dirty="0"/>
              <a:t>水平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Salmonella phage OSY-STA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9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kingdom​</a:t>
            </a:r>
          </a:p>
          <a:p>
            <a:r>
              <a:rPr lang="en-US" altLang="zh-CN" dirty="0"/>
              <a:t>phylum​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1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order​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8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BB07-8723-43E9-BD32-3C0F550EB9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0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73F56-6536-44C3-BB55-6078AA879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8BCDDD-D0BE-427C-B436-0ACC7B5E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4BB62-CC8D-425B-AC06-00523E4B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5266D-884A-455A-BE4F-0E67F66A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48832-46EF-4C59-BDD0-F3E14154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8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1B2DA-AF70-4B9D-9B18-EF8649A3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73C64-8A50-4E89-BCE4-C1E40345B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8EEC3-7429-4FE9-AFF8-2303F68D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963DD-3ACC-4492-9222-D0EAAADD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DD379-B08F-42B5-BF3A-01C4105A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7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0B4EF-7812-4FF2-9B87-F196F7560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1B32E-3864-44C1-A735-DE703FF65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DB5A1-5213-4BDD-B4FD-EB4F62B0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321EA-ED9A-4EA9-A325-FED350C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55BB9-214F-4FF6-B0D5-0E36986F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3B982-8FC5-4CE0-82D0-7CD683B4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4C63D-10CA-4FA6-B9FE-E1492843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1EE22-3DDA-49E5-A63E-F9DC9270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EC292-1357-4BB9-A1B8-EE55F35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B848A-4D9A-427B-B3F0-3EF902A3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8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A193-D5B3-4618-8DA4-B5880172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0D371-25F0-459D-9922-186D78D5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8A106-B5CB-43B7-ADCB-59AB2338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0FAB8-260B-4A10-9EBD-07D72AB0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11643-A968-4C44-82D3-AB39201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4CE8C-8393-4E07-9B04-E859F7DB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DC68B-365F-47A3-9806-A93AB8C7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EC4B2-DD16-4A26-AE15-3B64C9C1E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8350F-B03A-40F6-8DD9-8BC53781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C1CEE-1609-47AB-8522-10BB2F7A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C4853-69B0-4362-990B-CEC3CE4C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0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DA1F2-9008-497E-9817-1217363A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C0600-FC76-4F88-92D1-60EB1DC9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3AFAD-1EA4-4262-A9A9-7B68C8134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2E20E9-B827-48C5-8C1B-29D6DE16E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6044C-0E35-4099-8A5E-4EF1FB902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B79B99-77F7-4938-962D-BFEBAA18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88262-F2E3-4784-894A-080B3150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FD7BDA-8929-42B6-9EB4-EAFCA391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74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D2351-2CCD-4702-B0BA-861CCA8F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95EB82-0F3E-43B8-8EFE-AE0E6EB4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BB93D6-1AE4-4E54-9BFE-4C274438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4CEE6F-75DE-41B3-9C8D-A0E5CB68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CCBDF1-D4B8-4D11-A599-BE93065B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19233-06C1-4E08-9599-53CC9D18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273C8-D1C2-48CA-B437-0F460597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8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BB4F-E20E-4674-BAC0-36C475AB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B3F6-B6D3-47BF-9C86-916E55A4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5D1DA-29D4-4469-9E1F-DA76DE8B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58060-09F8-4F0C-923C-028BC47A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38096-E85B-4578-A8EE-2E6BBF65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17FA1-37B1-41D6-B24F-17CAC280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0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29092-0F4C-4E31-988B-FB097E30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94E488-F5A9-4A91-8A14-574048B6A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5C08F-222D-4E39-AF52-9585FF68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768B8-E5E9-43BA-947D-C44216C8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CC789-650D-46FE-9ADC-21F47AF0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0EE16-850E-4624-9C11-05798590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8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7001CB-9278-4DAD-B9CA-4162E128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986EA-0B02-4209-9B15-77B4BBC5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41A35-C64B-4E15-8FAE-AC79AA5B9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F724-DCA7-4A8F-90DC-64B1878BB527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07D63-532E-4B4B-9A0C-CDF797453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80EBB-BC2F-4460-909D-20B3C2B07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AC7C-B264-448A-979E-4CD9CB0D3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9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nome.jp/virushostd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F282615-3573-4466-97B9-3CE85A1106CC}"/>
              </a:ext>
            </a:extLst>
          </p:cNvPr>
          <p:cNvSpPr txBox="1"/>
          <p:nvPr/>
        </p:nvSpPr>
        <p:spPr>
          <a:xfrm>
            <a:off x="0" y="2810380"/>
            <a:ext cx="12191999" cy="71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/>
              <a:t>GOLD</a:t>
            </a:r>
            <a:r>
              <a:rPr lang="zh-CN" altLang="en-US" sz="4000" dirty="0"/>
              <a:t>数据库构建流程以及数据情况</a:t>
            </a:r>
          </a:p>
        </p:txBody>
      </p:sp>
    </p:spTree>
    <p:extLst>
      <p:ext uri="{BB962C8B-B14F-4D97-AF65-F5344CB8AC3E}">
        <p14:creationId xmlns:p14="http://schemas.microsoft.com/office/powerpoint/2010/main" val="9104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C9C3F-6AC9-47D0-8361-1BEE4FE5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6" y="55159"/>
            <a:ext cx="10515600" cy="1325563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构建</a:t>
            </a:r>
            <a:r>
              <a:rPr lang="en-US" altLang="zh-CN" dirty="0"/>
              <a:t>GOLD</a:t>
            </a:r>
            <a:r>
              <a:rPr lang="zh-CN" altLang="en-US" dirty="0"/>
              <a:t>数据库流程设计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5B77E5-9F79-4815-8ED2-431E7BA57833}"/>
              </a:ext>
            </a:extLst>
          </p:cNvPr>
          <p:cNvSpPr txBox="1"/>
          <p:nvPr/>
        </p:nvSpPr>
        <p:spPr>
          <a:xfrm>
            <a:off x="597976" y="1196056"/>
            <a:ext cx="800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2.1.1 </a:t>
            </a:r>
            <a:r>
              <a:rPr lang="zh-CN" altLang="en-US" dirty="0"/>
              <a:t>获取</a:t>
            </a:r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</a:t>
            </a:r>
            <a:r>
              <a:rPr lang="en-US" altLang="zh-CN" dirty="0" err="1"/>
              <a:t>gcf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6EA46B-400F-4E9D-A7A8-8C32FD10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63" y="1565388"/>
            <a:ext cx="9963274" cy="52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5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C9C3F-6AC9-47D0-8361-1BEE4FE5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6" y="55159"/>
            <a:ext cx="10515600" cy="1325563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构建</a:t>
            </a:r>
            <a:r>
              <a:rPr lang="en-US" altLang="zh-CN" dirty="0"/>
              <a:t>GOLD</a:t>
            </a:r>
            <a:r>
              <a:rPr lang="zh-CN" altLang="en-US" dirty="0"/>
              <a:t>数据库流程设计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5EC9C2-C98D-4D01-A6F4-0AF59E81A8CB}"/>
              </a:ext>
            </a:extLst>
          </p:cNvPr>
          <p:cNvSpPr txBox="1"/>
          <p:nvPr/>
        </p:nvSpPr>
        <p:spPr>
          <a:xfrm>
            <a:off x="826597" y="1997839"/>
            <a:ext cx="52393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下载的文件类型</a:t>
            </a:r>
            <a:r>
              <a:rPr lang="zh-CN" altLang="en-US" sz="2000" dirty="0"/>
              <a:t>：下载</a:t>
            </a:r>
            <a:r>
              <a:rPr lang="en-US" altLang="zh-CN" sz="2000" dirty="0"/>
              <a:t>phage</a:t>
            </a:r>
            <a:r>
              <a:rPr lang="zh-CN" altLang="en-US" sz="2000" dirty="0"/>
              <a:t>和</a:t>
            </a:r>
            <a:r>
              <a:rPr lang="en-US" altLang="zh-CN" sz="2000" dirty="0"/>
              <a:t>host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fna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faa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gff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对于</a:t>
            </a:r>
            <a:r>
              <a:rPr lang="en-US" altLang="zh-CN" sz="2000" b="1" dirty="0"/>
              <a:t>phage</a:t>
            </a:r>
            <a:r>
              <a:rPr lang="zh-CN" altLang="en-US" sz="2000" dirty="0"/>
              <a:t>：根据</a:t>
            </a:r>
            <a:r>
              <a:rPr lang="en-US" altLang="zh-CN" sz="2000" dirty="0"/>
              <a:t>NC id</a:t>
            </a:r>
            <a:r>
              <a:rPr lang="zh-CN" altLang="en-US" sz="2000" dirty="0"/>
              <a:t>下载。</a:t>
            </a:r>
            <a:r>
              <a:rPr lang="en-US" altLang="zh-CN" sz="2000" dirty="0" err="1"/>
              <a:t>faa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fna</a:t>
            </a:r>
            <a:r>
              <a:rPr lang="zh-CN" altLang="en-US" sz="2000" dirty="0"/>
              <a:t>是直接调用</a:t>
            </a:r>
            <a:r>
              <a:rPr lang="en-US" altLang="zh-CN" sz="2000" dirty="0" err="1"/>
              <a:t>Entrez.efetch</a:t>
            </a:r>
            <a:r>
              <a:rPr lang="zh-CN" altLang="en-US" sz="2000" dirty="0"/>
              <a:t>函数来下载，</a:t>
            </a:r>
            <a:r>
              <a:rPr lang="en-US" altLang="zh-CN" sz="2000" dirty="0" err="1"/>
              <a:t>gff</a:t>
            </a:r>
            <a:r>
              <a:rPr lang="zh-CN" altLang="en-US" sz="2000" dirty="0"/>
              <a:t>是直接根据</a:t>
            </a:r>
            <a:r>
              <a:rPr lang="en-US" altLang="zh-CN" sz="2000" dirty="0" err="1"/>
              <a:t>ncbi</a:t>
            </a:r>
            <a:r>
              <a:rPr lang="zh-CN" altLang="en-US" sz="2000" dirty="0"/>
              <a:t>的链接规律更改</a:t>
            </a:r>
            <a:r>
              <a:rPr lang="en-US" altLang="zh-CN" sz="2000" dirty="0"/>
              <a:t>id</a:t>
            </a:r>
            <a:r>
              <a:rPr lang="zh-CN" altLang="en-US" sz="2000" dirty="0"/>
              <a:t>来下载​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对于</a:t>
            </a:r>
            <a:r>
              <a:rPr lang="en-US" altLang="zh-CN" sz="2000" b="1" dirty="0"/>
              <a:t>host</a:t>
            </a:r>
            <a:r>
              <a:rPr lang="zh-CN" altLang="en-US" sz="2000" dirty="0"/>
              <a:t>：根据</a:t>
            </a:r>
            <a:r>
              <a:rPr lang="en-US" altLang="zh-CN" sz="2000" dirty="0"/>
              <a:t>GCF id</a:t>
            </a:r>
            <a:r>
              <a:rPr lang="zh-CN" altLang="en-US" sz="2000" dirty="0"/>
              <a:t>下载。鉴于</a:t>
            </a:r>
            <a:r>
              <a:rPr lang="en-US" altLang="zh-CN" sz="2000" dirty="0" err="1"/>
              <a:t>ncbi</a:t>
            </a:r>
            <a:r>
              <a:rPr lang="en-US" altLang="zh-CN" sz="2000" dirty="0"/>
              <a:t>-genome-download</a:t>
            </a:r>
            <a:r>
              <a:rPr lang="zh-CN" altLang="en-US" sz="2000" dirty="0"/>
              <a:t>不支持下载</a:t>
            </a:r>
            <a:r>
              <a:rPr lang="en-US" altLang="zh-CN" sz="2000" dirty="0"/>
              <a:t>suppressed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gcf</a:t>
            </a:r>
            <a:r>
              <a:rPr lang="zh-CN" altLang="en-US" sz="2000" dirty="0"/>
              <a:t>，所以改成调用</a:t>
            </a:r>
            <a:r>
              <a:rPr lang="en-US" altLang="zh-CN" sz="2000" dirty="0"/>
              <a:t>entrez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gcf</a:t>
            </a:r>
            <a:r>
              <a:rPr lang="zh-CN" altLang="en-US" sz="2000" dirty="0"/>
              <a:t>搜索</a:t>
            </a:r>
            <a:r>
              <a:rPr lang="en-US" altLang="zh-CN" sz="2000" dirty="0"/>
              <a:t>assembly</a:t>
            </a:r>
            <a:r>
              <a:rPr lang="zh-CN" altLang="en-US" sz="2000" dirty="0"/>
              <a:t>数据库，解析内容获得</a:t>
            </a:r>
            <a:r>
              <a:rPr lang="en-US" altLang="zh-CN" sz="2000" dirty="0"/>
              <a:t>ftp</a:t>
            </a:r>
            <a:r>
              <a:rPr lang="zh-CN" altLang="en-US" sz="2000" dirty="0"/>
              <a:t>地址，加上文件后缀，来下载文件​，便于自定义文件名和存放位置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9779A0-60A8-4414-A14C-6C638ECF7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556" y="1653355"/>
            <a:ext cx="4000847" cy="42675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D54DD7-076F-44C3-8B6C-A80CECE3B3C1}"/>
              </a:ext>
            </a:extLst>
          </p:cNvPr>
          <p:cNvSpPr txBox="1"/>
          <p:nvPr/>
        </p:nvSpPr>
        <p:spPr>
          <a:xfrm>
            <a:off x="619243" y="12840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2.1.2</a:t>
            </a:r>
            <a:r>
              <a:rPr lang="zh-CN" altLang="en-US" sz="1800" dirty="0"/>
              <a:t>下载</a:t>
            </a:r>
            <a:r>
              <a:rPr lang="en-US" altLang="zh-CN" sz="1800" dirty="0"/>
              <a:t>phage</a:t>
            </a:r>
            <a:r>
              <a:rPr lang="zh-CN" altLang="en-US" sz="1800" dirty="0"/>
              <a:t>和</a:t>
            </a:r>
            <a:r>
              <a:rPr lang="en-US" altLang="zh-CN" sz="1800" dirty="0"/>
              <a:t>host genome</a:t>
            </a:r>
            <a:r>
              <a:rPr lang="zh-CN" altLang="en-US" sz="1800" dirty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26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18465-67C0-48D7-8E7C-2E434A01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数据库筛选与概览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C9ACB-BFE9-486F-85A5-F3277771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筛选</a:t>
            </a:r>
            <a:r>
              <a:rPr lang="zh-CN" altLang="en-US" dirty="0"/>
              <a:t>：目前得到的数据库是筛选</a:t>
            </a:r>
            <a:r>
              <a:rPr lang="en-US" altLang="zh-CN" dirty="0"/>
              <a:t>VHDB phage</a:t>
            </a:r>
            <a:r>
              <a:rPr lang="zh-CN" altLang="en-US" dirty="0"/>
              <a:t>条目后，并对能够获得的</a:t>
            </a:r>
            <a:r>
              <a:rPr lang="en-US" altLang="zh-CN" dirty="0"/>
              <a:t>host genome name</a:t>
            </a:r>
            <a:r>
              <a:rPr lang="zh-CN" altLang="en-US" dirty="0"/>
              <a:t>与实际报道的</a:t>
            </a:r>
            <a:r>
              <a:rPr lang="en-US" altLang="zh-CN" dirty="0"/>
              <a:t>host name</a:t>
            </a:r>
            <a:r>
              <a:rPr lang="zh-CN" altLang="en-US" dirty="0"/>
              <a:t>差异在</a:t>
            </a:r>
            <a:r>
              <a:rPr lang="en-US" altLang="zh-CN" dirty="0"/>
              <a:t>species</a:t>
            </a:r>
            <a:r>
              <a:rPr lang="zh-CN" altLang="en-US" dirty="0"/>
              <a:t>及以下。</a:t>
            </a:r>
            <a:endParaRPr lang="en-US" altLang="zh-CN" dirty="0"/>
          </a:p>
          <a:p>
            <a:r>
              <a:rPr lang="zh-CN" altLang="en-US" b="1" dirty="0"/>
              <a:t>概览</a:t>
            </a:r>
            <a:r>
              <a:rPr lang="zh-CN" altLang="en-US" dirty="0"/>
              <a:t>：条目</a:t>
            </a:r>
            <a:r>
              <a:rPr lang="en-US" altLang="zh-CN" dirty="0"/>
              <a:t>4577</a:t>
            </a:r>
            <a:r>
              <a:rPr lang="zh-CN" altLang="en-US" dirty="0"/>
              <a:t>，其中</a:t>
            </a:r>
            <a:r>
              <a:rPr lang="en-US" altLang="zh-CN" dirty="0"/>
              <a:t>phage </a:t>
            </a:r>
            <a:r>
              <a:rPr lang="zh-CN" altLang="en-US" dirty="0"/>
              <a:t>数目</a:t>
            </a:r>
            <a:r>
              <a:rPr lang="en-US" altLang="zh-CN" dirty="0"/>
              <a:t>4286, report host </a:t>
            </a:r>
            <a:r>
              <a:rPr lang="zh-CN" altLang="en-US" dirty="0"/>
              <a:t>数目</a:t>
            </a:r>
            <a:r>
              <a:rPr lang="en-US" altLang="zh-CN" dirty="0"/>
              <a:t>602</a:t>
            </a:r>
            <a:r>
              <a:rPr lang="zh-CN" altLang="en-US" dirty="0"/>
              <a:t>个，</a:t>
            </a:r>
            <a:r>
              <a:rPr lang="en-US" altLang="zh-CN" dirty="0"/>
              <a:t>find host name </a:t>
            </a:r>
            <a:r>
              <a:rPr lang="zh-CN" altLang="en-US" dirty="0"/>
              <a:t>（实际能找到</a:t>
            </a:r>
            <a:r>
              <a:rPr lang="en-US" altLang="zh-CN" dirty="0"/>
              <a:t>genome</a:t>
            </a:r>
            <a:r>
              <a:rPr lang="zh-CN" altLang="en-US" dirty="0"/>
              <a:t>的名称）数目</a:t>
            </a:r>
            <a:r>
              <a:rPr lang="en-US" altLang="zh-CN" dirty="0"/>
              <a:t>527</a:t>
            </a:r>
            <a:r>
              <a:rPr lang="zh-CN" altLang="en-US" dirty="0"/>
              <a:t>个，​</a:t>
            </a:r>
            <a:r>
              <a:rPr lang="en-US" altLang="zh-CN" dirty="0"/>
              <a:t>host  </a:t>
            </a:r>
            <a:r>
              <a:rPr lang="en-US" altLang="zh-CN" dirty="0" err="1"/>
              <a:t>gcf</a:t>
            </a:r>
            <a:r>
              <a:rPr lang="en-US" altLang="zh-CN" dirty="0"/>
              <a:t> 496</a:t>
            </a:r>
            <a:r>
              <a:rPr lang="zh-CN" altLang="en-US" dirty="0"/>
              <a:t>个​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A29BC1-180D-47A6-B130-81BA83E4D370}"/>
              </a:ext>
            </a:extLst>
          </p:cNvPr>
          <p:cNvSpPr txBox="1"/>
          <p:nvPr/>
        </p:nvSpPr>
        <p:spPr>
          <a:xfrm>
            <a:off x="6604215" y="4375710"/>
            <a:ext cx="5044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❓</a:t>
            </a:r>
            <a:r>
              <a:rPr lang="en-US" altLang="zh-CN" dirty="0" err="1"/>
              <a:t>gcf</a:t>
            </a:r>
            <a:r>
              <a:rPr lang="zh-CN" altLang="en-US" dirty="0"/>
              <a:t>为什么比</a:t>
            </a:r>
            <a:r>
              <a:rPr lang="en-US" altLang="zh-CN" dirty="0"/>
              <a:t>find name</a:t>
            </a:r>
            <a:r>
              <a:rPr lang="zh-CN" altLang="en-US" dirty="0"/>
              <a:t>少</a:t>
            </a:r>
            <a:endParaRPr lang="en-US" altLang="zh-CN" dirty="0"/>
          </a:p>
          <a:p>
            <a:r>
              <a:rPr lang="zh-CN" altLang="en-US" sz="1400" dirty="0"/>
              <a:t>​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strain水平可能是自己strain的gcf，而species水平的代表基因组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也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是这个strain，这就会造成重复。比如GCF_000006945.2是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Salmonella enterica subsp. enterica serovar Typhimurium str. LT2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Salmonella enterica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Salmonella enterica subsp. enterica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Salmonella enterica subsp. enterica serovar Typhimurium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找到的GCF都是GCF_000006945.2​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45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3377-D0E4-44E2-A5EB-A45A6DFB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数据库</a:t>
            </a:r>
            <a:r>
              <a:rPr lang="en-US" altLang="zh-CN" dirty="0"/>
              <a:t>LCA </a:t>
            </a:r>
            <a:r>
              <a:rPr lang="en-US" altLang="zh-CN" sz="4400" dirty="0"/>
              <a:t>host range</a:t>
            </a:r>
            <a:r>
              <a:rPr lang="zh-CN" altLang="en-US" sz="4400" dirty="0"/>
              <a:t>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824D7-A0CB-4A60-AFEE-F69B46436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25" y="1523408"/>
            <a:ext cx="10515600" cy="4351338"/>
          </a:xfrm>
        </p:spPr>
        <p:txBody>
          <a:bodyPr/>
          <a:lstStyle/>
          <a:p>
            <a:r>
              <a:rPr lang="zh-CN" altLang="en-US" sz="2400" dirty="0"/>
              <a:t>方法：遍历数据库的</a:t>
            </a:r>
            <a:r>
              <a:rPr lang="en-US" altLang="zh-CN" sz="2400" dirty="0"/>
              <a:t>phage</a:t>
            </a:r>
            <a:r>
              <a:rPr lang="zh-CN" altLang="en-US" sz="2400" dirty="0"/>
              <a:t>名称，用前面</a:t>
            </a:r>
            <a:r>
              <a:rPr lang="en-US" altLang="zh-CN" sz="2400" dirty="0"/>
              <a:t>VHDB phage</a:t>
            </a:r>
            <a:r>
              <a:rPr lang="zh-CN" altLang="en-US" sz="2400" dirty="0"/>
              <a:t>统计 </a:t>
            </a:r>
            <a:r>
              <a:rPr lang="en-US" altLang="zh-CN" sz="2400" dirty="0" err="1"/>
              <a:t>lca</a:t>
            </a:r>
            <a:r>
              <a:rPr lang="en-US" altLang="zh-CN" sz="2400" dirty="0"/>
              <a:t> </a:t>
            </a:r>
            <a:r>
              <a:rPr lang="zh-CN" altLang="en-US" sz="2400" dirty="0"/>
              <a:t>信息</a:t>
            </a: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DCAA82-EB3C-43A0-A28E-65D23D385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98631"/>
              </p:ext>
            </p:extLst>
          </p:nvPr>
        </p:nvGraphicFramePr>
        <p:xfrm>
          <a:off x="605725" y="2739731"/>
          <a:ext cx="4617204" cy="36387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9068">
                  <a:extLst>
                    <a:ext uri="{9D8B030D-6E8A-4147-A177-3AD203B41FA5}">
                      <a16:colId xmlns:a16="http://schemas.microsoft.com/office/drawing/2014/main" val="2072688069"/>
                    </a:ext>
                  </a:extLst>
                </a:gridCol>
                <a:gridCol w="1539068">
                  <a:extLst>
                    <a:ext uri="{9D8B030D-6E8A-4147-A177-3AD203B41FA5}">
                      <a16:colId xmlns:a16="http://schemas.microsoft.com/office/drawing/2014/main" val="1887754218"/>
                    </a:ext>
                  </a:extLst>
                </a:gridCol>
                <a:gridCol w="1539068">
                  <a:extLst>
                    <a:ext uri="{9D8B030D-6E8A-4147-A177-3AD203B41FA5}">
                      <a16:colId xmlns:a16="http://schemas.microsoft.com/office/drawing/2014/main" val="2351797413"/>
                    </a:ext>
                  </a:extLst>
                </a:gridCol>
              </a:tblGrid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Tax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135121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0.6771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36419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strain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0.2877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710402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766454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426894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073823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095469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5314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574346-2268-4E4D-948E-4C31EA88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FEE766-A32B-4098-BE5D-95587BD7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404" y="2823864"/>
            <a:ext cx="6380701" cy="34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8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A3055-35AA-4D6F-AD71-F36EED2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128"/>
            <a:ext cx="10515600" cy="1325563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数据库</a:t>
            </a:r>
            <a:r>
              <a:rPr lang="en-US" altLang="zh-CN" dirty="0"/>
              <a:t>LCA host num</a:t>
            </a:r>
            <a:r>
              <a:rPr lang="zh-CN" altLang="en-US" dirty="0"/>
              <a:t>分析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EAFBA91-EFC7-4837-A934-63F0A1E3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0484"/>
            <a:ext cx="5245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16" name="内容占位符 15">
            <a:extLst>
              <a:ext uri="{FF2B5EF4-FFF2-40B4-BE49-F238E27FC236}">
                <a16:creationId xmlns:a16="http://schemas.microsoft.com/office/drawing/2014/main" id="{914FA150-E467-4C80-A3D0-0470BD8A8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986790"/>
              </p:ext>
            </p:extLst>
          </p:nvPr>
        </p:nvGraphicFramePr>
        <p:xfrm>
          <a:off x="838200" y="2141497"/>
          <a:ext cx="4175502" cy="39183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1834">
                  <a:extLst>
                    <a:ext uri="{9D8B030D-6E8A-4147-A177-3AD203B41FA5}">
                      <a16:colId xmlns:a16="http://schemas.microsoft.com/office/drawing/2014/main" val="3807204314"/>
                    </a:ext>
                  </a:extLst>
                </a:gridCol>
                <a:gridCol w="1391834">
                  <a:extLst>
                    <a:ext uri="{9D8B030D-6E8A-4147-A177-3AD203B41FA5}">
                      <a16:colId xmlns:a16="http://schemas.microsoft.com/office/drawing/2014/main" val="3769529962"/>
                    </a:ext>
                  </a:extLst>
                </a:gridCol>
                <a:gridCol w="1391834">
                  <a:extLst>
                    <a:ext uri="{9D8B030D-6E8A-4147-A177-3AD203B41FA5}">
                      <a16:colId xmlns:a16="http://schemas.microsoft.com/office/drawing/2014/main" val="2856431518"/>
                    </a:ext>
                  </a:extLst>
                </a:gridCol>
              </a:tblGrid>
              <a:tr h="391834">
                <a:tc>
                  <a:txBody>
                    <a:bodyPr/>
                    <a:lstStyle/>
                    <a:p>
                      <a:r>
                        <a:rPr lang="en-US"/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739846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28105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571991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92345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002399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21612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211881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11430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477878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636754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FEE90FD1-B735-46DB-A03F-CFDE7A73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0484"/>
            <a:ext cx="4841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8DBB456-7D61-4261-BBA4-6B9C85AA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76" y="2349816"/>
            <a:ext cx="5402124" cy="340090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1D5379E-E12B-4300-91C2-E3403A3F45E3}"/>
              </a:ext>
            </a:extLst>
          </p:cNvPr>
          <p:cNvSpPr txBox="1"/>
          <p:nvPr/>
        </p:nvSpPr>
        <p:spPr>
          <a:xfrm>
            <a:off x="776853" y="1611769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num</a:t>
            </a:r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9568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BDADA-A7DB-4D64-841E-CDB7287E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</a:t>
            </a:r>
            <a:r>
              <a:rPr lang="zh-CN" altLang="en-US" dirty="0"/>
              <a:t>数据库</a:t>
            </a:r>
            <a:r>
              <a:rPr lang="en-US" altLang="zh-CN" dirty="0"/>
              <a:t>LCA Tax</a:t>
            </a:r>
            <a:r>
              <a:rPr lang="zh-CN" altLang="en-US" dirty="0"/>
              <a:t>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D300A1-0D53-434C-910F-51C63D50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7" y="2255766"/>
            <a:ext cx="3070904" cy="3339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E71144-E325-47BD-BD5A-AF9EADF45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78" y="1835305"/>
            <a:ext cx="6470779" cy="37595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AA3B6D-A21F-47E5-8449-4AF899452ACD}"/>
              </a:ext>
            </a:extLst>
          </p:cNvPr>
          <p:cNvSpPr txBox="1"/>
          <p:nvPr/>
        </p:nvSpPr>
        <p:spPr>
          <a:xfrm>
            <a:off x="8641080" y="5739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phylum​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8A5F25-36CC-4F40-B774-F441BC1228E5}"/>
              </a:ext>
            </a:extLst>
          </p:cNvPr>
          <p:cNvSpPr txBox="1"/>
          <p:nvPr/>
        </p:nvSpPr>
        <p:spPr>
          <a:xfrm>
            <a:off x="2061210" y="5790634"/>
            <a:ext cx="7368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kingdom​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32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CA9BDC-3510-4B27-ABC0-139B68AD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50725" cy="31571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8AE669-519D-4192-9A00-6F7CB00C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60" y="68428"/>
            <a:ext cx="5958660" cy="3449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A16286-3DAC-4BF0-8FB4-4D0628903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" y="3339885"/>
            <a:ext cx="5839668" cy="32933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C38BF9-238A-4929-9E0A-D097A8841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041" y="3417936"/>
            <a:ext cx="5655298" cy="34191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A6E3708-96A9-4484-9DFC-BEE3A3688C62}"/>
              </a:ext>
            </a:extLst>
          </p:cNvPr>
          <p:cNvSpPr txBox="1"/>
          <p:nvPr/>
        </p:nvSpPr>
        <p:spPr>
          <a:xfrm>
            <a:off x="9037320" y="6559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genus​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69DB78-50F2-46C1-8237-9FC917DE634C}"/>
              </a:ext>
            </a:extLst>
          </p:cNvPr>
          <p:cNvSpPr txBox="1"/>
          <p:nvPr/>
        </p:nvSpPr>
        <p:spPr>
          <a:xfrm>
            <a:off x="2775362" y="6364718"/>
            <a:ext cx="7566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family​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5E0B40-F37F-4C9A-A45D-621D07A51737}"/>
              </a:ext>
            </a:extLst>
          </p:cNvPr>
          <p:cNvSpPr txBox="1"/>
          <p:nvPr/>
        </p:nvSpPr>
        <p:spPr>
          <a:xfrm>
            <a:off x="8931690" y="3326622"/>
            <a:ext cx="7566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order​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412F19-A7E5-465B-9A4C-4FF7FCD8DBA1}"/>
              </a:ext>
            </a:extLst>
          </p:cNvPr>
          <p:cNvSpPr txBox="1"/>
          <p:nvPr/>
        </p:nvSpPr>
        <p:spPr>
          <a:xfrm>
            <a:off x="2585280" y="3063844"/>
            <a:ext cx="824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74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3377-D0E4-44E2-A5EB-A45A6DFB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</a:t>
            </a:r>
            <a:r>
              <a:rPr lang="zh-CN" altLang="en-US" dirty="0"/>
              <a:t>数据库</a:t>
            </a:r>
            <a:r>
              <a:rPr lang="en-US" altLang="zh-CN" dirty="0"/>
              <a:t>self LCA </a:t>
            </a:r>
            <a:r>
              <a:rPr lang="en-US" altLang="zh-CN" sz="4400" dirty="0"/>
              <a:t>host range</a:t>
            </a:r>
            <a:r>
              <a:rPr lang="zh-CN" altLang="en-US" sz="4400" dirty="0"/>
              <a:t>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824D7-A0CB-4A60-AFEE-F69B46436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25" y="1523408"/>
            <a:ext cx="10515600" cy="4351338"/>
          </a:xfrm>
        </p:spPr>
        <p:txBody>
          <a:bodyPr/>
          <a:lstStyle/>
          <a:p>
            <a:r>
              <a:rPr lang="zh-CN" altLang="en-US" sz="2400" dirty="0"/>
              <a:t>方法</a:t>
            </a:r>
            <a:r>
              <a:rPr lang="en-US" altLang="zh-CN" sz="2400" dirty="0"/>
              <a:t>2</a:t>
            </a:r>
            <a:r>
              <a:rPr lang="zh-CN" altLang="en-US" sz="2400" dirty="0"/>
              <a:t>：遍历数据库的</a:t>
            </a:r>
            <a:r>
              <a:rPr lang="en-US" altLang="zh-CN" sz="2400" dirty="0"/>
              <a:t>phage</a:t>
            </a:r>
            <a:r>
              <a:rPr lang="zh-CN" altLang="en-US" sz="2400" dirty="0"/>
              <a:t>名称，</a:t>
            </a:r>
            <a:r>
              <a:rPr lang="zh-CN" altLang="en-US" sz="1800" dirty="0">
                <a:solidFill>
                  <a:srgbClr val="FF0000"/>
                </a:solidFill>
              </a:rPr>
              <a:t>直接用筛选后的数据库中的</a:t>
            </a:r>
            <a:r>
              <a:rPr lang="en-US" altLang="zh-CN" sz="1800" dirty="0">
                <a:solidFill>
                  <a:srgbClr val="FF0000"/>
                </a:solidFill>
              </a:rPr>
              <a:t>find host</a:t>
            </a:r>
            <a:r>
              <a:rPr lang="zh-CN" altLang="en-US" sz="1800" dirty="0">
                <a:solidFill>
                  <a:srgbClr val="FF0000"/>
                </a:solidFill>
              </a:rPr>
              <a:t>信息而不是</a:t>
            </a:r>
            <a:r>
              <a:rPr lang="en-US" altLang="zh-CN" sz="1800" dirty="0">
                <a:solidFill>
                  <a:srgbClr val="FF0000"/>
                </a:solidFill>
              </a:rPr>
              <a:t>report</a:t>
            </a:r>
            <a:r>
              <a:rPr lang="zh-CN" altLang="en-US" sz="1800" dirty="0">
                <a:solidFill>
                  <a:srgbClr val="FF0000"/>
                </a:solidFill>
              </a:rPr>
              <a:t>来生成 </a:t>
            </a:r>
            <a:r>
              <a:rPr lang="en-US" altLang="zh-CN" sz="1800" dirty="0" err="1">
                <a:solidFill>
                  <a:srgbClr val="FF0000"/>
                </a:solidFill>
              </a:rPr>
              <a:t>lca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信息</a:t>
            </a:r>
            <a:r>
              <a:rPr lang="zh-CN" altLang="en-US" sz="2400" dirty="0">
                <a:solidFill>
                  <a:srgbClr val="FF0000"/>
                </a:solidFill>
              </a:rPr>
              <a:t>​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DCAA82-EB3C-43A0-A28E-65D23D385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55113"/>
              </p:ext>
            </p:extLst>
          </p:nvPr>
        </p:nvGraphicFramePr>
        <p:xfrm>
          <a:off x="605725" y="2739731"/>
          <a:ext cx="4617204" cy="36387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9068">
                  <a:extLst>
                    <a:ext uri="{9D8B030D-6E8A-4147-A177-3AD203B41FA5}">
                      <a16:colId xmlns:a16="http://schemas.microsoft.com/office/drawing/2014/main" val="2072688069"/>
                    </a:ext>
                  </a:extLst>
                </a:gridCol>
                <a:gridCol w="1539068">
                  <a:extLst>
                    <a:ext uri="{9D8B030D-6E8A-4147-A177-3AD203B41FA5}">
                      <a16:colId xmlns:a16="http://schemas.microsoft.com/office/drawing/2014/main" val="1887754218"/>
                    </a:ext>
                  </a:extLst>
                </a:gridCol>
                <a:gridCol w="1539068">
                  <a:extLst>
                    <a:ext uri="{9D8B030D-6E8A-4147-A177-3AD203B41FA5}">
                      <a16:colId xmlns:a16="http://schemas.microsoft.com/office/drawing/2014/main" val="2351797413"/>
                    </a:ext>
                  </a:extLst>
                </a:gridCol>
              </a:tblGrid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Tax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135121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0.7046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36419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strain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0.2767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710402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766454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426894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073823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095469"/>
                  </a:ext>
                </a:extLst>
              </a:tr>
              <a:tr h="454839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5314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574346-2268-4E4D-948E-4C31EA88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66EF83-9A18-45E1-B7B1-400878A3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03" y="2409740"/>
            <a:ext cx="6194802" cy="38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2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A3055-35AA-4D6F-AD71-F36EED2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128"/>
            <a:ext cx="10515600" cy="1325563"/>
          </a:xfrm>
        </p:spPr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数据库</a:t>
            </a:r>
            <a:r>
              <a:rPr lang="en-US" altLang="zh-CN" dirty="0"/>
              <a:t>self LCA host num</a:t>
            </a:r>
            <a:r>
              <a:rPr lang="zh-CN" altLang="en-US" dirty="0"/>
              <a:t>分析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EAFBA91-EFC7-4837-A934-63F0A1E3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0484"/>
            <a:ext cx="5245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graphicFrame>
        <p:nvGraphicFramePr>
          <p:cNvPr id="16" name="内容占位符 15">
            <a:extLst>
              <a:ext uri="{FF2B5EF4-FFF2-40B4-BE49-F238E27FC236}">
                <a16:creationId xmlns:a16="http://schemas.microsoft.com/office/drawing/2014/main" id="{914FA150-E467-4C80-A3D0-0470BD8A8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563448"/>
              </p:ext>
            </p:extLst>
          </p:nvPr>
        </p:nvGraphicFramePr>
        <p:xfrm>
          <a:off x="838200" y="2141497"/>
          <a:ext cx="4175502" cy="39183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1834">
                  <a:extLst>
                    <a:ext uri="{9D8B030D-6E8A-4147-A177-3AD203B41FA5}">
                      <a16:colId xmlns:a16="http://schemas.microsoft.com/office/drawing/2014/main" val="3807204314"/>
                    </a:ext>
                  </a:extLst>
                </a:gridCol>
                <a:gridCol w="1391834">
                  <a:extLst>
                    <a:ext uri="{9D8B030D-6E8A-4147-A177-3AD203B41FA5}">
                      <a16:colId xmlns:a16="http://schemas.microsoft.com/office/drawing/2014/main" val="3769529962"/>
                    </a:ext>
                  </a:extLst>
                </a:gridCol>
                <a:gridCol w="1391834">
                  <a:extLst>
                    <a:ext uri="{9D8B030D-6E8A-4147-A177-3AD203B41FA5}">
                      <a16:colId xmlns:a16="http://schemas.microsoft.com/office/drawing/2014/main" val="2856431518"/>
                    </a:ext>
                  </a:extLst>
                </a:gridCol>
              </a:tblGrid>
              <a:tr h="391834">
                <a:tc>
                  <a:txBody>
                    <a:bodyPr/>
                    <a:lstStyle/>
                    <a:p>
                      <a:r>
                        <a:rPr lang="en-US"/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739846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0.9552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28105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0.0355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571991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92345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002399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21612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211881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11430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 altLang="zh-C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477878"/>
                  </a:ext>
                </a:extLst>
              </a:tr>
              <a:tr h="391834">
                <a:tc>
                  <a:txBody>
                    <a:bodyPr/>
                    <a:lstStyle/>
                    <a:p>
                      <a:r>
                        <a:rPr lang="en-US"/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636754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FEE90FD1-B735-46DB-A03F-CFDE7A73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0484"/>
            <a:ext cx="4841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D5379E-E12B-4300-91C2-E3403A3F45E3}"/>
              </a:ext>
            </a:extLst>
          </p:cNvPr>
          <p:cNvSpPr txBox="1"/>
          <p:nvPr/>
        </p:nvSpPr>
        <p:spPr>
          <a:xfrm>
            <a:off x="776853" y="1611769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num</a:t>
            </a:r>
            <a:r>
              <a:rPr lang="zh-CN" altLang="en-US" dirty="0"/>
              <a:t>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467AF9-16A0-4461-B439-993E74B9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51" y="2165150"/>
            <a:ext cx="5671734" cy="35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BDADA-A7DB-4D64-841E-CDB7287E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</a:t>
            </a:r>
            <a:r>
              <a:rPr lang="zh-CN" altLang="en-US" dirty="0"/>
              <a:t>数据库</a:t>
            </a:r>
            <a:r>
              <a:rPr lang="en-US" altLang="zh-CN" dirty="0"/>
              <a:t>self LCA Tax</a:t>
            </a:r>
            <a:r>
              <a:rPr lang="zh-CN" altLang="en-US" dirty="0"/>
              <a:t>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D300A1-0D53-434C-910F-51C63D50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7" y="2255766"/>
            <a:ext cx="3070904" cy="33391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AA3B6D-A21F-47E5-8449-4AF899452ACD}"/>
              </a:ext>
            </a:extLst>
          </p:cNvPr>
          <p:cNvSpPr txBox="1"/>
          <p:nvPr/>
        </p:nvSpPr>
        <p:spPr>
          <a:xfrm>
            <a:off x="8641080" y="5739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phylum​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8A5F25-36CC-4F40-B774-F441BC1228E5}"/>
              </a:ext>
            </a:extLst>
          </p:cNvPr>
          <p:cNvSpPr txBox="1"/>
          <p:nvPr/>
        </p:nvSpPr>
        <p:spPr>
          <a:xfrm>
            <a:off x="2061210" y="5790634"/>
            <a:ext cx="7368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kingdom​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8E2344-82EA-4391-9A4B-83C6FB98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25" y="1828234"/>
            <a:ext cx="6941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F282615-3573-4466-97B9-3CE85A1106CC}"/>
              </a:ext>
            </a:extLst>
          </p:cNvPr>
          <p:cNvSpPr txBox="1"/>
          <p:nvPr/>
        </p:nvSpPr>
        <p:spPr>
          <a:xfrm>
            <a:off x="0" y="2810380"/>
            <a:ext cx="12191999" cy="71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/>
              <a:t>1-VHDB </a:t>
            </a:r>
            <a:r>
              <a:rPr lang="zh-CN" altLang="en-US" sz="4000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46533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A6E3708-96A9-4484-9DFC-BEE3A3688C62}"/>
              </a:ext>
            </a:extLst>
          </p:cNvPr>
          <p:cNvSpPr txBox="1"/>
          <p:nvPr/>
        </p:nvSpPr>
        <p:spPr>
          <a:xfrm>
            <a:off x="9037320" y="6559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genus​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69DB78-50F2-46C1-8237-9FC917DE634C}"/>
              </a:ext>
            </a:extLst>
          </p:cNvPr>
          <p:cNvSpPr txBox="1"/>
          <p:nvPr/>
        </p:nvSpPr>
        <p:spPr>
          <a:xfrm>
            <a:off x="2672175" y="6467721"/>
            <a:ext cx="7566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family​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5E0B40-F37F-4C9A-A45D-621D07A51737}"/>
              </a:ext>
            </a:extLst>
          </p:cNvPr>
          <p:cNvSpPr txBox="1"/>
          <p:nvPr/>
        </p:nvSpPr>
        <p:spPr>
          <a:xfrm>
            <a:off x="8931690" y="3326622"/>
            <a:ext cx="7566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order​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412F19-A7E5-465B-9A4C-4FF7FCD8DBA1}"/>
              </a:ext>
            </a:extLst>
          </p:cNvPr>
          <p:cNvSpPr txBox="1"/>
          <p:nvPr/>
        </p:nvSpPr>
        <p:spPr>
          <a:xfrm>
            <a:off x="2585280" y="3063844"/>
            <a:ext cx="824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class​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12A3EE-5B31-4A5D-9F64-406B42B0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0" y="123950"/>
            <a:ext cx="5356860" cy="2960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606454-7A67-4572-9853-B5C34F76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3" y="-43502"/>
            <a:ext cx="5717766" cy="33839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EED34D-AF4E-406F-A4A6-604335A77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19" y="3340402"/>
            <a:ext cx="5467621" cy="31861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80B893-314F-4867-9BEE-6E5CBD44C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783" y="3224724"/>
            <a:ext cx="5867073" cy="34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61CE7B-4115-4AA5-B280-0AE930376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700" y="1690686"/>
            <a:ext cx="4695059" cy="19422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F206160-60D0-4339-9783-2E358580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1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1 VHDB-</a:t>
            </a:r>
            <a:r>
              <a:rPr lang="zh-CN" altLang="en-US" dirty="0"/>
              <a:t>获取</a:t>
            </a:r>
            <a:r>
              <a:rPr lang="en-US" altLang="zh-CN" dirty="0"/>
              <a:t>phage-host</a:t>
            </a:r>
            <a:r>
              <a:rPr lang="zh-CN" altLang="en-US" dirty="0"/>
              <a:t>关系的主要来源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737E4-4552-43C4-AC4E-E879E9B4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2" y="1690687"/>
            <a:ext cx="6758418" cy="46638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数据库：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HarmonyOS"/>
                <a:hlinkClick r:id="rId4"/>
              </a:rPr>
              <a:t>Virus-Host Database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HarmonyOS"/>
              </a:rPr>
              <a:t>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HarmonyOS"/>
              </a:rPr>
              <a:t>（简称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HarmonyOS"/>
              </a:rPr>
              <a:t>VHDB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HarmonyOS"/>
              </a:rPr>
              <a:t>）</a:t>
            </a:r>
            <a:endParaRPr lang="en-US" altLang="zh-CN" b="1" i="0" dirty="0">
              <a:solidFill>
                <a:srgbClr val="202124"/>
              </a:solidFill>
              <a:effectLst/>
              <a:latin typeface="HarmonyOS"/>
            </a:endParaRPr>
          </a:p>
          <a:p>
            <a:r>
              <a:rPr lang="zh-CN" altLang="en-US" b="1" dirty="0">
                <a:solidFill>
                  <a:srgbClr val="202124"/>
                </a:solidFill>
                <a:latin typeface="HarmonyOS"/>
              </a:rPr>
              <a:t>数据来源：</a:t>
            </a:r>
            <a:r>
              <a:rPr lang="zh-CN" altLang="en-US" dirty="0"/>
              <a:t>整合了</a:t>
            </a:r>
            <a:r>
              <a:rPr lang="en-US" altLang="zh-CN" dirty="0" err="1"/>
              <a:t>RefSeq</a:t>
            </a:r>
            <a:r>
              <a:rPr lang="en-US" altLang="zh-CN" dirty="0"/>
              <a:t>, GenBank, </a:t>
            </a:r>
            <a:r>
              <a:rPr lang="en-US" altLang="zh-CN" dirty="0" err="1"/>
              <a:t>UniProt</a:t>
            </a:r>
            <a:r>
              <a:rPr lang="en-US" altLang="zh-CN" dirty="0"/>
              <a:t>, </a:t>
            </a:r>
            <a:r>
              <a:rPr lang="en-US" altLang="zh-CN" dirty="0" err="1"/>
              <a:t>ViralZone</a:t>
            </a:r>
            <a:r>
              <a:rPr lang="zh-CN" altLang="en-US" dirty="0"/>
              <a:t>以及文献的</a:t>
            </a:r>
            <a:r>
              <a:rPr lang="en-US" altLang="zh-CN" dirty="0"/>
              <a:t>phage-host relationship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特点：</a:t>
            </a:r>
            <a:endParaRPr lang="en-US" altLang="zh-CN" b="1" dirty="0"/>
          </a:p>
          <a:p>
            <a:pPr lvl="1"/>
            <a:r>
              <a:rPr lang="zh-CN" altLang="en-US" dirty="0"/>
              <a:t>数据库每日更新</a:t>
            </a:r>
            <a:endParaRPr lang="en-US" altLang="zh-CN" dirty="0"/>
          </a:p>
          <a:p>
            <a:pPr lvl="1"/>
            <a:r>
              <a:rPr lang="zh-CN" altLang="en-US" dirty="0"/>
              <a:t>矫正了不规范的</a:t>
            </a:r>
            <a:r>
              <a:rPr lang="en-US" altLang="zh-CN" dirty="0"/>
              <a:t>host name</a:t>
            </a:r>
            <a:r>
              <a:rPr lang="zh-CN" altLang="en-US" dirty="0"/>
              <a:t>，提供了</a:t>
            </a:r>
            <a:r>
              <a:rPr lang="en-US" altLang="zh-CN" dirty="0" err="1"/>
              <a:t>taxid</a:t>
            </a:r>
            <a:r>
              <a:rPr lang="zh-CN" altLang="en-US" dirty="0"/>
              <a:t>、</a:t>
            </a:r>
            <a:r>
              <a:rPr lang="en-US" altLang="zh-CN" dirty="0"/>
              <a:t>tax</a:t>
            </a:r>
            <a:r>
              <a:rPr lang="zh-CN" altLang="en-US" dirty="0"/>
              <a:t>完整</a:t>
            </a:r>
            <a:r>
              <a:rPr lang="en-US" altLang="zh-CN" dirty="0"/>
              <a:t>lineage</a:t>
            </a:r>
            <a:r>
              <a:rPr lang="zh-CN" altLang="en-US" dirty="0"/>
              <a:t>信息，大大节省了自己手动校对、生成谱系数据的难题。</a:t>
            </a:r>
            <a:endParaRPr lang="en-US" altLang="zh-CN" dirty="0"/>
          </a:p>
          <a:p>
            <a:r>
              <a:rPr lang="zh-CN" altLang="en-US" dirty="0"/>
              <a:t>下载数据库：</a:t>
            </a:r>
            <a:r>
              <a:rPr lang="zh-CN" altLang="en-US" sz="2000" dirty="0"/>
              <a:t>使用</a:t>
            </a:r>
            <a:r>
              <a:rPr lang="en-US" altLang="zh-CN" sz="2000" dirty="0"/>
              <a:t>daily</a:t>
            </a:r>
            <a:r>
              <a:rPr lang="zh-CN" altLang="en-US" sz="2000" dirty="0"/>
              <a:t>更新版</a:t>
            </a:r>
            <a:r>
              <a:rPr lang="en-US" altLang="zh-CN" sz="2000" dirty="0"/>
              <a:t>(2022.03.19)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dirty="0"/>
              <a:t>​</a:t>
            </a:r>
          </a:p>
          <a:p>
            <a:endParaRPr lang="en-US" altLang="zh-CN" b="1" i="0" dirty="0">
              <a:solidFill>
                <a:srgbClr val="202124"/>
              </a:solidFill>
              <a:effectLst/>
              <a:latin typeface="HarmonyOS"/>
            </a:endParaRPr>
          </a:p>
          <a:p>
            <a:endParaRPr lang="en-US" altLang="zh-CN" b="1" i="0" dirty="0">
              <a:solidFill>
                <a:srgbClr val="202124"/>
              </a:solidFill>
              <a:effectLst/>
              <a:latin typeface="HarmonyO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7D6D6-569B-4763-9108-756A57A1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VHDB</a:t>
            </a:r>
            <a:r>
              <a:rPr lang="zh-CN" altLang="en-US" dirty="0"/>
              <a:t>数据库数据筛选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2F769-B55B-4552-A038-FB69D942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679CF-6395-4BF8-9D10-AE78155C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747" y="1358603"/>
            <a:ext cx="5627477" cy="3051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D53F16-5FFB-4B95-A563-5A251AEDB537}"/>
              </a:ext>
            </a:extLst>
          </p:cNvPr>
          <p:cNvSpPr txBox="1"/>
          <p:nvPr/>
        </p:nvSpPr>
        <p:spPr>
          <a:xfrm>
            <a:off x="604779" y="1989057"/>
            <a:ext cx="46385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数据概览</a:t>
            </a:r>
            <a:r>
              <a:rPr lang="zh-CN" altLang="en-US" dirty="0"/>
              <a:t>：</a:t>
            </a:r>
            <a:r>
              <a:rPr lang="en-US" altLang="zh-CN" dirty="0"/>
              <a:t>VHDB</a:t>
            </a:r>
            <a:r>
              <a:rPr lang="zh-CN" altLang="en-US" dirty="0"/>
              <a:t>还包含有着真核病毒与</a:t>
            </a:r>
            <a:r>
              <a:rPr lang="en-US" altLang="zh-CN" dirty="0"/>
              <a:t>host</a:t>
            </a:r>
            <a:r>
              <a:rPr lang="zh-CN" altLang="en-US" dirty="0"/>
              <a:t>的信息，有些条目</a:t>
            </a:r>
            <a:r>
              <a:rPr lang="en-US" altLang="zh-CN" dirty="0"/>
              <a:t>host</a:t>
            </a:r>
            <a:r>
              <a:rPr lang="zh-CN" altLang="en-US" dirty="0"/>
              <a:t>部分信息缺失或无效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数据筛选</a:t>
            </a:r>
            <a:r>
              <a:rPr lang="zh-CN" altLang="en-US" dirty="0"/>
              <a:t>：选取</a:t>
            </a:r>
            <a:r>
              <a:rPr lang="en-US" altLang="zh-CN" dirty="0"/>
              <a:t>host</a:t>
            </a:r>
            <a:r>
              <a:rPr lang="zh-CN" altLang="en-US" dirty="0"/>
              <a:t>为细菌或古菌界的条目，并去除为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‘virus name’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</a:t>
            </a:r>
            <a:r>
              <a:rPr lang="en-US" altLang="zh-CN" b="0" dirty="0" err="1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refseq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 id’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‘evidence’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name’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tax id’</a:t>
            </a:r>
            <a:r>
              <a:rPr lang="en-US" altLang="zh-CN" b="0" dirty="0">
                <a:solidFill>
                  <a:srgbClr val="A0A1A7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altLang="zh-CN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3A053"/>
                </a:solidFill>
                <a:effectLst/>
                <a:latin typeface="Fira Code" panose="020B0809050000020004" pitchFamily="49" charset="0"/>
              </a:rPr>
              <a:t>‘host lineage‘</a:t>
            </a:r>
            <a:r>
              <a:rPr lang="zh-CN" altLang="en-US" b="0" dirty="0">
                <a:effectLst/>
                <a:latin typeface="Fira Code" panose="020B0809050000020004" pitchFamily="49" charset="0"/>
              </a:rPr>
              <a:t>任一字段有缺失的条目</a:t>
            </a:r>
            <a:endParaRPr lang="en-US" altLang="zh-CN" b="0" dirty="0">
              <a:effectLst/>
              <a:latin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得到的数据</a:t>
            </a:r>
            <a:r>
              <a:rPr lang="zh-CN" altLang="en-US" b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：</a:t>
            </a:r>
            <a:r>
              <a:rPr lang="zh-CN" altLang="en-US" dirty="0"/>
              <a:t>包含完整信息的</a:t>
            </a:r>
            <a:r>
              <a:rPr lang="en-US" altLang="zh-CN" dirty="0"/>
              <a:t>phage</a:t>
            </a:r>
            <a:r>
              <a:rPr lang="zh-CN" altLang="en-US" dirty="0"/>
              <a:t>和</a:t>
            </a:r>
            <a:r>
              <a:rPr lang="en-US" altLang="zh-CN" dirty="0"/>
              <a:t>host</a:t>
            </a:r>
            <a:r>
              <a:rPr lang="zh-CN" altLang="en-US" dirty="0"/>
              <a:t>关系条目共</a:t>
            </a:r>
            <a:r>
              <a:rPr lang="en-US" altLang="zh-CN" dirty="0"/>
              <a:t>5204</a:t>
            </a:r>
            <a:r>
              <a:rPr lang="zh-CN" altLang="en-US" dirty="0"/>
              <a:t>条，其中</a:t>
            </a:r>
            <a:r>
              <a:rPr lang="en-US" altLang="zh-CN" dirty="0"/>
              <a:t>phage </a:t>
            </a:r>
            <a:r>
              <a:rPr lang="zh-CN" altLang="en-US" dirty="0"/>
              <a:t>数目</a:t>
            </a:r>
            <a:r>
              <a:rPr lang="en-US" altLang="zh-CN" dirty="0"/>
              <a:t>4791, report host </a:t>
            </a:r>
            <a:r>
              <a:rPr lang="zh-CN" altLang="en-US" dirty="0"/>
              <a:t>数目</a:t>
            </a:r>
            <a:r>
              <a:rPr lang="en-US" altLang="zh-CN" dirty="0"/>
              <a:t>841</a:t>
            </a:r>
            <a:r>
              <a:rPr lang="zh-CN" altLang="en-US" dirty="0"/>
              <a:t>个​</a:t>
            </a:r>
            <a:endParaRPr lang="en-US" altLang="zh-CN" b="0" dirty="0">
              <a:solidFill>
                <a:srgbClr val="5D5D5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7B781B-A782-43B0-872E-EA4C8E111EAE}"/>
              </a:ext>
            </a:extLst>
          </p:cNvPr>
          <p:cNvSpPr txBox="1"/>
          <p:nvPr/>
        </p:nvSpPr>
        <p:spPr>
          <a:xfrm>
            <a:off x="5977689" y="4719461"/>
            <a:ext cx="609407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数据检验：</a:t>
            </a:r>
            <a:r>
              <a:rPr lang="en-US" altLang="zh-CN" sz="2000" dirty="0" err="1"/>
              <a:t>edwards,PHIAF,wang</a:t>
            </a:r>
            <a:r>
              <a:rPr lang="zh-CN" altLang="en-US" sz="2000" dirty="0"/>
              <a:t>数据库共有</a:t>
            </a:r>
            <a:r>
              <a:rPr lang="en-US" altLang="zh-CN" sz="2000" dirty="0"/>
              <a:t>1771</a:t>
            </a:r>
            <a:r>
              <a:rPr lang="zh-CN" altLang="en-US" sz="2000" dirty="0"/>
              <a:t>个</a:t>
            </a:r>
            <a:r>
              <a:rPr lang="en-US" altLang="zh-CN" sz="2000" dirty="0"/>
              <a:t>phage id</a:t>
            </a:r>
          </a:p>
          <a:p>
            <a:pPr lvl="1"/>
            <a:r>
              <a:rPr lang="zh-CN" altLang="en-US" sz="1600" dirty="0"/>
              <a:t>发现这些</a:t>
            </a:r>
            <a:r>
              <a:rPr lang="en-US" altLang="zh-CN" sz="1600" dirty="0"/>
              <a:t>id</a:t>
            </a:r>
            <a:r>
              <a:rPr lang="zh-CN" altLang="en-US" sz="1600" dirty="0"/>
              <a:t>在</a:t>
            </a:r>
            <a:r>
              <a:rPr lang="en-US" altLang="zh-CN" sz="1600" dirty="0"/>
              <a:t>VHDB</a:t>
            </a:r>
            <a:r>
              <a:rPr lang="zh-CN" altLang="en-US" sz="1600" dirty="0"/>
              <a:t>没有的</a:t>
            </a:r>
            <a:r>
              <a:rPr lang="en-US" altLang="zh-CN" sz="1600" dirty="0"/>
              <a:t>phage id </a:t>
            </a:r>
            <a:r>
              <a:rPr lang="zh-CN" altLang="en-US" sz="1600" dirty="0"/>
              <a:t>只有</a:t>
            </a:r>
            <a:r>
              <a:rPr lang="en-US" altLang="zh-CN" sz="1600" dirty="0"/>
              <a:t>38</a:t>
            </a:r>
            <a:r>
              <a:rPr lang="zh-CN" altLang="en-US" sz="1600" dirty="0"/>
              <a:t>个，其中实际没有的只有</a:t>
            </a:r>
            <a:r>
              <a:rPr lang="en-US" altLang="zh-CN" sz="1600" dirty="0"/>
              <a:t>14</a:t>
            </a:r>
            <a:r>
              <a:rPr lang="zh-CN" altLang="en-US" sz="1600" dirty="0"/>
              <a:t>个。</a:t>
            </a:r>
          </a:p>
          <a:p>
            <a:pPr lvl="1"/>
            <a:r>
              <a:rPr lang="en-US" altLang="zh-CN" sz="1600" dirty="0" err="1"/>
              <a:t>genbank</a:t>
            </a:r>
            <a:r>
              <a:rPr lang="en-US" altLang="zh-CN" sz="1600" dirty="0"/>
              <a:t> id</a:t>
            </a:r>
            <a:r>
              <a:rPr lang="zh-CN" altLang="en-US" sz="1600" dirty="0"/>
              <a:t>：有</a:t>
            </a:r>
            <a:r>
              <a:rPr lang="en-US" altLang="zh-CN" sz="1600" dirty="0"/>
              <a:t>14</a:t>
            </a:r>
            <a:r>
              <a:rPr lang="zh-CN" altLang="en-US" sz="1600" dirty="0"/>
              <a:t>个</a:t>
            </a:r>
            <a:r>
              <a:rPr lang="en-US" altLang="zh-CN" sz="1600" dirty="0"/>
              <a:t>VHDB</a:t>
            </a:r>
            <a:r>
              <a:rPr lang="zh-CN" altLang="en-US" sz="1600" dirty="0"/>
              <a:t>没有的</a:t>
            </a:r>
            <a:r>
              <a:rPr lang="en-US" altLang="zh-CN" sz="1600" dirty="0"/>
              <a:t>phage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其他的</a:t>
            </a:r>
            <a:r>
              <a:rPr lang="en-US" altLang="zh-CN" sz="1600" dirty="0"/>
              <a:t>11</a:t>
            </a:r>
            <a:r>
              <a:rPr lang="zh-CN" altLang="en-US" sz="1600" dirty="0"/>
              <a:t>个是</a:t>
            </a:r>
            <a:r>
              <a:rPr lang="en-US" altLang="zh-CN" sz="1600" dirty="0"/>
              <a:t>VHDB</a:t>
            </a:r>
            <a:r>
              <a:rPr lang="zh-CN" altLang="en-US" sz="1600" dirty="0"/>
              <a:t>已经有</a:t>
            </a:r>
            <a:r>
              <a:rPr lang="en-US" altLang="zh-CN" sz="1600" dirty="0" err="1"/>
              <a:t>nc</a:t>
            </a:r>
            <a:r>
              <a:rPr lang="en-US" altLang="zh-CN" sz="1600" dirty="0"/>
              <a:t> id</a:t>
            </a:r>
            <a:r>
              <a:rPr lang="zh-CN" altLang="en-US" sz="1600" dirty="0"/>
              <a:t>了</a:t>
            </a:r>
          </a:p>
          <a:p>
            <a:pPr lvl="1"/>
            <a:r>
              <a:rPr lang="en-US" altLang="zh-CN" sz="1600" dirty="0"/>
              <a:t>NC id</a:t>
            </a:r>
            <a:r>
              <a:rPr lang="zh-CN" altLang="en-US" sz="1600" dirty="0"/>
              <a:t>：</a:t>
            </a:r>
            <a:r>
              <a:rPr lang="en-US" altLang="zh-CN" sz="1600" dirty="0"/>
              <a:t>13</a:t>
            </a:r>
            <a:r>
              <a:rPr lang="zh-CN" altLang="en-US" sz="1600" dirty="0"/>
              <a:t>个都是被</a:t>
            </a:r>
            <a:r>
              <a:rPr lang="en-US" altLang="zh-CN" sz="1600" dirty="0"/>
              <a:t>remove</a:t>
            </a:r>
            <a:r>
              <a:rPr lang="zh-CN" altLang="en-US" sz="1600" dirty="0"/>
              <a:t>的过期</a:t>
            </a:r>
            <a:r>
              <a:rPr lang="en-US" altLang="zh-CN" sz="1600" dirty="0"/>
              <a:t>id</a:t>
            </a:r>
            <a:r>
              <a:rPr lang="zh-CN" altLang="en-US" sz="1600" dirty="0"/>
              <a:t>，</a:t>
            </a:r>
            <a:r>
              <a:rPr lang="en-US" altLang="zh-CN" sz="1600" dirty="0"/>
              <a:t>VHDB</a:t>
            </a:r>
            <a:r>
              <a:rPr lang="zh-CN" altLang="en-US" sz="1600" dirty="0"/>
              <a:t>实际有新的</a:t>
            </a:r>
            <a:r>
              <a:rPr lang="en-US" altLang="zh-CN" sz="1600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62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1AE3-AEBB-49FE-989B-128F00E2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VHDB </a:t>
            </a:r>
            <a:r>
              <a:rPr lang="zh-CN" altLang="en-US" dirty="0"/>
              <a:t>数据库</a:t>
            </a:r>
            <a:r>
              <a:rPr lang="en-US" altLang="zh-CN" dirty="0"/>
              <a:t>LCA host range</a:t>
            </a:r>
            <a:r>
              <a:rPr lang="zh-CN" altLang="en-US" dirty="0"/>
              <a:t>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FF17E87-2143-4440-A490-8BDB31A87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021284"/>
              </p:ext>
            </p:extLst>
          </p:nvPr>
        </p:nvGraphicFramePr>
        <p:xfrm>
          <a:off x="838200" y="2355374"/>
          <a:ext cx="4567176" cy="34666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2392">
                  <a:extLst>
                    <a:ext uri="{9D8B030D-6E8A-4147-A177-3AD203B41FA5}">
                      <a16:colId xmlns:a16="http://schemas.microsoft.com/office/drawing/2014/main" val="3406569259"/>
                    </a:ext>
                  </a:extLst>
                </a:gridCol>
                <a:gridCol w="1522392">
                  <a:extLst>
                    <a:ext uri="{9D8B030D-6E8A-4147-A177-3AD203B41FA5}">
                      <a16:colId xmlns:a16="http://schemas.microsoft.com/office/drawing/2014/main" val="4252194212"/>
                    </a:ext>
                  </a:extLst>
                </a:gridCol>
                <a:gridCol w="1522392">
                  <a:extLst>
                    <a:ext uri="{9D8B030D-6E8A-4147-A177-3AD203B41FA5}">
                      <a16:colId xmlns:a16="http://schemas.microsoft.com/office/drawing/2014/main" val="3601895590"/>
                    </a:ext>
                  </a:extLst>
                </a:gridCol>
              </a:tblGrid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Tax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426197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0.6813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992927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strain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0.2576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0679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genus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037550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778059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616712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kingdom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507219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phylum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122715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53457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3E781D2-45D7-4C00-A5E1-DB5C49D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807"/>
            <a:ext cx="529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4D19C0-9070-422D-B38A-A5C2CE704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76" y="2288084"/>
            <a:ext cx="6561344" cy="35339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F49C547-5845-4E15-904E-F1C2E75E1118}"/>
              </a:ext>
            </a:extLst>
          </p:cNvPr>
          <p:cNvSpPr txBox="1"/>
          <p:nvPr/>
        </p:nvSpPr>
        <p:spPr>
          <a:xfrm>
            <a:off x="610245" y="1700441"/>
            <a:ext cx="6561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range</a:t>
            </a:r>
            <a:r>
              <a:rPr lang="zh-CN" altLang="en-US" dirty="0"/>
              <a:t>分析：发现主要集中在</a:t>
            </a:r>
            <a:r>
              <a:rPr lang="en-US" altLang="zh-CN" dirty="0"/>
              <a:t>species</a:t>
            </a:r>
            <a:r>
              <a:rPr lang="zh-CN" altLang="en-US" dirty="0"/>
              <a:t>和</a:t>
            </a:r>
            <a:r>
              <a:rPr lang="en-US" altLang="zh-CN" dirty="0"/>
              <a:t>strain</a:t>
            </a:r>
            <a:r>
              <a:rPr lang="zh-CN" altLang="en-US" dirty="0"/>
              <a:t>水平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36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1AE3-AEBB-49FE-989B-128F00E2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2" y="338779"/>
            <a:ext cx="10515600" cy="1325563"/>
          </a:xfrm>
        </p:spPr>
        <p:txBody>
          <a:bodyPr/>
          <a:lstStyle/>
          <a:p>
            <a:r>
              <a:rPr lang="en-US" altLang="zh-CN" dirty="0"/>
              <a:t>1.2 VHDB </a:t>
            </a:r>
            <a:r>
              <a:rPr lang="zh-CN" altLang="en-US" dirty="0"/>
              <a:t>数据库</a:t>
            </a:r>
            <a:r>
              <a:rPr lang="en-US" altLang="zh-CN" dirty="0"/>
              <a:t>LCA host num</a:t>
            </a:r>
            <a:r>
              <a:rPr lang="zh-CN" altLang="en-US" dirty="0"/>
              <a:t>分析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781D2-45D7-4C00-A5E1-DB5C49D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807"/>
            <a:ext cx="5295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49C547-5845-4E15-904E-F1C2E75E1118}"/>
              </a:ext>
            </a:extLst>
          </p:cNvPr>
          <p:cNvSpPr txBox="1"/>
          <p:nvPr/>
        </p:nvSpPr>
        <p:spPr>
          <a:xfrm>
            <a:off x="633492" y="1491567"/>
            <a:ext cx="7278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phage</a:t>
            </a:r>
            <a:r>
              <a:rPr lang="zh-CN" altLang="en-US" dirty="0"/>
              <a:t>的</a:t>
            </a:r>
            <a:r>
              <a:rPr lang="en-US" altLang="zh-CN" dirty="0"/>
              <a:t>host num</a:t>
            </a:r>
            <a:r>
              <a:rPr lang="zh-CN" altLang="en-US" dirty="0"/>
              <a:t>分析：发现记录的</a:t>
            </a:r>
            <a:r>
              <a:rPr lang="en-US" altLang="zh-CN" dirty="0"/>
              <a:t>phage</a:t>
            </a:r>
            <a:r>
              <a:rPr lang="zh-CN" altLang="en-US" dirty="0"/>
              <a:t>主要只感染</a:t>
            </a:r>
            <a:r>
              <a:rPr lang="en-US" altLang="zh-CN" dirty="0"/>
              <a:t>1</a:t>
            </a:r>
            <a:r>
              <a:rPr lang="zh-CN" altLang="en-US" dirty="0"/>
              <a:t>个或</a:t>
            </a:r>
            <a:r>
              <a:rPr lang="en-US" altLang="zh-CN" dirty="0"/>
              <a:t>2</a:t>
            </a:r>
            <a:r>
              <a:rPr lang="zh-CN" altLang="en-US" dirty="0"/>
              <a:t>个宿主</a:t>
            </a:r>
          </a:p>
          <a:p>
            <a:endParaRPr lang="zh-CN" altLang="en-US" dirty="0"/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FB9CDEA8-CCBF-4730-A3C1-43F9EC179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62809"/>
              </p:ext>
            </p:extLst>
          </p:nvPr>
        </p:nvGraphicFramePr>
        <p:xfrm>
          <a:off x="838200" y="2172494"/>
          <a:ext cx="4314987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38329">
                  <a:extLst>
                    <a:ext uri="{9D8B030D-6E8A-4147-A177-3AD203B41FA5}">
                      <a16:colId xmlns:a16="http://schemas.microsoft.com/office/drawing/2014/main" val="687468653"/>
                    </a:ext>
                  </a:extLst>
                </a:gridCol>
                <a:gridCol w="1438329">
                  <a:extLst>
                    <a:ext uri="{9D8B030D-6E8A-4147-A177-3AD203B41FA5}">
                      <a16:colId xmlns:a16="http://schemas.microsoft.com/office/drawing/2014/main" val="3611607733"/>
                    </a:ext>
                  </a:extLst>
                </a:gridCol>
                <a:gridCol w="1438329">
                  <a:extLst>
                    <a:ext uri="{9D8B030D-6E8A-4147-A177-3AD203B41FA5}">
                      <a16:colId xmlns:a16="http://schemas.microsoft.com/office/drawing/2014/main" val="1952349183"/>
                    </a:ext>
                  </a:extLst>
                </a:gridCol>
              </a:tblGrid>
              <a:tr h="353398">
                <a:tc>
                  <a:txBody>
                    <a:bodyPr/>
                    <a:lstStyle/>
                    <a:p>
                      <a:r>
                        <a:rPr lang="en-US"/>
                        <a:t>Host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179729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0.9380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615401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0.0516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772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5400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27172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644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786442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271063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27892"/>
                  </a:ext>
                </a:extLst>
              </a:tr>
              <a:tr h="353398"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694847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9353BDB1-412C-420E-A4B0-DA03EAFC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807"/>
            <a:ext cx="50028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E746BF3-4044-464E-B317-27026E3C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380" y="2414897"/>
            <a:ext cx="5715110" cy="34151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757E258-7837-4A6F-A40C-8534626DCA45}"/>
              </a:ext>
            </a:extLst>
          </p:cNvPr>
          <p:cNvSpPr txBox="1"/>
          <p:nvPr/>
        </p:nvSpPr>
        <p:spPr>
          <a:xfrm>
            <a:off x="5153187" y="5583873"/>
            <a:ext cx="23712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为</a:t>
            </a:r>
            <a:r>
              <a:rPr lang="en-US" altLang="zh-CN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Bacillus phage </a:t>
            </a:r>
            <a:r>
              <a:rPr lang="en-US" altLang="zh-CN" sz="1000" b="0" i="0" dirty="0" err="1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SerPounce</a:t>
            </a:r>
            <a:r>
              <a:rPr lang="en-US" altLang="zh-CN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20AC18-3D63-47FA-9366-74207D88D9F0}"/>
              </a:ext>
            </a:extLst>
          </p:cNvPr>
          <p:cNvSpPr txBox="1"/>
          <p:nvPr/>
        </p:nvSpPr>
        <p:spPr>
          <a:xfrm>
            <a:off x="5153187" y="5162105"/>
            <a:ext cx="23712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为</a:t>
            </a:r>
            <a:r>
              <a:rPr lang="en-US" altLang="zh-CN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Salmonella phage OSY-STA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03B261-636D-4E15-A05E-6506B4DB72C9}"/>
              </a:ext>
            </a:extLst>
          </p:cNvPr>
          <p:cNvSpPr txBox="1"/>
          <p:nvPr/>
        </p:nvSpPr>
        <p:spPr>
          <a:xfrm>
            <a:off x="5153187" y="4777384"/>
            <a:ext cx="2371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Enterobacteria phage PRD1 </a:t>
            </a:r>
            <a:r>
              <a:rPr lang="zh-CN" altLang="en-US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、</a:t>
            </a:r>
            <a:r>
              <a:rPr lang="en-US" altLang="zh-CN" sz="1000" b="0" i="0" dirty="0">
                <a:solidFill>
                  <a:srgbClr val="5D5D5F"/>
                </a:solidFill>
                <a:effectLst/>
                <a:latin typeface="Fira Code" panose="020B0809050000020004" pitchFamily="49" charset="0"/>
              </a:rPr>
              <a:t>Bacillus phage vB_BsuM-Goe3 </a:t>
            </a:r>
          </a:p>
        </p:txBody>
      </p:sp>
    </p:spTree>
    <p:extLst>
      <p:ext uri="{BB962C8B-B14F-4D97-AF65-F5344CB8AC3E}">
        <p14:creationId xmlns:p14="http://schemas.microsoft.com/office/powerpoint/2010/main" val="342927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67C76-0EC2-4CC6-8973-39F055CA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43" y="0"/>
            <a:ext cx="10515600" cy="1325563"/>
          </a:xfrm>
        </p:spPr>
        <p:txBody>
          <a:bodyPr/>
          <a:lstStyle/>
          <a:p>
            <a:r>
              <a:rPr lang="en-US" altLang="zh-CN" dirty="0"/>
              <a:t>1.3 VHDB </a:t>
            </a:r>
            <a:r>
              <a:rPr lang="zh-CN" altLang="en-US" dirty="0"/>
              <a:t>数据库</a:t>
            </a:r>
            <a:r>
              <a:rPr lang="en-US" altLang="zh-CN" dirty="0"/>
              <a:t>LCA Tax</a:t>
            </a:r>
            <a:r>
              <a:rPr lang="zh-CN" altLang="en-US" dirty="0"/>
              <a:t>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53FF9E-5D47-458E-A23A-2413080A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81" y="1613814"/>
            <a:ext cx="3633631" cy="38063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2CC657-7AE9-46E6-8D60-ACF038FD66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3" b="67"/>
          <a:stretch/>
        </p:blipFill>
        <p:spPr>
          <a:xfrm>
            <a:off x="5455079" y="1525817"/>
            <a:ext cx="6648912" cy="380636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6593B7D-48AD-403E-8602-B08594BAAAB6}"/>
              </a:ext>
            </a:extLst>
          </p:cNvPr>
          <p:cNvSpPr txBox="1"/>
          <p:nvPr/>
        </p:nvSpPr>
        <p:spPr>
          <a:xfrm>
            <a:off x="2283739" y="543576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kingdom​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F21782-E298-486D-BB89-E10AFE111F72}"/>
              </a:ext>
            </a:extLst>
          </p:cNvPr>
          <p:cNvSpPr txBox="1"/>
          <p:nvPr/>
        </p:nvSpPr>
        <p:spPr>
          <a:xfrm>
            <a:off x="8634493" y="543576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phylum​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48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9430B6-2FC0-4F95-9B49-B9E0F7BF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9" y="0"/>
            <a:ext cx="5491646" cy="33631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9C2631-F99D-4C41-840B-17A282EDF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59" y="0"/>
            <a:ext cx="5403914" cy="30686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51FE06-C1A4-4287-BE4D-EAE6D1659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77" y="3494869"/>
            <a:ext cx="5491646" cy="3044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FDAA18-E1B6-4B2E-BE92-515E4BCDF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277" y="3398814"/>
            <a:ext cx="5491646" cy="32369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78AD0B-3A36-4102-A5F2-F25BD4A2DCAF}"/>
              </a:ext>
            </a:extLst>
          </p:cNvPr>
          <p:cNvSpPr txBox="1"/>
          <p:nvPr/>
        </p:nvSpPr>
        <p:spPr>
          <a:xfrm>
            <a:off x="3047354" y="3244334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class​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C6289C-1C34-4150-8542-E2D43CFC7900}"/>
              </a:ext>
            </a:extLst>
          </p:cNvPr>
          <p:cNvSpPr txBox="1"/>
          <p:nvPr/>
        </p:nvSpPr>
        <p:spPr>
          <a:xfrm>
            <a:off x="8943316" y="313690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order​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D018B0-0AEC-4051-9384-92777AC4B9C3}"/>
              </a:ext>
            </a:extLst>
          </p:cNvPr>
          <p:cNvSpPr txBox="1"/>
          <p:nvPr/>
        </p:nvSpPr>
        <p:spPr>
          <a:xfrm>
            <a:off x="2986900" y="6398947"/>
            <a:ext cx="7520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family​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8176F0-DE2C-468B-8A18-0369AF1D67B4}"/>
              </a:ext>
            </a:extLst>
          </p:cNvPr>
          <p:cNvSpPr txBox="1"/>
          <p:nvPr/>
        </p:nvSpPr>
        <p:spPr>
          <a:xfrm>
            <a:off x="9262174" y="6355040"/>
            <a:ext cx="7520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genus​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9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06E79-8FA3-4374-8EF3-363C0349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1738"/>
            <a:ext cx="12192000" cy="1412243"/>
          </a:xfrm>
        </p:spPr>
        <p:txBody>
          <a:bodyPr/>
          <a:lstStyle/>
          <a:p>
            <a:pPr algn="ctr"/>
            <a:r>
              <a:rPr lang="en-US" altLang="zh-CN" dirty="0"/>
              <a:t>2 GOLD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1024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1179</Words>
  <Application>Microsoft Office PowerPoint</Application>
  <PresentationFormat>宽屏</PresentationFormat>
  <Paragraphs>277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 Unicode MS</vt:lpstr>
      <vt:lpstr>HarmonyOS</vt:lpstr>
      <vt:lpstr>等线</vt:lpstr>
      <vt:lpstr>等线 Light</vt:lpstr>
      <vt:lpstr>Arial</vt:lpstr>
      <vt:lpstr>Fira Code</vt:lpstr>
      <vt:lpstr>Office 主题​​</vt:lpstr>
      <vt:lpstr>PowerPoint 演示文稿</vt:lpstr>
      <vt:lpstr>PowerPoint 演示文稿</vt:lpstr>
      <vt:lpstr>1 VHDB-获取phage-host关系的主要来源</vt:lpstr>
      <vt:lpstr>1.1 VHDB数据库数据筛选</vt:lpstr>
      <vt:lpstr>1.2 VHDB 数据库LCA host range分析</vt:lpstr>
      <vt:lpstr>1.2 VHDB 数据库LCA host num分析</vt:lpstr>
      <vt:lpstr>1.3 VHDB 数据库LCA Tax分析</vt:lpstr>
      <vt:lpstr>PowerPoint 演示文稿</vt:lpstr>
      <vt:lpstr>2 GOLD数据库</vt:lpstr>
      <vt:lpstr>2.1 构建GOLD数据库流程设计</vt:lpstr>
      <vt:lpstr>2.1 构建GOLD数据库流程设计</vt:lpstr>
      <vt:lpstr>2.2 数据库筛选与概览</vt:lpstr>
      <vt:lpstr>2.3.1 数据库LCA host range分析</vt:lpstr>
      <vt:lpstr>2.3.2 数据库LCA host num分析</vt:lpstr>
      <vt:lpstr>2.3.3 数据库LCA Tax分析</vt:lpstr>
      <vt:lpstr>PowerPoint 演示文稿</vt:lpstr>
      <vt:lpstr>2.4.1 数据库self LCA host range分析</vt:lpstr>
      <vt:lpstr>2.4.2 数据库self LCA host num分析</vt:lpstr>
      <vt:lpstr>2.4.3 数据库self LCA Tax分析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苏济雄</dc:creator>
  <cp:lastModifiedBy>苏济雄</cp:lastModifiedBy>
  <cp:revision>5</cp:revision>
  <dcterms:created xsi:type="dcterms:W3CDTF">2022-03-29T02:39:30Z</dcterms:created>
  <dcterms:modified xsi:type="dcterms:W3CDTF">2022-03-30T09:49:03Z</dcterms:modified>
</cp:coreProperties>
</file>