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2" r:id="rId3"/>
    <p:sldId id="257" r:id="rId4"/>
    <p:sldId id="275" r:id="rId5"/>
    <p:sldId id="286" r:id="rId6"/>
    <p:sldId id="258" r:id="rId7"/>
    <p:sldId id="259" r:id="rId8"/>
    <p:sldId id="284" r:id="rId9"/>
    <p:sldId id="285" r:id="rId10"/>
    <p:sldId id="261" r:id="rId11"/>
    <p:sldId id="262" r:id="rId12"/>
    <p:sldId id="271" r:id="rId13"/>
    <p:sldId id="264" r:id="rId14"/>
    <p:sldId id="268" r:id="rId15"/>
    <p:sldId id="267" r:id="rId16"/>
    <p:sldId id="269" r:id="rId17"/>
    <p:sldId id="288" r:id="rId18"/>
    <p:sldId id="289" r:id="rId19"/>
    <p:sldId id="290" r:id="rId20"/>
    <p:sldId id="277" r:id="rId21"/>
    <p:sldId id="274" r:id="rId22"/>
    <p:sldId id="281" r:id="rId23"/>
    <p:sldId id="278" r:id="rId24"/>
    <p:sldId id="279" r:id="rId25"/>
    <p:sldId id="287" r:id="rId26"/>
    <p:sldId id="291" r:id="rId27"/>
    <p:sldId id="292" r:id="rId28"/>
    <p:sldId id="28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46" autoAdjust="0"/>
  </p:normalViewPr>
  <p:slideViewPr>
    <p:cSldViewPr snapToGrid="0">
      <p:cViewPr varScale="1">
        <p:scale>
          <a:sx n="64" d="100"/>
          <a:sy n="64" d="100"/>
        </p:scale>
        <p:origin x="6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30CBC-EDE6-4EAF-A2A5-79AA0CBF12C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50150-72E8-487E-99CF-1A51DED8D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62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35402+71706-23272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50150-72E8-487E-99CF-1A51DED8D7A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35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50150-72E8-487E-99CF-1A51DED8D7A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97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原文</a:t>
            </a:r>
            <a:endParaRPr lang="en-US" altLang="zh-CN" dirty="0"/>
          </a:p>
          <a:p>
            <a:r>
              <a:rPr lang="zh-CN" altLang="en-US" dirty="0"/>
              <a:t>复现结果</a:t>
            </a:r>
            <a:endParaRPr lang="en-US" altLang="zh-CN" dirty="0"/>
          </a:p>
          <a:p>
            <a:r>
              <a:rPr lang="zh-CN" altLang="en-US" dirty="0"/>
              <a:t>大部分门的</a:t>
            </a:r>
            <a:r>
              <a:rPr lang="en-US" altLang="zh-CN" dirty="0"/>
              <a:t>MAG</a:t>
            </a:r>
            <a:r>
              <a:rPr lang="zh-CN" altLang="en-US" dirty="0"/>
              <a:t> </a:t>
            </a:r>
            <a:r>
              <a:rPr lang="en-US" altLang="zh-CN" dirty="0"/>
              <a:t>recover rate</a:t>
            </a:r>
            <a:r>
              <a:rPr lang="zh-CN" altLang="en-US" dirty="0"/>
              <a:t>和原文较为接近</a:t>
            </a:r>
            <a:endParaRPr lang="en-US" altLang="zh-CN" dirty="0"/>
          </a:p>
          <a:p>
            <a:r>
              <a:rPr lang="zh-CN" altLang="en-US" dirty="0"/>
              <a:t>虽然有部分门的数目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50150-72E8-487E-99CF-1A51DED8D7A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30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比较过滤前后的</a:t>
            </a:r>
            <a:r>
              <a:rPr lang="en-US" altLang="zh-CN" dirty="0"/>
              <a:t>purity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比较过滤前后的</a:t>
            </a:r>
            <a:r>
              <a:rPr lang="en-US" altLang="zh-CN" dirty="0"/>
              <a:t>acc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50150-72E8-487E-99CF-1A51DED8D7A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56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50150-72E8-487E-99CF-1A51DED8D7A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61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如果两种方法都预测有</a:t>
            </a:r>
            <a:r>
              <a:rPr lang="en-US" altLang="zh-CN" dirty="0"/>
              <a:t>host</a:t>
            </a:r>
            <a:r>
              <a:rPr lang="zh-CN" altLang="en-US" dirty="0"/>
              <a:t>的病毒的准确度</a:t>
            </a:r>
            <a:endParaRPr lang="en-US" altLang="zh-CN" dirty="0"/>
          </a:p>
          <a:p>
            <a:r>
              <a:rPr lang="zh-CN" altLang="en-US" dirty="0"/>
              <a:t>如果验证两种方法都预测有宿主的病毒的预测结果准确性，并没有多大提高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50150-72E8-487E-99CF-1A51DED8D7A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037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两种方法预测的</a:t>
            </a:r>
            <a:r>
              <a:rPr lang="en-US" altLang="zh-CN" dirty="0"/>
              <a:t>phage-host</a:t>
            </a:r>
            <a:r>
              <a:rPr lang="zh-CN" altLang="en-US" dirty="0"/>
              <a:t>关系对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50150-72E8-487E-99CF-1A51DED8D7A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93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50150-72E8-487E-99CF-1A51DED8D7A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7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原文没提供版本信息，我参考的是</a:t>
            </a:r>
            <a:r>
              <a:rPr lang="en-US" altLang="zh-CN" dirty="0"/>
              <a:t>DOE-JGI Metagenome Annotation Pipeline </a:t>
            </a:r>
            <a:r>
              <a:rPr lang="zh-CN" altLang="en-US" dirty="0"/>
              <a:t>（</a:t>
            </a:r>
            <a:r>
              <a:rPr lang="en-US" altLang="zh-CN" dirty="0"/>
              <a:t>MAP v.4</a:t>
            </a:r>
            <a:r>
              <a:rPr lang="zh-CN" altLang="en-US" dirty="0"/>
              <a:t>）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50150-72E8-487E-99CF-1A51DED8D7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1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50150-72E8-487E-99CF-1A51DED8D7A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161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原文也没有说</a:t>
            </a:r>
            <a:r>
              <a:rPr lang="en-US" altLang="zh-CN" dirty="0" err="1"/>
              <a:t>blastn</a:t>
            </a:r>
            <a:r>
              <a:rPr lang="zh-CN" altLang="en-US" dirty="0"/>
              <a:t>的参数，通过询问邮件得知 </a:t>
            </a:r>
            <a:r>
              <a:rPr lang="en-US" altLang="zh-CN" dirty="0" err="1"/>
              <a:t>blastn</a:t>
            </a:r>
            <a:r>
              <a:rPr lang="en-US" altLang="zh-CN" dirty="0"/>
              <a:t> </a:t>
            </a:r>
            <a:r>
              <a:rPr lang="zh-CN" altLang="en-US" dirty="0"/>
              <a:t>鉴定 </a:t>
            </a:r>
            <a:r>
              <a:rPr lang="en-US" altLang="zh-CN" dirty="0" err="1"/>
              <a:t>prospacer</a:t>
            </a:r>
            <a:r>
              <a:rPr lang="en-US" altLang="zh-CN" dirty="0"/>
              <a:t> </a:t>
            </a:r>
            <a:r>
              <a:rPr lang="zh-CN" altLang="en-US" dirty="0"/>
              <a:t>的参数是</a:t>
            </a:r>
            <a:r>
              <a:rPr lang="en-US" altLang="zh-CN" dirty="0"/>
              <a:t>-</a:t>
            </a:r>
            <a:r>
              <a:rPr lang="en-US" altLang="zh-CN" dirty="0" err="1"/>
              <a:t>word_size</a:t>
            </a:r>
            <a:r>
              <a:rPr lang="en-US" altLang="zh-CN" dirty="0"/>
              <a:t> 10 -dust no -</a:t>
            </a:r>
            <a:r>
              <a:rPr lang="en-US" altLang="zh-CN" dirty="0" err="1"/>
              <a:t>max_target_seqs</a:t>
            </a:r>
            <a:r>
              <a:rPr lang="en-US" altLang="zh-CN" dirty="0"/>
              <a:t> 10000. </a:t>
            </a:r>
            <a:r>
              <a:rPr lang="zh-CN" altLang="en-US" dirty="0"/>
              <a:t>鉴定</a:t>
            </a:r>
            <a:r>
              <a:rPr lang="en-US" altLang="zh-CN" dirty="0"/>
              <a:t>prophage</a:t>
            </a:r>
            <a:r>
              <a:rPr lang="zh-CN" altLang="en-US" dirty="0"/>
              <a:t>的参数 </a:t>
            </a:r>
            <a:r>
              <a:rPr lang="en-US" altLang="zh-CN" dirty="0"/>
              <a:t>-</a:t>
            </a:r>
            <a:r>
              <a:rPr lang="en-US" altLang="zh-CN" dirty="0" err="1"/>
              <a:t>max_target_seqs</a:t>
            </a:r>
            <a:r>
              <a:rPr lang="en-US" altLang="zh-CN" dirty="0"/>
              <a:t> 10000</a:t>
            </a:r>
            <a:r>
              <a:rPr lang="zh-CN" altLang="en-US" dirty="0"/>
              <a:t>。已运行，预测鉴定</a:t>
            </a:r>
            <a:r>
              <a:rPr lang="en-US" altLang="zh-CN" dirty="0" err="1"/>
              <a:t>prospacer</a:t>
            </a:r>
            <a:r>
              <a:rPr lang="zh-CN" altLang="en-US" dirty="0"/>
              <a:t>下周一跑完，</a:t>
            </a:r>
            <a:r>
              <a:rPr lang="en-US" altLang="zh-CN" dirty="0"/>
              <a:t>prophage</a:t>
            </a:r>
            <a:r>
              <a:rPr lang="zh-CN" altLang="en-US" dirty="0"/>
              <a:t>预测周三跑完。​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50150-72E8-487E-99CF-1A51DED8D7A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59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50150-72E8-487E-99CF-1A51DED8D7A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41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50150-72E8-487E-99CF-1A51DED8D7A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00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mean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50150-72E8-487E-99CF-1A51DED8D7A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802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50150-72E8-487E-99CF-1A51DED8D7A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60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35402+71706-23272</a:t>
            </a:r>
          </a:p>
          <a:p>
            <a:endParaRPr lang="en-US" altLang="zh-CN" dirty="0"/>
          </a:p>
          <a:p>
            <a:r>
              <a:rPr lang="zh-CN" altLang="en-US" dirty="0"/>
              <a:t>两种方法都预测有宿主的</a:t>
            </a:r>
            <a:r>
              <a:rPr lang="en-US" altLang="zh-CN" dirty="0"/>
              <a:t>23272</a:t>
            </a:r>
            <a:r>
              <a:rPr lang="zh-CN" altLang="en-US" dirty="0"/>
              <a:t>个病毒进行</a:t>
            </a:r>
            <a:r>
              <a:rPr lang="en-US" altLang="zh-CN" dirty="0"/>
              <a:t>agreement</a:t>
            </a:r>
            <a:r>
              <a:rPr lang="zh-CN" altLang="en-US" dirty="0"/>
              <a:t>计算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50150-72E8-487E-99CF-1A51DED8D7A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21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61AD2-9D29-49FF-BBA7-0A9DAD15A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F9E52E-8F07-44CE-9A1A-35F409153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8F1BC-5969-4825-AAAB-87C549C5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555-165D-4243-883D-9B04CC498D9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D2433-B54C-41EF-8E0F-667D9004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CFED5-E7CD-429E-A8C2-1FDF9403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6A34-FDA3-4E75-BF63-9CD54ED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0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A47A4-8E7D-4FA0-B2D3-9FD1199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36FEC-DF0B-48DD-B923-0C2B6A397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BFF7F-DF75-42D3-8237-8202EDDC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555-165D-4243-883D-9B04CC498D9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B31F3-83DF-4D14-978E-02D8F5BE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F6D3D-8D69-4D70-AE8C-02406A5F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6A34-FDA3-4E75-BF63-9CD54ED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52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B955EA-D8C4-42F9-8C64-5BE0FC774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1A2B8A-2909-49CE-B9F8-DBC43C1A0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0481F-1DEA-425A-96E9-F22EA5D2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555-165D-4243-883D-9B04CC498D9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54796-9C91-49AC-8741-26541477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BDABD-A78B-4C4E-8C77-4AD548EA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6A34-FDA3-4E75-BF63-9CD54ED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2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A399B-2030-4530-B4CA-8F5FE42C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FC6ED-50CD-4919-AEEF-2988090E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3BEBB-B40A-45EB-B041-67A0C639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555-165D-4243-883D-9B04CC498D9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7AD7F-E45C-4607-9F29-B16F414E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0B818-AC87-4557-8B44-7BAD70F5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6A34-FDA3-4E75-BF63-9CD54ED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5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6D51D-A3C6-45C0-BCE6-9EEF78B6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B2D826-3562-484C-BDA1-0BE4F724C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275E9-E3A4-4398-851D-5E1BF627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555-165D-4243-883D-9B04CC498D9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02CF1-BF42-42CC-8533-DAB05F64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F9C5A-6434-43DF-A36B-E2E09925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6A34-FDA3-4E75-BF63-9CD54ED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2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F3E52-78F7-4E2C-8A63-CDE5FA39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31B43-893C-41A6-82D4-1AFF2BA2C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20B2B2-8E7D-4E20-8E95-D46EBECBA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7C8425-49FB-4C78-942B-22F3A3E4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555-165D-4243-883D-9B04CC498D9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3D1D82-EBA4-4D87-8DFC-26202616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3F74A0-78FF-439C-95C0-1559A359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6A34-FDA3-4E75-BF63-9CD54ED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9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09124-62C9-4EA6-BA09-75D66A6D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2B6A58-7172-4336-9348-0B6A1FF74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E4261C-FAB5-4C9E-A3EF-41E6CC926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F075AB-BA51-4A4C-9A3E-F921FC5DC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5AD601-D06F-4C8D-B265-432A94588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71DE47-F434-4030-A9A7-F9C8D043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555-165D-4243-883D-9B04CC498D9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F58F43-4E02-4547-A7E8-5FD8A692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B60103-3EC8-435F-A967-2A61E624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6A34-FDA3-4E75-BF63-9CD54ED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2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7B6CA-D3D4-446F-8C1F-D1F9EE53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4EFB6B-E95D-4C2C-A322-774E210D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555-165D-4243-883D-9B04CC498D9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9FE5AD-8F1A-4462-8F6E-CB7D2B0A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1B0B96-0BB4-4F8E-BAC4-D947D687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6A34-FDA3-4E75-BF63-9CD54ED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00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2E6A53-F814-4B95-8F70-329FEA7F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555-165D-4243-883D-9B04CC498D9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DC79EA-1A37-452B-97AE-DF143187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96AD89-C165-48F9-B455-C41C9EF1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6A34-FDA3-4E75-BF63-9CD54ED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6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77BA2-AF2F-4403-B06F-BCE55A4E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EF137-294D-4521-AF68-AB8DFBC1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037529-10A7-425A-B456-8DEC7F41E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F932DB-47B6-46CB-8550-96CB48D8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555-165D-4243-883D-9B04CC498D9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D5CE-B723-497D-951E-2BE85617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532EF8-79C5-43DE-BFAE-53140422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6A34-FDA3-4E75-BF63-9CD54ED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92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B0BCE-86BC-4DC9-9614-E3403DFD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1346A2-40B4-479D-88FD-A9B91E5A3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588EF3-35B1-48A6-B452-7C231D2BD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8D429-CA23-4D9F-8F9B-B13CD947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555-165D-4243-883D-9B04CC498D9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68B437-245F-4858-8A1C-EDDA8850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9C6DF3-6A7B-4AE5-877E-1E36D857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6A34-FDA3-4E75-BF63-9CD54ED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46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BA6B8F-39D9-4C1A-B6CC-6384C186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5064E-1AAA-4B3B-BCF7-5DE20598C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A7FE6-2A05-4B8B-84B2-18E5894BE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8555-165D-4243-883D-9B04CC498D9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F44FA-FED5-4055-8802-06B449B60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271D0-795B-4ADE-9EA2-45178E47B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16A34-FDA3-4E75-BF63-9CD54ED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95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F6CDB-9FF3-4418-8094-AECCC3987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091882"/>
            <a:ext cx="9794240" cy="3368357"/>
          </a:xfrm>
        </p:spPr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苹方-简" panose="020B0400000000000000" pitchFamily="34" charset="-122"/>
                <a:ea typeface="苹方-简" panose="020B0400000000000000" pitchFamily="34" charset="-122"/>
              </a:rPr>
              <a:t>A genomic catalogue of Earth‘s microbiomes</a:t>
            </a:r>
            <a:br>
              <a:rPr lang="en-US" altLang="zh-CN" b="1" i="0" dirty="0">
                <a:solidFill>
                  <a:srgbClr val="202124"/>
                </a:solidFill>
                <a:effectLst/>
                <a:latin typeface="苹方-简" panose="020B0400000000000000" pitchFamily="34" charset="-122"/>
                <a:ea typeface="苹方-简" panose="020B0400000000000000" pitchFamily="34" charset="-122"/>
              </a:rPr>
            </a:br>
            <a:br>
              <a:rPr lang="en-US" altLang="zh-CN" b="1" i="0" dirty="0">
                <a:solidFill>
                  <a:srgbClr val="202124"/>
                </a:solidFill>
                <a:effectLst/>
                <a:latin typeface="苹方-简" panose="020B0400000000000000" pitchFamily="34" charset="-122"/>
                <a:ea typeface="苹方-简" panose="020B0400000000000000" pitchFamily="34" charset="-122"/>
              </a:rPr>
            </a:br>
            <a:r>
              <a:rPr lang="zh-CN" altLang="en-US" sz="4800" b="1" i="0" dirty="0">
                <a:solidFill>
                  <a:srgbClr val="202124"/>
                </a:solidFill>
                <a:effectLst/>
                <a:latin typeface="苹方-简" panose="020B0400000000000000" pitchFamily="34" charset="-122"/>
                <a:ea typeface="苹方-简" panose="020B0400000000000000" pitchFamily="34" charset="-122"/>
              </a:rPr>
              <a:t>预测</a:t>
            </a:r>
            <a:r>
              <a:rPr lang="en-US" altLang="zh-CN" sz="4800" b="1" i="0" dirty="0">
                <a:solidFill>
                  <a:srgbClr val="202124"/>
                </a:solidFill>
                <a:effectLst/>
                <a:latin typeface="苹方-简" panose="020B0400000000000000" pitchFamily="34" charset="-122"/>
                <a:ea typeface="苹方-简" panose="020B0400000000000000" pitchFamily="34" charset="-122"/>
              </a:rPr>
              <a:t>phage-host</a:t>
            </a:r>
            <a:r>
              <a:rPr lang="zh-CN" altLang="en-US" sz="4800" b="1" i="0" dirty="0">
                <a:solidFill>
                  <a:srgbClr val="202124"/>
                </a:solidFill>
                <a:effectLst/>
                <a:latin typeface="苹方-简" panose="020B0400000000000000" pitchFamily="34" charset="-122"/>
                <a:ea typeface="苹方-简" panose="020B0400000000000000" pitchFamily="34" charset="-122"/>
              </a:rPr>
              <a:t>方法</a:t>
            </a:r>
            <a:r>
              <a:rPr lang="zh-CN" altLang="en-US" sz="4800" dirty="0"/>
              <a:t>复现汇报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698A85-683E-4964-9090-D93C1D061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altLang="zh-CN" dirty="0"/>
              <a:t>2022.04.21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42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23A78-0F9F-4D22-91E2-CFBDF148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22" y="223157"/>
            <a:ext cx="10515600" cy="1325563"/>
          </a:xfrm>
        </p:spPr>
        <p:txBody>
          <a:bodyPr/>
          <a:lstStyle/>
          <a:p>
            <a:r>
              <a:rPr lang="zh-CN" altLang="en-US" dirty="0"/>
              <a:t>复现结果​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8F21CB2-E1F7-4DF9-94CB-C4A96BD4A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84904"/>
              </p:ext>
            </p:extLst>
          </p:nvPr>
        </p:nvGraphicFramePr>
        <p:xfrm>
          <a:off x="297709" y="2317858"/>
          <a:ext cx="5024286" cy="32293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5748">
                  <a:extLst>
                    <a:ext uri="{9D8B030D-6E8A-4147-A177-3AD203B41FA5}">
                      <a16:colId xmlns:a16="http://schemas.microsoft.com/office/drawing/2014/main" val="679040104"/>
                    </a:ext>
                  </a:extLst>
                </a:gridCol>
                <a:gridCol w="1166002">
                  <a:extLst>
                    <a:ext uri="{9D8B030D-6E8A-4147-A177-3AD203B41FA5}">
                      <a16:colId xmlns:a16="http://schemas.microsoft.com/office/drawing/2014/main" val="764919964"/>
                    </a:ext>
                  </a:extLst>
                </a:gridCol>
                <a:gridCol w="1306268">
                  <a:extLst>
                    <a:ext uri="{9D8B030D-6E8A-4147-A177-3AD203B41FA5}">
                      <a16:colId xmlns:a16="http://schemas.microsoft.com/office/drawing/2014/main" val="4113541934"/>
                    </a:ext>
                  </a:extLst>
                </a:gridCol>
                <a:gridCol w="1306268">
                  <a:extLst>
                    <a:ext uri="{9D8B030D-6E8A-4147-A177-3AD203B41FA5}">
                      <a16:colId xmlns:a16="http://schemas.microsoft.com/office/drawing/2014/main" val="1498493988"/>
                    </a:ext>
                  </a:extLst>
                </a:gridCol>
              </a:tblGrid>
              <a:tr h="946644">
                <a:tc>
                  <a:txBody>
                    <a:bodyPr/>
                    <a:lstStyle/>
                    <a:p>
                      <a:br>
                        <a:rPr lang="zh-CN" altLang="en-US"/>
                      </a:b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CRT</a:t>
                      </a:r>
                      <a:r>
                        <a:rPr lang="zh-CN" altLang="en-US" dirty="0"/>
                        <a:t>和</a:t>
                      </a:r>
                      <a:r>
                        <a:rPr lang="en-US" dirty="0"/>
                        <a:t>PILECR</a:t>
                      </a:r>
                      <a:r>
                        <a:rPr lang="zh-CN" altLang="en-US" dirty="0"/>
                        <a:t>取并集结果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过滤少于</a:t>
                      </a:r>
                      <a:r>
                        <a:rPr lang="en-US" altLang="zh-CN" dirty="0"/>
                        <a:t>4 Cas</a:t>
                      </a:r>
                      <a:r>
                        <a:rPr lang="zh-CN" altLang="en-US" dirty="0"/>
                        <a:t>蛋白的</a:t>
                      </a:r>
                      <a:r>
                        <a:rPr lang="en-US" altLang="zh-CN" dirty="0"/>
                        <a:t>MAG</a:t>
                      </a:r>
                      <a:r>
                        <a:rPr lang="zh-CN" altLang="en-US" dirty="0"/>
                        <a:t>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原文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7187"/>
                  </a:ext>
                </a:extLst>
              </a:tr>
              <a:tr h="509732">
                <a:tc>
                  <a:txBody>
                    <a:bodyPr/>
                    <a:lstStyle/>
                    <a:p>
                      <a:r>
                        <a:rPr lang="en-US"/>
                        <a:t>MAG_COUNT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9475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13,540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57294"/>
                  </a:ext>
                </a:extLst>
              </a:tr>
              <a:tr h="728188">
                <a:tc>
                  <a:txBody>
                    <a:bodyPr/>
                    <a:lstStyle/>
                    <a:p>
                      <a:r>
                        <a:rPr lang="en-US"/>
                        <a:t>ALL_ARRAY_COUNT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22583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16628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23,851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70312"/>
                  </a:ext>
                </a:extLst>
              </a:tr>
              <a:tr h="728188">
                <a:tc>
                  <a:txBody>
                    <a:bodyPr/>
                    <a:lstStyle/>
                    <a:p>
                      <a:r>
                        <a:rPr lang="en-US"/>
                        <a:t>ALL_SPACERS_COUNT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534771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434516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567,316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0700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AEC4A17-C3A8-4EA0-9BFB-4A886213A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59" y="1587563"/>
            <a:ext cx="75512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/>
              <a:t>CRISPR Spacer Recover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1ECCB6-16E2-4918-8618-360C0B9209C1}"/>
              </a:ext>
            </a:extLst>
          </p:cNvPr>
          <p:cNvSpPr txBox="1"/>
          <p:nvPr/>
        </p:nvSpPr>
        <p:spPr>
          <a:xfrm>
            <a:off x="6272241" y="2552036"/>
            <a:ext cx="56149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blastn</a:t>
            </a:r>
            <a:r>
              <a:rPr lang="zh-CN" altLang="en-US" dirty="0"/>
              <a:t>比对</a:t>
            </a:r>
            <a:r>
              <a:rPr lang="en-US" altLang="zh-CN" dirty="0"/>
              <a:t>IMG/VR</a:t>
            </a:r>
            <a:r>
              <a:rPr lang="zh-CN" altLang="en-US" dirty="0"/>
              <a:t>病毒数据库，得到</a:t>
            </a:r>
            <a:r>
              <a:rPr lang="en-US" altLang="zh-CN" dirty="0"/>
              <a:t>157884</a:t>
            </a:r>
            <a:r>
              <a:rPr lang="zh-CN" altLang="en-US" dirty="0"/>
              <a:t>个关系对，包括</a:t>
            </a:r>
            <a:r>
              <a:rPr lang="en-US" altLang="zh-CN" dirty="0"/>
              <a:t>35402</a:t>
            </a:r>
            <a:r>
              <a:rPr lang="zh-CN" altLang="en-US" dirty="0"/>
              <a:t>个病毒（</a:t>
            </a:r>
            <a:r>
              <a:rPr lang="en-US" altLang="zh-CN" dirty="0"/>
              <a:t>recover 35402/760453=4.6%</a:t>
            </a:r>
            <a:r>
              <a:rPr lang="zh-CN" altLang="en-US" dirty="0"/>
              <a:t>），</a:t>
            </a:r>
            <a:r>
              <a:rPr lang="en-US" altLang="zh-CN" dirty="0"/>
              <a:t>5728</a:t>
            </a:r>
            <a:r>
              <a:rPr lang="zh-CN" altLang="en-US" dirty="0"/>
              <a:t>个</a:t>
            </a:r>
            <a:r>
              <a:rPr lang="en-US" altLang="zh-CN" dirty="0"/>
              <a:t>GEM</a:t>
            </a:r>
            <a:r>
              <a:rPr lang="zh-CN" altLang="en-US" dirty="0"/>
              <a:t>（</a:t>
            </a:r>
            <a:r>
              <a:rPr lang="en-US" altLang="zh-CN" dirty="0"/>
              <a:t>recover 5728/52515=10.9%</a:t>
            </a:r>
            <a:r>
              <a:rPr lang="zh-CN" altLang="en-US" dirty="0"/>
              <a:t>）​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6BCB92-37E4-4A9F-90EE-6101D28E0F07}"/>
              </a:ext>
            </a:extLst>
          </p:cNvPr>
          <p:cNvSpPr txBox="1"/>
          <p:nvPr/>
        </p:nvSpPr>
        <p:spPr>
          <a:xfrm>
            <a:off x="6465465" y="4229624"/>
            <a:ext cx="2227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CRISPR spacer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E2AD00-1E5B-460A-87E1-70A421CB54F9}"/>
              </a:ext>
            </a:extLst>
          </p:cNvPr>
          <p:cNvSpPr txBox="1"/>
          <p:nvPr/>
        </p:nvSpPr>
        <p:spPr>
          <a:xfrm>
            <a:off x="10026403" y="4229624"/>
            <a:ext cx="1644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All virus </a:t>
            </a:r>
            <a:r>
              <a:rPr lang="en-US" altLang="zh-CN" dirty="0" err="1"/>
              <a:t>fna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ADD7B5-3D78-4264-861C-98700B6852CD}"/>
              </a:ext>
            </a:extLst>
          </p:cNvPr>
          <p:cNvSpPr txBox="1"/>
          <p:nvPr/>
        </p:nvSpPr>
        <p:spPr>
          <a:xfrm>
            <a:off x="8616786" y="4040016"/>
            <a:ext cx="888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blastn</a:t>
            </a:r>
            <a:endParaRPr lang="en-US" altLang="zh-CN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BEA52A3-E7BB-4D79-B2DA-9C53D708F432}"/>
              </a:ext>
            </a:extLst>
          </p:cNvPr>
          <p:cNvCxnSpPr/>
          <p:nvPr/>
        </p:nvCxnSpPr>
        <p:spPr>
          <a:xfrm>
            <a:off x="8264946" y="4409362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041689F-8A77-48BF-BD2A-7BDA299EDC24}"/>
              </a:ext>
            </a:extLst>
          </p:cNvPr>
          <p:cNvCxnSpPr>
            <a:cxnSpLocks/>
          </p:cNvCxnSpPr>
          <p:nvPr/>
        </p:nvCxnSpPr>
        <p:spPr>
          <a:xfrm flipV="1">
            <a:off x="3323063" y="885938"/>
            <a:ext cx="2949178" cy="125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DA5A22A-0AB2-4A9A-BB4E-9D237EDC8637}"/>
              </a:ext>
            </a:extLst>
          </p:cNvPr>
          <p:cNvCxnSpPr/>
          <p:nvPr/>
        </p:nvCxnSpPr>
        <p:spPr>
          <a:xfrm>
            <a:off x="6576557" y="1007463"/>
            <a:ext cx="1496615" cy="15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286D10A-4F49-4E6A-944E-86FC9B83D458}"/>
              </a:ext>
            </a:extLst>
          </p:cNvPr>
          <p:cNvSpPr txBox="1"/>
          <p:nvPr/>
        </p:nvSpPr>
        <p:spPr>
          <a:xfrm>
            <a:off x="6272241" y="5027203"/>
            <a:ext cx="58375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blastn</a:t>
            </a:r>
            <a:r>
              <a:rPr lang="zh-CN" altLang="en-US" dirty="0"/>
              <a:t>比对</a:t>
            </a:r>
            <a:r>
              <a:rPr lang="en-US" altLang="zh-CN" dirty="0"/>
              <a:t>IMG/VR</a:t>
            </a:r>
            <a:r>
              <a:rPr lang="zh-CN" altLang="en-US" dirty="0"/>
              <a:t>病毒数据库，得到</a:t>
            </a:r>
            <a:r>
              <a:rPr lang="en-US" altLang="zh-CN" dirty="0"/>
              <a:t>214852</a:t>
            </a:r>
            <a:r>
              <a:rPr lang="zh-CN" altLang="en-US" dirty="0"/>
              <a:t>个关系对，包括</a:t>
            </a:r>
            <a:r>
              <a:rPr lang="en-US" altLang="zh-CN" dirty="0"/>
              <a:t>43151</a:t>
            </a:r>
            <a:r>
              <a:rPr lang="zh-CN" altLang="en-US" dirty="0"/>
              <a:t>个病毒（</a:t>
            </a:r>
            <a:r>
              <a:rPr lang="en-US" altLang="zh-CN" dirty="0"/>
              <a:t>recover 43151/760453=5.67%</a:t>
            </a:r>
            <a:r>
              <a:rPr lang="zh-CN" altLang="en-US" dirty="0"/>
              <a:t>），</a:t>
            </a:r>
            <a:r>
              <a:rPr lang="en-US" altLang="zh-CN" dirty="0"/>
              <a:t>8292</a:t>
            </a:r>
            <a:r>
              <a:rPr lang="zh-CN" altLang="en-US" dirty="0"/>
              <a:t>个</a:t>
            </a:r>
            <a:r>
              <a:rPr lang="en-US" altLang="zh-CN" dirty="0"/>
              <a:t>GEM</a:t>
            </a:r>
            <a:r>
              <a:rPr lang="zh-CN" altLang="en-US" dirty="0"/>
              <a:t>（</a:t>
            </a:r>
            <a:r>
              <a:rPr lang="en-US" altLang="zh-CN" dirty="0"/>
              <a:t>recover 8292/52515=15.79%</a:t>
            </a:r>
            <a:r>
              <a:rPr lang="zh-CN" altLang="en-US" dirty="0"/>
              <a:t>）​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F926096-5956-405F-A5E8-77DBE0960948}"/>
              </a:ext>
            </a:extLst>
          </p:cNvPr>
          <p:cNvCxnSpPr/>
          <p:nvPr/>
        </p:nvCxnSpPr>
        <p:spPr>
          <a:xfrm>
            <a:off x="2138901" y="5677231"/>
            <a:ext cx="1542553" cy="93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8C5491B-A281-4837-A477-94FD18A9D78B}"/>
              </a:ext>
            </a:extLst>
          </p:cNvPr>
          <p:cNvCxnSpPr/>
          <p:nvPr/>
        </p:nvCxnSpPr>
        <p:spPr>
          <a:xfrm flipV="1">
            <a:off x="3904167" y="5488868"/>
            <a:ext cx="2289899" cy="11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24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23A78-0F9F-4D22-91E2-CFBDF148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22" y="223157"/>
            <a:ext cx="10515600" cy="1325563"/>
          </a:xfrm>
        </p:spPr>
        <p:txBody>
          <a:bodyPr/>
          <a:lstStyle/>
          <a:p>
            <a:r>
              <a:rPr lang="zh-CN" altLang="en-US" dirty="0"/>
              <a:t>复现结果（过滤</a:t>
            </a:r>
            <a:r>
              <a:rPr lang="en-US" altLang="zh-CN" dirty="0"/>
              <a:t>MAG</a:t>
            </a:r>
            <a:r>
              <a:rPr lang="zh-CN" altLang="en-US" dirty="0"/>
              <a:t>） 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6E4B91-F692-4559-8AFD-FB66333D2C21}"/>
              </a:ext>
            </a:extLst>
          </p:cNvPr>
          <p:cNvSpPr txBox="1"/>
          <p:nvPr/>
        </p:nvSpPr>
        <p:spPr>
          <a:xfrm>
            <a:off x="554664" y="1481101"/>
            <a:ext cx="2500956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purity​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B113871-D087-479B-96E0-F8FBBB391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497856"/>
              </p:ext>
            </p:extLst>
          </p:nvPr>
        </p:nvGraphicFramePr>
        <p:xfrm>
          <a:off x="554663" y="2106918"/>
          <a:ext cx="2638326" cy="32699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9442">
                  <a:extLst>
                    <a:ext uri="{9D8B030D-6E8A-4147-A177-3AD203B41FA5}">
                      <a16:colId xmlns:a16="http://schemas.microsoft.com/office/drawing/2014/main" val="2261840395"/>
                    </a:ext>
                  </a:extLst>
                </a:gridCol>
                <a:gridCol w="879442">
                  <a:extLst>
                    <a:ext uri="{9D8B030D-6E8A-4147-A177-3AD203B41FA5}">
                      <a16:colId xmlns:a16="http://schemas.microsoft.com/office/drawing/2014/main" val="2765304403"/>
                    </a:ext>
                  </a:extLst>
                </a:gridCol>
                <a:gridCol w="879442">
                  <a:extLst>
                    <a:ext uri="{9D8B030D-6E8A-4147-A177-3AD203B41FA5}">
                      <a16:colId xmlns:a16="http://schemas.microsoft.com/office/drawing/2014/main" val="2275278367"/>
                    </a:ext>
                  </a:extLst>
                </a:gridCol>
              </a:tblGrid>
              <a:tr h="3037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原文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801690"/>
                  </a:ext>
                </a:extLst>
              </a:tr>
              <a:tr h="5163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73660"/>
                  </a:ext>
                </a:extLst>
              </a:tr>
              <a:tr h="499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phylum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99.49%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99.1%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05220"/>
                  </a:ext>
                </a:extLst>
              </a:tr>
              <a:tr h="3897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99.47%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99.1%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3219"/>
                  </a:ext>
                </a:extLst>
              </a:tr>
              <a:tr h="3897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98.83%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98.5%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935746"/>
                  </a:ext>
                </a:extLst>
              </a:tr>
              <a:tr h="3897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97.63%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95.7%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104897"/>
                  </a:ext>
                </a:extLst>
              </a:tr>
              <a:tr h="3897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94.40%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91.1%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0344"/>
                  </a:ext>
                </a:extLst>
              </a:tr>
              <a:tr h="3897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88.11%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84.9%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400918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75E2AC62-C4C1-4022-8F10-76B24A53C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75" y="2375583"/>
            <a:ext cx="28579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223D0C-D002-48F5-BCC7-BD76AEB503B3}"/>
              </a:ext>
            </a:extLst>
          </p:cNvPr>
          <p:cNvSpPr txBox="1"/>
          <p:nvPr/>
        </p:nvSpPr>
        <p:spPr>
          <a:xfrm>
            <a:off x="3872193" y="1481101"/>
            <a:ext cx="3142023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lca</a:t>
            </a:r>
            <a:r>
              <a:rPr lang="en-US" altLang="zh-CN" dirty="0"/>
              <a:t> host range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E8EF8D8-2EBE-4A24-A179-B3E14E1B2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07900"/>
              </p:ext>
            </p:extLst>
          </p:nvPr>
        </p:nvGraphicFramePr>
        <p:xfrm>
          <a:off x="3880536" y="2108589"/>
          <a:ext cx="3142023" cy="32683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7341">
                  <a:extLst>
                    <a:ext uri="{9D8B030D-6E8A-4147-A177-3AD203B41FA5}">
                      <a16:colId xmlns:a16="http://schemas.microsoft.com/office/drawing/2014/main" val="233029053"/>
                    </a:ext>
                  </a:extLst>
                </a:gridCol>
                <a:gridCol w="1047341">
                  <a:extLst>
                    <a:ext uri="{9D8B030D-6E8A-4147-A177-3AD203B41FA5}">
                      <a16:colId xmlns:a16="http://schemas.microsoft.com/office/drawing/2014/main" val="954374178"/>
                    </a:ext>
                  </a:extLst>
                </a:gridCol>
                <a:gridCol w="1047341">
                  <a:extLst>
                    <a:ext uri="{9D8B030D-6E8A-4147-A177-3AD203B41FA5}">
                      <a16:colId xmlns:a16="http://schemas.microsoft.com/office/drawing/2014/main" val="3886716525"/>
                    </a:ext>
                  </a:extLst>
                </a:gridCol>
              </a:tblGrid>
              <a:tr h="421952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Tax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617812"/>
                  </a:ext>
                </a:extLst>
              </a:tr>
              <a:tr h="421952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763857"/>
                  </a:ext>
                </a:extLst>
              </a:tr>
              <a:tr h="421952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489044"/>
                  </a:ext>
                </a:extLst>
              </a:tr>
              <a:tr h="421952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147904"/>
                  </a:ext>
                </a:extLst>
              </a:tr>
              <a:tr h="421952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86752"/>
                  </a:ext>
                </a:extLst>
              </a:tr>
              <a:tr h="421952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330955"/>
                  </a:ext>
                </a:extLst>
              </a:tr>
              <a:tr h="421952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143998"/>
                  </a:ext>
                </a:extLst>
              </a:tr>
              <a:tr h="314646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phylum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566670"/>
                  </a:ext>
                </a:extLst>
              </a:tr>
            </a:tbl>
          </a:graphicData>
        </a:graphic>
      </p:graphicFrame>
      <p:sp>
        <p:nvSpPr>
          <p:cNvPr id="18" name="Rectangle 2">
            <a:extLst>
              <a:ext uri="{FF2B5EF4-FFF2-40B4-BE49-F238E27FC236}">
                <a16:creationId xmlns:a16="http://schemas.microsoft.com/office/drawing/2014/main" id="{7181F67C-20E9-466E-9416-C35DC4773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629" y="2057871"/>
            <a:ext cx="42954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5640C56-2EF5-4CCD-832D-F9F20142F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59612"/>
              </p:ext>
            </p:extLst>
          </p:nvPr>
        </p:nvGraphicFramePr>
        <p:xfrm>
          <a:off x="7726799" y="2142475"/>
          <a:ext cx="3692568" cy="32683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30856">
                  <a:extLst>
                    <a:ext uri="{9D8B030D-6E8A-4147-A177-3AD203B41FA5}">
                      <a16:colId xmlns:a16="http://schemas.microsoft.com/office/drawing/2014/main" val="2443205075"/>
                    </a:ext>
                  </a:extLst>
                </a:gridCol>
                <a:gridCol w="1230856">
                  <a:extLst>
                    <a:ext uri="{9D8B030D-6E8A-4147-A177-3AD203B41FA5}">
                      <a16:colId xmlns:a16="http://schemas.microsoft.com/office/drawing/2014/main" val="3763189468"/>
                    </a:ext>
                  </a:extLst>
                </a:gridCol>
                <a:gridCol w="1230856">
                  <a:extLst>
                    <a:ext uri="{9D8B030D-6E8A-4147-A177-3AD203B41FA5}">
                      <a16:colId xmlns:a16="http://schemas.microsoft.com/office/drawing/2014/main" val="1478748295"/>
                    </a:ext>
                  </a:extLst>
                </a:gridCol>
              </a:tblGrid>
              <a:tr h="408539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 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079464"/>
                  </a:ext>
                </a:extLst>
              </a:tr>
              <a:tr h="408539"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13855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798545"/>
                  </a:ext>
                </a:extLst>
              </a:tr>
              <a:tr h="408539"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209540"/>
                  </a:ext>
                </a:extLst>
              </a:tr>
              <a:tr h="408539"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963689"/>
                  </a:ext>
                </a:extLst>
              </a:tr>
              <a:tr h="408539"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252721"/>
                  </a:ext>
                </a:extLst>
              </a:tr>
              <a:tr h="408539"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107877"/>
                  </a:ext>
                </a:extLst>
              </a:tr>
              <a:tr h="408539"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932760"/>
                  </a:ext>
                </a:extLst>
              </a:tr>
              <a:tr h="408539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other(&gt;=7)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183233"/>
                  </a:ext>
                </a:extLst>
              </a:tr>
            </a:tbl>
          </a:graphicData>
        </a:graphic>
      </p:graphicFrame>
      <p:sp>
        <p:nvSpPr>
          <p:cNvPr id="21" name="Rectangle 3">
            <a:extLst>
              <a:ext uri="{FF2B5EF4-FFF2-40B4-BE49-F238E27FC236}">
                <a16:creationId xmlns:a16="http://schemas.microsoft.com/office/drawing/2014/main" id="{F979BED5-B6A0-4948-BCA9-E88B8466B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419" y="1990590"/>
            <a:ext cx="40905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1128AB2-13B5-44B2-857F-10FA2C4A5CFE}"/>
              </a:ext>
            </a:extLst>
          </p:cNvPr>
          <p:cNvSpPr txBox="1"/>
          <p:nvPr/>
        </p:nvSpPr>
        <p:spPr>
          <a:xfrm>
            <a:off x="7672591" y="1486555"/>
            <a:ext cx="3828021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host num</a:t>
            </a:r>
            <a:r>
              <a:rPr lang="zh-CN" altLang="en-US" dirty="0"/>
              <a:t> </a:t>
            </a:r>
            <a:r>
              <a:rPr lang="en-US" altLang="zh-CN" dirty="0"/>
              <a:t>range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5250040-1286-421B-B4FF-1F5F3CF037DD}"/>
              </a:ext>
            </a:extLst>
          </p:cNvPr>
          <p:cNvSpPr txBox="1"/>
          <p:nvPr/>
        </p:nvSpPr>
        <p:spPr>
          <a:xfrm>
            <a:off x="362512" y="5668144"/>
            <a:ext cx="470066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 </a:t>
            </a:r>
            <a:r>
              <a:rPr lang="zh-CN" altLang="en-US" sz="1100" dirty="0"/>
              <a:t>比原文的</a:t>
            </a:r>
            <a:r>
              <a:rPr lang="en-US" altLang="zh-CN" sz="1100" dirty="0"/>
              <a:t>purity</a:t>
            </a:r>
            <a:r>
              <a:rPr lang="zh-CN" altLang="en-US" sz="1100" dirty="0"/>
              <a:t>还高？</a:t>
            </a:r>
            <a:endParaRPr lang="en-US" altLang="zh-CN" sz="1100" dirty="0"/>
          </a:p>
          <a:p>
            <a:r>
              <a:rPr lang="en-US" altLang="zh-CN" sz="1100" dirty="0"/>
              <a:t>——</a:t>
            </a:r>
            <a:r>
              <a:rPr lang="zh-CN" altLang="en-US" sz="1100" dirty="0"/>
              <a:t>可能是获得的</a:t>
            </a:r>
            <a:r>
              <a:rPr lang="en-US" altLang="zh-CN" sz="1100" dirty="0" err="1"/>
              <a:t>crispr</a:t>
            </a:r>
            <a:r>
              <a:rPr lang="en-US" altLang="zh-CN" sz="1100" dirty="0"/>
              <a:t> </a:t>
            </a:r>
            <a:r>
              <a:rPr lang="zh-CN" altLang="en-US" sz="1100" dirty="0"/>
              <a:t>总是少于原文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purity</a:t>
            </a:r>
            <a:r>
              <a:rPr lang="zh-CN" altLang="en-US" sz="1100" dirty="0"/>
              <a:t>计算方法：</a:t>
            </a:r>
            <a:endParaRPr lang="en-US" altLang="zh-CN" sz="1100" dirty="0"/>
          </a:p>
          <a:p>
            <a:r>
              <a:rPr lang="zh-CN" altLang="en-US" sz="1100" dirty="0"/>
              <a:t>先获得每个病毒预测的宿主在不同</a:t>
            </a:r>
            <a:r>
              <a:rPr lang="en-US" altLang="zh-CN" sz="1100" dirty="0"/>
              <a:t>tax rank</a:t>
            </a:r>
            <a:r>
              <a:rPr lang="zh-CN" altLang="en-US" sz="1100" dirty="0"/>
              <a:t>的</a:t>
            </a:r>
            <a:r>
              <a:rPr lang="en-US" altLang="zh-CN" sz="1100" dirty="0"/>
              <a:t>most common taxonomy</a:t>
            </a:r>
            <a:r>
              <a:rPr lang="zh-CN" altLang="en-US" sz="1100" dirty="0"/>
              <a:t>，再统计</a:t>
            </a:r>
            <a:r>
              <a:rPr lang="en-US" altLang="zh-CN" sz="1100" dirty="0"/>
              <a:t>most common taxonomy</a:t>
            </a:r>
            <a:r>
              <a:rPr lang="zh-CN" altLang="en-US" sz="1100" dirty="0"/>
              <a:t>占所有宿主对应</a:t>
            </a:r>
            <a:r>
              <a:rPr lang="en-US" altLang="zh-CN" sz="1100" dirty="0"/>
              <a:t>rank</a:t>
            </a:r>
            <a:r>
              <a:rPr lang="zh-CN" altLang="en-US" sz="1100" dirty="0"/>
              <a:t>的比例</a:t>
            </a:r>
            <a:endParaRPr lang="en-US" altLang="zh-CN" sz="11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DB30B49-08D7-4F36-BC10-67AE54A31EBC}"/>
              </a:ext>
            </a:extLst>
          </p:cNvPr>
          <p:cNvSpPr txBox="1"/>
          <p:nvPr/>
        </p:nvSpPr>
        <p:spPr>
          <a:xfrm>
            <a:off x="7672591" y="55626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mean: 4.46, max: 146</a:t>
            </a:r>
          </a:p>
        </p:txBody>
      </p:sp>
    </p:spTree>
    <p:extLst>
      <p:ext uri="{BB962C8B-B14F-4D97-AF65-F5344CB8AC3E}">
        <p14:creationId xmlns:p14="http://schemas.microsoft.com/office/powerpoint/2010/main" val="1204265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23A78-0F9F-4D22-91E2-CFBDF148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22" y="223157"/>
            <a:ext cx="10515600" cy="1325563"/>
          </a:xfrm>
        </p:spPr>
        <p:txBody>
          <a:bodyPr/>
          <a:lstStyle/>
          <a:p>
            <a:r>
              <a:rPr lang="zh-CN" altLang="en-US" dirty="0"/>
              <a:t>复现结果​（如果不过滤</a:t>
            </a:r>
            <a:r>
              <a:rPr lang="en-US" altLang="zh-CN" dirty="0"/>
              <a:t>MAG</a:t>
            </a:r>
            <a:r>
              <a:rPr lang="zh-CN" altLang="en-US" dirty="0"/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6E4B91-F692-4559-8AFD-FB66333D2C21}"/>
              </a:ext>
            </a:extLst>
          </p:cNvPr>
          <p:cNvSpPr txBox="1"/>
          <p:nvPr/>
        </p:nvSpPr>
        <p:spPr>
          <a:xfrm>
            <a:off x="554664" y="1481101"/>
            <a:ext cx="2500956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purity​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B113871-D087-479B-96E0-F8FBBB391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29802"/>
              </p:ext>
            </p:extLst>
          </p:nvPr>
        </p:nvGraphicFramePr>
        <p:xfrm>
          <a:off x="358130" y="2100509"/>
          <a:ext cx="3142024" cy="38220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5506">
                  <a:extLst>
                    <a:ext uri="{9D8B030D-6E8A-4147-A177-3AD203B41FA5}">
                      <a16:colId xmlns:a16="http://schemas.microsoft.com/office/drawing/2014/main" val="2261840395"/>
                    </a:ext>
                  </a:extLst>
                </a:gridCol>
                <a:gridCol w="785506">
                  <a:extLst>
                    <a:ext uri="{9D8B030D-6E8A-4147-A177-3AD203B41FA5}">
                      <a16:colId xmlns:a16="http://schemas.microsoft.com/office/drawing/2014/main" val="2466486028"/>
                    </a:ext>
                  </a:extLst>
                </a:gridCol>
                <a:gridCol w="785506">
                  <a:extLst>
                    <a:ext uri="{9D8B030D-6E8A-4147-A177-3AD203B41FA5}">
                      <a16:colId xmlns:a16="http://schemas.microsoft.com/office/drawing/2014/main" val="2765304403"/>
                    </a:ext>
                  </a:extLst>
                </a:gridCol>
                <a:gridCol w="785506">
                  <a:extLst>
                    <a:ext uri="{9D8B030D-6E8A-4147-A177-3AD203B41FA5}">
                      <a16:colId xmlns:a16="http://schemas.microsoft.com/office/drawing/2014/main" val="1662470431"/>
                    </a:ext>
                  </a:extLst>
                </a:gridCol>
              </a:tblGrid>
              <a:tr h="7133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purity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Purity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（过滤后）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原文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801690"/>
                  </a:ext>
                </a:extLst>
              </a:tr>
              <a:tr h="5053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73660"/>
                  </a:ext>
                </a:extLst>
              </a:tr>
              <a:tr h="4287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phylum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99.35%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99.49%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99.1%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05220"/>
                  </a:ext>
                </a:extLst>
              </a:tr>
              <a:tr h="4287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99.34%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99.47%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99.1%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3219"/>
                  </a:ext>
                </a:extLst>
              </a:tr>
              <a:tr h="4287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98.76%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98.83%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98.5%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935746"/>
                  </a:ext>
                </a:extLst>
              </a:tr>
              <a:tr h="4287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97.26%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97.63%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95.7%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104897"/>
                  </a:ext>
                </a:extLst>
              </a:tr>
              <a:tr h="4287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93.99%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94.40%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91.1%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0344"/>
                  </a:ext>
                </a:extLst>
              </a:tr>
              <a:tr h="4287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86.76%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88.11%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84.9%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400918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4F223D0C-D002-48F5-BCC7-BD76AEB503B3}"/>
              </a:ext>
            </a:extLst>
          </p:cNvPr>
          <p:cNvSpPr txBox="1"/>
          <p:nvPr/>
        </p:nvSpPr>
        <p:spPr>
          <a:xfrm>
            <a:off x="3872193" y="1481101"/>
            <a:ext cx="3142023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lca</a:t>
            </a:r>
            <a:r>
              <a:rPr lang="en-US" altLang="zh-CN" dirty="0"/>
              <a:t> host range​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E8EF8D8-2EBE-4A24-A179-B3E14E1B2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495106"/>
              </p:ext>
            </p:extLst>
          </p:nvPr>
        </p:nvGraphicFramePr>
        <p:xfrm>
          <a:off x="3880536" y="2108588"/>
          <a:ext cx="3214530" cy="37829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71510">
                  <a:extLst>
                    <a:ext uri="{9D8B030D-6E8A-4147-A177-3AD203B41FA5}">
                      <a16:colId xmlns:a16="http://schemas.microsoft.com/office/drawing/2014/main" val="233029053"/>
                    </a:ext>
                  </a:extLst>
                </a:gridCol>
                <a:gridCol w="1071510">
                  <a:extLst>
                    <a:ext uri="{9D8B030D-6E8A-4147-A177-3AD203B41FA5}">
                      <a16:colId xmlns:a16="http://schemas.microsoft.com/office/drawing/2014/main" val="954374178"/>
                    </a:ext>
                  </a:extLst>
                </a:gridCol>
                <a:gridCol w="1071510">
                  <a:extLst>
                    <a:ext uri="{9D8B030D-6E8A-4147-A177-3AD203B41FA5}">
                      <a16:colId xmlns:a16="http://schemas.microsoft.com/office/drawing/2014/main" val="3886716525"/>
                    </a:ext>
                  </a:extLst>
                </a:gridCol>
              </a:tblGrid>
              <a:tr h="560548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Tax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Percent(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过滤后）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617812"/>
                  </a:ext>
                </a:extLst>
              </a:tr>
              <a:tr h="477704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44.94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47.60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63857"/>
                  </a:ext>
                </a:extLst>
              </a:tr>
              <a:tr h="477704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32.94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32.65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489044"/>
                  </a:ext>
                </a:extLst>
              </a:tr>
              <a:tr h="477704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12.40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147904"/>
                  </a:ext>
                </a:extLst>
              </a:tr>
              <a:tr h="477704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4.58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3.82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6752"/>
                  </a:ext>
                </a:extLst>
              </a:tr>
              <a:tr h="477704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2.43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330955"/>
                  </a:ext>
                </a:extLst>
              </a:tr>
              <a:tr h="477704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2.74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43998"/>
                  </a:ext>
                </a:extLst>
              </a:tr>
              <a:tr h="356220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phylum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566670"/>
                  </a:ext>
                </a:extLst>
              </a:tr>
            </a:tbl>
          </a:graphicData>
        </a:graphic>
      </p:graphicFrame>
      <p:sp>
        <p:nvSpPr>
          <p:cNvPr id="18" name="Rectangle 2">
            <a:extLst>
              <a:ext uri="{FF2B5EF4-FFF2-40B4-BE49-F238E27FC236}">
                <a16:creationId xmlns:a16="http://schemas.microsoft.com/office/drawing/2014/main" id="{7181F67C-20E9-466E-9416-C35DC4773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629" y="2057871"/>
            <a:ext cx="42954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5640C56-2EF5-4CCD-832D-F9F20142F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26321"/>
              </p:ext>
            </p:extLst>
          </p:nvPr>
        </p:nvGraphicFramePr>
        <p:xfrm>
          <a:off x="7672591" y="2152789"/>
          <a:ext cx="3142023" cy="374484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7341">
                  <a:extLst>
                    <a:ext uri="{9D8B030D-6E8A-4147-A177-3AD203B41FA5}">
                      <a16:colId xmlns:a16="http://schemas.microsoft.com/office/drawing/2014/main" val="2443205075"/>
                    </a:ext>
                  </a:extLst>
                </a:gridCol>
                <a:gridCol w="1047341">
                  <a:extLst>
                    <a:ext uri="{9D8B030D-6E8A-4147-A177-3AD203B41FA5}">
                      <a16:colId xmlns:a16="http://schemas.microsoft.com/office/drawing/2014/main" val="3763189468"/>
                    </a:ext>
                  </a:extLst>
                </a:gridCol>
                <a:gridCol w="1047341">
                  <a:extLst>
                    <a:ext uri="{9D8B030D-6E8A-4147-A177-3AD203B41FA5}">
                      <a16:colId xmlns:a16="http://schemas.microsoft.com/office/drawing/2014/main" val="1478748295"/>
                    </a:ext>
                  </a:extLst>
                </a:gridCol>
              </a:tblGrid>
              <a:tr h="512106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 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Percent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（过滤后）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079464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36.60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39.14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98545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17.83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18.80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209540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10.44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10.32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63689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7.68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7.56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2721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5.08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4.33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07877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932760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other(&gt;=7)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18.65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3233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4.97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4.46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33260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880030"/>
                  </a:ext>
                </a:extLst>
              </a:tr>
            </a:tbl>
          </a:graphicData>
        </a:graphic>
      </p:graphicFrame>
      <p:sp>
        <p:nvSpPr>
          <p:cNvPr id="21" name="Rectangle 3">
            <a:extLst>
              <a:ext uri="{FF2B5EF4-FFF2-40B4-BE49-F238E27FC236}">
                <a16:creationId xmlns:a16="http://schemas.microsoft.com/office/drawing/2014/main" id="{F979BED5-B6A0-4948-BCA9-E88B8466B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419" y="1990590"/>
            <a:ext cx="40905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1128AB2-13B5-44B2-857F-10FA2C4A5CFE}"/>
              </a:ext>
            </a:extLst>
          </p:cNvPr>
          <p:cNvSpPr txBox="1"/>
          <p:nvPr/>
        </p:nvSpPr>
        <p:spPr>
          <a:xfrm>
            <a:off x="7672591" y="1486555"/>
            <a:ext cx="3828021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host num</a:t>
            </a:r>
            <a:r>
              <a:rPr lang="zh-CN" altLang="en-US" dirty="0"/>
              <a:t> </a:t>
            </a:r>
            <a:r>
              <a:rPr lang="en-US" altLang="zh-CN" dirty="0"/>
              <a:t>range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85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23A78-0F9F-4D22-91E2-CFBDF148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22" y="223157"/>
            <a:ext cx="10515600" cy="1325563"/>
          </a:xfrm>
        </p:spPr>
        <p:txBody>
          <a:bodyPr/>
          <a:lstStyle/>
          <a:p>
            <a:r>
              <a:rPr lang="en-US" altLang="zh-CN" dirty="0"/>
              <a:t>1.3</a:t>
            </a:r>
            <a:r>
              <a:rPr lang="zh-CN" altLang="en-US" dirty="0"/>
              <a:t> </a:t>
            </a:r>
            <a:r>
              <a:rPr lang="en-US" altLang="zh-CN" dirty="0"/>
              <a:t>prophage</a:t>
            </a:r>
            <a:r>
              <a:rPr lang="zh-CN" altLang="en-US" dirty="0"/>
              <a:t>方法复现​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BEACF-1C0C-4725-96CB-6B77E1C8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067" y="1509004"/>
            <a:ext cx="5374920" cy="50734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原文</a:t>
            </a:r>
            <a:r>
              <a:rPr lang="en-US" altLang="zh-CN" dirty="0"/>
              <a:t>prophage</a:t>
            </a:r>
            <a:r>
              <a:rPr lang="zh-CN" altLang="en-US" dirty="0"/>
              <a:t>鉴定方法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871213-163D-4725-B084-5D56AF914F64}"/>
              </a:ext>
            </a:extLst>
          </p:cNvPr>
          <p:cNvSpPr txBox="1"/>
          <p:nvPr/>
        </p:nvSpPr>
        <p:spPr>
          <a:xfrm>
            <a:off x="365067" y="2016351"/>
            <a:ext cx="53749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C0C0C0"/>
                </a:highlight>
              </a:rPr>
              <a:t>鉴定</a:t>
            </a:r>
            <a:r>
              <a:rPr lang="en-US" altLang="zh-CN" dirty="0">
                <a:highlight>
                  <a:srgbClr val="C0C0C0"/>
                </a:highlight>
              </a:rPr>
              <a:t>prophage </a:t>
            </a:r>
          </a:p>
          <a:p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/>
              <a:t>使用blastn，将GEM MAG contig与IMG / VR基因组比对以鉴定prophage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/>
              <a:t>blastn参数：-max_target_seqs 10000​ 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4C9700-3258-4EB1-99AE-14E63D68BA07}"/>
              </a:ext>
            </a:extLst>
          </p:cNvPr>
          <p:cNvSpPr txBox="1"/>
          <p:nvPr/>
        </p:nvSpPr>
        <p:spPr>
          <a:xfrm>
            <a:off x="365067" y="4047676"/>
            <a:ext cx="53749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C0C0C0"/>
                </a:highlight>
              </a:rPr>
              <a:t>筛选​ </a:t>
            </a:r>
            <a:r>
              <a:rPr lang="en-US" altLang="zh-CN" dirty="0" err="1">
                <a:highlight>
                  <a:srgbClr val="C0C0C0"/>
                </a:highlight>
              </a:rPr>
              <a:t>blastn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zh-CN" altLang="en-US" dirty="0">
                <a:highlight>
                  <a:srgbClr val="C0C0C0"/>
                </a:highlight>
              </a:rPr>
              <a:t>条件</a:t>
            </a:r>
            <a:endParaRPr lang="en-US" altLang="zh-CN" dirty="0">
              <a:highlight>
                <a:srgbClr val="C0C0C0"/>
              </a:highlight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identity &gt;90%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alignment length &gt;500 bp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GEM contig length &gt;1.5 * IMG/VR length​</a:t>
            </a:r>
          </a:p>
          <a:p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19D4538-9FCA-46BF-AF8F-C11B66FC2310}"/>
              </a:ext>
            </a:extLst>
          </p:cNvPr>
          <p:cNvSpPr txBox="1">
            <a:spLocks/>
          </p:cNvSpPr>
          <p:nvPr/>
        </p:nvSpPr>
        <p:spPr>
          <a:xfrm>
            <a:off x="6743005" y="2024286"/>
            <a:ext cx="4885112" cy="4054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r>
              <a:rPr lang="zh-CN" altLang="en-US" sz="1800" b="1" dirty="0"/>
              <a:t>运行</a:t>
            </a:r>
            <a:r>
              <a:rPr lang="en-US" altLang="zh-CN" sz="1800" b="1" dirty="0" err="1"/>
              <a:t>blastn</a:t>
            </a:r>
            <a:r>
              <a:rPr lang="zh-CN" altLang="en-US" sz="1800" b="1" dirty="0"/>
              <a:t>：</a:t>
            </a:r>
            <a:r>
              <a:rPr lang="en-US" altLang="zh-CN" sz="1800" dirty="0"/>
              <a:t>GEM MAG contig</a:t>
            </a:r>
            <a:r>
              <a:rPr lang="zh-CN" altLang="en-US" sz="1800" dirty="0"/>
              <a:t>与</a:t>
            </a:r>
            <a:r>
              <a:rPr lang="en-US" altLang="zh-CN" sz="1800" dirty="0"/>
              <a:t>IMG / VR</a:t>
            </a:r>
            <a:r>
              <a:rPr lang="zh-CN" altLang="en-US" sz="1800" dirty="0"/>
              <a:t>基因组比对以鉴定</a:t>
            </a:r>
            <a:r>
              <a:rPr lang="en-US" altLang="zh-CN" sz="1800" dirty="0"/>
              <a:t>prophage</a:t>
            </a:r>
            <a:r>
              <a:rPr lang="zh-CN" altLang="en-US" sz="1800" dirty="0"/>
              <a:t>，</a:t>
            </a:r>
            <a:r>
              <a:rPr lang="en-US" altLang="zh-CN" sz="1800" dirty="0" err="1">
                <a:solidFill>
                  <a:schemeClr val="tx2"/>
                </a:solidFill>
              </a:rPr>
              <a:t>blastn</a:t>
            </a:r>
            <a:r>
              <a:rPr lang="zh-CN" altLang="en-US" sz="1800" dirty="0">
                <a:solidFill>
                  <a:schemeClr val="tx2"/>
                </a:solidFill>
              </a:rPr>
              <a:t>参数：</a:t>
            </a:r>
            <a:r>
              <a:rPr lang="en-US" altLang="zh-CN" sz="1800" dirty="0">
                <a:solidFill>
                  <a:schemeClr val="tx2"/>
                </a:solidFill>
              </a:rPr>
              <a:t>-</a:t>
            </a:r>
            <a:r>
              <a:rPr lang="en-US" altLang="zh-CN" sz="1800" dirty="0" err="1">
                <a:solidFill>
                  <a:schemeClr val="tx2"/>
                </a:solidFill>
              </a:rPr>
              <a:t>max_target_seqs</a:t>
            </a:r>
            <a:r>
              <a:rPr lang="en-US" altLang="zh-CN" sz="1800" dirty="0">
                <a:solidFill>
                  <a:schemeClr val="tx2"/>
                </a:solidFill>
              </a:rPr>
              <a:t> 10000​</a:t>
            </a:r>
          </a:p>
          <a:p>
            <a:r>
              <a:rPr lang="zh-CN" altLang="en-US" sz="1800" b="1" dirty="0"/>
              <a:t>筛选</a:t>
            </a:r>
            <a:r>
              <a:rPr lang="en-US" altLang="zh-CN" sz="1800" b="1" dirty="0" err="1"/>
              <a:t>blastn</a:t>
            </a:r>
            <a:r>
              <a:rPr lang="zh-CN" altLang="en-US" sz="1800" b="1" dirty="0"/>
              <a:t>结果</a:t>
            </a:r>
            <a:r>
              <a:rPr lang="zh-CN" altLang="en-US" sz="1800" dirty="0"/>
              <a:t>：筛选条件</a:t>
            </a:r>
            <a:r>
              <a:rPr lang="en-US" altLang="zh-CN" sz="1800" dirty="0">
                <a:solidFill>
                  <a:schemeClr val="tx2"/>
                </a:solidFill>
              </a:rPr>
              <a:t>identity &gt;90% &amp;&amp; alignment length &gt;500 bp &amp;&amp; GEM contig length &gt;1.5 * IMG/VR length</a:t>
            </a:r>
            <a:r>
              <a:rPr lang="zh-CN" altLang="en-US" sz="1800" dirty="0">
                <a:solidFill>
                  <a:schemeClr val="tx2"/>
                </a:solidFill>
              </a:rPr>
              <a:t>。​</a:t>
            </a:r>
            <a:endParaRPr lang="en-US" altLang="zh-CN" sz="1800" dirty="0">
              <a:solidFill>
                <a:schemeClr val="tx2"/>
              </a:solidFill>
            </a:endParaRPr>
          </a:p>
          <a:p>
            <a:r>
              <a:rPr lang="zh-CN" altLang="en-US" sz="1800" b="1" dirty="0"/>
              <a:t>分析结果</a:t>
            </a:r>
            <a:r>
              <a:rPr lang="zh-CN" altLang="en-US" sz="1800" dirty="0"/>
              <a:t>：</a:t>
            </a:r>
            <a:r>
              <a:rPr lang="en-US" altLang="zh-CN" sz="1800" dirty="0"/>
              <a:t>prophage</a:t>
            </a:r>
            <a:r>
              <a:rPr lang="zh-CN" altLang="en-US" sz="1800" dirty="0"/>
              <a:t>预测</a:t>
            </a:r>
            <a:r>
              <a:rPr lang="en-US" altLang="zh-CN" sz="1800" dirty="0"/>
              <a:t>phage-host</a:t>
            </a:r>
            <a:r>
              <a:rPr lang="zh-CN" altLang="en-US" sz="1800" dirty="0"/>
              <a:t>结果的脚本​</a:t>
            </a: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3300DD-61E6-4559-9B54-36C641C60F42}"/>
              </a:ext>
            </a:extLst>
          </p:cNvPr>
          <p:cNvSpPr txBox="1"/>
          <p:nvPr/>
        </p:nvSpPr>
        <p:spPr>
          <a:xfrm>
            <a:off x="6743006" y="1501067"/>
            <a:ext cx="488511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/>
              <a:t>复现流程</a:t>
            </a:r>
            <a:r>
              <a:rPr lang="zh-CN" altLang="en-US" dirty="0"/>
              <a:t>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771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23A78-0F9F-4D22-91E2-CFBDF148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22" y="223157"/>
            <a:ext cx="10515600" cy="1325563"/>
          </a:xfrm>
        </p:spPr>
        <p:txBody>
          <a:bodyPr/>
          <a:lstStyle/>
          <a:p>
            <a:r>
              <a:rPr lang="zh-CN" altLang="en-US" dirty="0"/>
              <a:t>复现结果​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6E4B91-F692-4559-8AFD-FB66333D2C21}"/>
              </a:ext>
            </a:extLst>
          </p:cNvPr>
          <p:cNvSpPr txBox="1"/>
          <p:nvPr/>
        </p:nvSpPr>
        <p:spPr>
          <a:xfrm>
            <a:off x="554664" y="1481101"/>
            <a:ext cx="2500956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purity​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B113871-D087-479B-96E0-F8FBBB391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762815"/>
              </p:ext>
            </p:extLst>
          </p:nvPr>
        </p:nvGraphicFramePr>
        <p:xfrm>
          <a:off x="451722" y="2098370"/>
          <a:ext cx="2682657" cy="3411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94219">
                  <a:extLst>
                    <a:ext uri="{9D8B030D-6E8A-4147-A177-3AD203B41FA5}">
                      <a16:colId xmlns:a16="http://schemas.microsoft.com/office/drawing/2014/main" val="2261840395"/>
                    </a:ext>
                  </a:extLst>
                </a:gridCol>
                <a:gridCol w="894219">
                  <a:extLst>
                    <a:ext uri="{9D8B030D-6E8A-4147-A177-3AD203B41FA5}">
                      <a16:colId xmlns:a16="http://schemas.microsoft.com/office/drawing/2014/main" val="2765304403"/>
                    </a:ext>
                  </a:extLst>
                </a:gridCol>
                <a:gridCol w="894219">
                  <a:extLst>
                    <a:ext uri="{9D8B030D-6E8A-4147-A177-3AD203B41FA5}">
                      <a16:colId xmlns:a16="http://schemas.microsoft.com/office/drawing/2014/main" val="2275278367"/>
                    </a:ext>
                  </a:extLst>
                </a:gridCol>
              </a:tblGrid>
              <a:tr h="3184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原文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801690"/>
                  </a:ext>
                </a:extLst>
              </a:tr>
              <a:tr h="5386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73660"/>
                  </a:ext>
                </a:extLst>
              </a:tr>
              <a:tr h="5213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phylum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99.09%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99.6%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05220"/>
                  </a:ext>
                </a:extLst>
              </a:tr>
              <a:tr h="4065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99.04%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99.6%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3219"/>
                  </a:ext>
                </a:extLst>
              </a:tr>
              <a:tr h="4065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98.28%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99.0%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935746"/>
                  </a:ext>
                </a:extLst>
              </a:tr>
              <a:tr h="4065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95.87%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95.2%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104897"/>
                  </a:ext>
                </a:extLst>
              </a:tr>
              <a:tr h="4065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90.44%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89.0%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0344"/>
                  </a:ext>
                </a:extLst>
              </a:tr>
              <a:tr h="4065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79.69%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75.8%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400918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75E2AC62-C4C1-4022-8F10-76B24A53C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75" y="2375583"/>
            <a:ext cx="28579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223D0C-D002-48F5-BCC7-BD76AEB503B3}"/>
              </a:ext>
            </a:extLst>
          </p:cNvPr>
          <p:cNvSpPr txBox="1"/>
          <p:nvPr/>
        </p:nvSpPr>
        <p:spPr>
          <a:xfrm>
            <a:off x="3872193" y="1481101"/>
            <a:ext cx="3142023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lca</a:t>
            </a:r>
            <a:r>
              <a:rPr lang="en-US" altLang="zh-CN" dirty="0"/>
              <a:t> host range​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E8EF8D8-2EBE-4A24-A179-B3E14E1B2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4263"/>
              </p:ext>
            </p:extLst>
          </p:nvPr>
        </p:nvGraphicFramePr>
        <p:xfrm>
          <a:off x="3888883" y="2106916"/>
          <a:ext cx="3152973" cy="34113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0991">
                  <a:extLst>
                    <a:ext uri="{9D8B030D-6E8A-4147-A177-3AD203B41FA5}">
                      <a16:colId xmlns:a16="http://schemas.microsoft.com/office/drawing/2014/main" val="233029053"/>
                    </a:ext>
                  </a:extLst>
                </a:gridCol>
                <a:gridCol w="1050991">
                  <a:extLst>
                    <a:ext uri="{9D8B030D-6E8A-4147-A177-3AD203B41FA5}">
                      <a16:colId xmlns:a16="http://schemas.microsoft.com/office/drawing/2014/main" val="954374178"/>
                    </a:ext>
                  </a:extLst>
                </a:gridCol>
                <a:gridCol w="1050991">
                  <a:extLst>
                    <a:ext uri="{9D8B030D-6E8A-4147-A177-3AD203B41FA5}">
                      <a16:colId xmlns:a16="http://schemas.microsoft.com/office/drawing/2014/main" val="3886716525"/>
                    </a:ext>
                  </a:extLst>
                </a:gridCol>
              </a:tblGrid>
              <a:tr h="44042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Tax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617812"/>
                  </a:ext>
                </a:extLst>
              </a:tr>
              <a:tr h="44042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37.37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763857"/>
                  </a:ext>
                </a:extLst>
              </a:tr>
              <a:tr h="44042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27.52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489044"/>
                  </a:ext>
                </a:extLst>
              </a:tr>
              <a:tr h="44042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147904"/>
                  </a:ext>
                </a:extLst>
              </a:tr>
              <a:tr h="44042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86752"/>
                  </a:ext>
                </a:extLst>
              </a:tr>
              <a:tr h="44042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330955"/>
                  </a:ext>
                </a:extLst>
              </a:tr>
              <a:tr h="44042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143998"/>
                  </a:ext>
                </a:extLst>
              </a:tr>
              <a:tr h="328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phylum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566670"/>
                  </a:ext>
                </a:extLst>
              </a:tr>
            </a:tbl>
          </a:graphicData>
        </a:graphic>
      </p:graphicFrame>
      <p:sp>
        <p:nvSpPr>
          <p:cNvPr id="18" name="Rectangle 2">
            <a:extLst>
              <a:ext uri="{FF2B5EF4-FFF2-40B4-BE49-F238E27FC236}">
                <a16:creationId xmlns:a16="http://schemas.microsoft.com/office/drawing/2014/main" id="{7181F67C-20E9-466E-9416-C35DC4773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549" y="2075435"/>
            <a:ext cx="42954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5640C56-2EF5-4CCD-832D-F9F20142F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426372"/>
              </p:ext>
            </p:extLst>
          </p:nvPr>
        </p:nvGraphicFramePr>
        <p:xfrm>
          <a:off x="7726800" y="2142474"/>
          <a:ext cx="3773811" cy="33672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7937">
                  <a:extLst>
                    <a:ext uri="{9D8B030D-6E8A-4147-A177-3AD203B41FA5}">
                      <a16:colId xmlns:a16="http://schemas.microsoft.com/office/drawing/2014/main" val="2443205075"/>
                    </a:ext>
                  </a:extLst>
                </a:gridCol>
                <a:gridCol w="1257937">
                  <a:extLst>
                    <a:ext uri="{9D8B030D-6E8A-4147-A177-3AD203B41FA5}">
                      <a16:colId xmlns:a16="http://schemas.microsoft.com/office/drawing/2014/main" val="3763189468"/>
                    </a:ext>
                  </a:extLst>
                </a:gridCol>
                <a:gridCol w="1257937">
                  <a:extLst>
                    <a:ext uri="{9D8B030D-6E8A-4147-A177-3AD203B41FA5}">
                      <a16:colId xmlns:a16="http://schemas.microsoft.com/office/drawing/2014/main" val="1478748295"/>
                    </a:ext>
                  </a:extLst>
                </a:gridCol>
              </a:tblGrid>
              <a:tr h="420909">
                <a:tc>
                  <a:txBody>
                    <a:bodyPr/>
                    <a:lstStyle/>
                    <a:p>
                      <a:r>
                        <a:rPr lang="en-US" sz="1400" dirty="0"/>
                        <a:t>Host 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Percent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079464"/>
                  </a:ext>
                </a:extLst>
              </a:tr>
              <a:tr h="420909"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15794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36.60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798545"/>
                  </a:ext>
                </a:extLst>
              </a:tr>
              <a:tr h="420909">
                <a:tc>
                  <a:txBody>
                    <a:bodyPr/>
                    <a:lstStyle/>
                    <a:p>
                      <a:r>
                        <a:rPr lang="en-US" altLang="zh-CN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7694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17.83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209540"/>
                  </a:ext>
                </a:extLst>
              </a:tr>
              <a:tr h="420909">
                <a:tc>
                  <a:txBody>
                    <a:bodyPr/>
                    <a:lstStyle/>
                    <a:p>
                      <a:r>
                        <a:rPr lang="en-US" altLang="zh-CN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10.44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963689"/>
                  </a:ext>
                </a:extLst>
              </a:tr>
              <a:tr h="420909">
                <a:tc>
                  <a:txBody>
                    <a:bodyPr/>
                    <a:lstStyle/>
                    <a:p>
                      <a:r>
                        <a:rPr lang="en-US" altLang="zh-CN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7.68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252721"/>
                  </a:ext>
                </a:extLst>
              </a:tr>
              <a:tr h="420909">
                <a:tc>
                  <a:txBody>
                    <a:bodyPr/>
                    <a:lstStyle/>
                    <a:p>
                      <a:r>
                        <a:rPr lang="en-US" altLang="zh-CN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2195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5.09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107877"/>
                  </a:ext>
                </a:extLst>
              </a:tr>
              <a:tr h="420909">
                <a:tc>
                  <a:txBody>
                    <a:bodyPr/>
                    <a:lstStyle/>
                    <a:p>
                      <a:r>
                        <a:rPr lang="en-US" altLang="zh-CN" sz="14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1605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3.72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932760"/>
                  </a:ext>
                </a:extLst>
              </a:tr>
              <a:tr h="420909">
                <a:tc>
                  <a:txBody>
                    <a:bodyPr/>
                    <a:lstStyle/>
                    <a:p>
                      <a:r>
                        <a:rPr lang="en-US" sz="1400"/>
                        <a:t>other(&gt;=7)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8048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18.65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183233"/>
                  </a:ext>
                </a:extLst>
              </a:tr>
            </a:tbl>
          </a:graphicData>
        </a:graphic>
      </p:graphicFrame>
      <p:sp>
        <p:nvSpPr>
          <p:cNvPr id="21" name="Rectangle 3">
            <a:extLst>
              <a:ext uri="{FF2B5EF4-FFF2-40B4-BE49-F238E27FC236}">
                <a16:creationId xmlns:a16="http://schemas.microsoft.com/office/drawing/2014/main" id="{F979BED5-B6A0-4948-BCA9-E88B8466B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419" y="1990590"/>
            <a:ext cx="40905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1128AB2-13B5-44B2-857F-10FA2C4A5CFE}"/>
              </a:ext>
            </a:extLst>
          </p:cNvPr>
          <p:cNvSpPr txBox="1"/>
          <p:nvPr/>
        </p:nvSpPr>
        <p:spPr>
          <a:xfrm>
            <a:off x="7672591" y="1486555"/>
            <a:ext cx="3828021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host num</a:t>
            </a:r>
            <a:r>
              <a:rPr lang="zh-CN" altLang="en-US" dirty="0"/>
              <a:t> </a:t>
            </a:r>
            <a:r>
              <a:rPr lang="en-US" altLang="zh-CN" dirty="0"/>
              <a:t>range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E048F7-F3DB-4409-85C8-9B26801F09D9}"/>
              </a:ext>
            </a:extLst>
          </p:cNvPr>
          <p:cNvSpPr txBox="1"/>
          <p:nvPr/>
        </p:nvSpPr>
        <p:spPr>
          <a:xfrm>
            <a:off x="7672591" y="5676248"/>
            <a:ext cx="290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mean 16 , max 1-608​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35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23A78-0F9F-4D22-91E2-CFBDF148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22" y="223157"/>
            <a:ext cx="10515600" cy="1325563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两种方法的</a:t>
            </a:r>
            <a:r>
              <a:rPr lang="en-US" altLang="zh-CN" dirty="0"/>
              <a:t>agreement</a:t>
            </a:r>
            <a:r>
              <a:rPr lang="zh-CN" altLang="en-US" dirty="0"/>
              <a:t>​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564930A-1105-4190-8613-BD03E587A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866976"/>
              </p:ext>
            </p:extLst>
          </p:nvPr>
        </p:nvGraphicFramePr>
        <p:xfrm>
          <a:off x="579183" y="2356061"/>
          <a:ext cx="2638326" cy="34833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9442">
                  <a:extLst>
                    <a:ext uri="{9D8B030D-6E8A-4147-A177-3AD203B41FA5}">
                      <a16:colId xmlns:a16="http://schemas.microsoft.com/office/drawing/2014/main" val="2261840395"/>
                    </a:ext>
                  </a:extLst>
                </a:gridCol>
                <a:gridCol w="879442">
                  <a:extLst>
                    <a:ext uri="{9D8B030D-6E8A-4147-A177-3AD203B41FA5}">
                      <a16:colId xmlns:a16="http://schemas.microsoft.com/office/drawing/2014/main" val="2765304403"/>
                    </a:ext>
                  </a:extLst>
                </a:gridCol>
                <a:gridCol w="879442">
                  <a:extLst>
                    <a:ext uri="{9D8B030D-6E8A-4147-A177-3AD203B41FA5}">
                      <a16:colId xmlns:a16="http://schemas.microsoft.com/office/drawing/2014/main" val="2275278367"/>
                    </a:ext>
                  </a:extLst>
                </a:gridCol>
              </a:tblGrid>
              <a:tr h="303762">
                <a:tc>
                  <a:txBody>
                    <a:bodyPr/>
                    <a:lstStyle/>
                    <a:p>
                      <a:r>
                        <a:rPr lang="en-US" sz="1400" dirty="0"/>
                        <a:t>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agreement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原文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801690"/>
                  </a:ext>
                </a:extLst>
              </a:tr>
              <a:tr h="516396">
                <a:tc>
                  <a:txBody>
                    <a:bodyPr/>
                    <a:lstStyle/>
                    <a:p>
                      <a:r>
                        <a:rPr lang="en-US" sz="1400"/>
                        <a:t>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73660"/>
                  </a:ext>
                </a:extLst>
              </a:tr>
              <a:tr h="499825">
                <a:tc>
                  <a:txBody>
                    <a:bodyPr/>
                    <a:lstStyle/>
                    <a:p>
                      <a:r>
                        <a:rPr lang="en-US" sz="1400"/>
                        <a:t>phylum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96.95%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96.9%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05220"/>
                  </a:ext>
                </a:extLst>
              </a:tr>
              <a:tr h="389792">
                <a:tc>
                  <a:txBody>
                    <a:bodyPr/>
                    <a:lstStyle/>
                    <a:p>
                      <a:r>
                        <a:rPr lang="en-US" sz="140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96.79%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96.9%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3219"/>
                  </a:ext>
                </a:extLst>
              </a:tr>
              <a:tr h="389792">
                <a:tc>
                  <a:txBody>
                    <a:bodyPr/>
                    <a:lstStyle/>
                    <a:p>
                      <a:r>
                        <a:rPr lang="en-US" sz="1400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94.41%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94.9%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935746"/>
                  </a:ext>
                </a:extLst>
              </a:tr>
              <a:tr h="389792">
                <a:tc>
                  <a:txBody>
                    <a:bodyPr/>
                    <a:lstStyle/>
                    <a:p>
                      <a:r>
                        <a:rPr lang="en-US" sz="1400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88.91%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88.6%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104897"/>
                  </a:ext>
                </a:extLst>
              </a:tr>
              <a:tr h="389792">
                <a:tc>
                  <a:txBody>
                    <a:bodyPr/>
                    <a:lstStyle/>
                    <a:p>
                      <a:r>
                        <a:rPr lang="en-US" sz="1400"/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75.35%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79.3%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0344"/>
                  </a:ext>
                </a:extLst>
              </a:tr>
              <a:tr h="389792">
                <a:tc>
                  <a:txBody>
                    <a:bodyPr/>
                    <a:lstStyle/>
                    <a:p>
                      <a:r>
                        <a:rPr lang="en-US" sz="1400"/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54.40%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56.3%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4009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4259262-EB17-4DBA-884B-AD31BD70A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49342"/>
              </p:ext>
            </p:extLst>
          </p:nvPr>
        </p:nvGraphicFramePr>
        <p:xfrm>
          <a:off x="8559671" y="2356061"/>
          <a:ext cx="2638326" cy="34833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9442">
                  <a:extLst>
                    <a:ext uri="{9D8B030D-6E8A-4147-A177-3AD203B41FA5}">
                      <a16:colId xmlns:a16="http://schemas.microsoft.com/office/drawing/2014/main" val="2261840395"/>
                    </a:ext>
                  </a:extLst>
                </a:gridCol>
                <a:gridCol w="879442">
                  <a:extLst>
                    <a:ext uri="{9D8B030D-6E8A-4147-A177-3AD203B41FA5}">
                      <a16:colId xmlns:a16="http://schemas.microsoft.com/office/drawing/2014/main" val="2765304403"/>
                    </a:ext>
                  </a:extLst>
                </a:gridCol>
                <a:gridCol w="879442">
                  <a:extLst>
                    <a:ext uri="{9D8B030D-6E8A-4147-A177-3AD203B41FA5}">
                      <a16:colId xmlns:a16="http://schemas.microsoft.com/office/drawing/2014/main" val="2275278367"/>
                    </a:ext>
                  </a:extLst>
                </a:gridCol>
              </a:tblGrid>
              <a:tr h="303762">
                <a:tc>
                  <a:txBody>
                    <a:bodyPr/>
                    <a:lstStyle/>
                    <a:p>
                      <a:r>
                        <a:rPr lang="en-US" sz="1400"/>
                        <a:t>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agreement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原文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801690"/>
                  </a:ext>
                </a:extLst>
              </a:tr>
              <a:tr h="516396">
                <a:tc>
                  <a:txBody>
                    <a:bodyPr/>
                    <a:lstStyle/>
                    <a:p>
                      <a:r>
                        <a:rPr lang="en-US" sz="1400" dirty="0"/>
                        <a:t>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100.00%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73660"/>
                  </a:ext>
                </a:extLst>
              </a:tr>
              <a:tr h="499825">
                <a:tc>
                  <a:txBody>
                    <a:bodyPr/>
                    <a:lstStyle/>
                    <a:p>
                      <a:r>
                        <a:rPr lang="en-US" sz="1400"/>
                        <a:t>phylum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100.00%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99.2%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05220"/>
                  </a:ext>
                </a:extLst>
              </a:tr>
              <a:tr h="389792">
                <a:tc>
                  <a:txBody>
                    <a:bodyPr/>
                    <a:lstStyle/>
                    <a:p>
                      <a:r>
                        <a:rPr lang="en-US" sz="140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100.00%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99.2%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3219"/>
                  </a:ext>
                </a:extLst>
              </a:tr>
              <a:tr h="389792">
                <a:tc>
                  <a:txBody>
                    <a:bodyPr/>
                    <a:lstStyle/>
                    <a:p>
                      <a:r>
                        <a:rPr lang="en-US" sz="1400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100.00%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99.0%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935746"/>
                  </a:ext>
                </a:extLst>
              </a:tr>
              <a:tr h="389792">
                <a:tc>
                  <a:txBody>
                    <a:bodyPr/>
                    <a:lstStyle/>
                    <a:p>
                      <a:r>
                        <a:rPr lang="en-US" sz="1400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100.00%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98.7%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104897"/>
                  </a:ext>
                </a:extLst>
              </a:tr>
              <a:tr h="389792">
                <a:tc>
                  <a:txBody>
                    <a:bodyPr/>
                    <a:lstStyle/>
                    <a:p>
                      <a:r>
                        <a:rPr lang="en-US" sz="1400"/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99.82%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98.0%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0344"/>
                  </a:ext>
                </a:extLst>
              </a:tr>
              <a:tr h="389792">
                <a:tc>
                  <a:txBody>
                    <a:bodyPr/>
                    <a:lstStyle/>
                    <a:p>
                      <a:r>
                        <a:rPr lang="en-US" sz="1400"/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99.45%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98.6%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40091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B5A0821-415F-4540-93B3-30779F31977E}"/>
              </a:ext>
            </a:extLst>
          </p:cNvPr>
          <p:cNvSpPr txBox="1"/>
          <p:nvPr/>
        </p:nvSpPr>
        <p:spPr>
          <a:xfrm>
            <a:off x="8114437" y="6071614"/>
            <a:ext cx="379400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(&gt;10 virus-host connections with &gt;90% agreement within-method</a:t>
            </a:r>
            <a:r>
              <a:rPr lang="zh-CN" altLang="en-US" sz="1600" dirty="0"/>
              <a:t>）</a:t>
            </a:r>
            <a:r>
              <a:rPr lang="en-US" altLang="zh-CN" dirty="0"/>
              <a:t>​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83B82F-B1C9-43E1-8A2E-FF00855336F7}"/>
              </a:ext>
            </a:extLst>
          </p:cNvPr>
          <p:cNvSpPr txBox="1"/>
          <p:nvPr/>
        </p:nvSpPr>
        <p:spPr>
          <a:xfrm>
            <a:off x="8271935" y="1593624"/>
            <a:ext cx="4057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“confident” predictions agreement</a:t>
            </a:r>
          </a:p>
          <a:p>
            <a:pPr algn="ctr"/>
            <a:r>
              <a:rPr lang="en-US" altLang="zh-CN" sz="1800" dirty="0"/>
              <a:t>(549</a:t>
            </a:r>
            <a:r>
              <a:rPr lang="zh-CN" altLang="en-US" dirty="0"/>
              <a:t>个病毒）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E47A0F-C465-4283-8896-3D74D29B8B91}"/>
              </a:ext>
            </a:extLst>
          </p:cNvPr>
          <p:cNvSpPr txBox="1"/>
          <p:nvPr/>
        </p:nvSpPr>
        <p:spPr>
          <a:xfrm>
            <a:off x="4299797" y="5702281"/>
            <a:ext cx="3376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两种方法预测有</a:t>
            </a:r>
            <a:r>
              <a:rPr lang="en-US" altLang="zh-CN" dirty="0"/>
              <a:t>host</a:t>
            </a:r>
            <a:r>
              <a:rPr lang="zh-CN" altLang="en-US" dirty="0"/>
              <a:t>的病毒数目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4F3FFB-2517-4BEF-B35B-282ADDC402E1}"/>
              </a:ext>
            </a:extLst>
          </p:cNvPr>
          <p:cNvSpPr txBox="1"/>
          <p:nvPr/>
        </p:nvSpPr>
        <p:spPr>
          <a:xfrm>
            <a:off x="1076475" y="1531107"/>
            <a:ext cx="5415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对两种方法都预测有宿主的病毒进行</a:t>
            </a:r>
            <a:r>
              <a:rPr lang="en-US" altLang="zh-CN" dirty="0"/>
              <a:t>agreement</a:t>
            </a:r>
            <a:r>
              <a:rPr lang="zh-CN" altLang="en-US" dirty="0"/>
              <a:t>计算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23272</a:t>
            </a:r>
            <a:r>
              <a:rPr lang="zh-CN" altLang="en-US" dirty="0"/>
              <a:t>个病毒）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8C9FAC-BB9F-4C95-A72E-9C688A142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330" y="2724801"/>
            <a:ext cx="3376696" cy="29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26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23A78-0F9F-4D22-91E2-CFBDF148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22" y="223157"/>
            <a:ext cx="10515600" cy="1325563"/>
          </a:xfrm>
        </p:spPr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合并两种方法的结果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AA1EBE8-27C7-4F31-B5C8-DBDA237CD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731699"/>
              </p:ext>
            </p:extLst>
          </p:nvPr>
        </p:nvGraphicFramePr>
        <p:xfrm>
          <a:off x="158604" y="2588264"/>
          <a:ext cx="6253715" cy="27684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0743">
                  <a:extLst>
                    <a:ext uri="{9D8B030D-6E8A-4147-A177-3AD203B41FA5}">
                      <a16:colId xmlns:a16="http://schemas.microsoft.com/office/drawing/2014/main" val="2575856898"/>
                    </a:ext>
                  </a:extLst>
                </a:gridCol>
                <a:gridCol w="1445171">
                  <a:extLst>
                    <a:ext uri="{9D8B030D-6E8A-4147-A177-3AD203B41FA5}">
                      <a16:colId xmlns:a16="http://schemas.microsoft.com/office/drawing/2014/main" val="2429871839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75655443"/>
                    </a:ext>
                  </a:extLst>
                </a:gridCol>
                <a:gridCol w="1074606">
                  <a:extLst>
                    <a:ext uri="{9D8B030D-6E8A-4147-A177-3AD203B41FA5}">
                      <a16:colId xmlns:a16="http://schemas.microsoft.com/office/drawing/2014/main" val="1176683406"/>
                    </a:ext>
                  </a:extLst>
                </a:gridCol>
                <a:gridCol w="1250743">
                  <a:extLst>
                    <a:ext uri="{9D8B030D-6E8A-4147-A177-3AD203B41FA5}">
                      <a16:colId xmlns:a16="http://schemas.microsoft.com/office/drawing/2014/main" val="215634161"/>
                    </a:ext>
                  </a:extLst>
                </a:gridCol>
              </a:tblGrid>
              <a:tr h="1019957">
                <a:tc>
                  <a:txBody>
                    <a:bodyPr/>
                    <a:lstStyle/>
                    <a:p>
                      <a:br>
                        <a:rPr lang="zh-CN" altLang="en-US"/>
                      </a:b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CRISPR</a:t>
                      </a:r>
                      <a:r>
                        <a:rPr lang="zh-CN" altLang="en-US" dirty="0"/>
                        <a:t>（过滤</a:t>
                      </a:r>
                      <a:r>
                        <a:rPr lang="en-US" altLang="zh-CN" dirty="0"/>
                        <a:t>MAG</a:t>
                      </a:r>
                      <a:r>
                        <a:rPr lang="zh-CN" altLang="en-US" dirty="0"/>
                        <a:t>）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prophage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原文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017217"/>
                  </a:ext>
                </a:extLst>
              </a:tr>
              <a:tr h="582833">
                <a:tc>
                  <a:txBody>
                    <a:bodyPr/>
                    <a:lstStyle/>
                    <a:p>
                      <a:r>
                        <a:rPr lang="en-US"/>
                        <a:t>pairs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157884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1151727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1293816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38023"/>
                  </a:ext>
                </a:extLst>
              </a:tr>
              <a:tr h="582833">
                <a:tc>
                  <a:txBody>
                    <a:bodyPr/>
                    <a:lstStyle/>
                    <a:p>
                      <a:r>
                        <a:rPr lang="en-US"/>
                        <a:t>virus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71706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83836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81449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37499"/>
                  </a:ext>
                </a:extLst>
              </a:tr>
              <a:tr h="582833">
                <a:tc>
                  <a:txBody>
                    <a:bodyPr/>
                    <a:lstStyle/>
                    <a:p>
                      <a:r>
                        <a:rPr lang="en-US"/>
                        <a:t>host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21973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22923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23082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8602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75291855-512E-424B-9ECF-D4FC744CC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32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9F0137-C7E3-4383-B27D-33FFBB741911}"/>
              </a:ext>
            </a:extLst>
          </p:cNvPr>
          <p:cNvSpPr txBox="1"/>
          <p:nvPr/>
        </p:nvSpPr>
        <p:spPr>
          <a:xfrm>
            <a:off x="85962" y="1618794"/>
            <a:ext cx="6253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预测出了</a:t>
            </a:r>
            <a:r>
              <a:rPr lang="en-US" altLang="zh-CN" dirty="0"/>
              <a:t>83836</a:t>
            </a:r>
            <a:r>
              <a:rPr lang="zh-CN" altLang="en-US" dirty="0"/>
              <a:t>个</a:t>
            </a:r>
            <a:r>
              <a:rPr lang="en-US" altLang="zh-CN" dirty="0"/>
              <a:t>IMG/VR</a:t>
            </a:r>
            <a:r>
              <a:rPr lang="zh-CN" altLang="en-US" dirty="0"/>
              <a:t>病毒和</a:t>
            </a:r>
            <a:r>
              <a:rPr lang="en-US" altLang="zh-CN" dirty="0"/>
              <a:t>22923</a:t>
            </a:r>
            <a:r>
              <a:rPr lang="zh-CN" altLang="en-US" dirty="0"/>
              <a:t>个</a:t>
            </a:r>
            <a:r>
              <a:rPr lang="en-US" altLang="zh-CN" dirty="0"/>
              <a:t>GEM</a:t>
            </a:r>
            <a:r>
              <a:rPr lang="zh-CN" altLang="en-US" dirty="0"/>
              <a:t>之间共</a:t>
            </a:r>
            <a:r>
              <a:rPr lang="en-US" altLang="zh-CN" dirty="0"/>
              <a:t>1293816</a:t>
            </a:r>
            <a:r>
              <a:rPr lang="zh-CN" altLang="en-US" dirty="0"/>
              <a:t>个关系对。​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5AF905-9FA0-4788-879D-627DD49CAB2E}"/>
              </a:ext>
            </a:extLst>
          </p:cNvPr>
          <p:cNvSpPr txBox="1"/>
          <p:nvPr/>
        </p:nvSpPr>
        <p:spPr>
          <a:xfrm>
            <a:off x="6846659" y="1618795"/>
            <a:ext cx="5345341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两种方法预测完全一致的</a:t>
            </a:r>
            <a:r>
              <a:rPr lang="en-US" altLang="zh-CN" dirty="0"/>
              <a:t>phage-host</a:t>
            </a:r>
            <a:r>
              <a:rPr lang="zh-CN" altLang="en-US" dirty="0"/>
              <a:t>条目</a:t>
            </a:r>
            <a:r>
              <a:rPr lang="en-US" altLang="zh-CN" dirty="0"/>
              <a:t>15795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包括</a:t>
            </a:r>
            <a:r>
              <a:rPr lang="en-US" altLang="zh-CN" dirty="0"/>
              <a:t>5623​</a:t>
            </a:r>
            <a:r>
              <a:rPr lang="zh-CN" altLang="en-US" dirty="0"/>
              <a:t>个病毒和</a:t>
            </a:r>
            <a:r>
              <a:rPr lang="en-US" altLang="zh-CN" dirty="0"/>
              <a:t>2456​</a:t>
            </a:r>
            <a:r>
              <a:rPr lang="zh-CN" altLang="en-US" dirty="0"/>
              <a:t>个宿主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F302AF-DA20-4544-9177-427DF1A258BE}"/>
              </a:ext>
            </a:extLst>
          </p:cNvPr>
          <p:cNvSpPr txBox="1"/>
          <p:nvPr/>
        </p:nvSpPr>
        <p:spPr>
          <a:xfrm>
            <a:off x="7458075" y="5938494"/>
            <a:ext cx="6473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两种方法预测的</a:t>
            </a:r>
            <a:r>
              <a:rPr lang="en-US" altLang="zh-CN" dirty="0"/>
              <a:t>phage-host</a:t>
            </a:r>
            <a:r>
              <a:rPr lang="zh-CN" altLang="en-US" dirty="0"/>
              <a:t>关系对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1B4C5BF-D428-4EAB-8679-CF81D2B16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831" y="2394316"/>
            <a:ext cx="4196969" cy="354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3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E9FF120-377B-46CD-8E8E-E1E7455E9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250" y="1443917"/>
            <a:ext cx="7156750" cy="531706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B3B98D8-6F44-426D-B7D9-09A6BE0E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host taxonomy analysis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BF5040-54C6-4454-8027-4A3DE8437579}"/>
              </a:ext>
            </a:extLst>
          </p:cNvPr>
          <p:cNvSpPr txBox="1"/>
          <p:nvPr/>
        </p:nvSpPr>
        <p:spPr>
          <a:xfrm>
            <a:off x="524933" y="1690688"/>
            <a:ext cx="48598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文章提供的数据中，</a:t>
            </a:r>
            <a:r>
              <a:rPr lang="en-US" altLang="zh-CN" dirty="0"/>
              <a:t>51515</a:t>
            </a:r>
            <a:r>
              <a:rPr lang="zh-CN" altLang="en-US" dirty="0"/>
              <a:t>个</a:t>
            </a:r>
            <a:r>
              <a:rPr lang="en-US" altLang="zh-CN" dirty="0"/>
              <a:t>GEM</a:t>
            </a:r>
            <a:r>
              <a:rPr lang="zh-CN" altLang="en-US" dirty="0"/>
              <a:t>，有</a:t>
            </a:r>
            <a:r>
              <a:rPr lang="en-US" altLang="zh-CN" dirty="0"/>
              <a:t>10</a:t>
            </a:r>
            <a:r>
              <a:rPr lang="zh-CN" altLang="en-US" dirty="0"/>
              <a:t>个是没有</a:t>
            </a:r>
            <a:r>
              <a:rPr lang="en-US" altLang="zh-CN" dirty="0"/>
              <a:t>taxonomy</a:t>
            </a:r>
            <a:r>
              <a:rPr lang="zh-CN" altLang="en-US" dirty="0"/>
              <a:t>信息的。剩下的</a:t>
            </a:r>
            <a:r>
              <a:rPr lang="en-US" altLang="zh-CN" dirty="0"/>
              <a:t>52505</a:t>
            </a:r>
            <a:r>
              <a:rPr lang="zh-CN" altLang="en-US" dirty="0"/>
              <a:t>个</a:t>
            </a:r>
            <a:r>
              <a:rPr lang="en-US" altLang="zh-CN" dirty="0"/>
              <a:t>GEM</a:t>
            </a:r>
            <a:r>
              <a:rPr lang="zh-CN" altLang="en-US" dirty="0"/>
              <a:t>在门水平总分布有</a:t>
            </a:r>
            <a:r>
              <a:rPr lang="en-US" altLang="zh-CN" dirty="0"/>
              <a:t>116</a:t>
            </a:r>
            <a:r>
              <a:rPr lang="zh-CN" altLang="en-US" dirty="0"/>
              <a:t>个门，其中包含</a:t>
            </a:r>
            <a:r>
              <a:rPr lang="en-US" altLang="zh-CN" dirty="0"/>
              <a:t>MAG</a:t>
            </a:r>
            <a:r>
              <a:rPr lang="zh-CN" altLang="en-US" dirty="0"/>
              <a:t>最多的前</a:t>
            </a:r>
            <a:r>
              <a:rPr lang="en-US" altLang="zh-CN" dirty="0"/>
              <a:t>10</a:t>
            </a:r>
            <a:r>
              <a:rPr lang="zh-CN" altLang="en-US" dirty="0"/>
              <a:t>个门为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p__Proteobacteria</a:t>
            </a:r>
            <a:r>
              <a:rPr lang="en-US" altLang="zh-CN" dirty="0"/>
              <a:t>(10650,20.28%)</a:t>
            </a:r>
            <a:r>
              <a:rPr lang="zh-CN" altLang="en-US" dirty="0"/>
              <a:t>，</a:t>
            </a:r>
            <a:r>
              <a:rPr lang="en-US" altLang="zh-CN" dirty="0"/>
              <a:t>p__</a:t>
            </a:r>
            <a:r>
              <a:rPr lang="en-US" altLang="zh-CN" dirty="0" err="1"/>
              <a:t>Bacteroidota</a:t>
            </a:r>
            <a:r>
              <a:rPr lang="en-US" altLang="zh-CN" dirty="0"/>
              <a:t>(9042,17.22%)</a:t>
            </a:r>
            <a:r>
              <a:rPr lang="zh-CN" altLang="en-US" dirty="0"/>
              <a:t>，</a:t>
            </a:r>
            <a:r>
              <a:rPr lang="en-US" altLang="zh-CN" dirty="0"/>
              <a:t>p__</a:t>
            </a:r>
            <a:r>
              <a:rPr lang="en-US" altLang="zh-CN" dirty="0" err="1"/>
              <a:t>Firmicutes_A</a:t>
            </a:r>
            <a:r>
              <a:rPr lang="en-US" altLang="zh-CN" dirty="0"/>
              <a:t>(8815,16.79%)</a:t>
            </a:r>
            <a:r>
              <a:rPr lang="zh-CN" altLang="en-US" dirty="0"/>
              <a:t>，</a:t>
            </a:r>
            <a:r>
              <a:rPr lang="en-US" altLang="zh-CN" dirty="0"/>
              <a:t>p__</a:t>
            </a:r>
            <a:r>
              <a:rPr lang="en-US" altLang="zh-CN" dirty="0" err="1"/>
              <a:t>Actinobacteriota</a:t>
            </a:r>
            <a:r>
              <a:rPr lang="en-US" altLang="zh-CN" dirty="0"/>
              <a:t>(4051,7.720%)</a:t>
            </a:r>
            <a:r>
              <a:rPr lang="zh-CN" altLang="en-US" dirty="0"/>
              <a:t>，</a:t>
            </a:r>
            <a:r>
              <a:rPr lang="en-US" altLang="zh-CN" dirty="0"/>
              <a:t>p__</a:t>
            </a:r>
            <a:r>
              <a:rPr lang="en-US" altLang="zh-CN" dirty="0" err="1"/>
              <a:t>Patescibacteria</a:t>
            </a:r>
            <a:r>
              <a:rPr lang="en-US" altLang="zh-CN" dirty="0"/>
              <a:t>(2247,4.279%)</a:t>
            </a:r>
            <a:r>
              <a:rPr lang="zh-CN" altLang="en-US" dirty="0"/>
              <a:t>，</a:t>
            </a:r>
            <a:r>
              <a:rPr lang="en-US" altLang="zh-CN" dirty="0" err="1"/>
              <a:t>p__Firmicutes</a:t>
            </a:r>
            <a:r>
              <a:rPr lang="en-US" altLang="zh-CN" dirty="0"/>
              <a:t>(1959,3.73%)</a:t>
            </a:r>
            <a:r>
              <a:rPr lang="zh-CN" altLang="en-US" dirty="0"/>
              <a:t>，</a:t>
            </a:r>
            <a:r>
              <a:rPr lang="en-US" altLang="zh-CN" dirty="0"/>
              <a:t>p__</a:t>
            </a:r>
            <a:r>
              <a:rPr lang="en-US" altLang="zh-CN" dirty="0" err="1"/>
              <a:t>Verrucomicrobiota</a:t>
            </a:r>
            <a:r>
              <a:rPr lang="en-US" altLang="zh-CN" dirty="0"/>
              <a:t>(1410,2.69%)</a:t>
            </a:r>
            <a:r>
              <a:rPr lang="zh-CN" altLang="en-US" dirty="0"/>
              <a:t>，</a:t>
            </a:r>
            <a:r>
              <a:rPr lang="en-US" altLang="zh-CN" dirty="0"/>
              <a:t>p__</a:t>
            </a:r>
            <a:r>
              <a:rPr lang="en-US" altLang="zh-CN" dirty="0" err="1"/>
              <a:t>Firmicutes_C</a:t>
            </a:r>
            <a:r>
              <a:rPr lang="en-US" altLang="zh-CN" dirty="0"/>
              <a:t>(1253,2.39%)</a:t>
            </a:r>
            <a:r>
              <a:rPr lang="zh-CN" altLang="en-US" dirty="0"/>
              <a:t>，</a:t>
            </a:r>
            <a:r>
              <a:rPr lang="en-US" altLang="zh-CN" dirty="0"/>
              <a:t>p__</a:t>
            </a:r>
            <a:r>
              <a:rPr lang="en-US" altLang="zh-CN" dirty="0" err="1"/>
              <a:t>Chloroflexota</a:t>
            </a:r>
            <a:r>
              <a:rPr lang="en-US" altLang="zh-CN" dirty="0"/>
              <a:t>(1152,2.19%)</a:t>
            </a:r>
            <a:r>
              <a:rPr lang="zh-CN" altLang="en-US" dirty="0"/>
              <a:t>，</a:t>
            </a:r>
            <a:r>
              <a:rPr lang="en-US" altLang="zh-CN" dirty="0"/>
              <a:t>p__</a:t>
            </a:r>
            <a:r>
              <a:rPr lang="en-US" altLang="zh-CN" dirty="0" err="1"/>
              <a:t>Crenarchaeota</a:t>
            </a:r>
            <a:r>
              <a:rPr lang="en-US" altLang="zh-CN" dirty="0"/>
              <a:t>(1040,1.980%)​</a:t>
            </a:r>
            <a:r>
              <a:rPr lang="zh-CN" altLang="en-US" dirty="0"/>
              <a:t>​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06B259C-BEBF-4A9A-977B-C256C3939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732" y="-590307"/>
            <a:ext cx="558227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</p:spTree>
    <p:extLst>
      <p:ext uri="{BB962C8B-B14F-4D97-AF65-F5344CB8AC3E}">
        <p14:creationId xmlns:p14="http://schemas.microsoft.com/office/powerpoint/2010/main" val="403362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图片 106" descr="图表&#10;&#10;描述已自动生成">
            <a:extLst>
              <a:ext uri="{FF2B5EF4-FFF2-40B4-BE49-F238E27FC236}">
                <a16:creationId xmlns:a16="http://schemas.microsoft.com/office/drawing/2014/main" id="{FE3D6002-3349-4365-939D-B47A3405A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67" y="1349583"/>
            <a:ext cx="5198535" cy="535268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59FC8-872A-412A-8228-69986AE7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7" y="0"/>
            <a:ext cx="11455400" cy="143933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</a:t>
            </a:r>
            <a:r>
              <a:rPr lang="en-US" altLang="zh-CN" sz="2400" dirty="0"/>
              <a:t>spacer match</a:t>
            </a:r>
            <a:r>
              <a:rPr lang="zh-CN" altLang="en-US" sz="2400" dirty="0"/>
              <a:t>和</a:t>
            </a:r>
            <a:r>
              <a:rPr lang="en-US" altLang="zh-CN" sz="2400" dirty="0"/>
              <a:t>prophage</a:t>
            </a:r>
            <a:r>
              <a:rPr lang="zh-CN" altLang="en-US" sz="2400" dirty="0"/>
              <a:t>找到的病毒宿主 </a:t>
            </a:r>
            <a:r>
              <a:rPr lang="en-US" altLang="zh-CN" sz="2400" dirty="0"/>
              <a:t>taxonomy</a:t>
            </a:r>
            <a:r>
              <a:rPr lang="zh-CN" altLang="en-US" sz="2400" dirty="0"/>
              <a:t>进行统计​。只展示包含有</a:t>
            </a:r>
            <a:r>
              <a:rPr lang="en-US" altLang="zh-CN" sz="2400" dirty="0"/>
              <a:t>100</a:t>
            </a:r>
            <a:r>
              <a:rPr lang="zh-CN" altLang="en-US" sz="2400" dirty="0"/>
              <a:t>个</a:t>
            </a:r>
            <a:r>
              <a:rPr lang="en-US" altLang="zh-CN" sz="2400" dirty="0"/>
              <a:t>MAG</a:t>
            </a:r>
            <a:r>
              <a:rPr lang="zh-CN" altLang="en-US" sz="2400" dirty="0"/>
              <a:t>的</a:t>
            </a:r>
            <a:r>
              <a:rPr lang="en-US" altLang="zh-CN" sz="2400" dirty="0"/>
              <a:t>37</a:t>
            </a:r>
            <a:r>
              <a:rPr lang="zh-CN" altLang="en-US" sz="2400" dirty="0"/>
              <a:t>个</a:t>
            </a:r>
            <a:r>
              <a:rPr lang="en-US" altLang="zh-CN" sz="2400" dirty="0"/>
              <a:t>phylum</a:t>
            </a:r>
            <a:r>
              <a:rPr lang="zh-CN" altLang="en-US" sz="2400" dirty="0"/>
              <a:t>，以不同颜色区别</a:t>
            </a:r>
            <a:r>
              <a:rPr lang="en-US" altLang="zh-CN" sz="2400" dirty="0"/>
              <a:t>spacer only</a:t>
            </a:r>
            <a:r>
              <a:rPr lang="zh-CN" altLang="en-US" sz="2400" dirty="0"/>
              <a:t>、</a:t>
            </a:r>
            <a:r>
              <a:rPr lang="en-US" altLang="zh-CN" sz="2400" dirty="0"/>
              <a:t>prophage only</a:t>
            </a:r>
            <a:r>
              <a:rPr lang="zh-CN" altLang="en-US" sz="2400" dirty="0"/>
              <a:t>、</a:t>
            </a:r>
            <a:r>
              <a:rPr lang="en-US" altLang="zh-CN" sz="2400" dirty="0"/>
              <a:t>both methods</a:t>
            </a:r>
            <a:r>
              <a:rPr lang="zh-CN" altLang="en-US" sz="2400" dirty="0"/>
              <a:t>找到的病毒宿主。 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973EB8-C108-4FDE-9871-20D5CB9198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55" b="5430"/>
          <a:stretch/>
        </p:blipFill>
        <p:spPr>
          <a:xfrm>
            <a:off x="750610" y="1439333"/>
            <a:ext cx="4151590" cy="5305272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BB4591E-E042-4AFA-86D5-8AF8F9A310EC}"/>
              </a:ext>
            </a:extLst>
          </p:cNvPr>
          <p:cNvCxnSpPr>
            <a:cxnSpLocks/>
          </p:cNvCxnSpPr>
          <p:nvPr/>
        </p:nvCxnSpPr>
        <p:spPr>
          <a:xfrm>
            <a:off x="4796366" y="1534271"/>
            <a:ext cx="994834" cy="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316EF22-8AD6-4EBD-8F83-D449BB701E3C}"/>
              </a:ext>
            </a:extLst>
          </p:cNvPr>
          <p:cNvCxnSpPr>
            <a:cxnSpLocks/>
          </p:cNvCxnSpPr>
          <p:nvPr/>
        </p:nvCxnSpPr>
        <p:spPr>
          <a:xfrm flipV="1">
            <a:off x="4775200" y="1524000"/>
            <a:ext cx="1007535" cy="13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4C84E9-094D-4BC8-A8B0-3CD704ABAD7D}"/>
              </a:ext>
            </a:extLst>
          </p:cNvPr>
          <p:cNvCxnSpPr>
            <a:cxnSpLocks/>
          </p:cNvCxnSpPr>
          <p:nvPr/>
        </p:nvCxnSpPr>
        <p:spPr>
          <a:xfrm flipV="1">
            <a:off x="4783667" y="1761067"/>
            <a:ext cx="1007533" cy="3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BB9CF33-9570-4E59-A636-756EAF94F988}"/>
              </a:ext>
            </a:extLst>
          </p:cNvPr>
          <p:cNvCxnSpPr>
            <a:cxnSpLocks/>
          </p:cNvCxnSpPr>
          <p:nvPr/>
        </p:nvCxnSpPr>
        <p:spPr>
          <a:xfrm>
            <a:off x="4766733" y="1921933"/>
            <a:ext cx="1083734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6863A86-187D-4045-9427-7F096C1BB507}"/>
              </a:ext>
            </a:extLst>
          </p:cNvPr>
          <p:cNvCxnSpPr>
            <a:cxnSpLocks/>
          </p:cNvCxnSpPr>
          <p:nvPr/>
        </p:nvCxnSpPr>
        <p:spPr>
          <a:xfrm flipV="1">
            <a:off x="4783667" y="2057400"/>
            <a:ext cx="999068" cy="2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CD8944-3880-4986-9097-477BD6658694}"/>
              </a:ext>
            </a:extLst>
          </p:cNvPr>
          <p:cNvCxnSpPr>
            <a:cxnSpLocks/>
          </p:cNvCxnSpPr>
          <p:nvPr/>
        </p:nvCxnSpPr>
        <p:spPr>
          <a:xfrm flipV="1">
            <a:off x="4758267" y="2192867"/>
            <a:ext cx="1024468" cy="13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16F1543-9791-46BA-A4AD-1C2037757671}"/>
              </a:ext>
            </a:extLst>
          </p:cNvPr>
          <p:cNvCxnSpPr>
            <a:cxnSpLocks/>
          </p:cNvCxnSpPr>
          <p:nvPr/>
        </p:nvCxnSpPr>
        <p:spPr>
          <a:xfrm flipV="1">
            <a:off x="4766733" y="2328333"/>
            <a:ext cx="922867" cy="26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C0AEEA9-D8FE-4CD3-8E82-26697A86B6E6}"/>
              </a:ext>
            </a:extLst>
          </p:cNvPr>
          <p:cNvCxnSpPr>
            <a:cxnSpLocks/>
          </p:cNvCxnSpPr>
          <p:nvPr/>
        </p:nvCxnSpPr>
        <p:spPr>
          <a:xfrm flipV="1">
            <a:off x="4758267" y="2514599"/>
            <a:ext cx="931333" cy="22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98B48E9-A016-489A-BF72-AF6E2D6DF26D}"/>
              </a:ext>
            </a:extLst>
          </p:cNvPr>
          <p:cNvCxnSpPr>
            <a:cxnSpLocks/>
          </p:cNvCxnSpPr>
          <p:nvPr/>
        </p:nvCxnSpPr>
        <p:spPr>
          <a:xfrm flipV="1">
            <a:off x="4766733" y="2642224"/>
            <a:ext cx="922867" cy="23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59B63F0-1289-4154-BB12-34F35652FF71}"/>
              </a:ext>
            </a:extLst>
          </p:cNvPr>
          <p:cNvCxnSpPr>
            <a:cxnSpLocks/>
          </p:cNvCxnSpPr>
          <p:nvPr/>
        </p:nvCxnSpPr>
        <p:spPr>
          <a:xfrm flipV="1">
            <a:off x="4766733" y="2769849"/>
            <a:ext cx="922867" cy="26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69064B8-11C8-40CA-98A9-ED8FC554FFB4}"/>
              </a:ext>
            </a:extLst>
          </p:cNvPr>
          <p:cNvCxnSpPr>
            <a:cxnSpLocks/>
          </p:cNvCxnSpPr>
          <p:nvPr/>
        </p:nvCxnSpPr>
        <p:spPr>
          <a:xfrm flipV="1">
            <a:off x="4766733" y="2887758"/>
            <a:ext cx="1016002" cy="38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E487EFD-A6DF-487D-AFD1-663D18055939}"/>
              </a:ext>
            </a:extLst>
          </p:cNvPr>
          <p:cNvCxnSpPr/>
          <p:nvPr/>
        </p:nvCxnSpPr>
        <p:spPr>
          <a:xfrm flipV="1">
            <a:off x="4758265" y="3005667"/>
            <a:ext cx="931335" cy="16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FBA34C7-17A9-47E1-827F-CABC45517A3C}"/>
              </a:ext>
            </a:extLst>
          </p:cNvPr>
          <p:cNvCxnSpPr>
            <a:cxnSpLocks/>
          </p:cNvCxnSpPr>
          <p:nvPr/>
        </p:nvCxnSpPr>
        <p:spPr>
          <a:xfrm flipV="1">
            <a:off x="4758267" y="3285067"/>
            <a:ext cx="1126066" cy="13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E67680E-79AF-4240-8FED-55774AF6FAB6}"/>
              </a:ext>
            </a:extLst>
          </p:cNvPr>
          <p:cNvCxnSpPr>
            <a:cxnSpLocks/>
          </p:cNvCxnSpPr>
          <p:nvPr/>
        </p:nvCxnSpPr>
        <p:spPr>
          <a:xfrm flipV="1">
            <a:off x="4766733" y="3437467"/>
            <a:ext cx="1134534" cy="11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C8E2AEC-B0CC-4C93-A5B5-31F283E662B4}"/>
              </a:ext>
            </a:extLst>
          </p:cNvPr>
          <p:cNvCxnSpPr>
            <a:cxnSpLocks/>
          </p:cNvCxnSpPr>
          <p:nvPr/>
        </p:nvCxnSpPr>
        <p:spPr>
          <a:xfrm>
            <a:off x="4775200" y="3674533"/>
            <a:ext cx="999069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BD43D96-E498-431E-B56A-8D5227E81341}"/>
              </a:ext>
            </a:extLst>
          </p:cNvPr>
          <p:cNvCxnSpPr>
            <a:cxnSpLocks/>
          </p:cNvCxnSpPr>
          <p:nvPr/>
        </p:nvCxnSpPr>
        <p:spPr>
          <a:xfrm flipV="1">
            <a:off x="4758267" y="3539067"/>
            <a:ext cx="1092200" cy="27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BCDBE94-0A5A-45C2-8321-60322FE6F31E}"/>
              </a:ext>
            </a:extLst>
          </p:cNvPr>
          <p:cNvCxnSpPr>
            <a:cxnSpLocks/>
          </p:cNvCxnSpPr>
          <p:nvPr/>
        </p:nvCxnSpPr>
        <p:spPr>
          <a:xfrm flipV="1">
            <a:off x="4758267" y="3183466"/>
            <a:ext cx="1016002" cy="76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7ACD32E-6AF8-46EF-A010-1A2AA4327C74}"/>
              </a:ext>
            </a:extLst>
          </p:cNvPr>
          <p:cNvCxnSpPr>
            <a:cxnSpLocks/>
          </p:cNvCxnSpPr>
          <p:nvPr/>
        </p:nvCxnSpPr>
        <p:spPr>
          <a:xfrm flipV="1">
            <a:off x="4775200" y="1930400"/>
            <a:ext cx="1058335" cy="24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6826003-A3ED-4BB1-AC70-35C51F337D37}"/>
              </a:ext>
            </a:extLst>
          </p:cNvPr>
          <p:cNvCxnSpPr>
            <a:cxnSpLocks/>
          </p:cNvCxnSpPr>
          <p:nvPr/>
        </p:nvCxnSpPr>
        <p:spPr>
          <a:xfrm>
            <a:off x="4775200" y="2489198"/>
            <a:ext cx="1015999" cy="66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BF84F7F-450C-42A7-86F8-447632B2EC43}"/>
              </a:ext>
            </a:extLst>
          </p:cNvPr>
          <p:cNvCxnSpPr/>
          <p:nvPr/>
        </p:nvCxnSpPr>
        <p:spPr>
          <a:xfrm flipV="1">
            <a:off x="4775200" y="3810000"/>
            <a:ext cx="999069" cy="28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166B964C-17C5-4FAF-A470-96897091A1DD}"/>
              </a:ext>
            </a:extLst>
          </p:cNvPr>
          <p:cNvCxnSpPr>
            <a:cxnSpLocks/>
          </p:cNvCxnSpPr>
          <p:nvPr/>
        </p:nvCxnSpPr>
        <p:spPr>
          <a:xfrm flipV="1">
            <a:off x="4775200" y="3945467"/>
            <a:ext cx="1092200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816690D-B160-4633-A1B8-F330BD4E0343}"/>
              </a:ext>
            </a:extLst>
          </p:cNvPr>
          <p:cNvCxnSpPr>
            <a:cxnSpLocks/>
          </p:cNvCxnSpPr>
          <p:nvPr/>
        </p:nvCxnSpPr>
        <p:spPr>
          <a:xfrm flipV="1">
            <a:off x="4796366" y="4123267"/>
            <a:ext cx="986369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03578F41-CEE2-4062-BCD6-56D50B30C0FF}"/>
              </a:ext>
            </a:extLst>
          </p:cNvPr>
          <p:cNvCxnSpPr/>
          <p:nvPr/>
        </p:nvCxnSpPr>
        <p:spPr>
          <a:xfrm flipV="1">
            <a:off x="4775200" y="4224867"/>
            <a:ext cx="1075267" cy="26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905F38CC-A4DD-4E41-8C55-F7C9BEB7D235}"/>
              </a:ext>
            </a:extLst>
          </p:cNvPr>
          <p:cNvCxnSpPr/>
          <p:nvPr/>
        </p:nvCxnSpPr>
        <p:spPr>
          <a:xfrm flipV="1">
            <a:off x="4796366" y="4351867"/>
            <a:ext cx="1104901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0663D605-04E0-472B-9281-8ED2FC911925}"/>
              </a:ext>
            </a:extLst>
          </p:cNvPr>
          <p:cNvCxnSpPr/>
          <p:nvPr/>
        </p:nvCxnSpPr>
        <p:spPr>
          <a:xfrm>
            <a:off x="4783667" y="4741333"/>
            <a:ext cx="1007532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6EDD4621-913A-4EB3-9C2D-6CF76102136B}"/>
              </a:ext>
            </a:extLst>
          </p:cNvPr>
          <p:cNvCxnSpPr>
            <a:cxnSpLocks/>
          </p:cNvCxnSpPr>
          <p:nvPr/>
        </p:nvCxnSpPr>
        <p:spPr>
          <a:xfrm flipV="1">
            <a:off x="4775200" y="4498749"/>
            <a:ext cx="999069" cy="39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2606FFD4-2BD7-4B60-A83B-EB3A3ADB633A}"/>
              </a:ext>
            </a:extLst>
          </p:cNvPr>
          <p:cNvCxnSpPr>
            <a:cxnSpLocks/>
          </p:cNvCxnSpPr>
          <p:nvPr/>
        </p:nvCxnSpPr>
        <p:spPr>
          <a:xfrm flipV="1">
            <a:off x="4758265" y="4631267"/>
            <a:ext cx="1075270" cy="38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FC2C512-4C7C-424D-9818-713C9090530F}"/>
              </a:ext>
            </a:extLst>
          </p:cNvPr>
          <p:cNvCxnSpPr>
            <a:cxnSpLocks/>
          </p:cNvCxnSpPr>
          <p:nvPr/>
        </p:nvCxnSpPr>
        <p:spPr>
          <a:xfrm flipV="1">
            <a:off x="4775200" y="4830233"/>
            <a:ext cx="1058335" cy="31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8F5C061-C857-4010-9E2C-48258A577B2B}"/>
              </a:ext>
            </a:extLst>
          </p:cNvPr>
          <p:cNvCxnSpPr>
            <a:cxnSpLocks/>
          </p:cNvCxnSpPr>
          <p:nvPr/>
        </p:nvCxnSpPr>
        <p:spPr>
          <a:xfrm flipV="1">
            <a:off x="4766733" y="5038539"/>
            <a:ext cx="1007536" cy="25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817E5EF4-8B39-4D1C-9846-967F28A80553}"/>
              </a:ext>
            </a:extLst>
          </p:cNvPr>
          <p:cNvCxnSpPr/>
          <p:nvPr/>
        </p:nvCxnSpPr>
        <p:spPr>
          <a:xfrm flipV="1">
            <a:off x="4775200" y="5165103"/>
            <a:ext cx="1075267" cy="27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19942A1C-FB85-440D-A48A-30109A2F3665}"/>
              </a:ext>
            </a:extLst>
          </p:cNvPr>
          <p:cNvCxnSpPr>
            <a:cxnSpLocks/>
          </p:cNvCxnSpPr>
          <p:nvPr/>
        </p:nvCxnSpPr>
        <p:spPr>
          <a:xfrm flipV="1">
            <a:off x="4758265" y="5304585"/>
            <a:ext cx="1210735" cy="24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BD67CE3-0E04-498A-8559-1A85CFCF0505}"/>
              </a:ext>
            </a:extLst>
          </p:cNvPr>
          <p:cNvCxnSpPr>
            <a:cxnSpLocks/>
          </p:cNvCxnSpPr>
          <p:nvPr/>
        </p:nvCxnSpPr>
        <p:spPr>
          <a:xfrm flipV="1">
            <a:off x="4775200" y="5435601"/>
            <a:ext cx="1193800" cy="38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D1A97A27-EB97-424F-8847-C8A336CD07A9}"/>
              </a:ext>
            </a:extLst>
          </p:cNvPr>
          <p:cNvCxnSpPr>
            <a:cxnSpLocks/>
          </p:cNvCxnSpPr>
          <p:nvPr/>
        </p:nvCxnSpPr>
        <p:spPr>
          <a:xfrm flipV="1">
            <a:off x="4796366" y="5575083"/>
            <a:ext cx="1054101" cy="64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3E7659BC-3DC0-4DA4-A3C6-42C4CD925029}"/>
              </a:ext>
            </a:extLst>
          </p:cNvPr>
          <p:cNvCxnSpPr>
            <a:cxnSpLocks/>
          </p:cNvCxnSpPr>
          <p:nvPr/>
        </p:nvCxnSpPr>
        <p:spPr>
          <a:xfrm flipV="1">
            <a:off x="4783667" y="6202830"/>
            <a:ext cx="905933" cy="18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18D78735-01A2-47E6-AB54-160B440BBB0F}"/>
              </a:ext>
            </a:extLst>
          </p:cNvPr>
          <p:cNvCxnSpPr>
            <a:cxnSpLocks/>
          </p:cNvCxnSpPr>
          <p:nvPr/>
        </p:nvCxnSpPr>
        <p:spPr>
          <a:xfrm flipV="1">
            <a:off x="4724400" y="5899430"/>
            <a:ext cx="965200" cy="21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2DA1C869-DD1B-43FB-BBE3-6EBB3E1A690D}"/>
              </a:ext>
            </a:extLst>
          </p:cNvPr>
          <p:cNvCxnSpPr/>
          <p:nvPr/>
        </p:nvCxnSpPr>
        <p:spPr>
          <a:xfrm>
            <a:off x="4766733" y="6006181"/>
            <a:ext cx="1329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DE9C0957-B3AF-4C53-9EDD-AC0BE73797DE}"/>
              </a:ext>
            </a:extLst>
          </p:cNvPr>
          <p:cNvCxnSpPr/>
          <p:nvPr/>
        </p:nvCxnSpPr>
        <p:spPr>
          <a:xfrm>
            <a:off x="4766733" y="5698067"/>
            <a:ext cx="1100667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1C60359D-1591-4414-9A5A-264FCDD43EA2}"/>
              </a:ext>
            </a:extLst>
          </p:cNvPr>
          <p:cNvSpPr txBox="1"/>
          <p:nvPr/>
        </p:nvSpPr>
        <p:spPr>
          <a:xfrm>
            <a:off x="1126069" y="1063136"/>
            <a:ext cx="69426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原文</a:t>
            </a:r>
            <a:endParaRPr lang="en-US" altLang="zh-CN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BAB6991D-4CAA-4372-A17C-1D5078BA0000}"/>
              </a:ext>
            </a:extLst>
          </p:cNvPr>
          <p:cNvSpPr txBox="1"/>
          <p:nvPr/>
        </p:nvSpPr>
        <p:spPr>
          <a:xfrm>
            <a:off x="5774269" y="1067338"/>
            <a:ext cx="140253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复现结果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17638024-639E-4DEA-906A-6E1B6EB6F97C}"/>
              </a:ext>
            </a:extLst>
          </p:cNvPr>
          <p:cNvSpPr txBox="1"/>
          <p:nvPr/>
        </p:nvSpPr>
        <p:spPr>
          <a:xfrm>
            <a:off x="9626601" y="2887758"/>
            <a:ext cx="21468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分析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大部分门的</a:t>
            </a:r>
            <a:r>
              <a:rPr lang="en-US" altLang="zh-CN" dirty="0"/>
              <a:t>MAG</a:t>
            </a:r>
            <a:r>
              <a:rPr lang="zh-CN" altLang="en-US" dirty="0"/>
              <a:t> </a:t>
            </a:r>
            <a:r>
              <a:rPr lang="en-US" altLang="zh-CN" dirty="0"/>
              <a:t>recover rate</a:t>
            </a:r>
            <a:r>
              <a:rPr lang="zh-CN" altLang="en-US" dirty="0"/>
              <a:t>和原文较为接近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975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1DFE0-2453-4342-ABB8-E72AA8B31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032" y="401912"/>
            <a:ext cx="10878106" cy="11960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虽然原文和复现筛选包含</a:t>
            </a:r>
            <a:r>
              <a:rPr lang="en-US" altLang="zh-CN" dirty="0"/>
              <a:t>MAG&gt;100</a:t>
            </a:r>
            <a:r>
              <a:rPr lang="zh-CN" altLang="en-US" dirty="0"/>
              <a:t>的</a:t>
            </a:r>
            <a:r>
              <a:rPr lang="en-US" altLang="zh-CN" dirty="0"/>
              <a:t>phylum</a:t>
            </a:r>
            <a:r>
              <a:rPr lang="zh-CN" altLang="en-US" dirty="0"/>
              <a:t>都有</a:t>
            </a:r>
            <a:r>
              <a:rPr lang="en-US" altLang="zh-CN" dirty="0"/>
              <a:t>37</a:t>
            </a:r>
            <a:r>
              <a:rPr lang="zh-CN" altLang="en-US" dirty="0"/>
              <a:t>个，但发现有许多</a:t>
            </a:r>
            <a:r>
              <a:rPr lang="en-US" altLang="zh-CN" dirty="0"/>
              <a:t>phylum</a:t>
            </a:r>
            <a:r>
              <a:rPr lang="zh-CN" altLang="en-US" dirty="0"/>
              <a:t>数目对不上​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67FDD5-CB3F-4E8F-9E37-FDDF5EFB6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23387"/>
              </p:ext>
            </p:extLst>
          </p:nvPr>
        </p:nvGraphicFramePr>
        <p:xfrm>
          <a:off x="976544" y="1597982"/>
          <a:ext cx="5442013" cy="4710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0383">
                  <a:extLst>
                    <a:ext uri="{9D8B030D-6E8A-4147-A177-3AD203B41FA5}">
                      <a16:colId xmlns:a16="http://schemas.microsoft.com/office/drawing/2014/main" val="2881056680"/>
                    </a:ext>
                  </a:extLst>
                </a:gridCol>
                <a:gridCol w="1840815">
                  <a:extLst>
                    <a:ext uri="{9D8B030D-6E8A-4147-A177-3AD203B41FA5}">
                      <a16:colId xmlns:a16="http://schemas.microsoft.com/office/drawing/2014/main" val="2999782465"/>
                    </a:ext>
                  </a:extLst>
                </a:gridCol>
                <a:gridCol w="1840815">
                  <a:extLst>
                    <a:ext uri="{9D8B030D-6E8A-4147-A177-3AD203B41FA5}">
                      <a16:colId xmlns:a16="http://schemas.microsoft.com/office/drawing/2014/main" val="2175827153"/>
                    </a:ext>
                  </a:extLst>
                </a:gridCol>
              </a:tblGrid>
              <a:tr h="397705">
                <a:tc>
                  <a:txBody>
                    <a:bodyPr/>
                    <a:lstStyle/>
                    <a:p>
                      <a:br>
                        <a:rPr lang="zh-CN" altLang="en-US" sz="1000" b="1" dirty="0"/>
                      </a:br>
                      <a:endParaRPr lang="zh-CN" altLang="en-US" sz="1000" b="1" dirty="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b="1" dirty="0"/>
                        <a:t>原文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b="1" dirty="0"/>
                        <a:t>自己统计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720461601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en-US" sz="1000" dirty="0"/>
                        <a:t>p__</a:t>
                      </a:r>
                      <a:r>
                        <a:rPr lang="en-US" sz="1000" dirty="0" err="1"/>
                        <a:t>Firmicutes_I</a:t>
                      </a:r>
                      <a:endParaRPr lang="en-US" sz="1000" dirty="0"/>
                    </a:p>
                  </a:txBody>
                  <a:tcPr marL="52426" marR="52426" marT="26213" marB="262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196</a:t>
                      </a:r>
                    </a:p>
                  </a:txBody>
                  <a:tcPr marL="52426" marR="52426" marT="26213" marB="262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</a:t>
                      </a:r>
                    </a:p>
                  </a:txBody>
                  <a:tcPr marL="52426" marR="52426" marT="26213" marB="262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33914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en-US" sz="1000" dirty="0" err="1"/>
                        <a:t>p__Firmicutes</a:t>
                      </a:r>
                      <a:endParaRPr lang="en-US" sz="1000" dirty="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1761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1959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3108426130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en-US" sz="1000" dirty="0"/>
                        <a:t>p__</a:t>
                      </a:r>
                      <a:r>
                        <a:rPr lang="en-US" sz="1000" dirty="0" err="1"/>
                        <a:t>Desulfobacterota_A</a:t>
                      </a:r>
                      <a:endParaRPr lang="en-US" sz="1000" dirty="0"/>
                    </a:p>
                  </a:txBody>
                  <a:tcPr marL="52426" marR="52426" marT="26213" marB="262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171</a:t>
                      </a:r>
                    </a:p>
                  </a:txBody>
                  <a:tcPr marL="52426" marR="52426" marT="26213" marB="262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</a:t>
                      </a:r>
                    </a:p>
                  </a:txBody>
                  <a:tcPr marL="52426" marR="52426" marT="26213" marB="262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81114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en-US" sz="1000" dirty="0"/>
                        <a:t>p__</a:t>
                      </a:r>
                      <a:r>
                        <a:rPr lang="en-US" sz="1000" dirty="0" err="1"/>
                        <a:t>Desulfobacterota</a:t>
                      </a:r>
                      <a:endParaRPr lang="en-US" sz="1000" dirty="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902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982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986122422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en-US" sz="1000"/>
                        <a:t>p__Firmicutes_C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1254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1253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415916870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en-US" sz="1000"/>
                        <a:t>p__Proteobacteria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10649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10650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69650028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en-US" sz="1000"/>
                        <a:t>p_Euryarchaeota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144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143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3573586718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en-US" sz="1000"/>
                        <a:t>p__Verrucomicrobiota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1331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1410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3234050831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en-US" sz="1000"/>
                        <a:t>p__Halobacterota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770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769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3888872695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en-US" sz="1000"/>
                        <a:t>p__Myxococcota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272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268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26703639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en-US" sz="1000"/>
                        <a:t>p__Bdellovibrionota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131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196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759876797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en-US" sz="1000"/>
                        <a:t>p__Crenarchaeota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1047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1040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149380422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en-US" sz="1000"/>
                        <a:t>p__Chloroflexota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1092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1152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012609758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en-US" sz="1000"/>
                        <a:t>p__SAR324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237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239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739393320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en-US" sz="1000"/>
                        <a:t>p__Thermoplasmatota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624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623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373034233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en-US" sz="1000"/>
                        <a:t>p__Nanoarchaeota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176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259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633774649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en-US" sz="1000"/>
                        <a:t>p__Omnitrophota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232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259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844132161"/>
                  </a:ext>
                </a:extLst>
              </a:tr>
              <a:tr h="221975">
                <a:tc>
                  <a:txBody>
                    <a:bodyPr/>
                    <a:lstStyle/>
                    <a:p>
                      <a:r>
                        <a:rPr lang="en-US" sz="1000" dirty="0"/>
                        <a:t>p__WOR-3</a:t>
                      </a:r>
                    </a:p>
                  </a:txBody>
                  <a:tcPr marL="52426" marR="52426" marT="26213" marB="2621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</a:t>
                      </a:r>
                    </a:p>
                  </a:txBody>
                  <a:tcPr marL="52426" marR="52426" marT="26213" marB="2621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105</a:t>
                      </a:r>
                    </a:p>
                  </a:txBody>
                  <a:tcPr marL="52426" marR="52426" marT="26213" marB="26213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257277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en-US" sz="1000"/>
                        <a:t>p__Micrarchaeota</a:t>
                      </a:r>
                    </a:p>
                  </a:txBody>
                  <a:tcPr marL="52426" marR="52426" marT="26213" marB="2621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0</a:t>
                      </a:r>
                    </a:p>
                  </a:txBody>
                  <a:tcPr marL="52426" marR="52426" marT="26213" marB="2621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130</a:t>
                      </a:r>
                    </a:p>
                  </a:txBody>
                  <a:tcPr marL="52426" marR="52426" marT="26213" marB="26213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56685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D52A3FC-822D-4CA9-BDA0-2E24BB5E9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493" y="20830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2C9B83-7D9C-484A-9C35-9DAF1A0FD0FA}"/>
              </a:ext>
            </a:extLst>
          </p:cNvPr>
          <p:cNvSpPr txBox="1"/>
          <p:nvPr/>
        </p:nvSpPr>
        <p:spPr>
          <a:xfrm>
            <a:off x="6749987" y="1526954"/>
            <a:ext cx="512976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试图解释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dirty="0"/>
              <a:t>原文的物种注释使用的是</a:t>
            </a:r>
            <a:r>
              <a:rPr lang="en-US" altLang="zh-CN" dirty="0"/>
              <a:t>GTDB-TK</a:t>
            </a:r>
          </a:p>
          <a:p>
            <a:r>
              <a:rPr lang="zh-CN" altLang="en-US" dirty="0"/>
              <a:t>猜测发布</a:t>
            </a:r>
            <a:r>
              <a:rPr lang="en-US" altLang="zh-CN" dirty="0"/>
              <a:t>GEM</a:t>
            </a:r>
            <a:r>
              <a:rPr lang="zh-CN" altLang="en-US" dirty="0"/>
              <a:t>信息之后用重新跑了一遍，造成门的分布与原文不一致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原文出现的</a:t>
            </a:r>
            <a:r>
              <a:rPr lang="en-US" altLang="zh-CN" dirty="0"/>
              <a:t>p__</a:t>
            </a:r>
            <a:r>
              <a:rPr lang="en-US" altLang="zh-CN" dirty="0" err="1"/>
              <a:t>Firmicutes_I</a:t>
            </a:r>
            <a:r>
              <a:rPr lang="zh-CN" altLang="en-US" dirty="0"/>
              <a:t>、</a:t>
            </a:r>
            <a:r>
              <a:rPr lang="en-US" altLang="zh-CN" dirty="0"/>
              <a:t>p__</a:t>
            </a:r>
            <a:r>
              <a:rPr lang="en-US" altLang="zh-CN" dirty="0" err="1"/>
              <a:t>Desulfobacterota_A</a:t>
            </a:r>
            <a:r>
              <a:rPr lang="zh-CN" altLang="en-US" dirty="0"/>
              <a:t>是</a:t>
            </a:r>
            <a:r>
              <a:rPr lang="en-US" altLang="zh-CN" dirty="0"/>
              <a:t>GTDB R89</a:t>
            </a:r>
            <a:r>
              <a:rPr lang="zh-CN" altLang="en-US" dirty="0"/>
              <a:t>版本及之前才有的门，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而复现结果中出现的</a:t>
            </a:r>
            <a:r>
              <a:rPr lang="en-US" altLang="zh-CN" dirty="0"/>
              <a:t>p__WOR-3</a:t>
            </a:r>
            <a:r>
              <a:rPr lang="zh-CN" altLang="en-US" dirty="0"/>
              <a:t>在</a:t>
            </a:r>
            <a:r>
              <a:rPr lang="en-US" altLang="zh-CN" dirty="0"/>
              <a:t>GTDB R95</a:t>
            </a:r>
            <a:r>
              <a:rPr lang="zh-CN" altLang="en-US" dirty="0"/>
              <a:t>才出现</a:t>
            </a:r>
          </a:p>
        </p:txBody>
      </p:sp>
    </p:spTree>
    <p:extLst>
      <p:ext uri="{BB962C8B-B14F-4D97-AF65-F5344CB8AC3E}">
        <p14:creationId xmlns:p14="http://schemas.microsoft.com/office/powerpoint/2010/main" val="142559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8BB5E-BE15-481D-9E8B-772A7836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E7292-68AE-448C-BFFD-9D6961A8D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复现文章</a:t>
            </a:r>
            <a:r>
              <a:rPr lang="en-US" altLang="zh-CN" dirty="0"/>
              <a:t>phage-host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把该方法用于自己数据库进行评估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总结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085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D49063B9-E703-4CF0-89E2-06837BF6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052" y="2438670"/>
            <a:ext cx="7359896" cy="1498329"/>
          </a:xfrm>
        </p:spPr>
        <p:txBody>
          <a:bodyPr/>
          <a:lstStyle/>
          <a:p>
            <a:pPr algn="ctr"/>
            <a:r>
              <a:rPr lang="en-US" altLang="zh-CN" dirty="0"/>
              <a:t>2. </a:t>
            </a:r>
            <a:r>
              <a:rPr lang="zh-CN" altLang="en-US" dirty="0"/>
              <a:t>使用 </a:t>
            </a:r>
            <a:r>
              <a:rPr lang="en-US" altLang="zh-CN" dirty="0"/>
              <a:t>Gold </a:t>
            </a:r>
            <a:r>
              <a:rPr lang="zh-CN" altLang="en-US" dirty="0"/>
              <a:t>数据库评估文章的</a:t>
            </a:r>
            <a:r>
              <a:rPr lang="en-US" altLang="zh-CN" dirty="0"/>
              <a:t>phage-host</a:t>
            </a:r>
            <a:r>
              <a:rPr lang="zh-CN" altLang="en-US" dirty="0"/>
              <a:t>预测方法​</a:t>
            </a:r>
          </a:p>
        </p:txBody>
      </p:sp>
    </p:spTree>
    <p:extLst>
      <p:ext uri="{BB962C8B-B14F-4D97-AF65-F5344CB8AC3E}">
        <p14:creationId xmlns:p14="http://schemas.microsoft.com/office/powerpoint/2010/main" val="1793751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5F04A0E-9A15-45AC-9DDD-8E59AFDD8163}"/>
              </a:ext>
            </a:extLst>
          </p:cNvPr>
          <p:cNvSpPr txBox="1"/>
          <p:nvPr/>
        </p:nvSpPr>
        <p:spPr>
          <a:xfrm>
            <a:off x="6335233" y="1572666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CRISPR</a:t>
            </a:r>
            <a:r>
              <a:rPr lang="zh-CN" altLang="en-US" dirty="0"/>
              <a:t>过滤</a:t>
            </a:r>
            <a:r>
              <a:rPr lang="en-US" altLang="zh-CN" dirty="0"/>
              <a:t>Cas</a:t>
            </a:r>
            <a:r>
              <a:rPr lang="zh-CN" altLang="en-US" dirty="0"/>
              <a:t>蛋白：</a:t>
            </a:r>
            <a:r>
              <a:rPr lang="en-US" altLang="zh-CN" dirty="0"/>
              <a:t> 290</a:t>
            </a:r>
            <a:r>
              <a:rPr lang="zh-CN" altLang="en-US" dirty="0"/>
              <a:t>关系对，</a:t>
            </a:r>
            <a:r>
              <a:rPr lang="en-US" altLang="zh-CN" dirty="0"/>
              <a:t>61</a:t>
            </a:r>
            <a:r>
              <a:rPr lang="zh-CN" altLang="en-US" dirty="0"/>
              <a:t>个细菌、</a:t>
            </a:r>
            <a:r>
              <a:rPr lang="en-US" altLang="zh-CN" dirty="0"/>
              <a:t>232</a:t>
            </a:r>
            <a:r>
              <a:rPr lang="zh-CN" altLang="en-US" dirty="0"/>
              <a:t>个病毒​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5B3ADB0-AC8B-4A2D-8EDE-61973DEDE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58453"/>
              </p:ext>
            </p:extLst>
          </p:nvPr>
        </p:nvGraphicFramePr>
        <p:xfrm>
          <a:off x="838200" y="2147571"/>
          <a:ext cx="5257800" cy="1737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74383945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2936622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7607119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11523233"/>
                    </a:ext>
                  </a:extLst>
                </a:gridCol>
              </a:tblGrid>
              <a:tr h="607247">
                <a:tc>
                  <a:txBody>
                    <a:bodyPr/>
                    <a:lstStyle/>
                    <a:p>
                      <a:br>
                        <a:rPr lang="zh-CN" altLang="en-US"/>
                      </a:b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PILERCR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合并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550410"/>
                  </a:ext>
                </a:extLst>
              </a:tr>
              <a:tr h="346999">
                <a:tc>
                  <a:txBody>
                    <a:bodyPr/>
                    <a:lstStyle/>
                    <a:p>
                      <a:r>
                        <a:rPr lang="en-US"/>
                        <a:t>Bacteria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366765"/>
                  </a:ext>
                </a:extLst>
              </a:tr>
              <a:tr h="346999">
                <a:tc>
                  <a:txBody>
                    <a:bodyPr/>
                    <a:lstStyle/>
                    <a:p>
                      <a:r>
                        <a:rPr lang="en-US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961643"/>
                  </a:ext>
                </a:extLst>
              </a:tr>
              <a:tr h="346999">
                <a:tc>
                  <a:txBody>
                    <a:bodyPr/>
                    <a:lstStyle/>
                    <a:p>
                      <a:r>
                        <a:rPr lang="en-US"/>
                        <a:t>SPACERS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10922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158252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2C36CBFB-6F4D-44F6-917C-6E68619FB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470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CE27666-1748-4C16-90B4-AD70F75A7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986800"/>
              </p:ext>
            </p:extLst>
          </p:nvPr>
        </p:nvGraphicFramePr>
        <p:xfrm>
          <a:off x="6803065" y="2181904"/>
          <a:ext cx="5162108" cy="1737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90527">
                  <a:extLst>
                    <a:ext uri="{9D8B030D-6E8A-4147-A177-3AD203B41FA5}">
                      <a16:colId xmlns:a16="http://schemas.microsoft.com/office/drawing/2014/main" val="2046732857"/>
                    </a:ext>
                  </a:extLst>
                </a:gridCol>
                <a:gridCol w="1290527">
                  <a:extLst>
                    <a:ext uri="{9D8B030D-6E8A-4147-A177-3AD203B41FA5}">
                      <a16:colId xmlns:a16="http://schemas.microsoft.com/office/drawing/2014/main" val="1571938047"/>
                    </a:ext>
                  </a:extLst>
                </a:gridCol>
                <a:gridCol w="1290527">
                  <a:extLst>
                    <a:ext uri="{9D8B030D-6E8A-4147-A177-3AD203B41FA5}">
                      <a16:colId xmlns:a16="http://schemas.microsoft.com/office/drawing/2014/main" val="1474263433"/>
                    </a:ext>
                  </a:extLst>
                </a:gridCol>
                <a:gridCol w="1290527">
                  <a:extLst>
                    <a:ext uri="{9D8B030D-6E8A-4147-A177-3AD203B41FA5}">
                      <a16:colId xmlns:a16="http://schemas.microsoft.com/office/drawing/2014/main" val="3793433595"/>
                    </a:ext>
                  </a:extLst>
                </a:gridCol>
              </a:tblGrid>
              <a:tr h="545969">
                <a:tc>
                  <a:txBody>
                    <a:bodyPr/>
                    <a:lstStyle/>
                    <a:p>
                      <a:br>
                        <a:rPr lang="zh-CN" altLang="en-US"/>
                      </a:b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PILERCR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合并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01262"/>
                  </a:ext>
                </a:extLst>
              </a:tr>
              <a:tr h="311983">
                <a:tc>
                  <a:txBody>
                    <a:bodyPr/>
                    <a:lstStyle/>
                    <a:p>
                      <a:r>
                        <a:rPr lang="en-US" dirty="0"/>
                        <a:t>Bacteria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162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668104"/>
                  </a:ext>
                </a:extLst>
              </a:tr>
              <a:tr h="311983">
                <a:tc>
                  <a:txBody>
                    <a:bodyPr/>
                    <a:lstStyle/>
                    <a:p>
                      <a:r>
                        <a:rPr lang="en-US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399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565180"/>
                  </a:ext>
                </a:extLst>
              </a:tr>
              <a:tr h="311983">
                <a:tc>
                  <a:txBody>
                    <a:bodyPr/>
                    <a:lstStyle/>
                    <a:p>
                      <a:r>
                        <a:rPr lang="en-US"/>
                        <a:t>SPACERS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10424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10446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93149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CED8138C-CCAF-4B9D-851C-FD604E7B8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93" y="43761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62FF07-D87A-441A-AE38-6FC28D9F5A20}"/>
              </a:ext>
            </a:extLst>
          </p:cNvPr>
          <p:cNvSpPr txBox="1"/>
          <p:nvPr/>
        </p:nvSpPr>
        <p:spPr>
          <a:xfrm>
            <a:off x="109472" y="156696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CRISPR</a:t>
            </a:r>
            <a:r>
              <a:rPr lang="zh-CN" altLang="en-US" dirty="0"/>
              <a:t>不过滤</a:t>
            </a:r>
            <a:r>
              <a:rPr lang="en-US" altLang="zh-CN" dirty="0"/>
              <a:t>Cas</a:t>
            </a:r>
            <a:r>
              <a:rPr lang="zh-CN" altLang="en-US" dirty="0"/>
              <a:t>蛋白：</a:t>
            </a:r>
            <a:r>
              <a:rPr lang="en-US" altLang="zh-CN" dirty="0"/>
              <a:t>300</a:t>
            </a:r>
            <a:r>
              <a:rPr lang="zh-CN" altLang="en-US" dirty="0"/>
              <a:t>关系对，</a:t>
            </a:r>
            <a:r>
              <a:rPr lang="en-US" altLang="zh-CN" dirty="0"/>
              <a:t>67</a:t>
            </a:r>
            <a:r>
              <a:rPr lang="zh-CN" altLang="en-US" dirty="0"/>
              <a:t>个细菌、</a:t>
            </a:r>
            <a:r>
              <a:rPr lang="en-US" altLang="zh-CN" dirty="0"/>
              <a:t>242</a:t>
            </a:r>
            <a:r>
              <a:rPr lang="zh-CN" altLang="en-US" dirty="0"/>
              <a:t>个病毒​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B8A4C1F-8221-45BE-B748-6665FD00F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32105"/>
              </p:ext>
            </p:extLst>
          </p:nvPr>
        </p:nvGraphicFramePr>
        <p:xfrm>
          <a:off x="1795131" y="3990160"/>
          <a:ext cx="3329763" cy="2867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09921">
                  <a:extLst>
                    <a:ext uri="{9D8B030D-6E8A-4147-A177-3AD203B41FA5}">
                      <a16:colId xmlns:a16="http://schemas.microsoft.com/office/drawing/2014/main" val="3514450267"/>
                    </a:ext>
                  </a:extLst>
                </a:gridCol>
                <a:gridCol w="1109921">
                  <a:extLst>
                    <a:ext uri="{9D8B030D-6E8A-4147-A177-3AD203B41FA5}">
                      <a16:colId xmlns:a16="http://schemas.microsoft.com/office/drawing/2014/main" val="3913064114"/>
                    </a:ext>
                  </a:extLst>
                </a:gridCol>
                <a:gridCol w="1109921">
                  <a:extLst>
                    <a:ext uri="{9D8B030D-6E8A-4147-A177-3AD203B41FA5}">
                      <a16:colId xmlns:a16="http://schemas.microsoft.com/office/drawing/2014/main" val="1858816106"/>
                    </a:ext>
                  </a:extLst>
                </a:gridCol>
              </a:tblGrid>
              <a:tr h="494017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Level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Purity</a:t>
                      </a:r>
                      <a:r>
                        <a:rPr lang="zh-CN" altLang="en-US" sz="1400" b="1" dirty="0"/>
                        <a:t>（过滤前）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Purity</a:t>
                      </a:r>
                      <a:r>
                        <a:rPr lang="zh-CN" altLang="en-US" sz="1400" b="1" dirty="0"/>
                        <a:t>（过滤后）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024450"/>
                  </a:ext>
                </a:extLst>
              </a:tr>
              <a:tr h="348016">
                <a:tc>
                  <a:txBody>
                    <a:bodyPr/>
                    <a:lstStyle/>
                    <a:p>
                      <a:r>
                        <a:rPr lang="en-US" sz="1400"/>
                        <a:t>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100.00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100.00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699422"/>
                  </a:ext>
                </a:extLst>
              </a:tr>
              <a:tr h="348016">
                <a:tc>
                  <a:txBody>
                    <a:bodyPr/>
                    <a:lstStyle/>
                    <a:p>
                      <a:r>
                        <a:rPr lang="en-US" sz="1400"/>
                        <a:t>phylum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100.00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100.00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017042"/>
                  </a:ext>
                </a:extLst>
              </a:tr>
              <a:tr h="348016">
                <a:tc>
                  <a:txBody>
                    <a:bodyPr/>
                    <a:lstStyle/>
                    <a:p>
                      <a:r>
                        <a:rPr lang="en-US" sz="140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100.00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100.00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616943"/>
                  </a:ext>
                </a:extLst>
              </a:tr>
              <a:tr h="348016">
                <a:tc>
                  <a:txBody>
                    <a:bodyPr/>
                    <a:lstStyle/>
                    <a:p>
                      <a:r>
                        <a:rPr lang="en-US" sz="1400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100.00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100.00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777892"/>
                  </a:ext>
                </a:extLst>
              </a:tr>
              <a:tr h="290598">
                <a:tc>
                  <a:txBody>
                    <a:bodyPr/>
                    <a:lstStyle/>
                    <a:p>
                      <a:r>
                        <a:rPr lang="en-US" sz="1400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99.79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99.78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02753"/>
                  </a:ext>
                </a:extLst>
              </a:tr>
              <a:tr h="290598">
                <a:tc>
                  <a:txBody>
                    <a:bodyPr/>
                    <a:lstStyle/>
                    <a:p>
                      <a:r>
                        <a:rPr lang="en-US" sz="1400"/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97.80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97.70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648532"/>
                  </a:ext>
                </a:extLst>
              </a:tr>
              <a:tr h="348016">
                <a:tc>
                  <a:txBody>
                    <a:bodyPr/>
                    <a:lstStyle/>
                    <a:p>
                      <a:r>
                        <a:rPr lang="en-US" sz="1400"/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95.80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95.62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291239"/>
                  </a:ext>
                </a:extLst>
              </a:tr>
            </a:tbl>
          </a:graphicData>
        </a:graphic>
      </p:graphicFrame>
      <p:sp>
        <p:nvSpPr>
          <p:cNvPr id="15" name="Rectangle 4">
            <a:extLst>
              <a:ext uri="{FF2B5EF4-FFF2-40B4-BE49-F238E27FC236}">
                <a16:creationId xmlns:a16="http://schemas.microsoft.com/office/drawing/2014/main" id="{7C42B8E9-E28C-43CE-A3B9-93BD86A6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1" y="4086374"/>
            <a:ext cx="27264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25F3A2AE-33ED-4E61-A279-25E40B2D4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96290"/>
              </p:ext>
            </p:extLst>
          </p:nvPr>
        </p:nvGraphicFramePr>
        <p:xfrm>
          <a:off x="7528797" y="3990160"/>
          <a:ext cx="3329763" cy="2867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09921">
                  <a:extLst>
                    <a:ext uri="{9D8B030D-6E8A-4147-A177-3AD203B41FA5}">
                      <a16:colId xmlns:a16="http://schemas.microsoft.com/office/drawing/2014/main" val="3514450267"/>
                    </a:ext>
                  </a:extLst>
                </a:gridCol>
                <a:gridCol w="1109921">
                  <a:extLst>
                    <a:ext uri="{9D8B030D-6E8A-4147-A177-3AD203B41FA5}">
                      <a16:colId xmlns:a16="http://schemas.microsoft.com/office/drawing/2014/main" val="3913064114"/>
                    </a:ext>
                  </a:extLst>
                </a:gridCol>
                <a:gridCol w="1109921">
                  <a:extLst>
                    <a:ext uri="{9D8B030D-6E8A-4147-A177-3AD203B41FA5}">
                      <a16:colId xmlns:a16="http://schemas.microsoft.com/office/drawing/2014/main" val="1858816106"/>
                    </a:ext>
                  </a:extLst>
                </a:gridCol>
              </a:tblGrid>
              <a:tr h="355423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Level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acc</a:t>
                      </a:r>
                      <a:r>
                        <a:rPr lang="zh-CN" altLang="en-US" sz="1400" b="1" dirty="0"/>
                        <a:t>（过滤前）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acc</a:t>
                      </a:r>
                      <a:r>
                        <a:rPr lang="zh-CN" altLang="en-US" sz="1400" b="1" dirty="0"/>
                        <a:t>（过滤后）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024450"/>
                  </a:ext>
                </a:extLst>
              </a:tr>
              <a:tr h="348016">
                <a:tc>
                  <a:txBody>
                    <a:bodyPr/>
                    <a:lstStyle/>
                    <a:p>
                      <a:r>
                        <a:rPr lang="en-US" sz="1400"/>
                        <a:t>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699422"/>
                  </a:ext>
                </a:extLst>
              </a:tr>
              <a:tr h="348016">
                <a:tc>
                  <a:txBody>
                    <a:bodyPr/>
                    <a:lstStyle/>
                    <a:p>
                      <a:r>
                        <a:rPr lang="en-US" sz="1400"/>
                        <a:t>phylum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017042"/>
                  </a:ext>
                </a:extLst>
              </a:tr>
              <a:tr h="348016">
                <a:tc>
                  <a:txBody>
                    <a:bodyPr/>
                    <a:lstStyle/>
                    <a:p>
                      <a:r>
                        <a:rPr lang="en-US" sz="140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616943"/>
                  </a:ext>
                </a:extLst>
              </a:tr>
              <a:tr h="348016">
                <a:tc>
                  <a:txBody>
                    <a:bodyPr/>
                    <a:lstStyle/>
                    <a:p>
                      <a:r>
                        <a:rPr lang="en-US" sz="1400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777892"/>
                  </a:ext>
                </a:extLst>
              </a:tr>
              <a:tr h="290598">
                <a:tc>
                  <a:txBody>
                    <a:bodyPr/>
                    <a:lstStyle/>
                    <a:p>
                      <a:r>
                        <a:rPr lang="en-US" sz="1400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99.00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98.97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02753"/>
                  </a:ext>
                </a:extLst>
              </a:tr>
              <a:tr h="290598">
                <a:tc>
                  <a:txBody>
                    <a:bodyPr/>
                    <a:lstStyle/>
                    <a:p>
                      <a:r>
                        <a:rPr lang="en-US" sz="1400"/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77.67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77.24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648532"/>
                  </a:ext>
                </a:extLst>
              </a:tr>
              <a:tr h="348016">
                <a:tc>
                  <a:txBody>
                    <a:bodyPr/>
                    <a:lstStyle/>
                    <a:p>
                      <a:r>
                        <a:rPr lang="en-US" sz="1400"/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69.33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68.62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291239"/>
                  </a:ext>
                </a:extLst>
              </a:tr>
            </a:tbl>
          </a:graphicData>
        </a:graphic>
      </p:graphicFrame>
      <p:sp>
        <p:nvSpPr>
          <p:cNvPr id="19" name="标题 4">
            <a:extLst>
              <a:ext uri="{FF2B5EF4-FFF2-40B4-BE49-F238E27FC236}">
                <a16:creationId xmlns:a16="http://schemas.microsoft.com/office/drawing/2014/main" id="{7AB8B285-B84B-464B-9F47-FD84C673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14" y="240926"/>
            <a:ext cx="10515600" cy="132556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1 spacer match</a:t>
            </a:r>
            <a:r>
              <a:rPr lang="zh-CN" altLang="en-US" dirty="0"/>
              <a:t>方法​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C77F49-95F4-4B24-A874-B0B6F596516D}"/>
              </a:ext>
            </a:extLst>
          </p:cNvPr>
          <p:cNvSpPr txBox="1"/>
          <p:nvPr/>
        </p:nvSpPr>
        <p:spPr>
          <a:xfrm>
            <a:off x="171480" y="5089642"/>
            <a:ext cx="133344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比较过滤前后的</a:t>
            </a:r>
            <a:r>
              <a:rPr lang="en-US" altLang="zh-CN" dirty="0"/>
              <a:t>purity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04DFF6-2F8D-4579-9A0E-C28E1834B0A9}"/>
              </a:ext>
            </a:extLst>
          </p:cNvPr>
          <p:cNvSpPr txBox="1"/>
          <p:nvPr/>
        </p:nvSpPr>
        <p:spPr>
          <a:xfrm>
            <a:off x="5905500" y="5089643"/>
            <a:ext cx="143002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比较过滤前后的</a:t>
            </a:r>
            <a:r>
              <a:rPr lang="en-US" altLang="zh-CN" dirty="0"/>
              <a:t>acc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064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61339-BD76-4834-A381-FDCFB203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6640"/>
            <a:ext cx="10515600" cy="1325563"/>
          </a:xfrm>
        </p:spPr>
        <p:txBody>
          <a:bodyPr/>
          <a:lstStyle/>
          <a:p>
            <a:r>
              <a:rPr lang="zh-CN" altLang="en-US" dirty="0"/>
              <a:t>补充：评估预测结果准确度的评估方法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7B03E-C651-4946-A949-216A17148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45" y="1750539"/>
            <a:ext cx="4261701" cy="4584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根据</a:t>
            </a:r>
            <a:r>
              <a:rPr lang="en-US" altLang="zh-CN" sz="2400" dirty="0"/>
              <a:t>VDHB</a:t>
            </a:r>
            <a:r>
              <a:rPr lang="zh-CN" altLang="en-US" sz="2400" dirty="0"/>
              <a:t>数据库生成</a:t>
            </a:r>
            <a:r>
              <a:rPr lang="en-US" altLang="zh-CN" sz="2400" dirty="0" err="1"/>
              <a:t>gold_virus_host.json</a:t>
            </a:r>
            <a:r>
              <a:rPr lang="zh-CN" altLang="en-US" sz="2400" dirty="0"/>
              <a:t>，以</a:t>
            </a:r>
            <a:r>
              <a:rPr lang="en-US" altLang="zh-CN" sz="2400" dirty="0"/>
              <a:t>virus id</a:t>
            </a:r>
            <a:r>
              <a:rPr lang="zh-CN" altLang="en-US" sz="2400" dirty="0"/>
              <a:t>为</a:t>
            </a:r>
            <a:r>
              <a:rPr lang="en-US" altLang="zh-CN" sz="2400" dirty="0"/>
              <a:t>key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json</a:t>
            </a:r>
            <a:r>
              <a:rPr lang="zh-CN" altLang="en-US" sz="2400" dirty="0"/>
              <a:t>文件内容举例：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评估预测结果的准确度使用</a:t>
            </a:r>
            <a:r>
              <a:rPr lang="en-US" altLang="zh-CN" b="1" dirty="0" err="1"/>
              <a:t>split_lineage</a:t>
            </a:r>
            <a:r>
              <a:rPr lang="zh-CN" altLang="en-US" b="1" dirty="0"/>
              <a:t>信息</a:t>
            </a:r>
            <a:endParaRPr lang="en-US" altLang="zh-CN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5ABA36-1F31-4686-A8F3-9956EF5F7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058" y="1563601"/>
            <a:ext cx="5348051" cy="495815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73AB931-7F04-41F8-897E-3B2424037A65}"/>
              </a:ext>
            </a:extLst>
          </p:cNvPr>
          <p:cNvCxnSpPr/>
          <p:nvPr/>
        </p:nvCxnSpPr>
        <p:spPr>
          <a:xfrm>
            <a:off x="2936240" y="3505200"/>
            <a:ext cx="245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83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2C36CBFB-6F4D-44F6-917C-6E68619FB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1470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ED8138C-CCAF-4B9D-851C-FD604E7B8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585" y="2636349"/>
            <a:ext cx="4172055" cy="36932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准确度</a:t>
            </a:r>
          </a:p>
        </p:txBody>
      </p:sp>
      <p:sp>
        <p:nvSpPr>
          <p:cNvPr id="19" name="标题 4">
            <a:extLst>
              <a:ext uri="{FF2B5EF4-FFF2-40B4-BE49-F238E27FC236}">
                <a16:creationId xmlns:a16="http://schemas.microsoft.com/office/drawing/2014/main" id="{7AB8B285-B84B-464B-9F47-FD84C673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22" y="-3729"/>
            <a:ext cx="10515600" cy="132556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2 prophage</a:t>
            </a:r>
            <a:r>
              <a:rPr lang="zh-CN" altLang="en-US" dirty="0"/>
              <a:t>方法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8C7FFCE-27B2-41F5-A711-40F042429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673474"/>
              </p:ext>
            </p:extLst>
          </p:nvPr>
        </p:nvGraphicFramePr>
        <p:xfrm>
          <a:off x="0" y="3124770"/>
          <a:ext cx="3258690" cy="32497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29345">
                  <a:extLst>
                    <a:ext uri="{9D8B030D-6E8A-4147-A177-3AD203B41FA5}">
                      <a16:colId xmlns:a16="http://schemas.microsoft.com/office/drawing/2014/main" val="451023202"/>
                    </a:ext>
                  </a:extLst>
                </a:gridCol>
                <a:gridCol w="1629345">
                  <a:extLst>
                    <a:ext uri="{9D8B030D-6E8A-4147-A177-3AD203B41FA5}">
                      <a16:colId xmlns:a16="http://schemas.microsoft.com/office/drawing/2014/main" val="914470013"/>
                    </a:ext>
                  </a:extLst>
                </a:gridCol>
              </a:tblGrid>
              <a:tr h="406219">
                <a:tc>
                  <a:txBody>
                    <a:bodyPr/>
                    <a:lstStyle/>
                    <a:p>
                      <a:r>
                        <a:rPr lang="en-US" b="1" dirty="0"/>
                        <a:t>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purity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964041"/>
                  </a:ext>
                </a:extLst>
              </a:tr>
              <a:tr h="406219">
                <a:tc>
                  <a:txBody>
                    <a:bodyPr/>
                    <a:lstStyle/>
                    <a:p>
                      <a:r>
                        <a:rPr lang="en-US" dirty="0"/>
                        <a:t>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374283"/>
                  </a:ext>
                </a:extLst>
              </a:tr>
              <a:tr h="406219">
                <a:tc>
                  <a:txBody>
                    <a:bodyPr/>
                    <a:lstStyle/>
                    <a:p>
                      <a:r>
                        <a:rPr lang="en-US" dirty="0"/>
                        <a:t>phylum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99.93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418430"/>
                  </a:ext>
                </a:extLst>
              </a:tr>
              <a:tr h="406219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05573"/>
                  </a:ext>
                </a:extLst>
              </a:tr>
              <a:tr h="406219">
                <a:tc>
                  <a:txBody>
                    <a:bodyPr/>
                    <a:lstStyle/>
                    <a:p>
                      <a:r>
                        <a:rPr lang="en-US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99.83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454239"/>
                  </a:ext>
                </a:extLst>
              </a:tr>
              <a:tr h="406219">
                <a:tc>
                  <a:txBody>
                    <a:bodyPr/>
                    <a:lstStyle/>
                    <a:p>
                      <a:r>
                        <a:rPr lang="en-US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287741"/>
                  </a:ext>
                </a:extLst>
              </a:tr>
              <a:tr h="406219">
                <a:tc>
                  <a:txBody>
                    <a:bodyPr/>
                    <a:lstStyle/>
                    <a:p>
                      <a:r>
                        <a:rPr lang="en-US"/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747156"/>
                  </a:ext>
                </a:extLst>
              </a:tr>
              <a:tr h="406219">
                <a:tc>
                  <a:txBody>
                    <a:bodyPr/>
                    <a:lstStyle/>
                    <a:p>
                      <a:r>
                        <a:rPr lang="en-US"/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76542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88F24CC-91DD-4453-9676-D0B2B22BF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78112"/>
              </p:ext>
            </p:extLst>
          </p:nvPr>
        </p:nvGraphicFramePr>
        <p:xfrm>
          <a:off x="7806585" y="3124771"/>
          <a:ext cx="4012881" cy="32856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37627">
                  <a:extLst>
                    <a:ext uri="{9D8B030D-6E8A-4147-A177-3AD203B41FA5}">
                      <a16:colId xmlns:a16="http://schemas.microsoft.com/office/drawing/2014/main" val="2861005112"/>
                    </a:ext>
                  </a:extLst>
                </a:gridCol>
                <a:gridCol w="1337627">
                  <a:extLst>
                    <a:ext uri="{9D8B030D-6E8A-4147-A177-3AD203B41FA5}">
                      <a16:colId xmlns:a16="http://schemas.microsoft.com/office/drawing/2014/main" val="2862741426"/>
                    </a:ext>
                  </a:extLst>
                </a:gridCol>
                <a:gridCol w="1337627">
                  <a:extLst>
                    <a:ext uri="{9D8B030D-6E8A-4147-A177-3AD203B41FA5}">
                      <a16:colId xmlns:a16="http://schemas.microsoft.com/office/drawing/2014/main" val="2884171564"/>
                    </a:ext>
                  </a:extLst>
                </a:gridCol>
              </a:tblGrid>
              <a:tr h="650744">
                <a:tc>
                  <a:txBody>
                    <a:bodyPr/>
                    <a:lstStyle/>
                    <a:p>
                      <a:r>
                        <a:rPr lang="en-US" b="1" dirty="0"/>
                        <a:t>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correct_num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1649"/>
                  </a:ext>
                </a:extLst>
              </a:tr>
              <a:tr h="376416">
                <a:tc>
                  <a:txBody>
                    <a:bodyPr/>
                    <a:lstStyle/>
                    <a:p>
                      <a:r>
                        <a:rPr lang="en-US"/>
                        <a:t>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813209"/>
                  </a:ext>
                </a:extLst>
              </a:tr>
              <a:tr h="376416">
                <a:tc>
                  <a:txBody>
                    <a:bodyPr/>
                    <a:lstStyle/>
                    <a:p>
                      <a:r>
                        <a:rPr lang="en-US"/>
                        <a:t>phylum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0.9968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682553"/>
                  </a:ext>
                </a:extLst>
              </a:tr>
              <a:tr h="376416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0.9968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427213"/>
                  </a:ext>
                </a:extLst>
              </a:tr>
              <a:tr h="376416">
                <a:tc>
                  <a:txBody>
                    <a:bodyPr/>
                    <a:lstStyle/>
                    <a:p>
                      <a:r>
                        <a:rPr lang="en-US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4097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0.9937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291422"/>
                  </a:ext>
                </a:extLst>
              </a:tr>
              <a:tr h="376416">
                <a:tc>
                  <a:txBody>
                    <a:bodyPr/>
                    <a:lstStyle/>
                    <a:p>
                      <a:r>
                        <a:rPr lang="en-US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0.9709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584791"/>
                  </a:ext>
                </a:extLst>
              </a:tr>
              <a:tr h="376416">
                <a:tc>
                  <a:txBody>
                    <a:bodyPr/>
                    <a:lstStyle/>
                    <a:p>
                      <a:r>
                        <a:rPr lang="en-US"/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0.6539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863224"/>
                  </a:ext>
                </a:extLst>
              </a:tr>
              <a:tr h="376416"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2406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0.5836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756750"/>
                  </a:ext>
                </a:extLst>
              </a:tr>
            </a:tbl>
          </a:graphicData>
        </a:graphic>
      </p:graphicFrame>
      <p:sp>
        <p:nvSpPr>
          <p:cNvPr id="17" name="Rectangle 4">
            <a:extLst>
              <a:ext uri="{FF2B5EF4-FFF2-40B4-BE49-F238E27FC236}">
                <a16:creationId xmlns:a16="http://schemas.microsoft.com/office/drawing/2014/main" id="{AD7D5362-02E5-4005-A906-1060499BC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635" y="1830480"/>
            <a:ext cx="54886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548503B7-DC41-45E0-95DE-33752A8D3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08078"/>
              </p:ext>
            </p:extLst>
          </p:nvPr>
        </p:nvGraphicFramePr>
        <p:xfrm>
          <a:off x="3733143" y="3160668"/>
          <a:ext cx="3598989" cy="324975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9663">
                  <a:extLst>
                    <a:ext uri="{9D8B030D-6E8A-4147-A177-3AD203B41FA5}">
                      <a16:colId xmlns:a16="http://schemas.microsoft.com/office/drawing/2014/main" val="2287460031"/>
                    </a:ext>
                  </a:extLst>
                </a:gridCol>
                <a:gridCol w="1199663">
                  <a:extLst>
                    <a:ext uri="{9D8B030D-6E8A-4147-A177-3AD203B41FA5}">
                      <a16:colId xmlns:a16="http://schemas.microsoft.com/office/drawing/2014/main" val="3068344427"/>
                    </a:ext>
                  </a:extLst>
                </a:gridCol>
                <a:gridCol w="1199663">
                  <a:extLst>
                    <a:ext uri="{9D8B030D-6E8A-4147-A177-3AD203B41FA5}">
                      <a16:colId xmlns:a16="http://schemas.microsoft.com/office/drawing/2014/main" val="1944840982"/>
                    </a:ext>
                  </a:extLst>
                </a:gridCol>
              </a:tblGrid>
              <a:tr h="464251">
                <a:tc>
                  <a:txBody>
                    <a:bodyPr/>
                    <a:lstStyle/>
                    <a:p>
                      <a:r>
                        <a:rPr lang="en-US" b="1" dirty="0"/>
                        <a:t>Tax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Percent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867050"/>
                  </a:ext>
                </a:extLst>
              </a:tr>
              <a:tr h="464251"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0.6065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253331"/>
                  </a:ext>
                </a:extLst>
              </a:tr>
              <a:tr h="464251">
                <a:tc>
                  <a:txBody>
                    <a:bodyPr/>
                    <a:lstStyle/>
                    <a:p>
                      <a:r>
                        <a:rPr lang="en-US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0.1938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411683"/>
                  </a:ext>
                </a:extLst>
              </a:tr>
              <a:tr h="464251">
                <a:tc>
                  <a:txBody>
                    <a:bodyPr/>
                    <a:lstStyle/>
                    <a:p>
                      <a:r>
                        <a:rPr lang="en-US"/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0.1615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860960"/>
                  </a:ext>
                </a:extLst>
              </a:tr>
              <a:tr h="464251">
                <a:tc>
                  <a:txBody>
                    <a:bodyPr/>
                    <a:lstStyle/>
                    <a:p>
                      <a:r>
                        <a:rPr lang="en-US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877344"/>
                  </a:ext>
                </a:extLst>
              </a:tr>
              <a:tr h="464251">
                <a:tc>
                  <a:txBody>
                    <a:bodyPr/>
                    <a:lstStyle/>
                    <a:p>
                      <a:r>
                        <a:rPr lang="en-US"/>
                        <a:t>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315310"/>
                  </a:ext>
                </a:extLst>
              </a:tr>
              <a:tr h="464251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80493"/>
                  </a:ext>
                </a:extLst>
              </a:tr>
            </a:tbl>
          </a:graphicData>
        </a:graphic>
      </p:graphicFrame>
      <p:sp>
        <p:nvSpPr>
          <p:cNvPr id="20" name="Rectangle 5">
            <a:extLst>
              <a:ext uri="{FF2B5EF4-FFF2-40B4-BE49-F238E27FC236}">
                <a16:creationId xmlns:a16="http://schemas.microsoft.com/office/drawing/2014/main" id="{B26C252A-47C8-4CD2-9D69-4C6B5840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1288" y="447575"/>
            <a:ext cx="55864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81EBA7E-EC1A-48B0-AA54-03256370E852}"/>
              </a:ext>
            </a:extLst>
          </p:cNvPr>
          <p:cNvSpPr txBox="1"/>
          <p:nvPr/>
        </p:nvSpPr>
        <p:spPr>
          <a:xfrm>
            <a:off x="3733144" y="2616125"/>
            <a:ext cx="381825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lca</a:t>
            </a:r>
            <a:r>
              <a:rPr lang="en-US" altLang="zh-CN" dirty="0"/>
              <a:t> host range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7642008-4BAA-49E8-9FD4-317165E2D033}"/>
              </a:ext>
            </a:extLst>
          </p:cNvPr>
          <p:cNvSpPr txBox="1"/>
          <p:nvPr/>
        </p:nvSpPr>
        <p:spPr>
          <a:xfrm>
            <a:off x="0" y="1687435"/>
            <a:ext cx="6310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​</a:t>
            </a:r>
            <a:r>
              <a:rPr lang="en-US" altLang="zh-CN" dirty="0"/>
              <a:t>681</a:t>
            </a:r>
            <a:r>
              <a:rPr lang="zh-CN" altLang="en-US" dirty="0"/>
              <a:t>个病毒与</a:t>
            </a:r>
            <a:r>
              <a:rPr lang="en-US" altLang="zh-CN" dirty="0"/>
              <a:t>234</a:t>
            </a:r>
            <a:r>
              <a:rPr lang="zh-CN" altLang="en-US" dirty="0"/>
              <a:t>个细菌组成</a:t>
            </a:r>
            <a:r>
              <a:rPr lang="en-US" altLang="zh-CN" dirty="0"/>
              <a:t>4123</a:t>
            </a:r>
            <a:r>
              <a:rPr lang="zh-CN" altLang="en-US" dirty="0"/>
              <a:t>关系对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D61274E-5CDD-456E-9543-504BC8B3237F}"/>
              </a:ext>
            </a:extLst>
          </p:cNvPr>
          <p:cNvSpPr txBox="1"/>
          <p:nvPr/>
        </p:nvSpPr>
        <p:spPr>
          <a:xfrm>
            <a:off x="0" y="2606756"/>
            <a:ext cx="3477952" cy="369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purity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363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2C36CBFB-6F4D-44F6-917C-6E68619FB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47" y="3248024"/>
            <a:ext cx="22621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合并结果后的</a:t>
            </a:r>
            <a:r>
              <a:rPr lang="zh-CN" altLang="zh-CN" dirty="0">
                <a:latin typeface="Arial" panose="020B0604020202020204" pitchFamily="34" charset="0"/>
              </a:rPr>
              <a:t>准确度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标题 4">
            <a:extLst>
              <a:ext uri="{FF2B5EF4-FFF2-40B4-BE49-F238E27FC236}">
                <a16:creationId xmlns:a16="http://schemas.microsoft.com/office/drawing/2014/main" id="{7AB8B285-B84B-464B-9F47-FD84C673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22" y="-3729"/>
            <a:ext cx="10515600" cy="132556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3 </a:t>
            </a:r>
            <a:r>
              <a:rPr lang="zh-CN" altLang="en-US" dirty="0"/>
              <a:t>两种方法的比较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B26C252A-47C8-4CD2-9D69-4C6B5840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1288" y="447575"/>
            <a:ext cx="55864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DDBA0DD-A2C9-4E42-9C8A-4354E1E24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382852"/>
              </p:ext>
            </p:extLst>
          </p:nvPr>
        </p:nvGraphicFramePr>
        <p:xfrm>
          <a:off x="277352" y="1137430"/>
          <a:ext cx="6154395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30879">
                  <a:extLst>
                    <a:ext uri="{9D8B030D-6E8A-4147-A177-3AD203B41FA5}">
                      <a16:colId xmlns:a16="http://schemas.microsoft.com/office/drawing/2014/main" val="4061711313"/>
                    </a:ext>
                  </a:extLst>
                </a:gridCol>
                <a:gridCol w="1230879">
                  <a:extLst>
                    <a:ext uri="{9D8B030D-6E8A-4147-A177-3AD203B41FA5}">
                      <a16:colId xmlns:a16="http://schemas.microsoft.com/office/drawing/2014/main" val="3371122079"/>
                    </a:ext>
                  </a:extLst>
                </a:gridCol>
                <a:gridCol w="1230879">
                  <a:extLst>
                    <a:ext uri="{9D8B030D-6E8A-4147-A177-3AD203B41FA5}">
                      <a16:colId xmlns:a16="http://schemas.microsoft.com/office/drawing/2014/main" val="4252225909"/>
                    </a:ext>
                  </a:extLst>
                </a:gridCol>
                <a:gridCol w="1230879">
                  <a:extLst>
                    <a:ext uri="{9D8B030D-6E8A-4147-A177-3AD203B41FA5}">
                      <a16:colId xmlns:a16="http://schemas.microsoft.com/office/drawing/2014/main" val="1426123425"/>
                    </a:ext>
                  </a:extLst>
                </a:gridCol>
                <a:gridCol w="1230879">
                  <a:extLst>
                    <a:ext uri="{9D8B030D-6E8A-4147-A177-3AD203B41FA5}">
                      <a16:colId xmlns:a16="http://schemas.microsoft.com/office/drawing/2014/main" val="453485697"/>
                    </a:ext>
                  </a:extLst>
                </a:gridCol>
              </a:tblGrid>
              <a:tr h="612546">
                <a:tc>
                  <a:txBody>
                    <a:bodyPr/>
                    <a:lstStyle/>
                    <a:p>
                      <a:br>
                        <a:rPr lang="zh-CN" altLang="en-US"/>
                      </a:b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spacer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prophage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Gold</a:t>
                      </a:r>
                      <a:r>
                        <a:rPr lang="zh-CN" altLang="en-US"/>
                        <a:t>数据库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7839670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lang="en-US"/>
                        <a:t>pairs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4596</a:t>
                      </a:r>
                      <a:r>
                        <a:rPr lang="zh-CN" altLang="en-US"/>
                        <a:t>个关系对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59255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lang="en-US"/>
                        <a:t>host 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496</a:t>
                      </a:r>
                      <a:r>
                        <a:rPr lang="zh-CN" altLang="en-US"/>
                        <a:t>个</a:t>
                      </a:r>
                      <a:r>
                        <a:rPr lang="en-US"/>
                        <a:t>gcf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593598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lang="en-US"/>
                        <a:t>phage 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4303</a:t>
                      </a:r>
                      <a:r>
                        <a:rPr lang="zh-CN" altLang="en-US" dirty="0"/>
                        <a:t>个</a:t>
                      </a:r>
                      <a:r>
                        <a:rPr lang="en-US" dirty="0"/>
                        <a:t>phage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55815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F3107C60-C9BE-4AD1-85AA-9B4A02475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48" y="14202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D0164AE-1145-4A96-B5E9-AED3B2913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41054"/>
              </p:ext>
            </p:extLst>
          </p:nvPr>
        </p:nvGraphicFramePr>
        <p:xfrm>
          <a:off x="7636356" y="491021"/>
          <a:ext cx="3250022" cy="29757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25011">
                  <a:extLst>
                    <a:ext uri="{9D8B030D-6E8A-4147-A177-3AD203B41FA5}">
                      <a16:colId xmlns:a16="http://schemas.microsoft.com/office/drawing/2014/main" val="2012285940"/>
                    </a:ext>
                  </a:extLst>
                </a:gridCol>
                <a:gridCol w="1625011">
                  <a:extLst>
                    <a:ext uri="{9D8B030D-6E8A-4147-A177-3AD203B41FA5}">
                      <a16:colId xmlns:a16="http://schemas.microsoft.com/office/drawing/2014/main" val="646924725"/>
                    </a:ext>
                  </a:extLst>
                </a:gridCol>
              </a:tblGrid>
              <a:tr h="334145">
                <a:tc>
                  <a:txBody>
                    <a:bodyPr/>
                    <a:lstStyle/>
                    <a:p>
                      <a:r>
                        <a:rPr lang="en-US"/>
                        <a:t>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agreement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296952"/>
                  </a:ext>
                </a:extLst>
              </a:tr>
              <a:tr h="334145">
                <a:tc>
                  <a:txBody>
                    <a:bodyPr/>
                    <a:lstStyle/>
                    <a:p>
                      <a:r>
                        <a:rPr lang="en-US" dirty="0"/>
                        <a:t>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649707"/>
                  </a:ext>
                </a:extLst>
              </a:tr>
              <a:tr h="334145">
                <a:tc>
                  <a:txBody>
                    <a:bodyPr/>
                    <a:lstStyle/>
                    <a:p>
                      <a:r>
                        <a:rPr lang="en-US"/>
                        <a:t>phylum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6759"/>
                  </a:ext>
                </a:extLst>
              </a:tr>
              <a:tr h="334145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90863"/>
                  </a:ext>
                </a:extLst>
              </a:tr>
              <a:tr h="334145">
                <a:tc>
                  <a:txBody>
                    <a:bodyPr/>
                    <a:lstStyle/>
                    <a:p>
                      <a:r>
                        <a:rPr lang="en-US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506264"/>
                  </a:ext>
                </a:extLst>
              </a:tr>
              <a:tr h="334145">
                <a:tc>
                  <a:txBody>
                    <a:bodyPr/>
                    <a:lstStyle/>
                    <a:p>
                      <a:r>
                        <a:rPr lang="en-US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0.9922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031247"/>
                  </a:ext>
                </a:extLst>
              </a:tr>
              <a:tr h="415471">
                <a:tc>
                  <a:txBody>
                    <a:bodyPr/>
                    <a:lstStyle/>
                    <a:p>
                      <a:r>
                        <a:rPr lang="en-US"/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0.7500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483437"/>
                  </a:ext>
                </a:extLst>
              </a:tr>
              <a:tr h="334145">
                <a:tc>
                  <a:txBody>
                    <a:bodyPr/>
                    <a:lstStyle/>
                    <a:p>
                      <a:r>
                        <a:rPr lang="en-US"/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0.6797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415672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3057976E-4C1B-45AD-A771-7A03A457B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747" y="33464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10B5398-4995-4E0E-A8B1-299580F33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752296"/>
              </p:ext>
            </p:extLst>
          </p:nvPr>
        </p:nvGraphicFramePr>
        <p:xfrm>
          <a:off x="791306" y="3872338"/>
          <a:ext cx="4459407" cy="2926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6469">
                  <a:extLst>
                    <a:ext uri="{9D8B030D-6E8A-4147-A177-3AD203B41FA5}">
                      <a16:colId xmlns:a16="http://schemas.microsoft.com/office/drawing/2014/main" val="2230767139"/>
                    </a:ext>
                  </a:extLst>
                </a:gridCol>
                <a:gridCol w="1486469">
                  <a:extLst>
                    <a:ext uri="{9D8B030D-6E8A-4147-A177-3AD203B41FA5}">
                      <a16:colId xmlns:a16="http://schemas.microsoft.com/office/drawing/2014/main" val="1344397796"/>
                    </a:ext>
                  </a:extLst>
                </a:gridCol>
                <a:gridCol w="1486469">
                  <a:extLst>
                    <a:ext uri="{9D8B030D-6E8A-4147-A177-3AD203B41FA5}">
                      <a16:colId xmlns:a16="http://schemas.microsoft.com/office/drawing/2014/main" val="316875827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correct_num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36577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r>
                        <a:rPr lang="en-US" dirty="0"/>
                        <a:t>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74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r>
                        <a:rPr lang="en-US" dirty="0"/>
                        <a:t>phylum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4314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0.9970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0332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0.9970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749409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r>
                        <a:rPr lang="en-US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0.9940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036769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r>
                        <a:rPr lang="en-US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0.9716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97592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r>
                        <a:rPr lang="en-US"/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0.6550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46859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r>
                        <a:rPr lang="en-US"/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0.5831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508029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82D232AB-BCAB-4AED-AE7F-E734ACCDC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148" y="2924859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8E1E7B3-42E8-451B-9841-D96DB9639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148" y="32480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D50FD8-ABD0-4471-8EDB-4D17B99D370F}"/>
              </a:ext>
            </a:extLst>
          </p:cNvPr>
          <p:cNvSpPr txBox="1"/>
          <p:nvPr/>
        </p:nvSpPr>
        <p:spPr>
          <a:xfrm>
            <a:off x="6783433" y="58980"/>
            <a:ext cx="6797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两种方法都预测有</a:t>
            </a:r>
            <a:r>
              <a:rPr lang="en-US" altLang="zh-CN" dirty="0"/>
              <a:t>host</a:t>
            </a:r>
            <a:r>
              <a:rPr lang="zh-CN" altLang="en-US" dirty="0"/>
              <a:t>的病毒数目：</a:t>
            </a:r>
            <a:r>
              <a:rPr lang="en-US" altLang="zh-CN" dirty="0"/>
              <a:t> 128</a:t>
            </a:r>
            <a:r>
              <a:rPr lang="zh-CN" altLang="en-US" dirty="0"/>
              <a:t>，其一致性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04E7BC-5B21-47D7-8AD3-4A3F6355DAD1}"/>
              </a:ext>
            </a:extLst>
          </p:cNvPr>
          <p:cNvSpPr txBox="1"/>
          <p:nvPr/>
        </p:nvSpPr>
        <p:spPr>
          <a:xfrm>
            <a:off x="6941288" y="3423430"/>
            <a:ext cx="5118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如果验证两种方法都预测有宿主的病毒的预测结果准确性，并没有多大提高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90685B08-CEB9-413C-B08D-7A3FE953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52383"/>
              </p:ext>
            </p:extLst>
          </p:nvPr>
        </p:nvGraphicFramePr>
        <p:xfrm>
          <a:off x="7367833" y="4007996"/>
          <a:ext cx="4032861" cy="2805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44287">
                  <a:extLst>
                    <a:ext uri="{9D8B030D-6E8A-4147-A177-3AD203B41FA5}">
                      <a16:colId xmlns:a16="http://schemas.microsoft.com/office/drawing/2014/main" val="2230767139"/>
                    </a:ext>
                  </a:extLst>
                </a:gridCol>
                <a:gridCol w="1344287">
                  <a:extLst>
                    <a:ext uri="{9D8B030D-6E8A-4147-A177-3AD203B41FA5}">
                      <a16:colId xmlns:a16="http://schemas.microsoft.com/office/drawing/2014/main" val="1344397796"/>
                    </a:ext>
                  </a:extLst>
                </a:gridCol>
                <a:gridCol w="1344287">
                  <a:extLst>
                    <a:ext uri="{9D8B030D-6E8A-4147-A177-3AD203B41FA5}">
                      <a16:colId xmlns:a16="http://schemas.microsoft.com/office/drawing/2014/main" val="3168758272"/>
                    </a:ext>
                  </a:extLst>
                </a:gridCol>
              </a:tblGrid>
              <a:tr h="350700">
                <a:tc>
                  <a:txBody>
                    <a:bodyPr/>
                    <a:lstStyle/>
                    <a:p>
                      <a:r>
                        <a:rPr lang="en-US" sz="1600"/>
                        <a:t>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correct_num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3657706"/>
                  </a:ext>
                </a:extLst>
              </a:tr>
              <a:tr h="350700">
                <a:tc>
                  <a:txBody>
                    <a:bodyPr/>
                    <a:lstStyle/>
                    <a:p>
                      <a:r>
                        <a:rPr lang="en-US" sz="1600"/>
                        <a:t>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7402"/>
                  </a:ext>
                </a:extLst>
              </a:tr>
              <a:tr h="350700">
                <a:tc>
                  <a:txBody>
                    <a:bodyPr/>
                    <a:lstStyle/>
                    <a:p>
                      <a:r>
                        <a:rPr lang="en-US" sz="1600"/>
                        <a:t>phylum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0.9991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03325"/>
                  </a:ext>
                </a:extLst>
              </a:tr>
              <a:tr h="350700">
                <a:tc>
                  <a:txBody>
                    <a:bodyPr/>
                    <a:lstStyle/>
                    <a:p>
                      <a:r>
                        <a:rPr lang="en-US" sz="160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0.9991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749409"/>
                  </a:ext>
                </a:extLst>
              </a:tr>
              <a:tr h="350700">
                <a:tc>
                  <a:txBody>
                    <a:bodyPr/>
                    <a:lstStyle/>
                    <a:p>
                      <a:r>
                        <a:rPr lang="en-US" sz="1600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0.9972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036769"/>
                  </a:ext>
                </a:extLst>
              </a:tr>
              <a:tr h="350700">
                <a:tc>
                  <a:txBody>
                    <a:bodyPr/>
                    <a:lstStyle/>
                    <a:p>
                      <a:r>
                        <a:rPr lang="en-US" sz="1600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0.9879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975923"/>
                  </a:ext>
                </a:extLst>
              </a:tr>
              <a:tr h="350700">
                <a:tc>
                  <a:txBody>
                    <a:bodyPr/>
                    <a:lstStyle/>
                    <a:p>
                      <a:r>
                        <a:rPr lang="en-US" sz="1600"/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665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0.6186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468591"/>
                  </a:ext>
                </a:extLst>
              </a:tr>
              <a:tr h="350700">
                <a:tc>
                  <a:txBody>
                    <a:bodyPr/>
                    <a:lstStyle/>
                    <a:p>
                      <a:r>
                        <a:rPr lang="en-US" sz="1600" dirty="0"/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632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0.5879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508029"/>
                  </a:ext>
                </a:extLst>
              </a:tr>
            </a:tbl>
          </a:graphicData>
        </a:graphic>
      </p:graphicFrame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49AF0A9-030E-4811-BA21-5F5F0B4792E5}"/>
              </a:ext>
            </a:extLst>
          </p:cNvPr>
          <p:cNvCxnSpPr/>
          <p:nvPr/>
        </p:nvCxnSpPr>
        <p:spPr>
          <a:xfrm>
            <a:off x="10967232" y="337190"/>
            <a:ext cx="592284" cy="308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123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E3435-9843-49AB-877B-53295AD9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5602"/>
            <a:ext cx="11506200" cy="27233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但是如果把两种方法结果中预测</a:t>
            </a:r>
            <a:r>
              <a:rPr lang="en-US" altLang="zh-CN" dirty="0"/>
              <a:t>phage-host</a:t>
            </a:r>
            <a:r>
              <a:rPr lang="zh-CN" altLang="en-US" dirty="0"/>
              <a:t>关系对一致的提取出来得到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两种方法预测的</a:t>
            </a:r>
            <a:r>
              <a:rPr lang="en-US" altLang="zh-CN" sz="2400" dirty="0"/>
              <a:t>phage-host</a:t>
            </a:r>
            <a:r>
              <a:rPr lang="zh-CN" altLang="en-US" sz="2400" dirty="0"/>
              <a:t>完全一致有</a:t>
            </a:r>
            <a:r>
              <a:rPr lang="en-US" altLang="zh-CN" sz="2400" dirty="0"/>
              <a:t>96</a:t>
            </a:r>
            <a:r>
              <a:rPr lang="zh-CN" altLang="en-US" sz="2400" dirty="0"/>
              <a:t>个关系对，其中包括</a:t>
            </a:r>
            <a:r>
              <a:rPr lang="en-US" altLang="zh-CN" sz="2400" dirty="0"/>
              <a:t>70</a:t>
            </a:r>
            <a:r>
              <a:rPr lang="zh-CN" altLang="en-US" sz="2400" dirty="0"/>
              <a:t>个病毒和</a:t>
            </a:r>
            <a:r>
              <a:rPr lang="en-US" altLang="zh-CN" sz="2400" dirty="0"/>
              <a:t>26</a:t>
            </a:r>
            <a:r>
              <a:rPr lang="zh-CN" altLang="en-US" sz="2400" dirty="0"/>
              <a:t>个细菌，验证后其预测宿主</a:t>
            </a:r>
            <a:r>
              <a:rPr lang="zh-CN" altLang="en-US" sz="2400" b="1" dirty="0"/>
              <a:t>在</a:t>
            </a:r>
            <a:r>
              <a:rPr lang="en-US" altLang="zh-CN" sz="2400" b="1" dirty="0"/>
              <a:t>species level</a:t>
            </a:r>
            <a:r>
              <a:rPr lang="zh-CN" altLang="en-US" sz="2400" b="1" dirty="0"/>
              <a:t>上的准确度为</a:t>
            </a:r>
            <a:r>
              <a:rPr lang="en-US" altLang="zh-CN" sz="2400" b="1" dirty="0"/>
              <a:t>94.79%</a:t>
            </a:r>
            <a:r>
              <a:rPr lang="zh-CN" altLang="en-US" sz="2400" dirty="0"/>
              <a:t>，虽然</a:t>
            </a:r>
            <a:r>
              <a:rPr lang="en-US" altLang="zh-CN" sz="2400" dirty="0"/>
              <a:t>recover </a:t>
            </a:r>
            <a:r>
              <a:rPr lang="zh-CN" altLang="en-US" sz="2400" dirty="0"/>
              <a:t>率低​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32485D-6A2C-4009-9B3B-9B808A066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80122"/>
              </p:ext>
            </p:extLst>
          </p:nvPr>
        </p:nvGraphicFramePr>
        <p:xfrm>
          <a:off x="601980" y="2709308"/>
          <a:ext cx="4632960" cy="31589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4320">
                  <a:extLst>
                    <a:ext uri="{9D8B030D-6E8A-4147-A177-3AD203B41FA5}">
                      <a16:colId xmlns:a16="http://schemas.microsoft.com/office/drawing/2014/main" val="3194148141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467879898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3199589514"/>
                    </a:ext>
                  </a:extLst>
                </a:gridCol>
              </a:tblGrid>
              <a:tr h="397093">
                <a:tc>
                  <a:txBody>
                    <a:bodyPr/>
                    <a:lstStyle/>
                    <a:p>
                      <a:r>
                        <a:rPr lang="en-US"/>
                        <a:t>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correct_num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216059"/>
                  </a:ext>
                </a:extLst>
              </a:tr>
              <a:tr h="397093">
                <a:tc>
                  <a:txBody>
                    <a:bodyPr/>
                    <a:lstStyle/>
                    <a:p>
                      <a:r>
                        <a:rPr lang="en-US" dirty="0"/>
                        <a:t>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856177"/>
                  </a:ext>
                </a:extLst>
              </a:tr>
              <a:tr h="397093">
                <a:tc>
                  <a:txBody>
                    <a:bodyPr/>
                    <a:lstStyle/>
                    <a:p>
                      <a:r>
                        <a:rPr lang="en-US"/>
                        <a:t>phylum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870728"/>
                  </a:ext>
                </a:extLst>
              </a:tr>
              <a:tr h="397093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132259"/>
                  </a:ext>
                </a:extLst>
              </a:tr>
              <a:tr h="397093">
                <a:tc>
                  <a:txBody>
                    <a:bodyPr/>
                    <a:lstStyle/>
                    <a:p>
                      <a:r>
                        <a:rPr lang="en-US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554071"/>
                  </a:ext>
                </a:extLst>
              </a:tr>
              <a:tr h="397093">
                <a:tc>
                  <a:txBody>
                    <a:bodyPr/>
                    <a:lstStyle/>
                    <a:p>
                      <a:r>
                        <a:rPr lang="en-US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104618"/>
                  </a:ext>
                </a:extLst>
              </a:tr>
              <a:tr h="379294">
                <a:tc>
                  <a:txBody>
                    <a:bodyPr/>
                    <a:lstStyle/>
                    <a:p>
                      <a:r>
                        <a:rPr lang="en-US" dirty="0"/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0.9896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850777"/>
                  </a:ext>
                </a:extLst>
              </a:tr>
              <a:tr h="397093">
                <a:tc>
                  <a:txBody>
                    <a:bodyPr/>
                    <a:lstStyle/>
                    <a:p>
                      <a:r>
                        <a:rPr lang="en-US"/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0.9479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18657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CC80A30-86E3-42AC-9DC0-8F3EA1EA3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38106"/>
            <a:ext cx="53715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E1B7A9-3A44-430C-B844-E6ADC0B11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67" y="2370370"/>
            <a:ext cx="4534293" cy="349788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42AB3BF-0927-4FE8-972B-0A1191D8BE88}"/>
              </a:ext>
            </a:extLst>
          </p:cNvPr>
          <p:cNvSpPr txBox="1"/>
          <p:nvPr/>
        </p:nvSpPr>
        <p:spPr>
          <a:xfrm>
            <a:off x="7376160" y="56835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两种方法预测的</a:t>
            </a:r>
            <a:r>
              <a:rPr lang="en-US" altLang="zh-CN" dirty="0"/>
              <a:t>phage-host</a:t>
            </a:r>
            <a:r>
              <a:rPr lang="zh-CN" altLang="en-US" dirty="0"/>
              <a:t>关系对</a:t>
            </a:r>
          </a:p>
        </p:txBody>
      </p:sp>
    </p:spTree>
    <p:extLst>
      <p:ext uri="{BB962C8B-B14F-4D97-AF65-F5344CB8AC3E}">
        <p14:creationId xmlns:p14="http://schemas.microsoft.com/office/powerpoint/2010/main" val="2636585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2808A0F-00A8-473C-91B2-451857DDC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6"/>
          <a:stretch/>
        </p:blipFill>
        <p:spPr>
          <a:xfrm>
            <a:off x="4656931" y="1506022"/>
            <a:ext cx="7446169" cy="498264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8CDE70D-2143-4393-BCAE-0968FF8B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host taxonomy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4422D9-9E01-4A15-B27C-D1745ECFBD99}"/>
              </a:ext>
            </a:extLst>
          </p:cNvPr>
          <p:cNvSpPr txBox="1"/>
          <p:nvPr/>
        </p:nvSpPr>
        <p:spPr>
          <a:xfrm>
            <a:off x="279311" y="13643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该数据有</a:t>
            </a:r>
            <a:r>
              <a:rPr lang="en-US" altLang="zh-CN" dirty="0"/>
              <a:t>496</a:t>
            </a:r>
            <a:r>
              <a:rPr lang="zh-CN" altLang="en-US" dirty="0"/>
              <a:t>个</a:t>
            </a:r>
            <a:r>
              <a:rPr lang="en-US" altLang="zh-CN" dirty="0"/>
              <a:t>host</a:t>
            </a:r>
            <a:r>
              <a:rPr lang="zh-CN" altLang="en-US" dirty="0"/>
              <a:t>，涉及</a:t>
            </a:r>
            <a:r>
              <a:rPr lang="en-US" altLang="zh-CN" dirty="0"/>
              <a:t>13</a:t>
            </a:r>
            <a:r>
              <a:rPr lang="zh-CN" altLang="en-US" dirty="0"/>
              <a:t>个门，​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D086497-5663-4EA5-846D-920233E51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756160"/>
              </p:ext>
            </p:extLst>
          </p:nvPr>
        </p:nvGraphicFramePr>
        <p:xfrm>
          <a:off x="378020" y="1812491"/>
          <a:ext cx="4594893" cy="49522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31631">
                  <a:extLst>
                    <a:ext uri="{9D8B030D-6E8A-4147-A177-3AD203B41FA5}">
                      <a16:colId xmlns:a16="http://schemas.microsoft.com/office/drawing/2014/main" val="2747865530"/>
                    </a:ext>
                  </a:extLst>
                </a:gridCol>
                <a:gridCol w="1531631">
                  <a:extLst>
                    <a:ext uri="{9D8B030D-6E8A-4147-A177-3AD203B41FA5}">
                      <a16:colId xmlns:a16="http://schemas.microsoft.com/office/drawing/2014/main" val="2475506633"/>
                    </a:ext>
                  </a:extLst>
                </a:gridCol>
                <a:gridCol w="1531631">
                  <a:extLst>
                    <a:ext uri="{9D8B030D-6E8A-4147-A177-3AD203B41FA5}">
                      <a16:colId xmlns:a16="http://schemas.microsoft.com/office/drawing/2014/main" val="2292268417"/>
                    </a:ext>
                  </a:extLst>
                </a:gridCol>
              </a:tblGrid>
              <a:tr h="323245">
                <a:tc>
                  <a:txBody>
                    <a:bodyPr/>
                    <a:lstStyle/>
                    <a:p>
                      <a:r>
                        <a:rPr lang="en-US" sz="1400" b="1" dirty="0"/>
                        <a:t>phylum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count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rate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4117221394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r>
                        <a:rPr lang="en-US" sz="1400"/>
                        <a:t>p__Proteobacteria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253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51.01%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65612829"/>
                  </a:ext>
                </a:extLst>
              </a:tr>
              <a:tr h="283557">
                <a:tc>
                  <a:txBody>
                    <a:bodyPr/>
                    <a:lstStyle/>
                    <a:p>
                      <a:r>
                        <a:rPr lang="en-US" sz="1400"/>
                        <a:t>p__Firmicutes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123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24.8%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412002023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r>
                        <a:rPr lang="en-US" sz="1400"/>
                        <a:t>p__Actinobacteria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48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9.68%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530806342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r>
                        <a:rPr lang="en-US" sz="1400"/>
                        <a:t>p__Bacteroidetes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17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3.429%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825420426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r>
                        <a:rPr lang="en-US" sz="1400"/>
                        <a:t>p__Cyanobacteria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15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3.02%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614519938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r>
                        <a:rPr lang="en-US" sz="1400"/>
                        <a:t>p__Crenarchaeota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12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2.42%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639714840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r>
                        <a:rPr lang="en-US" sz="1400"/>
                        <a:t>p__Euryarchaeota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10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2.02%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344807569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r>
                        <a:rPr lang="en-US" sz="1400"/>
                        <a:t>p__Tenericutes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6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1.21%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371487307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r>
                        <a:rPr lang="en-US" sz="1400"/>
                        <a:t>p__Chlamydiae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6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1.21%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808339661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r>
                        <a:rPr lang="en-US" sz="1400"/>
                        <a:t>p__Fusobacteria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0.4%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760706374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r>
                        <a:rPr lang="en-US" sz="1400"/>
                        <a:t>p__Deinococcus-Thermus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0.4%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239281617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r>
                        <a:rPr lang="en-US" sz="1400"/>
                        <a:t>p__Spirochaetes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0.2%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061743076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r>
                        <a:rPr lang="en-US" sz="1400" dirty="0"/>
                        <a:t>p__</a:t>
                      </a:r>
                      <a:r>
                        <a:rPr lang="en-US" sz="1400" dirty="0" err="1"/>
                        <a:t>Thaumarchaeota</a:t>
                      </a:r>
                      <a:endParaRPr lang="en-US" sz="1400" dirty="0"/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0.2%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985798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928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193ADF9-BD8C-4891-BAEC-6FFF47384639}"/>
              </a:ext>
            </a:extLst>
          </p:cNvPr>
          <p:cNvSpPr txBox="1"/>
          <p:nvPr/>
        </p:nvSpPr>
        <p:spPr>
          <a:xfrm>
            <a:off x="233413" y="88041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如果分别提取</a:t>
            </a:r>
            <a:r>
              <a:rPr lang="en-US" altLang="zh-CN" dirty="0"/>
              <a:t>prophage</a:t>
            </a:r>
            <a:r>
              <a:rPr lang="zh-CN" altLang="en-US" dirty="0"/>
              <a:t>和</a:t>
            </a:r>
            <a:r>
              <a:rPr lang="en-US" altLang="zh-CN" dirty="0" err="1"/>
              <a:t>crispr</a:t>
            </a:r>
            <a:r>
              <a:rPr lang="zh-CN" altLang="en-US" dirty="0"/>
              <a:t>预测的病毒宿主，进行统计。</a:t>
            </a:r>
            <a:r>
              <a:rPr lang="en-US" altLang="zh-CN" dirty="0"/>
              <a:t>spacer match</a:t>
            </a:r>
            <a:r>
              <a:rPr lang="zh-CN" altLang="en-US" dirty="0"/>
              <a:t>得到共</a:t>
            </a:r>
            <a:r>
              <a:rPr lang="en-US" altLang="zh-CN" dirty="0"/>
              <a:t>67</a:t>
            </a:r>
            <a:r>
              <a:rPr lang="zh-CN" altLang="en-US" dirty="0"/>
              <a:t>个</a:t>
            </a:r>
            <a:r>
              <a:rPr lang="en-US" altLang="zh-CN" dirty="0"/>
              <a:t>host</a:t>
            </a:r>
            <a:r>
              <a:rPr lang="zh-CN" altLang="en-US" dirty="0"/>
              <a:t>，</a:t>
            </a:r>
            <a:r>
              <a:rPr lang="en-US" altLang="zh-CN" dirty="0"/>
              <a:t>prophage</a:t>
            </a:r>
            <a:r>
              <a:rPr lang="zh-CN" altLang="en-US" dirty="0"/>
              <a:t>获得</a:t>
            </a:r>
            <a:r>
              <a:rPr lang="en-US" altLang="zh-CN" dirty="0"/>
              <a:t>234</a:t>
            </a:r>
            <a:r>
              <a:rPr lang="zh-CN" altLang="en-US" dirty="0"/>
              <a:t>个</a:t>
            </a:r>
            <a:r>
              <a:rPr lang="en-US" altLang="zh-CN" dirty="0"/>
              <a:t>host</a:t>
            </a:r>
            <a:r>
              <a:rPr lang="zh-CN" altLang="en-US" dirty="0"/>
              <a:t>，</a:t>
            </a:r>
            <a:r>
              <a:rPr lang="en-US" altLang="zh-CN" dirty="0" err="1"/>
              <a:t>host_prophage</a:t>
            </a:r>
            <a:r>
              <a:rPr lang="zh-CN" altLang="en-US" dirty="0"/>
              <a:t>和</a:t>
            </a:r>
            <a:r>
              <a:rPr lang="en-US" altLang="zh-CN" dirty="0" err="1"/>
              <a:t>host_spacer</a:t>
            </a:r>
            <a:r>
              <a:rPr lang="zh-CN" altLang="en-US" dirty="0"/>
              <a:t>取并集得到</a:t>
            </a:r>
            <a:r>
              <a:rPr lang="en-US" altLang="zh-CN" dirty="0"/>
              <a:t>263</a:t>
            </a:r>
            <a:r>
              <a:rPr lang="zh-CN" altLang="en-US" dirty="0"/>
              <a:t>，涉及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taxonomy</a:t>
            </a:r>
            <a:r>
              <a:rPr lang="zh-CN" altLang="en-US" dirty="0"/>
              <a:t>。对这些</a:t>
            </a:r>
            <a:r>
              <a:rPr lang="en-US" altLang="zh-CN" dirty="0"/>
              <a:t>host</a:t>
            </a:r>
            <a:r>
              <a:rPr lang="zh-CN" altLang="en-US" dirty="0"/>
              <a:t>在门水平的分布进行统计​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691DFB-3A83-413A-AD27-32346785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44" y="1288370"/>
            <a:ext cx="4958537" cy="534202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10B57D6-8730-49D6-A528-E9CB1EB75A96}"/>
              </a:ext>
            </a:extLst>
          </p:cNvPr>
          <p:cNvSpPr txBox="1"/>
          <p:nvPr/>
        </p:nvSpPr>
        <p:spPr>
          <a:xfrm>
            <a:off x="6331017" y="88041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如果分别提取</a:t>
            </a:r>
            <a:r>
              <a:rPr lang="en-US" altLang="zh-CN" dirty="0"/>
              <a:t>prophage</a:t>
            </a:r>
            <a:r>
              <a:rPr lang="zh-CN" altLang="en-US" dirty="0"/>
              <a:t>和</a:t>
            </a:r>
            <a:r>
              <a:rPr lang="en-US" altLang="zh-CN" dirty="0" err="1"/>
              <a:t>crispr</a:t>
            </a:r>
            <a:r>
              <a:rPr lang="zh-CN" altLang="en-US" dirty="0"/>
              <a:t>在</a:t>
            </a:r>
            <a:r>
              <a:rPr lang="en-US" altLang="zh-CN" dirty="0"/>
              <a:t>species</a:t>
            </a:r>
            <a:r>
              <a:rPr lang="zh-CN" altLang="en-US" dirty="0"/>
              <a:t>水平正确预测的病毒宿主，进行统计。</a:t>
            </a:r>
            <a:r>
              <a:rPr lang="en-US" altLang="zh-CN" dirty="0"/>
              <a:t>spacer match</a:t>
            </a:r>
            <a:r>
              <a:rPr lang="zh-CN" altLang="en-US" dirty="0"/>
              <a:t>得到共</a:t>
            </a:r>
            <a:r>
              <a:rPr lang="en-US" altLang="zh-CN" dirty="0"/>
              <a:t>53</a:t>
            </a:r>
            <a:r>
              <a:rPr lang="zh-CN" altLang="en-US" dirty="0"/>
              <a:t>个</a:t>
            </a:r>
            <a:r>
              <a:rPr lang="en-US" altLang="zh-CN" dirty="0"/>
              <a:t>host</a:t>
            </a:r>
            <a:r>
              <a:rPr lang="zh-CN" altLang="en-US" dirty="0"/>
              <a:t>，</a:t>
            </a:r>
            <a:r>
              <a:rPr lang="en-US" altLang="zh-CN" dirty="0"/>
              <a:t>prophage</a:t>
            </a:r>
            <a:r>
              <a:rPr lang="zh-CN" altLang="en-US" dirty="0"/>
              <a:t>获得</a:t>
            </a:r>
            <a:r>
              <a:rPr lang="en-US" altLang="zh-CN" dirty="0"/>
              <a:t>181</a:t>
            </a:r>
            <a:r>
              <a:rPr lang="zh-CN" altLang="en-US" dirty="0"/>
              <a:t>个</a:t>
            </a:r>
            <a:r>
              <a:rPr lang="en-US" altLang="zh-CN" dirty="0"/>
              <a:t>host</a:t>
            </a:r>
            <a:r>
              <a:rPr lang="zh-CN" altLang="en-US" dirty="0"/>
              <a:t>，</a:t>
            </a:r>
            <a:r>
              <a:rPr lang="en-US" altLang="zh-CN" dirty="0" err="1"/>
              <a:t>host_prophage</a:t>
            </a:r>
            <a:r>
              <a:rPr lang="zh-CN" altLang="en-US" dirty="0"/>
              <a:t>和</a:t>
            </a:r>
            <a:r>
              <a:rPr lang="en-US" altLang="zh-CN" dirty="0" err="1"/>
              <a:t>host_spacer</a:t>
            </a:r>
            <a:r>
              <a:rPr lang="zh-CN" altLang="en-US" dirty="0"/>
              <a:t>取并集得到</a:t>
            </a:r>
            <a:r>
              <a:rPr lang="en-US" altLang="zh-CN" dirty="0"/>
              <a:t>208</a:t>
            </a:r>
            <a:r>
              <a:rPr lang="zh-CN" altLang="en-US" dirty="0"/>
              <a:t>，涉及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taxonomy</a:t>
            </a:r>
            <a:r>
              <a:rPr lang="zh-CN" altLang="en-US" dirty="0"/>
              <a:t>。​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3CBD3BD-94D1-4BD7-9F75-EC4B92D1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973" y="1354816"/>
            <a:ext cx="4835183" cy="52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97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482C1-1943-4D06-8849-DBEAA48E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267CD-9261-4EAB-B9FC-8A50B24A4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000" dirty="0"/>
              <a:t>按照</a:t>
            </a:r>
            <a:r>
              <a:rPr lang="en-US" altLang="zh-CN" sz="2000" dirty="0"/>
              <a:t>NBT</a:t>
            </a:r>
            <a:r>
              <a:rPr lang="zh-CN" altLang="en-US" sz="2000" dirty="0"/>
              <a:t>这篇文章的方法，根据</a:t>
            </a:r>
            <a:r>
              <a:rPr lang="en-US" altLang="zh-CN" sz="2000" dirty="0"/>
              <a:t>spacer match</a:t>
            </a:r>
            <a:r>
              <a:rPr lang="zh-CN" altLang="en-US" sz="2000" dirty="0"/>
              <a:t>和</a:t>
            </a:r>
            <a:r>
              <a:rPr lang="en-US" altLang="zh-CN" sz="2000" dirty="0"/>
              <a:t>prophage match</a:t>
            </a:r>
            <a:r>
              <a:rPr lang="zh-CN" altLang="en-US" sz="2000" dirty="0"/>
              <a:t>鉴定</a:t>
            </a:r>
            <a:r>
              <a:rPr lang="en-US" altLang="zh-CN" sz="2000" dirty="0"/>
              <a:t>phage-host </a:t>
            </a:r>
            <a:r>
              <a:rPr lang="zh-CN" altLang="en-US" sz="2000" dirty="0"/>
              <a:t>关系，虽然结果有出入，但是总体论文提到的</a:t>
            </a:r>
            <a:r>
              <a:rPr lang="en-US" altLang="zh-CN" sz="2000" dirty="0"/>
              <a:t>purity</a:t>
            </a:r>
            <a:r>
              <a:rPr lang="zh-CN" altLang="en-US" sz="2000" dirty="0"/>
              <a:t>和</a:t>
            </a:r>
            <a:r>
              <a:rPr lang="en-US" altLang="zh-CN" sz="2000" dirty="0"/>
              <a:t>agreement</a:t>
            </a:r>
            <a:r>
              <a:rPr lang="zh-CN" altLang="en-US" sz="2000" dirty="0"/>
              <a:t>指标水平相近，所以文章并没有问题。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原文提到的</a:t>
            </a:r>
            <a:r>
              <a:rPr lang="en-US" altLang="zh-CN" sz="2000" dirty="0"/>
              <a:t>recover spacer</a:t>
            </a:r>
            <a:r>
              <a:rPr lang="zh-CN" altLang="en-US" sz="2000" dirty="0"/>
              <a:t>的筛选方法中，有注释</a:t>
            </a:r>
            <a:r>
              <a:rPr lang="en-US" altLang="zh-CN" sz="2000" dirty="0"/>
              <a:t>Cas</a:t>
            </a:r>
            <a:r>
              <a:rPr lang="zh-CN" altLang="en-US" sz="2000" dirty="0"/>
              <a:t>蛋白</a:t>
            </a:r>
            <a:r>
              <a:rPr lang="en-US" altLang="zh-CN" sz="2000" dirty="0"/>
              <a:t>MAG</a:t>
            </a:r>
            <a:r>
              <a:rPr lang="zh-CN" altLang="en-US" sz="2000" dirty="0"/>
              <a:t>并筛选</a:t>
            </a:r>
            <a:r>
              <a:rPr lang="zh-CN" altLang="en-US" sz="2000"/>
              <a:t>这一步，</a:t>
            </a:r>
            <a:r>
              <a:rPr lang="zh-CN" altLang="en-US" sz="2000" dirty="0"/>
              <a:t>实际复现效果并不好，使用原文数据做一步筛选后的数量明显少于原文，根据筛选前和筛选后的结果比较，相关指标确实有所提高，但损失了许多</a:t>
            </a:r>
            <a:r>
              <a:rPr lang="en-US" altLang="zh-CN" sz="2000" dirty="0"/>
              <a:t>spacer</a:t>
            </a:r>
            <a:r>
              <a:rPr lang="zh-CN" altLang="en-US" sz="2000" dirty="0"/>
              <a:t>。在对</a:t>
            </a:r>
            <a:r>
              <a:rPr lang="en-US" altLang="zh-CN" sz="2000" dirty="0"/>
              <a:t>Gold</a:t>
            </a:r>
            <a:r>
              <a:rPr lang="zh-CN" altLang="en-US" sz="2000" dirty="0"/>
              <a:t>数据库也进行筛选前和筛选后的比较，发现反而筛选前预测的</a:t>
            </a:r>
            <a:r>
              <a:rPr lang="en-US" altLang="zh-CN" sz="2000" dirty="0"/>
              <a:t>purity</a:t>
            </a:r>
            <a:r>
              <a:rPr lang="zh-CN" altLang="en-US" sz="2000" dirty="0"/>
              <a:t>、</a:t>
            </a:r>
            <a:r>
              <a:rPr lang="en-US" altLang="zh-CN" sz="2000" dirty="0"/>
              <a:t>acc</a:t>
            </a:r>
            <a:r>
              <a:rPr lang="zh-CN" altLang="en-US" sz="2000" dirty="0"/>
              <a:t>都高于筛选后。可能这一步不是必须的。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通过也使用</a:t>
            </a:r>
            <a:r>
              <a:rPr lang="en-US" altLang="zh-CN" sz="2000" dirty="0"/>
              <a:t>spacer match</a:t>
            </a:r>
            <a:r>
              <a:rPr lang="zh-CN" altLang="en-US" sz="2000" dirty="0"/>
              <a:t>和</a:t>
            </a:r>
            <a:r>
              <a:rPr lang="en-US" altLang="zh-CN" sz="2000" dirty="0"/>
              <a:t>prophage match</a:t>
            </a:r>
            <a:r>
              <a:rPr lang="zh-CN" altLang="en-US" sz="2000" dirty="0"/>
              <a:t>鉴定</a:t>
            </a:r>
            <a:r>
              <a:rPr lang="en-US" altLang="zh-CN" sz="2000" dirty="0"/>
              <a:t>phage-host </a:t>
            </a:r>
            <a:r>
              <a:rPr lang="zh-CN" altLang="en-US" sz="2000" dirty="0"/>
              <a:t>关系在</a:t>
            </a:r>
            <a:r>
              <a:rPr lang="en-US" altLang="zh-CN" sz="2000" dirty="0"/>
              <a:t>Gold</a:t>
            </a:r>
            <a:r>
              <a:rPr lang="zh-CN" altLang="en-US" sz="2000" dirty="0"/>
              <a:t>数据库进行预测</a:t>
            </a:r>
            <a:r>
              <a:rPr lang="en-US" altLang="zh-CN" sz="2000" dirty="0"/>
              <a:t>phage-host</a:t>
            </a:r>
            <a:r>
              <a:rPr lang="zh-CN" altLang="en-US" sz="2000" dirty="0"/>
              <a:t>并进行验证，发现</a:t>
            </a:r>
            <a:r>
              <a:rPr lang="en-US" altLang="zh-CN" sz="2000" dirty="0"/>
              <a:t>spacer match</a:t>
            </a:r>
            <a:r>
              <a:rPr lang="zh-CN" altLang="en-US" sz="2000" dirty="0"/>
              <a:t>的方法准确度（</a:t>
            </a:r>
            <a:r>
              <a:rPr lang="en-US" altLang="zh-CN" sz="2000" dirty="0"/>
              <a:t>69.33%</a:t>
            </a:r>
            <a:r>
              <a:rPr lang="zh-CN" altLang="en-US" sz="2000" dirty="0"/>
              <a:t>）高于</a:t>
            </a:r>
            <a:r>
              <a:rPr lang="en-US" altLang="zh-CN" sz="2000" dirty="0"/>
              <a:t>prophage match</a:t>
            </a:r>
            <a:r>
              <a:rPr lang="zh-CN" altLang="en-US" sz="2000" dirty="0"/>
              <a:t>（</a:t>
            </a:r>
            <a:r>
              <a:rPr lang="en-US" altLang="zh-CN" sz="2000" dirty="0"/>
              <a:t>58.36%</a:t>
            </a:r>
            <a:r>
              <a:rPr lang="zh-CN" altLang="en-US" sz="2000" dirty="0"/>
              <a:t>）</a:t>
            </a:r>
            <a:r>
              <a:rPr lang="en-US" altLang="zh-CN" sz="2000" dirty="0"/>
              <a:t> </a:t>
            </a:r>
            <a:r>
              <a:rPr lang="zh-CN" altLang="en-US" sz="2000" dirty="0"/>
              <a:t>但</a:t>
            </a:r>
            <a:r>
              <a:rPr lang="en-US" altLang="zh-CN" sz="2000" dirty="0"/>
              <a:t>prophage match</a:t>
            </a:r>
            <a:r>
              <a:rPr lang="zh-CN" altLang="en-US" sz="2000" dirty="0"/>
              <a:t>的</a:t>
            </a:r>
            <a:r>
              <a:rPr lang="en-US" altLang="zh-CN" sz="2000" dirty="0"/>
              <a:t>recover</a:t>
            </a:r>
            <a:r>
              <a:rPr lang="zh-CN" altLang="en-US" sz="2000" dirty="0"/>
              <a:t>率（</a:t>
            </a:r>
            <a:r>
              <a:rPr lang="en-US" altLang="zh-CN" sz="2000" dirty="0"/>
              <a:t>correct num:2406</a:t>
            </a:r>
            <a:r>
              <a:rPr lang="zh-CN" altLang="en-US" sz="2000" dirty="0"/>
              <a:t>）显著高于</a:t>
            </a:r>
            <a:r>
              <a:rPr lang="en-US" altLang="zh-CN" sz="2000" dirty="0"/>
              <a:t>spacer </a:t>
            </a:r>
            <a:r>
              <a:rPr lang="en-US" altLang="zh-CN" sz="2000" dirty="0" err="1"/>
              <a:t>mtach</a:t>
            </a:r>
            <a:r>
              <a:rPr lang="zh-CN" altLang="en-US" sz="2000" dirty="0"/>
              <a:t> （</a:t>
            </a:r>
            <a:r>
              <a:rPr lang="en-US" altLang="zh-CN" sz="2000" dirty="0"/>
              <a:t>correct num:208</a:t>
            </a:r>
            <a:r>
              <a:rPr lang="zh-CN" altLang="en-US" sz="2000" dirty="0"/>
              <a:t>） 。并发现如果单独提取两种方法都预测有</a:t>
            </a:r>
            <a:r>
              <a:rPr lang="en-US" altLang="zh-CN" sz="2000" dirty="0"/>
              <a:t>host</a:t>
            </a:r>
            <a:r>
              <a:rPr lang="zh-CN" altLang="en-US" sz="2000" dirty="0"/>
              <a:t>的病毒的</a:t>
            </a:r>
            <a:r>
              <a:rPr lang="en-US" altLang="zh-CN" sz="2000" dirty="0"/>
              <a:t>host</a:t>
            </a:r>
            <a:r>
              <a:rPr lang="zh-CN" altLang="en-US" sz="2000" dirty="0"/>
              <a:t>预测结果，其准确度并没有得到提高。如果提取两种方法预测的</a:t>
            </a:r>
            <a:r>
              <a:rPr lang="en-US" altLang="zh-CN" sz="2000" dirty="0"/>
              <a:t>phage-host</a:t>
            </a:r>
            <a:r>
              <a:rPr lang="zh-CN" altLang="en-US" sz="2000" dirty="0"/>
              <a:t>完全一致的结果，其准确度高达</a:t>
            </a:r>
            <a:r>
              <a:rPr lang="zh-CN" altLang="en-US" sz="2000" b="1" dirty="0"/>
              <a:t>在</a:t>
            </a:r>
            <a:r>
              <a:rPr lang="en-US" altLang="zh-CN" sz="2000" b="1" dirty="0"/>
              <a:t>species level</a:t>
            </a:r>
            <a:r>
              <a:rPr lang="zh-CN" altLang="en-US" sz="2000" b="1" dirty="0"/>
              <a:t>上的准确度为</a:t>
            </a:r>
            <a:r>
              <a:rPr lang="en-US" altLang="zh-CN" sz="2000" b="1" dirty="0"/>
              <a:t>94.79%</a:t>
            </a:r>
            <a:r>
              <a:rPr lang="zh-CN" altLang="en-US" sz="2000" dirty="0"/>
              <a:t>，虽然这导致了</a:t>
            </a:r>
            <a:r>
              <a:rPr lang="en-US" altLang="zh-CN" sz="2000" dirty="0"/>
              <a:t>recover </a:t>
            </a:r>
            <a:r>
              <a:rPr lang="zh-CN" altLang="en-US" sz="2000" dirty="0"/>
              <a:t>率低。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在使用文章提到的方法用于</a:t>
            </a:r>
            <a:r>
              <a:rPr lang="en-US" altLang="zh-CN" sz="2000" dirty="0"/>
              <a:t>Gold</a:t>
            </a:r>
            <a:r>
              <a:rPr lang="zh-CN" altLang="en-US" sz="2000" dirty="0"/>
              <a:t>数据库进行评估的时候发现，其实有了正确的</a:t>
            </a:r>
            <a:r>
              <a:rPr lang="en-US" altLang="zh-CN" sz="2000" dirty="0"/>
              <a:t>virus-</a:t>
            </a:r>
            <a:r>
              <a:rPr lang="en-US" altLang="zh-CN" sz="2000" dirty="0" err="1"/>
              <a:t>host.json</a:t>
            </a:r>
            <a:r>
              <a:rPr lang="zh-CN" altLang="en-US" sz="2000" dirty="0"/>
              <a:t>这个文件，其实可以把把方法用于</a:t>
            </a:r>
            <a:r>
              <a:rPr lang="en-US" altLang="zh-CN" sz="2000" dirty="0" err="1"/>
              <a:t>ncbi</a:t>
            </a:r>
            <a:r>
              <a:rPr lang="zh-CN" altLang="en-US" sz="2000" dirty="0"/>
              <a:t>全部的细菌基因组中，然后使用该文件的信息去评估正确性</a:t>
            </a:r>
          </a:p>
        </p:txBody>
      </p:sp>
    </p:spTree>
    <p:extLst>
      <p:ext uri="{BB962C8B-B14F-4D97-AF65-F5344CB8AC3E}">
        <p14:creationId xmlns:p14="http://schemas.microsoft.com/office/powerpoint/2010/main" val="243331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849A4-0ECF-4612-A98F-E158F394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文章关于</a:t>
            </a:r>
            <a:r>
              <a:rPr lang="en-US" altLang="zh-CN" dirty="0"/>
              <a:t>phage-host</a:t>
            </a:r>
            <a:r>
              <a:rPr lang="zh-CN" altLang="en-US" dirty="0"/>
              <a:t>鉴定的方法概览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AE141-8545-4D9E-9620-E48D36EDB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8496"/>
            <a:ext cx="4995529" cy="410356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使用到的数据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sz="2000" dirty="0"/>
              <a:t>细菌数据库</a:t>
            </a:r>
            <a:r>
              <a:rPr lang="en-US" altLang="zh-CN" sz="2000" dirty="0"/>
              <a:t>GEM</a:t>
            </a:r>
            <a:r>
              <a:rPr lang="zh-CN" altLang="en-US" sz="2000" dirty="0"/>
              <a:t>：</a:t>
            </a:r>
            <a:r>
              <a:rPr lang="en-US" altLang="zh-CN" sz="2000" dirty="0"/>
              <a:t>52,515</a:t>
            </a:r>
            <a:r>
              <a:rPr lang="zh-CN" altLang="en-US" sz="2000" dirty="0"/>
              <a:t>个</a:t>
            </a:r>
            <a:r>
              <a:rPr lang="en-US" altLang="zh-CN" sz="2000" dirty="0"/>
              <a:t>GEM</a:t>
            </a:r>
            <a:r>
              <a:rPr lang="zh-CN" altLang="en-US" sz="2000" dirty="0"/>
              <a:t>，下载地址：</a:t>
            </a:r>
            <a:r>
              <a:rPr lang="en-US" altLang="zh-CN" sz="2000" dirty="0"/>
              <a:t>https://portal.nersc.gov/GEM/​</a:t>
            </a:r>
          </a:p>
          <a:p>
            <a:r>
              <a:rPr lang="zh-CN" altLang="en-US" sz="2000" dirty="0"/>
              <a:t>病毒数据库</a:t>
            </a:r>
            <a:r>
              <a:rPr lang="en-US" altLang="zh-CN" sz="2000" dirty="0"/>
              <a:t>IMG/VR </a:t>
            </a:r>
            <a:r>
              <a:rPr lang="zh-CN" altLang="en-US" sz="2000" dirty="0"/>
              <a:t>：共</a:t>
            </a:r>
            <a:r>
              <a:rPr lang="en-US" altLang="zh-CN" sz="2000" dirty="0"/>
              <a:t>760,453</a:t>
            </a:r>
            <a:r>
              <a:rPr lang="zh-CN" altLang="en-US" sz="2000" dirty="0"/>
              <a:t>个病毒，下载版本：</a:t>
            </a:r>
            <a:r>
              <a:rPr lang="en-US" altLang="zh-CN" sz="2000" dirty="0"/>
              <a:t>IMG_VR_2018-07-01_4 - IMG/VR v2​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9302FA-47A2-4A79-A39C-8146B4E2C228}"/>
              </a:ext>
            </a:extLst>
          </p:cNvPr>
          <p:cNvSpPr txBox="1"/>
          <p:nvPr/>
        </p:nvSpPr>
        <p:spPr>
          <a:xfrm>
            <a:off x="6358273" y="2288496"/>
            <a:ext cx="5486398" cy="4358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highlight>
                  <a:srgbClr val="C0C0C0"/>
                </a:highlight>
              </a:rPr>
              <a:t>鉴定</a:t>
            </a:r>
            <a:r>
              <a:rPr lang="en-US" altLang="zh-CN" sz="2800" dirty="0">
                <a:highlight>
                  <a:srgbClr val="C0C0C0"/>
                </a:highlight>
              </a:rPr>
              <a:t>phage-host</a:t>
            </a:r>
            <a:r>
              <a:rPr lang="zh-CN" altLang="en-US" sz="2800" dirty="0">
                <a:highlight>
                  <a:srgbClr val="C0C0C0"/>
                </a:highlight>
              </a:rPr>
              <a:t>方法概述</a:t>
            </a:r>
            <a:endParaRPr lang="en-US" altLang="zh-CN" sz="2800" dirty="0">
              <a:highlight>
                <a:srgbClr val="C0C0C0"/>
              </a:highlight>
            </a:endParaRPr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CRISPR spacer</a:t>
            </a:r>
            <a:r>
              <a:rPr lang="zh-CN" altLang="en-US" dirty="0"/>
              <a:t>和</a:t>
            </a:r>
            <a:r>
              <a:rPr lang="en-US" altLang="zh-CN" dirty="0"/>
              <a:t>prophage</a:t>
            </a:r>
            <a:r>
              <a:rPr lang="zh-CN" altLang="en-US" dirty="0"/>
              <a:t>（直接</a:t>
            </a:r>
            <a:r>
              <a:rPr lang="en-US" altLang="zh-CN" dirty="0" err="1"/>
              <a:t>blastn</a:t>
            </a:r>
            <a:r>
              <a:rPr lang="zh-CN" altLang="en-US" dirty="0"/>
              <a:t>）的方法联用预测</a:t>
            </a:r>
            <a:r>
              <a:rPr lang="en-US" altLang="zh-CN" dirty="0"/>
              <a:t>phage-host</a:t>
            </a:r>
            <a:r>
              <a:rPr lang="zh-CN" altLang="en-US" dirty="0"/>
              <a:t>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预测出了</a:t>
            </a:r>
            <a:r>
              <a:rPr lang="en-US" altLang="zh-CN" dirty="0"/>
              <a:t>81,449</a:t>
            </a:r>
            <a:r>
              <a:rPr lang="zh-CN" altLang="en-US" dirty="0"/>
              <a:t>个</a:t>
            </a:r>
            <a:r>
              <a:rPr lang="en-US" altLang="zh-CN" dirty="0"/>
              <a:t>IMG/VR</a:t>
            </a:r>
            <a:r>
              <a:rPr lang="zh-CN" altLang="en-US" dirty="0"/>
              <a:t>病毒和</a:t>
            </a:r>
            <a:r>
              <a:rPr lang="en-US" altLang="zh-CN" dirty="0"/>
              <a:t>23,082</a:t>
            </a:r>
            <a:r>
              <a:rPr lang="zh-CN" altLang="en-US" dirty="0"/>
              <a:t>个</a:t>
            </a:r>
            <a:r>
              <a:rPr lang="en-US" altLang="zh-CN" dirty="0"/>
              <a:t>GEM</a:t>
            </a:r>
            <a:r>
              <a:rPr lang="zh-CN" altLang="en-US" dirty="0"/>
              <a:t>之间的关联。​并使用</a:t>
            </a:r>
            <a:r>
              <a:rPr lang="en-US" altLang="zh-CN" dirty="0"/>
              <a:t>purity</a:t>
            </a:r>
            <a:r>
              <a:rPr lang="zh-CN" altLang="en-US" dirty="0"/>
              <a:t>和</a:t>
            </a:r>
            <a:r>
              <a:rPr lang="en-US" altLang="zh-CN" dirty="0"/>
              <a:t>agreement</a:t>
            </a:r>
            <a:r>
              <a:rPr lang="zh-CN" altLang="en-US" dirty="0"/>
              <a:t>指标来评估两种方法的预测效果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annontion</a:t>
            </a:r>
            <a:r>
              <a:rPr lang="en-US" altLang="zh-CN" dirty="0"/>
              <a:t> rate</a:t>
            </a:r>
            <a:r>
              <a:rPr lang="zh-CN" altLang="en-US" dirty="0"/>
              <a:t>：病毒：</a:t>
            </a:r>
            <a:r>
              <a:rPr lang="en-US" altLang="zh-CN" dirty="0"/>
              <a:t>10.7%</a:t>
            </a:r>
            <a:r>
              <a:rPr lang="zh-CN" altLang="en-US" dirty="0"/>
              <a:t>，</a:t>
            </a:r>
            <a:r>
              <a:rPr lang="en-US" altLang="zh-CN" dirty="0"/>
              <a:t>GEM</a:t>
            </a:r>
            <a:r>
              <a:rPr lang="zh-CN" altLang="en-US" dirty="0"/>
              <a:t>：</a:t>
            </a:r>
            <a:r>
              <a:rPr lang="en-US" altLang="zh-CN" dirty="0"/>
              <a:t>44.8%</a:t>
            </a:r>
          </a:p>
          <a:p>
            <a:endParaRPr lang="en-US" altLang="zh-CN" dirty="0"/>
          </a:p>
          <a:p>
            <a:r>
              <a:rPr lang="en-US" altLang="zh-CN" dirty="0" err="1"/>
              <a:t>ps</a:t>
            </a:r>
            <a:r>
              <a:rPr lang="zh-CN" altLang="en-US" dirty="0"/>
              <a:t>：后续还使用</a:t>
            </a:r>
            <a:r>
              <a:rPr lang="en-US" altLang="zh-CN" dirty="0" err="1"/>
              <a:t>virsorter</a:t>
            </a:r>
            <a:r>
              <a:rPr lang="en-US" altLang="zh-CN" dirty="0"/>
              <a:t> de novo</a:t>
            </a:r>
            <a:r>
              <a:rPr lang="zh-CN" altLang="en-US" dirty="0"/>
              <a:t>预测</a:t>
            </a:r>
            <a:r>
              <a:rPr lang="en-US" altLang="zh-CN" dirty="0"/>
              <a:t>GEM </a:t>
            </a:r>
            <a:r>
              <a:rPr lang="zh-CN" altLang="en-US" dirty="0"/>
              <a:t>中的 </a:t>
            </a:r>
            <a:r>
              <a:rPr lang="en-US" altLang="zh-CN" dirty="0"/>
              <a:t>prophage</a:t>
            </a:r>
            <a:r>
              <a:rPr lang="zh-CN" altLang="en-US" dirty="0"/>
              <a:t>，比上述方法多提供了多提供了</a:t>
            </a:r>
            <a:r>
              <a:rPr lang="en-US" altLang="zh-CN" dirty="0"/>
              <a:t>10,410</a:t>
            </a:r>
            <a:r>
              <a:rPr lang="zh-CN" altLang="en-US" dirty="0"/>
              <a:t>个病毒与</a:t>
            </a:r>
            <a:r>
              <a:rPr lang="en-US" altLang="zh-CN" dirty="0"/>
              <a:t>7,805</a:t>
            </a:r>
            <a:r>
              <a:rPr lang="zh-CN" altLang="en-US" dirty="0"/>
              <a:t>个</a:t>
            </a:r>
            <a:r>
              <a:rPr lang="en-US" altLang="zh-CN" dirty="0"/>
              <a:t>GEM</a:t>
            </a:r>
            <a:r>
              <a:rPr lang="zh-CN" altLang="en-US" dirty="0"/>
              <a:t>建立关系​（本次复现不涉及）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95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23A78-0F9F-4D22-91E2-CFBDF148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22" y="223157"/>
            <a:ext cx="10515600" cy="1325563"/>
          </a:xfrm>
        </p:spPr>
        <p:txBody>
          <a:bodyPr/>
          <a:lstStyle/>
          <a:p>
            <a:r>
              <a:rPr lang="zh-CN" altLang="en-US" dirty="0"/>
              <a:t>文章提到的</a:t>
            </a:r>
            <a:r>
              <a:rPr lang="en-US" altLang="zh-CN" dirty="0"/>
              <a:t>agreement</a:t>
            </a:r>
            <a:r>
              <a:rPr lang="zh-CN" altLang="en-US" dirty="0"/>
              <a:t>​和</a:t>
            </a:r>
            <a:r>
              <a:rPr lang="en-US" altLang="zh-CN" dirty="0"/>
              <a:t>purity</a:t>
            </a:r>
            <a:r>
              <a:rPr lang="zh-CN" altLang="en-US" dirty="0"/>
              <a:t>指标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8B6828-C66C-43BA-8595-182D8445B13F}"/>
              </a:ext>
            </a:extLst>
          </p:cNvPr>
          <p:cNvSpPr txBox="1"/>
          <p:nvPr/>
        </p:nvSpPr>
        <p:spPr>
          <a:xfrm>
            <a:off x="644762" y="1823040"/>
            <a:ext cx="38967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purity</a:t>
            </a:r>
          </a:p>
          <a:p>
            <a:endParaRPr lang="en-US" altLang="zh-CN" dirty="0"/>
          </a:p>
          <a:p>
            <a:r>
              <a:rPr lang="zh-CN" altLang="en-US" dirty="0"/>
              <a:t>对得到的</a:t>
            </a:r>
            <a:r>
              <a:rPr lang="en-US" altLang="zh-CN" dirty="0"/>
              <a:t>phage-host</a:t>
            </a:r>
            <a:r>
              <a:rPr lang="zh-CN" altLang="en-US" dirty="0"/>
              <a:t>关系对</a:t>
            </a:r>
            <a:r>
              <a:rPr lang="en-US" altLang="zh-CN" dirty="0"/>
              <a:t>,</a:t>
            </a:r>
            <a:r>
              <a:rPr lang="zh-CN" altLang="en-US" dirty="0"/>
              <a:t>对于找到</a:t>
            </a:r>
            <a:r>
              <a:rPr lang="en-US" altLang="zh-CN" dirty="0"/>
              <a:t>host</a:t>
            </a:r>
            <a:r>
              <a:rPr lang="zh-CN" altLang="en-US" dirty="0"/>
              <a:t>的</a:t>
            </a:r>
            <a:r>
              <a:rPr lang="en-US" altLang="zh-CN" dirty="0"/>
              <a:t>virus</a:t>
            </a:r>
            <a:r>
              <a:rPr lang="zh-CN" altLang="en-US" dirty="0"/>
              <a:t>，提取每个</a:t>
            </a:r>
            <a:r>
              <a:rPr lang="en-US" altLang="zh-CN" dirty="0"/>
              <a:t>virus host</a:t>
            </a:r>
            <a:r>
              <a:rPr lang="zh-CN" altLang="en-US" dirty="0"/>
              <a:t>在不同</a:t>
            </a:r>
            <a:r>
              <a:rPr lang="en-US" altLang="zh-CN" dirty="0"/>
              <a:t>tax rank</a:t>
            </a:r>
            <a:r>
              <a:rPr lang="zh-CN" altLang="en-US" dirty="0"/>
              <a:t>的</a:t>
            </a:r>
            <a:r>
              <a:rPr lang="en-US" altLang="zh-CN" dirty="0"/>
              <a:t>most common taxonomy</a:t>
            </a:r>
            <a:r>
              <a:rPr lang="zh-CN" altLang="en-US" dirty="0"/>
              <a:t>，计算此</a:t>
            </a:r>
            <a:r>
              <a:rPr lang="en-US" altLang="zh-CN" dirty="0"/>
              <a:t>taxonomy </a:t>
            </a:r>
            <a:r>
              <a:rPr lang="zh-CN" altLang="en-US" dirty="0"/>
              <a:t>在所有宿主中的比例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agreement-</a:t>
            </a:r>
            <a:r>
              <a:rPr lang="zh-CN" altLang="en-US" b="1" dirty="0"/>
              <a:t>两种方法的一致性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对两种方法都预测有</a:t>
            </a:r>
            <a:r>
              <a:rPr lang="en-US" altLang="zh-CN" dirty="0"/>
              <a:t>host</a:t>
            </a:r>
            <a:r>
              <a:rPr lang="zh-CN" altLang="en-US" dirty="0"/>
              <a:t>的</a:t>
            </a:r>
            <a:r>
              <a:rPr lang="en-US" altLang="zh-CN" dirty="0"/>
              <a:t>virus</a:t>
            </a:r>
            <a:r>
              <a:rPr lang="zh-CN" altLang="en-US" dirty="0"/>
              <a:t>，也先提取每个</a:t>
            </a:r>
            <a:r>
              <a:rPr lang="en-US" altLang="zh-CN" dirty="0"/>
              <a:t>host</a:t>
            </a:r>
            <a:r>
              <a:rPr lang="zh-CN" altLang="en-US" dirty="0"/>
              <a:t>在不同</a:t>
            </a:r>
            <a:r>
              <a:rPr lang="en-US" altLang="zh-CN" dirty="0"/>
              <a:t>tax rank</a:t>
            </a:r>
            <a:r>
              <a:rPr lang="zh-CN" altLang="en-US" dirty="0"/>
              <a:t>的</a:t>
            </a:r>
            <a:r>
              <a:rPr lang="en-US" altLang="zh-CN" dirty="0"/>
              <a:t>most common taxonomy </a:t>
            </a:r>
            <a:r>
              <a:rPr lang="zh-CN" altLang="en-US" dirty="0"/>
              <a:t>，再据此比较两种方法预测病毒宿主的一致性​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65989F6-9FB5-4F03-B765-9BF2170BA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245" y="1262898"/>
            <a:ext cx="5441152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3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10BD0-8FFA-4906-8E50-DECCDFBF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文章的</a:t>
            </a:r>
            <a:r>
              <a:rPr lang="en-US" altLang="zh-CN" dirty="0"/>
              <a:t>agreement</a:t>
            </a:r>
            <a:r>
              <a:rPr lang="zh-CN" altLang="en-US" dirty="0"/>
              <a:t>​和</a:t>
            </a:r>
            <a:r>
              <a:rPr lang="en-US" altLang="zh-CN" dirty="0"/>
              <a:t>purity</a:t>
            </a:r>
            <a:r>
              <a:rPr lang="zh-CN" altLang="en-US" dirty="0"/>
              <a:t>指标结果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D0E32-BED0-4346-A54B-ECF7F30CC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6745"/>
            <a:ext cx="4566920" cy="4300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agreement</a:t>
            </a:r>
          </a:p>
          <a:p>
            <a:pPr marL="0" indent="0">
              <a:buNone/>
            </a:pPr>
            <a:r>
              <a:rPr lang="en-US" altLang="zh-CN" sz="1600" dirty="0"/>
              <a:t>For viruses with hosts predicted </a:t>
            </a:r>
            <a:r>
              <a:rPr lang="en-US" altLang="zh-CN" sz="1600" b="1" dirty="0">
                <a:solidFill>
                  <a:srgbClr val="FF0000"/>
                </a:solidFill>
              </a:rPr>
              <a:t>by both methods</a:t>
            </a:r>
            <a:r>
              <a:rPr lang="en-US" altLang="zh-CN" sz="1600" dirty="0"/>
              <a:t>, ​</a:t>
            </a:r>
            <a:r>
              <a:rPr lang="en-US" altLang="zh-CN" sz="1600" b="1" dirty="0"/>
              <a:t> </a:t>
            </a:r>
            <a:r>
              <a:rPr lang="en-US" altLang="zh-CN" sz="1600" dirty="0"/>
              <a:t>we observed agreement at the following ranks: </a:t>
            </a:r>
            <a:r>
              <a:rPr lang="en-US" altLang="zh-CN" sz="1600" b="1" dirty="0"/>
              <a:t>phylum (91.9%), class (91.8%), order (88.5%), family (82.4%), genus (73.9%), species (53.2%)</a:t>
            </a:r>
            <a:r>
              <a:rPr lang="en-US" altLang="zh-CN" sz="1600" dirty="0"/>
              <a:t>. ​</a:t>
            </a:r>
          </a:p>
          <a:p>
            <a:pPr marL="0" indent="0">
              <a:buNone/>
            </a:pPr>
            <a:r>
              <a:rPr lang="en-US" altLang="zh-CN" sz="1600" dirty="0"/>
              <a:t>When only considering </a:t>
            </a:r>
            <a:r>
              <a:rPr lang="en-US" altLang="zh-CN" sz="1600" b="1" dirty="0"/>
              <a:t>MAG contigs &gt;1.5x the length of matched viruses</a:t>
            </a:r>
            <a:r>
              <a:rPr lang="en-US" altLang="zh-CN" sz="1600" dirty="0"/>
              <a:t>, the agreement with CRISPR spacers was increased: </a:t>
            </a:r>
            <a:r>
              <a:rPr lang="en-US" altLang="zh-CN" sz="1600" b="1" dirty="0"/>
              <a:t>phylum (96.9%), class (96.9%), order (94.9%), family (88.6%), genus (79.3%), species (56.3%). </a:t>
            </a:r>
            <a:r>
              <a:rPr lang="en-US" altLang="zh-CN" sz="1600" dirty="0"/>
              <a:t>​</a:t>
            </a:r>
          </a:p>
          <a:p>
            <a:pPr marL="0" indent="0">
              <a:buNone/>
            </a:pPr>
            <a:r>
              <a:rPr lang="en-US" altLang="zh-CN" sz="1600" dirty="0"/>
              <a:t>when only considering "confident" predictions by each method (&gt;10 virus-host connections with &gt;90% agreement within-method): </a:t>
            </a:r>
            <a:r>
              <a:rPr lang="en-US" altLang="zh-CN" sz="1600" b="1" dirty="0"/>
              <a:t>phylum (99.2%), class (99.2%), order (99.0%), family (98.7%), genus (98.0%), species (98.6%).​</a:t>
            </a:r>
            <a:endParaRPr lang="zh-CN" altLang="en-US" sz="1600" b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6D2AF22-85FA-4AE7-A762-D20C08A7262C}"/>
              </a:ext>
            </a:extLst>
          </p:cNvPr>
          <p:cNvSpPr txBox="1">
            <a:spLocks/>
          </p:cNvSpPr>
          <p:nvPr/>
        </p:nvSpPr>
        <p:spPr>
          <a:xfrm>
            <a:off x="6527800" y="1998345"/>
            <a:ext cx="4566920" cy="430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purity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accent2"/>
                </a:solidFill>
              </a:rPr>
              <a:t>For hosts predicted based on CRISPR-targeting</a:t>
            </a:r>
            <a:r>
              <a:rPr lang="en-US" altLang="zh-CN" sz="1600" dirty="0"/>
              <a:t>, we observed the following purity values: </a:t>
            </a:r>
            <a:r>
              <a:rPr lang="en-US" altLang="zh-CN" sz="1600" b="1" dirty="0"/>
              <a:t>phylum (99.1%), class (99.1%), order (98.5%), family (95.7%), genus (91.1%), </a:t>
            </a:r>
            <a:r>
              <a:rPr lang="en-US" altLang="zh-CN" sz="1600" b="1" dirty="0">
                <a:effectLst/>
              </a:rPr>
              <a:t>species (84.9%)</a:t>
            </a:r>
            <a:r>
              <a:rPr lang="en-US" altLang="zh-CN" sz="1600" b="1" dirty="0"/>
              <a:t>.​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accent2"/>
                </a:solidFill>
              </a:rPr>
              <a:t>For hosts predicted based on genome sequence matches</a:t>
            </a:r>
            <a:r>
              <a:rPr lang="en-US" altLang="zh-CN" sz="1600" dirty="0"/>
              <a:t>, we observed the following purity values: </a:t>
            </a:r>
            <a:r>
              <a:rPr lang="en-US" altLang="zh-CN" sz="1600" b="1" dirty="0"/>
              <a:t>phylum (99.6%), class (99.6%), order (99.0%), family (95.2%), genus (89.0%),</a:t>
            </a:r>
            <a:r>
              <a:rPr lang="en-US" altLang="zh-CN" sz="1600" b="1" dirty="0">
                <a:effectLst/>
              </a:rPr>
              <a:t>species (75.8%)</a:t>
            </a:r>
            <a:r>
              <a:rPr lang="en-US" altLang="zh-CN" sz="1600" b="1" dirty="0"/>
              <a:t>.​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8499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23A78-0F9F-4D22-91E2-CFBDF148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22" y="223157"/>
            <a:ext cx="10515600" cy="1325563"/>
          </a:xfrm>
        </p:spPr>
        <p:txBody>
          <a:bodyPr/>
          <a:lstStyle/>
          <a:p>
            <a:r>
              <a:rPr lang="en-US" altLang="zh-CN" dirty="0"/>
              <a:t>1.2 CRISPR spacer match</a:t>
            </a:r>
            <a:r>
              <a:rPr lang="zh-CN" altLang="en-US" dirty="0"/>
              <a:t>方法​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BEACF-1C0C-4725-96CB-6B77E1C8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542089"/>
            <a:ext cx="10515600" cy="554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原文</a:t>
            </a:r>
            <a:r>
              <a:rPr lang="en-US" altLang="zh-CN" dirty="0"/>
              <a:t>CRISPR</a:t>
            </a:r>
            <a:r>
              <a:rPr lang="zh-CN" altLang="en-US" dirty="0"/>
              <a:t>鉴定方法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871213-163D-4725-B084-5D56AF914F64}"/>
              </a:ext>
            </a:extLst>
          </p:cNvPr>
          <p:cNvSpPr txBox="1"/>
          <p:nvPr/>
        </p:nvSpPr>
        <p:spPr>
          <a:xfrm>
            <a:off x="451722" y="2326252"/>
            <a:ext cx="53749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C0C0C0"/>
                </a:highlight>
              </a:rPr>
              <a:t>鉴定</a:t>
            </a:r>
            <a:r>
              <a:rPr lang="en-US" altLang="zh-CN" dirty="0">
                <a:highlight>
                  <a:srgbClr val="C0C0C0"/>
                </a:highlight>
              </a:rPr>
              <a:t>CRISPR-spacer</a:t>
            </a:r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>
                <a:solidFill>
                  <a:srgbClr val="00B0F0"/>
                </a:solidFill>
              </a:rPr>
              <a:t>CRT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00B0F0"/>
                </a:solidFill>
              </a:rPr>
              <a:t>PILER-CR</a:t>
            </a:r>
            <a:r>
              <a:rPr lang="zh-CN" altLang="en-US" dirty="0"/>
              <a:t>联合预测</a:t>
            </a:r>
            <a:r>
              <a:rPr lang="en-US" altLang="zh-CN" dirty="0"/>
              <a:t>CRISPR spacer</a:t>
            </a:r>
            <a:r>
              <a:rPr lang="zh-CN" altLang="en-US" dirty="0"/>
              <a:t>，结果取并集。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只在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contig &gt; 10kb</a:t>
            </a:r>
            <a:r>
              <a:rPr lang="zh-CN" altLang="en-US" dirty="0"/>
              <a:t>上进行预测，并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丢弃少于三个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spacer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repeats mean identity&lt;97%</a:t>
            </a:r>
            <a:r>
              <a:rPr lang="zh-CN" altLang="en-US" dirty="0"/>
              <a:t>的</a:t>
            </a:r>
            <a:r>
              <a:rPr lang="en-US" altLang="zh-CN" dirty="0"/>
              <a:t>CRISPR Array</a:t>
            </a:r>
            <a:r>
              <a:rPr lang="zh-CN" altLang="en-US" dirty="0"/>
              <a:t>，只统计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&gt;25bp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spacer</a:t>
            </a: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原文还提到丢弃了存在于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少于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个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Cas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蛋白的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MAG</a:t>
            </a:r>
            <a:r>
              <a:rPr lang="zh-CN" altLang="en-US" dirty="0"/>
              <a:t>的</a:t>
            </a:r>
            <a:r>
              <a:rPr lang="en-US" altLang="zh-CN" dirty="0"/>
              <a:t>CRISPR Array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结果：</a:t>
            </a:r>
            <a:r>
              <a:rPr lang="zh-CN" altLang="en-US" dirty="0"/>
              <a:t>最终在</a:t>
            </a:r>
            <a:r>
              <a:rPr lang="en-US" altLang="zh-CN" dirty="0"/>
              <a:t>13,540</a:t>
            </a:r>
            <a:r>
              <a:rPr lang="zh-CN" altLang="en-US" dirty="0"/>
              <a:t>个</a:t>
            </a:r>
            <a:r>
              <a:rPr lang="en-US" altLang="zh-CN" dirty="0"/>
              <a:t>MAG</a:t>
            </a:r>
            <a:r>
              <a:rPr lang="zh-CN" altLang="en-US" dirty="0"/>
              <a:t>中，预测</a:t>
            </a:r>
            <a:r>
              <a:rPr lang="en-US" altLang="zh-CN" dirty="0"/>
              <a:t>23,851</a:t>
            </a:r>
            <a:r>
              <a:rPr lang="zh-CN" altLang="en-US" dirty="0"/>
              <a:t>个</a:t>
            </a:r>
            <a:r>
              <a:rPr lang="en-US" altLang="zh-CN" dirty="0"/>
              <a:t>CRISPR array</a:t>
            </a:r>
            <a:r>
              <a:rPr lang="zh-CN" altLang="en-US" dirty="0"/>
              <a:t>、</a:t>
            </a:r>
            <a:r>
              <a:rPr lang="en-US" altLang="zh-CN" dirty="0"/>
              <a:t>567,316</a:t>
            </a:r>
            <a:r>
              <a:rPr lang="zh-CN" altLang="en-US" dirty="0"/>
              <a:t>个</a:t>
            </a:r>
            <a:r>
              <a:rPr lang="en-US" altLang="zh-CN" dirty="0"/>
              <a:t>CRISPR spacer</a:t>
            </a:r>
            <a:r>
              <a:rPr lang="zh-CN" altLang="en-US" b="1" dirty="0"/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4C9700-3258-4EB1-99AE-14E63D68BA07}"/>
              </a:ext>
            </a:extLst>
          </p:cNvPr>
          <p:cNvSpPr txBox="1"/>
          <p:nvPr/>
        </p:nvSpPr>
        <p:spPr>
          <a:xfrm>
            <a:off x="6096000" y="2326252"/>
            <a:ext cx="577088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C0C0C0"/>
                </a:highlight>
              </a:rPr>
              <a:t>B</a:t>
            </a:r>
            <a:r>
              <a:rPr lang="zh-CN" altLang="zh-CN" dirty="0">
                <a:highlight>
                  <a:srgbClr val="C0C0C0"/>
                </a:highlight>
              </a:rPr>
              <a:t>lastn</a:t>
            </a:r>
            <a:endParaRPr lang="en-US" altLang="zh-CN" dirty="0">
              <a:highlight>
                <a:srgbClr val="C0C0C0"/>
              </a:highlight>
            </a:endParaRPr>
          </a:p>
          <a:p>
            <a:endParaRPr lang="en-US" altLang="zh-CN" dirty="0"/>
          </a:p>
          <a:p>
            <a:r>
              <a:rPr lang="zh-CN" altLang="zh-CN" dirty="0"/>
              <a:t>通过</a:t>
            </a:r>
            <a:r>
              <a:rPr lang="zh-CN" altLang="zh-CN" dirty="0">
                <a:solidFill>
                  <a:srgbClr val="00B0F0"/>
                </a:solidFill>
              </a:rPr>
              <a:t>blastn</a:t>
            </a:r>
            <a:r>
              <a:rPr lang="zh-CN" altLang="zh-CN" dirty="0"/>
              <a:t>把spacer和病毒进行比对，鉴定Protospacers</a:t>
            </a:r>
            <a:r>
              <a:rPr lang="zh-CN" altLang="en-US" dirty="0"/>
              <a:t>，以得到</a:t>
            </a:r>
            <a:r>
              <a:rPr lang="en-US" altLang="zh-CN" dirty="0"/>
              <a:t>phage-host</a:t>
            </a:r>
            <a:r>
              <a:rPr lang="zh-CN" altLang="en-US" dirty="0"/>
              <a:t>的关系对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通过将CRISPR-spacer用blastn比对到760,453个IMG / VR病毒基因组（blastn参数，</a:t>
            </a:r>
            <a:r>
              <a:rPr lang="zh-CN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-word_size 10 -dust no -max_target_seqs 10000</a:t>
            </a:r>
            <a:r>
              <a:rPr lang="zh-CN" altLang="zh-CN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筛选</a:t>
            </a:r>
            <a:r>
              <a:rPr lang="zh-CN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up to one mismatch covering at least 95% of the spacer length</a:t>
            </a:r>
            <a:r>
              <a:rPr lang="zh-CN" altLang="zh-CN" dirty="0"/>
              <a:t>的比对结果，以关联病毒-宿主关系。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（注：筛选条件我的理解是mismatch≤1，alignment length &gt; 95% spacer length）​ </a:t>
            </a:r>
          </a:p>
        </p:txBody>
      </p:sp>
    </p:spTree>
    <p:extLst>
      <p:ext uri="{BB962C8B-B14F-4D97-AF65-F5344CB8AC3E}">
        <p14:creationId xmlns:p14="http://schemas.microsoft.com/office/powerpoint/2010/main" val="174840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23A78-0F9F-4D22-91E2-CFBDF148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22" y="223157"/>
            <a:ext cx="10515600" cy="1325563"/>
          </a:xfrm>
        </p:spPr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 </a:t>
            </a:r>
            <a:r>
              <a:rPr lang="en-US" altLang="zh-CN" dirty="0"/>
              <a:t>CRISPR spacer match</a:t>
            </a:r>
            <a:r>
              <a:rPr lang="zh-CN" altLang="en-US" dirty="0"/>
              <a:t>方法复现​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BEACF-1C0C-4725-96CB-6B77E1C8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6" y="1542089"/>
            <a:ext cx="11159031" cy="4412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复现流程​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/>
              <a:t>先对</a:t>
            </a:r>
            <a:r>
              <a:rPr lang="en-US" altLang="zh-CN" sz="1800" dirty="0"/>
              <a:t>GEM</a:t>
            </a:r>
            <a:r>
              <a:rPr lang="zh-CN" altLang="en-US" sz="1800" dirty="0"/>
              <a:t>的序列进行扫描，</a:t>
            </a:r>
            <a:r>
              <a:rPr lang="zh-CN" altLang="en-US" sz="1800" dirty="0">
                <a:solidFill>
                  <a:schemeClr val="tx2"/>
                </a:solidFill>
              </a:rPr>
              <a:t>过滤 </a:t>
            </a:r>
            <a:r>
              <a:rPr lang="en-US" altLang="zh-CN" sz="1800" dirty="0">
                <a:solidFill>
                  <a:schemeClr val="tx2"/>
                </a:solidFill>
              </a:rPr>
              <a:t>&lt;10 kb </a:t>
            </a:r>
            <a:r>
              <a:rPr lang="zh-CN" altLang="en-US" sz="1800" dirty="0">
                <a:solidFill>
                  <a:schemeClr val="tx2"/>
                </a:solidFill>
              </a:rPr>
              <a:t>的</a:t>
            </a:r>
            <a:r>
              <a:rPr lang="en-US" altLang="zh-CN" sz="1800" dirty="0">
                <a:solidFill>
                  <a:schemeClr val="tx2"/>
                </a:solidFill>
              </a:rPr>
              <a:t>contig​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b="1" dirty="0" err="1"/>
              <a:t>pilercr</a:t>
            </a:r>
            <a:r>
              <a:rPr lang="en-US" altLang="zh-CN" sz="1800" b="1" dirty="0"/>
              <a:t> v1.0.6 </a:t>
            </a:r>
            <a:r>
              <a:rPr lang="zh-CN" altLang="en-US" sz="1800" dirty="0"/>
              <a:t>预测</a:t>
            </a:r>
            <a:r>
              <a:rPr lang="en-US" altLang="zh-CN" sz="1800" dirty="0"/>
              <a:t>CRISPR spacer</a:t>
            </a:r>
            <a:r>
              <a:rPr lang="zh-CN" altLang="en-US" sz="1800" dirty="0"/>
              <a:t>，解析并得到</a:t>
            </a:r>
            <a:r>
              <a:rPr lang="en-US" altLang="zh-CN" sz="1800" dirty="0" err="1">
                <a:solidFill>
                  <a:schemeClr val="tx2"/>
                </a:solidFill>
              </a:rPr>
              <a:t>spacer_num</a:t>
            </a:r>
            <a:r>
              <a:rPr lang="en-US" altLang="zh-CN" sz="1800" dirty="0">
                <a:solidFill>
                  <a:schemeClr val="tx2"/>
                </a:solidFill>
              </a:rPr>
              <a:t> &gt;= 3 and repeats </a:t>
            </a:r>
            <a:r>
              <a:rPr lang="en-US" altLang="zh-CN" sz="1800" dirty="0" err="1">
                <a:solidFill>
                  <a:schemeClr val="tx2"/>
                </a:solidFill>
              </a:rPr>
              <a:t>avg_identity</a:t>
            </a:r>
            <a:r>
              <a:rPr lang="en-US" altLang="zh-CN" sz="1800" dirty="0">
                <a:solidFill>
                  <a:schemeClr val="tx2"/>
                </a:solidFill>
              </a:rPr>
              <a:t>&gt;97</a:t>
            </a:r>
            <a:r>
              <a:rPr lang="zh-CN" altLang="en-US" sz="1800" dirty="0">
                <a:solidFill>
                  <a:schemeClr val="tx2"/>
                </a:solidFill>
              </a:rPr>
              <a:t>的</a:t>
            </a:r>
            <a:r>
              <a:rPr lang="en-US" altLang="zh-CN" sz="1800" dirty="0">
                <a:solidFill>
                  <a:schemeClr val="tx2"/>
                </a:solidFill>
              </a:rPr>
              <a:t>Array</a:t>
            </a:r>
            <a:r>
              <a:rPr lang="zh-CN" altLang="en-US" sz="1800" dirty="0">
                <a:solidFill>
                  <a:schemeClr val="tx2"/>
                </a:solidFill>
              </a:rPr>
              <a:t>，</a:t>
            </a:r>
            <a:r>
              <a:rPr lang="en-US" altLang="zh-CN" sz="1800" dirty="0">
                <a:solidFill>
                  <a:schemeClr val="tx2"/>
                </a:solidFill>
              </a:rPr>
              <a:t>spacer length&gt;25bp </a:t>
            </a:r>
            <a:r>
              <a:rPr lang="zh-CN" altLang="en-US" sz="1800" dirty="0">
                <a:solidFill>
                  <a:schemeClr val="tx2"/>
                </a:solidFill>
              </a:rPr>
              <a:t>的</a:t>
            </a:r>
            <a:r>
              <a:rPr lang="en-US" altLang="zh-CN" sz="1800" dirty="0">
                <a:solidFill>
                  <a:schemeClr val="tx2"/>
                </a:solidFill>
              </a:rPr>
              <a:t>spacer​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b="1" dirty="0"/>
              <a:t>CRT v1.2</a:t>
            </a:r>
            <a:r>
              <a:rPr lang="zh-CN" altLang="en-US" sz="1800" dirty="0"/>
              <a:t>（</a:t>
            </a:r>
            <a:r>
              <a:rPr lang="en-US" altLang="zh-CN" sz="1800" dirty="0"/>
              <a:t>modified by CASC</a:t>
            </a:r>
            <a:r>
              <a:rPr lang="zh-CN" altLang="en-US" sz="1800" dirty="0"/>
              <a:t>），解析并得到</a:t>
            </a:r>
            <a:r>
              <a:rPr lang="en-US" altLang="zh-CN" sz="1800" dirty="0" err="1">
                <a:solidFill>
                  <a:schemeClr val="tx2"/>
                </a:solidFill>
              </a:rPr>
              <a:t>spacer_num</a:t>
            </a:r>
            <a:r>
              <a:rPr lang="en-US" altLang="zh-CN" sz="1800" dirty="0">
                <a:solidFill>
                  <a:schemeClr val="tx2"/>
                </a:solidFill>
              </a:rPr>
              <a:t> &gt;= 3 and repeats </a:t>
            </a:r>
            <a:r>
              <a:rPr lang="en-US" altLang="zh-CN" sz="1800" dirty="0" err="1">
                <a:solidFill>
                  <a:schemeClr val="tx2"/>
                </a:solidFill>
              </a:rPr>
              <a:t>avg_identity</a:t>
            </a:r>
            <a:r>
              <a:rPr lang="en-US" altLang="zh-CN" sz="1800" dirty="0">
                <a:solidFill>
                  <a:schemeClr val="tx2"/>
                </a:solidFill>
              </a:rPr>
              <a:t>&gt;97</a:t>
            </a:r>
            <a:r>
              <a:rPr lang="zh-CN" altLang="en-US" sz="1800" dirty="0">
                <a:solidFill>
                  <a:schemeClr val="tx2"/>
                </a:solidFill>
              </a:rPr>
              <a:t>的</a:t>
            </a:r>
            <a:r>
              <a:rPr lang="en-US" altLang="zh-CN" sz="1800" dirty="0">
                <a:solidFill>
                  <a:schemeClr val="tx2"/>
                </a:solidFill>
              </a:rPr>
              <a:t>Array</a:t>
            </a:r>
            <a:r>
              <a:rPr lang="zh-CN" altLang="en-US" sz="1800" dirty="0">
                <a:solidFill>
                  <a:schemeClr val="tx2"/>
                </a:solidFill>
              </a:rPr>
              <a:t>，</a:t>
            </a:r>
            <a:r>
              <a:rPr lang="en-US" altLang="zh-CN" sz="1800" dirty="0">
                <a:solidFill>
                  <a:schemeClr val="tx2"/>
                </a:solidFill>
              </a:rPr>
              <a:t>spacer length&gt;25bp </a:t>
            </a:r>
            <a:r>
              <a:rPr lang="zh-CN" altLang="en-US" sz="1800" dirty="0">
                <a:solidFill>
                  <a:schemeClr val="tx2"/>
                </a:solidFill>
              </a:rPr>
              <a:t>的</a:t>
            </a:r>
            <a:r>
              <a:rPr lang="en-US" altLang="zh-CN" sz="1800" dirty="0">
                <a:solidFill>
                  <a:schemeClr val="tx2"/>
                </a:solidFill>
              </a:rPr>
              <a:t>spacer</a:t>
            </a:r>
            <a:r>
              <a:rPr lang="zh-CN" altLang="en-US" sz="1800" dirty="0"/>
              <a:t>（注：</a:t>
            </a:r>
            <a:r>
              <a:rPr lang="en-US" altLang="zh-CN" sz="1800" dirty="0"/>
              <a:t>repeats identity</a:t>
            </a:r>
            <a:r>
              <a:rPr lang="zh-CN" altLang="en-US" sz="1800" dirty="0"/>
              <a:t>的计算使用</a:t>
            </a:r>
            <a:r>
              <a:rPr lang="en-US" altLang="zh-CN" sz="1800" dirty="0" err="1"/>
              <a:t>Biopython</a:t>
            </a:r>
            <a:r>
              <a:rPr lang="zh-CN" altLang="en-US" sz="1800" dirty="0"/>
              <a:t>的</a:t>
            </a:r>
            <a:r>
              <a:rPr lang="en-US" altLang="zh-CN" sz="1800" dirty="0"/>
              <a:t>pairwise2</a:t>
            </a:r>
            <a:r>
              <a:rPr lang="zh-CN" altLang="en-US" sz="1800" dirty="0"/>
              <a:t>）​</a:t>
            </a:r>
            <a:endParaRPr lang="en-US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/>
              <a:t>使用</a:t>
            </a:r>
            <a:r>
              <a:rPr lang="en-US" altLang="zh-CN" sz="1800" b="1" dirty="0" err="1"/>
              <a:t>hmmsearch</a:t>
            </a:r>
            <a:r>
              <a:rPr lang="en-US" altLang="zh-CN" sz="1800" b="1" dirty="0"/>
              <a:t> </a:t>
            </a:r>
            <a:r>
              <a:rPr lang="zh-CN" altLang="en-US" sz="1800" dirty="0"/>
              <a:t>注释</a:t>
            </a:r>
            <a:r>
              <a:rPr lang="en-US" altLang="zh-CN" sz="1800" dirty="0"/>
              <a:t>MAG</a:t>
            </a:r>
            <a:r>
              <a:rPr lang="zh-CN" altLang="en-US" sz="1800" dirty="0"/>
              <a:t>，筛选出</a:t>
            </a:r>
            <a:r>
              <a:rPr lang="en-US" altLang="zh-CN" sz="1800" dirty="0"/>
              <a:t>Cas</a:t>
            </a:r>
            <a:r>
              <a:rPr lang="zh-CN" altLang="en-US" sz="1800" dirty="0"/>
              <a:t>蛋白</a:t>
            </a:r>
            <a:r>
              <a:rPr lang="en-US" altLang="zh-CN" sz="1800" dirty="0"/>
              <a:t>&gt;=4</a:t>
            </a:r>
            <a:r>
              <a:rPr lang="zh-CN" altLang="en-US" sz="1800" dirty="0"/>
              <a:t>的</a:t>
            </a:r>
            <a:r>
              <a:rPr lang="en-US" altLang="zh-CN" sz="1800" dirty="0"/>
              <a:t>MAG</a:t>
            </a:r>
            <a:r>
              <a:rPr lang="zh-CN" altLang="en-US" sz="1800" dirty="0"/>
              <a:t>（</a:t>
            </a:r>
            <a:r>
              <a:rPr lang="en-US" altLang="zh-CN" sz="1800" dirty="0" err="1">
                <a:solidFill>
                  <a:schemeClr val="tx2"/>
                </a:solidFill>
              </a:rPr>
              <a:t>hmmer</a:t>
            </a:r>
            <a:r>
              <a:rPr lang="en-US" altLang="zh-CN" sz="1800" dirty="0">
                <a:solidFill>
                  <a:schemeClr val="tx2"/>
                </a:solidFill>
              </a:rPr>
              <a:t> v3.1b2</a:t>
            </a:r>
            <a:r>
              <a:rPr lang="zh-CN" altLang="en-US" sz="1800" dirty="0">
                <a:solidFill>
                  <a:schemeClr val="tx2"/>
                </a:solidFill>
              </a:rPr>
              <a:t>，</a:t>
            </a:r>
            <a:r>
              <a:rPr lang="en-US" altLang="zh-CN" sz="1800" dirty="0" err="1">
                <a:solidFill>
                  <a:schemeClr val="tx2"/>
                </a:solidFill>
              </a:rPr>
              <a:t>hmmsearch</a:t>
            </a:r>
            <a:r>
              <a:rPr lang="en-US" altLang="zh-CN" sz="1800" dirty="0">
                <a:solidFill>
                  <a:schemeClr val="tx2"/>
                </a:solidFill>
              </a:rPr>
              <a:t> thresholds: E ≤ 0.001</a:t>
            </a:r>
            <a:r>
              <a:rPr lang="zh-CN" altLang="en-US" sz="1800" dirty="0"/>
              <a:t>）​</a:t>
            </a:r>
            <a:r>
              <a:rPr lang="en-US" altLang="zh-CN" sz="1800" dirty="0"/>
              <a:t>hmm</a:t>
            </a:r>
            <a:r>
              <a:rPr lang="zh-CN" altLang="en-US" sz="1800" dirty="0"/>
              <a:t>模型来自</a:t>
            </a:r>
            <a:r>
              <a:rPr lang="en-US" altLang="zh-CN" sz="1800" dirty="0" err="1"/>
              <a:t>Pfam</a:t>
            </a:r>
            <a:r>
              <a:rPr lang="en-US" altLang="zh-CN" sz="1800" dirty="0"/>
              <a:t> v33.0</a:t>
            </a:r>
            <a:r>
              <a:rPr lang="zh-CN" altLang="en-US" sz="1800" dirty="0"/>
              <a:t>，筛选得到</a:t>
            </a:r>
            <a:r>
              <a:rPr lang="en-US" altLang="zh-CN" sz="1800" dirty="0"/>
              <a:t>46</a:t>
            </a:r>
            <a:r>
              <a:rPr lang="zh-CN" altLang="en-US" sz="1800" dirty="0"/>
              <a:t>个</a:t>
            </a:r>
            <a:r>
              <a:rPr lang="en-US" altLang="zh-CN" sz="1800" dirty="0"/>
              <a:t>CRISPR Associated </a:t>
            </a:r>
            <a:r>
              <a:rPr lang="zh-CN" altLang="en-US" sz="1800" dirty="0"/>
              <a:t>蛋白 （</a:t>
            </a:r>
            <a:r>
              <a:rPr lang="zh-CN" altLang="en-US" sz="1800" dirty="0">
                <a:solidFill>
                  <a:srgbClr val="FF0000"/>
                </a:solidFill>
              </a:rPr>
              <a:t>注，这部分原文没有解释是怎么注释</a:t>
            </a:r>
            <a:r>
              <a:rPr lang="en-US" altLang="zh-CN" sz="1800" dirty="0">
                <a:solidFill>
                  <a:srgbClr val="FF0000"/>
                </a:solidFill>
              </a:rPr>
              <a:t>Cas</a:t>
            </a:r>
            <a:r>
              <a:rPr lang="zh-CN" altLang="en-US" sz="1800" dirty="0">
                <a:solidFill>
                  <a:srgbClr val="FF0000"/>
                </a:solidFill>
              </a:rPr>
              <a:t>蛋白的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b="1" dirty="0"/>
              <a:t>合并</a:t>
            </a:r>
            <a:r>
              <a:rPr lang="en-US" altLang="zh-CN" sz="1800" b="1" dirty="0"/>
              <a:t>CRT</a:t>
            </a:r>
            <a:r>
              <a:rPr lang="zh-CN" altLang="en-US" sz="1800" b="1" dirty="0"/>
              <a:t>和</a:t>
            </a:r>
            <a:r>
              <a:rPr lang="en-US" altLang="zh-CN" sz="1800" b="1" dirty="0" err="1"/>
              <a:t>pilecr</a:t>
            </a:r>
            <a:r>
              <a:rPr lang="zh-CN" altLang="en-US" sz="1800" b="1" dirty="0"/>
              <a:t>结果</a:t>
            </a:r>
            <a:r>
              <a:rPr lang="zh-CN" altLang="en-US" sz="1800" dirty="0"/>
              <a:t>（在</a:t>
            </a:r>
            <a:r>
              <a:rPr lang="en-US" altLang="zh-CN" sz="1800" dirty="0"/>
              <a:t>MAG</a:t>
            </a:r>
            <a:r>
              <a:rPr lang="zh-CN" altLang="en-US" sz="1800" dirty="0"/>
              <a:t>水平，取并集），重叠部分取</a:t>
            </a:r>
            <a:r>
              <a:rPr lang="en-US" altLang="zh-CN" sz="1800" dirty="0"/>
              <a:t>CRT</a:t>
            </a:r>
            <a:r>
              <a:rPr lang="zh-CN" altLang="en-US" sz="1800" dirty="0"/>
              <a:t>的结果</a:t>
            </a:r>
            <a:endParaRPr lang="en-US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1800" dirty="0"/>
              <a:t>通过将</a:t>
            </a:r>
            <a:r>
              <a:rPr lang="zh-CN" altLang="zh-CN" sz="1800" b="1" dirty="0"/>
              <a:t>CRISPR-spacer</a:t>
            </a:r>
            <a:r>
              <a:rPr lang="zh-CN" altLang="zh-CN" sz="1800" dirty="0"/>
              <a:t>用blastn（blast+ v2.9）比对到760,453个IMG / VR病毒基因组（</a:t>
            </a:r>
            <a:r>
              <a:rPr lang="zh-CN" altLang="zh-CN" sz="1800" dirty="0">
                <a:solidFill>
                  <a:schemeClr val="tx2"/>
                </a:solidFill>
              </a:rPr>
              <a:t>blastn参数，-word_size 10 -dust no -max_target_seqs 10000</a:t>
            </a:r>
            <a:r>
              <a:rPr lang="zh-CN" altLang="zh-CN" sz="1800" dirty="0"/>
              <a:t>），筛选</a:t>
            </a:r>
            <a:r>
              <a:rPr lang="zh-CN" altLang="zh-CN" sz="1800" dirty="0">
                <a:solidFill>
                  <a:schemeClr val="tx2"/>
                </a:solidFill>
              </a:rPr>
              <a:t>mismatch≤1，alignment length &gt; 95% spacer length</a:t>
            </a:r>
            <a:r>
              <a:rPr lang="zh-CN" altLang="zh-CN" sz="1800" dirty="0"/>
              <a:t>的比对结果，认为是预测的病毒-宿主关系。​ </a:t>
            </a:r>
            <a:endParaRPr lang="en-US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/>
              <a:t>分析结果​</a:t>
            </a:r>
            <a:r>
              <a:rPr lang="zh-CN" altLang="zh-CN" sz="1800" dirty="0"/>
              <a:t>​ 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82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ABEC972-02B4-4B86-A0D9-89F2A4A0A01D}"/>
              </a:ext>
            </a:extLst>
          </p:cNvPr>
          <p:cNvSpPr txBox="1"/>
          <p:nvPr/>
        </p:nvSpPr>
        <p:spPr>
          <a:xfrm>
            <a:off x="438064" y="2622318"/>
            <a:ext cx="4185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DOE-JGI Metagenome Annotation Pipeline （MAP v.4）提到的</a:t>
            </a:r>
            <a:r>
              <a:rPr lang="en-US" altLang="zh-CN" b="1" dirty="0"/>
              <a:t>CRT</a:t>
            </a:r>
            <a:r>
              <a:rPr lang="zh-CN" altLang="en-US" b="1" dirty="0"/>
              <a:t>版本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09FF1E-56A7-44F3-9FD8-9437718EE788}"/>
              </a:ext>
            </a:extLst>
          </p:cNvPr>
          <p:cNvSpPr txBox="1"/>
          <p:nvPr/>
        </p:nvSpPr>
        <p:spPr>
          <a:xfrm>
            <a:off x="438064" y="3245028"/>
            <a:ext cx="418592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The modified CRT has the capability to read </a:t>
            </a:r>
            <a:r>
              <a:rPr lang="en-US" altLang="zh-CN" b="1" dirty="0"/>
              <a:t>multi-FASTA files</a:t>
            </a:r>
            <a:r>
              <a:rPr lang="en-US" altLang="zh-CN" dirty="0"/>
              <a:t>, </a:t>
            </a:r>
            <a:r>
              <a:rPr lang="en-US" altLang="zh-CN" b="1" dirty="0">
                <a:effectLst/>
              </a:rPr>
              <a:t>detect truncated repeats </a:t>
            </a:r>
            <a:r>
              <a:rPr lang="en-US" altLang="zh-CN" dirty="0">
                <a:effectLst/>
              </a:rPr>
              <a:t>at the ends of the contigs/scaffolds as well as </a:t>
            </a:r>
            <a:r>
              <a:rPr lang="en-US" altLang="zh-CN" b="1" dirty="0">
                <a:effectLst/>
              </a:rPr>
              <a:t>the anchor repeat </a:t>
            </a:r>
            <a:r>
              <a:rPr lang="en-US" altLang="zh-CN" dirty="0">
                <a:effectLst/>
              </a:rPr>
              <a:t>in the trail end and deal with </a:t>
            </a:r>
            <a:r>
              <a:rPr lang="en-US" altLang="zh-CN" b="1" dirty="0">
                <a:effectLst/>
              </a:rPr>
              <a:t>spacer artifacts and repeats that contain Ns</a:t>
            </a:r>
            <a:r>
              <a:rPr lang="en-US" altLang="zh-CN" dirty="0">
                <a:effectLst/>
              </a:rPr>
              <a:t>. This version also executes checks for repeat and spacer length ratios, while the </a:t>
            </a:r>
            <a:r>
              <a:rPr lang="en-US" altLang="zh-CN" b="1" dirty="0">
                <a:effectLst/>
              </a:rPr>
              <a:t>length and similarity checks </a:t>
            </a:r>
            <a:r>
              <a:rPr lang="en-US" altLang="zh-CN" dirty="0">
                <a:effectLst/>
              </a:rPr>
              <a:t>are performed as part of “all vs. all” spacer and repeat comparisons</a:t>
            </a:r>
            <a:r>
              <a:rPr lang="en-US" altLang="zh-CN" b="1" dirty="0">
                <a:effectLst/>
              </a:rPr>
              <a:t>.</a:t>
            </a:r>
            <a:r>
              <a:rPr lang="en-US" altLang="zh-CN" dirty="0"/>
              <a:t> ​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8488D6-12AB-4CE3-9AD1-FE7811086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776" y="3163748"/>
            <a:ext cx="6673936" cy="240585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94635EE-D2E0-4C54-A072-BFB814AAF4E5}"/>
              </a:ext>
            </a:extLst>
          </p:cNvPr>
          <p:cNvSpPr txBox="1"/>
          <p:nvPr/>
        </p:nvSpPr>
        <p:spPr>
          <a:xfrm>
            <a:off x="5208776" y="25769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发邮件询问得知软件不公开，只好使用</a:t>
            </a:r>
            <a:r>
              <a:rPr lang="en-US" altLang="zh-CN" dirty="0"/>
              <a:t>CASC</a:t>
            </a:r>
            <a:r>
              <a:rPr lang="zh-CN" altLang="en-US" dirty="0"/>
              <a:t>中的</a:t>
            </a:r>
            <a:r>
              <a:rPr lang="en-US" altLang="zh-CN" dirty="0"/>
              <a:t>CRT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7FBA4B-FEC2-4434-B662-0650174F59B7}"/>
              </a:ext>
            </a:extLst>
          </p:cNvPr>
          <p:cNvSpPr txBox="1"/>
          <p:nvPr/>
        </p:nvSpPr>
        <p:spPr>
          <a:xfrm>
            <a:off x="438064" y="134234"/>
            <a:ext cx="101193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补充：关于</a:t>
            </a:r>
            <a:r>
              <a:rPr lang="en-US" altLang="zh-CN" sz="3600" dirty="0"/>
              <a:t>CRT</a:t>
            </a:r>
            <a:r>
              <a:rPr lang="zh-CN" altLang="en-US" sz="3600" dirty="0"/>
              <a:t>和</a:t>
            </a:r>
            <a:r>
              <a:rPr lang="en-US" altLang="zh-CN" sz="3600" dirty="0"/>
              <a:t>PILERCR</a:t>
            </a:r>
            <a:r>
              <a:rPr lang="zh-CN" altLang="en-US" sz="3600" dirty="0"/>
              <a:t>版本</a:t>
            </a:r>
            <a:endParaRPr lang="en-US" altLang="zh-CN" sz="3600" dirty="0"/>
          </a:p>
          <a:p>
            <a:endParaRPr lang="en-US" altLang="zh-CN" dirty="0"/>
          </a:p>
          <a:p>
            <a:r>
              <a:rPr lang="zh-CN" altLang="en-US" dirty="0"/>
              <a:t>原文没提供这两软件的版本信息，且原版的</a:t>
            </a:r>
            <a:r>
              <a:rPr lang="en-US" altLang="zh-CN" dirty="0"/>
              <a:t>CRT</a:t>
            </a:r>
            <a:r>
              <a:rPr lang="zh-CN" altLang="en-US" dirty="0"/>
              <a:t>不支持输入</a:t>
            </a:r>
            <a:r>
              <a:rPr lang="en-US" altLang="zh-CN" dirty="0"/>
              <a:t>multi-</a:t>
            </a:r>
            <a:r>
              <a:rPr lang="en-US" altLang="zh-CN" dirty="0" err="1"/>
              <a:t>fasta</a:t>
            </a:r>
            <a:r>
              <a:rPr lang="zh-CN" altLang="en-US" dirty="0"/>
              <a:t>，会把</a:t>
            </a:r>
            <a:r>
              <a:rPr lang="en-US" altLang="zh-CN" dirty="0" err="1"/>
              <a:t>fasta</a:t>
            </a:r>
            <a:r>
              <a:rPr lang="zh-CN" altLang="en-US" dirty="0"/>
              <a:t>序列全部合并成一个，也没有像</a:t>
            </a:r>
            <a:r>
              <a:rPr lang="en-US" altLang="zh-CN" dirty="0" err="1"/>
              <a:t>pilercr</a:t>
            </a:r>
            <a:r>
              <a:rPr lang="zh-CN" altLang="en-US" dirty="0"/>
              <a:t>拥有比较</a:t>
            </a:r>
            <a:r>
              <a:rPr lang="en-US" altLang="zh-CN" dirty="0"/>
              <a:t>repeats</a:t>
            </a:r>
            <a:r>
              <a:rPr lang="zh-CN" altLang="en-US" dirty="0"/>
              <a:t>和</a:t>
            </a:r>
            <a:r>
              <a:rPr lang="en-US" altLang="zh-CN" dirty="0"/>
              <a:t>consensus repeat</a:t>
            </a:r>
            <a:r>
              <a:rPr lang="zh-CN" altLang="en-US" dirty="0"/>
              <a:t>相似度的方法。</a:t>
            </a:r>
            <a:endParaRPr lang="en-US" altLang="zh-CN" dirty="0"/>
          </a:p>
          <a:p>
            <a:r>
              <a:rPr lang="zh-CN" altLang="en-US" dirty="0"/>
              <a:t>我参考的是</a:t>
            </a:r>
            <a:r>
              <a:rPr lang="en-US" altLang="zh-CN" dirty="0"/>
              <a:t>DOE-JGI Metagenome Annotation Pipeline </a:t>
            </a:r>
            <a:r>
              <a:rPr lang="zh-CN" altLang="en-US" dirty="0"/>
              <a:t>（</a:t>
            </a:r>
            <a:r>
              <a:rPr lang="en-US" altLang="zh-CN" dirty="0"/>
              <a:t>MAP v.4</a:t>
            </a:r>
            <a:r>
              <a:rPr lang="zh-CN" altLang="en-US" dirty="0"/>
              <a:t>），其中提到</a:t>
            </a:r>
            <a:r>
              <a:rPr lang="en-US" altLang="zh-CN" dirty="0"/>
              <a:t>PILERCR</a:t>
            </a:r>
            <a:r>
              <a:rPr lang="zh-CN" altLang="en-US" dirty="0"/>
              <a:t>用的</a:t>
            </a:r>
            <a:r>
              <a:rPr lang="en-US" altLang="zh-CN" dirty="0"/>
              <a:t>v1.06</a:t>
            </a:r>
            <a:r>
              <a:rPr lang="zh-CN" altLang="en-US" dirty="0"/>
              <a:t>，</a:t>
            </a:r>
            <a:r>
              <a:rPr lang="en-US" altLang="zh-CN" dirty="0"/>
              <a:t>CRT,</a:t>
            </a:r>
            <a:r>
              <a:rPr lang="zh-CN" altLang="en-US" dirty="0"/>
              <a:t>用的是作者自己修改的</a:t>
            </a:r>
            <a:r>
              <a:rPr lang="en-US" altLang="zh-CN" dirty="0"/>
              <a:t>v1.2</a:t>
            </a:r>
            <a:r>
              <a:rPr lang="zh-CN" altLang="en-US" dirty="0"/>
              <a:t>版本，并不公开，就只好找到勉强能用的</a:t>
            </a:r>
            <a:r>
              <a:rPr lang="en-US" altLang="zh-CN" dirty="0"/>
              <a:t>CASC</a:t>
            </a:r>
            <a:r>
              <a:rPr lang="zh-CN" altLang="en-US" dirty="0"/>
              <a:t>，再补充自己写的</a:t>
            </a:r>
            <a:r>
              <a:rPr lang="en-US" altLang="zh-CN" dirty="0"/>
              <a:t>python</a:t>
            </a:r>
            <a:r>
              <a:rPr lang="zh-CN" altLang="en-US" dirty="0"/>
              <a:t>代码凑合来用</a:t>
            </a:r>
          </a:p>
        </p:txBody>
      </p:sp>
    </p:spTree>
    <p:extLst>
      <p:ext uri="{BB962C8B-B14F-4D97-AF65-F5344CB8AC3E}">
        <p14:creationId xmlns:p14="http://schemas.microsoft.com/office/powerpoint/2010/main" val="69395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1BBEC-470E-4CC1-B502-694E6332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</a:t>
            </a:r>
            <a:r>
              <a:rPr lang="en-US" altLang="zh-CN" dirty="0" err="1"/>
              <a:t>Blastn</a:t>
            </a:r>
            <a:r>
              <a:rPr lang="zh-CN" altLang="en-US" dirty="0"/>
              <a:t>参数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3A1B0D-E5DC-47E0-88B4-AFF47E874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041" y="2620704"/>
            <a:ext cx="3421677" cy="2293819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78CA94-DABD-4BE3-B73E-DDB8089272FB}"/>
              </a:ext>
            </a:extLst>
          </p:cNvPr>
          <p:cNvSpPr txBox="1"/>
          <p:nvPr/>
        </p:nvSpPr>
        <p:spPr>
          <a:xfrm>
            <a:off x="5049520" y="3167448"/>
            <a:ext cx="6014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原文也没有说</a:t>
            </a:r>
            <a:r>
              <a:rPr lang="en-US" altLang="zh-CN" dirty="0" err="1"/>
              <a:t>blastn</a:t>
            </a:r>
            <a:r>
              <a:rPr lang="zh-CN" altLang="en-US" dirty="0"/>
              <a:t>的参数，通过询问邮件得知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blastn</a:t>
            </a:r>
            <a:r>
              <a:rPr lang="en-US" altLang="zh-CN" dirty="0"/>
              <a:t> </a:t>
            </a:r>
            <a:r>
              <a:rPr lang="zh-CN" altLang="en-US" dirty="0"/>
              <a:t>鉴定 </a:t>
            </a:r>
            <a:r>
              <a:rPr lang="en-US" altLang="zh-CN" dirty="0" err="1"/>
              <a:t>prospacer</a:t>
            </a:r>
            <a:r>
              <a:rPr lang="en-US" altLang="zh-CN" dirty="0"/>
              <a:t> </a:t>
            </a:r>
            <a:r>
              <a:rPr lang="zh-CN" altLang="en-US" dirty="0"/>
              <a:t>的参数是</a:t>
            </a:r>
            <a:r>
              <a:rPr lang="en-US" altLang="zh-CN" dirty="0"/>
              <a:t>-</a:t>
            </a:r>
            <a:r>
              <a:rPr lang="en-US" altLang="zh-CN" dirty="0" err="1"/>
              <a:t>word_size</a:t>
            </a:r>
            <a:r>
              <a:rPr lang="en-US" altLang="zh-CN" dirty="0"/>
              <a:t> 10 -dust no -</a:t>
            </a:r>
            <a:r>
              <a:rPr lang="en-US" altLang="zh-CN" dirty="0" err="1"/>
              <a:t>max_target_seqs</a:t>
            </a:r>
            <a:r>
              <a:rPr lang="en-US" altLang="zh-CN" dirty="0"/>
              <a:t> 10000.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鉴定</a:t>
            </a:r>
            <a:r>
              <a:rPr lang="en-US" altLang="zh-CN" dirty="0"/>
              <a:t>prophage</a:t>
            </a:r>
            <a:r>
              <a:rPr lang="zh-CN" altLang="en-US" dirty="0"/>
              <a:t>的参数 </a:t>
            </a:r>
            <a:r>
              <a:rPr lang="en-US" altLang="zh-CN" dirty="0"/>
              <a:t>-</a:t>
            </a:r>
            <a:r>
              <a:rPr lang="en-US" altLang="zh-CN" dirty="0" err="1"/>
              <a:t>max_target_seqs</a:t>
            </a:r>
            <a:r>
              <a:rPr lang="en-US" altLang="zh-CN" dirty="0"/>
              <a:t> 10000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46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3728</Words>
  <Application>Microsoft Office PowerPoint</Application>
  <PresentationFormat>宽屏</PresentationFormat>
  <Paragraphs>938</Paragraphs>
  <Slides>28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苹方-简</vt:lpstr>
      <vt:lpstr>Arial</vt:lpstr>
      <vt:lpstr>Office 主题​​</vt:lpstr>
      <vt:lpstr>A genomic catalogue of Earth‘s microbiomes  预测phage-host方法复现汇报</vt:lpstr>
      <vt:lpstr>内容</vt:lpstr>
      <vt:lpstr>1.1 文章关于phage-host鉴定的方法概览</vt:lpstr>
      <vt:lpstr>文章提到的agreement​和purity指标</vt:lpstr>
      <vt:lpstr>文章的agreement​和purity指标结果</vt:lpstr>
      <vt:lpstr>1.2 CRISPR spacer match方法​</vt:lpstr>
      <vt:lpstr>1.2 CRISPR spacer match方法复现​</vt:lpstr>
      <vt:lpstr>PowerPoint 演示文稿</vt:lpstr>
      <vt:lpstr>补充：Blastn参数</vt:lpstr>
      <vt:lpstr>复现结果​</vt:lpstr>
      <vt:lpstr>复现结果（过滤MAG） ​</vt:lpstr>
      <vt:lpstr>复现结果​（如果不过滤MAG）</vt:lpstr>
      <vt:lpstr>1.3 prophage方法复现​</vt:lpstr>
      <vt:lpstr>复现结果​</vt:lpstr>
      <vt:lpstr>1.4 两种方法的agreement​</vt:lpstr>
      <vt:lpstr>1.5 合并两种方法的结果</vt:lpstr>
      <vt:lpstr>1.6 host taxonomy analysis</vt:lpstr>
      <vt:lpstr>PowerPoint 演示文稿</vt:lpstr>
      <vt:lpstr>PowerPoint 演示文稿</vt:lpstr>
      <vt:lpstr>2. 使用 Gold 数据库评估文章的phage-host预测方法​</vt:lpstr>
      <vt:lpstr>2. 1 spacer match方法​</vt:lpstr>
      <vt:lpstr>补充：评估预测结果准确度的评估方法</vt:lpstr>
      <vt:lpstr>2. 2 prophage方法</vt:lpstr>
      <vt:lpstr>2. 3 两种方法的比较</vt:lpstr>
      <vt:lpstr>PowerPoint 演示文稿</vt:lpstr>
      <vt:lpstr>2.4 host taxonomy</vt:lpstr>
      <vt:lpstr>PowerPoint 演示文稿</vt:lpstr>
      <vt:lpstr>3 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NBT文章复现汇报</dc:title>
  <dc:creator>苏济雄</dc:creator>
  <cp:lastModifiedBy>苏济雄</cp:lastModifiedBy>
  <cp:revision>14</cp:revision>
  <dcterms:created xsi:type="dcterms:W3CDTF">2022-04-20T12:32:30Z</dcterms:created>
  <dcterms:modified xsi:type="dcterms:W3CDTF">2022-04-24T16:02:33Z</dcterms:modified>
</cp:coreProperties>
</file>