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5"/>
  </p:notesMasterIdLst>
  <p:sldIdLst>
    <p:sldId id="293" r:id="rId2"/>
    <p:sldId id="294" r:id="rId3"/>
    <p:sldId id="295" r:id="rId4"/>
    <p:sldId id="296" r:id="rId5"/>
    <p:sldId id="297" r:id="rId6"/>
    <p:sldId id="256" r:id="rId7"/>
    <p:sldId id="282" r:id="rId8"/>
    <p:sldId id="257" r:id="rId9"/>
    <p:sldId id="275" r:id="rId10"/>
    <p:sldId id="286" r:id="rId11"/>
    <p:sldId id="258" r:id="rId12"/>
    <p:sldId id="259" r:id="rId13"/>
    <p:sldId id="284" r:id="rId14"/>
    <p:sldId id="285" r:id="rId15"/>
    <p:sldId id="261" r:id="rId16"/>
    <p:sldId id="262" r:id="rId17"/>
    <p:sldId id="271" r:id="rId18"/>
    <p:sldId id="264" r:id="rId19"/>
    <p:sldId id="268" r:id="rId20"/>
    <p:sldId id="267" r:id="rId21"/>
    <p:sldId id="269" r:id="rId22"/>
    <p:sldId id="288" r:id="rId23"/>
    <p:sldId id="289" r:id="rId24"/>
    <p:sldId id="290" r:id="rId25"/>
    <p:sldId id="277" r:id="rId26"/>
    <p:sldId id="301" r:id="rId27"/>
    <p:sldId id="302" r:id="rId28"/>
    <p:sldId id="300" r:id="rId29"/>
    <p:sldId id="274" r:id="rId30"/>
    <p:sldId id="281" r:id="rId31"/>
    <p:sldId id="278" r:id="rId32"/>
    <p:sldId id="279" r:id="rId33"/>
    <p:sldId id="299" r:id="rId34"/>
    <p:sldId id="287" r:id="rId35"/>
    <p:sldId id="280" r:id="rId36"/>
    <p:sldId id="304" r:id="rId37"/>
    <p:sldId id="303" r:id="rId38"/>
    <p:sldId id="305" r:id="rId39"/>
    <p:sldId id="306" r:id="rId40"/>
    <p:sldId id="320"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67" autoAdjust="0"/>
  </p:normalViewPr>
  <p:slideViewPr>
    <p:cSldViewPr snapToGrid="0">
      <p:cViewPr varScale="1">
        <p:scale>
          <a:sx n="79" d="100"/>
          <a:sy n="79"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30CBC-EDE6-4EAF-A2A5-79AA0CBF12CA}" type="datetimeFigureOut">
              <a:rPr lang="zh-CN" altLang="en-US" smtClean="0"/>
              <a:t>2022/5/17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50150-72E8-487E-99CF-1A51DED8D7A4}" type="slidenum">
              <a:rPr lang="zh-CN" altLang="en-US" smtClean="0"/>
              <a:t>‹#›</a:t>
            </a:fld>
            <a:endParaRPr lang="zh-CN" altLang="en-US"/>
          </a:p>
        </p:txBody>
      </p:sp>
    </p:spTree>
    <p:extLst>
      <p:ext uri="{BB962C8B-B14F-4D97-AF65-F5344CB8AC3E}">
        <p14:creationId xmlns:p14="http://schemas.microsoft.com/office/powerpoint/2010/main" val="392162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需要可培养</a:t>
            </a:r>
            <a:endParaRPr lang="en-US" altLang="zh-CN" dirty="0"/>
          </a:p>
          <a:p>
            <a:r>
              <a:rPr lang="zh-CN" altLang="en-US" dirty="0"/>
              <a:t>需要设计引物</a:t>
            </a:r>
          </a:p>
        </p:txBody>
      </p:sp>
      <p:sp>
        <p:nvSpPr>
          <p:cNvPr id="4" name="灯片编号占位符 3"/>
          <p:cNvSpPr>
            <a:spLocks noGrp="1"/>
          </p:cNvSpPr>
          <p:nvPr>
            <p:ph type="sldNum" sz="quarter" idx="5"/>
          </p:nvPr>
        </p:nvSpPr>
        <p:spPr/>
        <p:txBody>
          <a:bodyPr/>
          <a:lstStyle/>
          <a:p>
            <a:fld id="{5AC50150-72E8-487E-99CF-1A51DED8D7A4}" type="slidenum">
              <a:rPr lang="zh-CN" altLang="en-US" smtClean="0"/>
              <a:t>4</a:t>
            </a:fld>
            <a:endParaRPr lang="zh-CN" altLang="en-US"/>
          </a:p>
        </p:txBody>
      </p:sp>
    </p:spTree>
    <p:extLst>
      <p:ext uri="{BB962C8B-B14F-4D97-AF65-F5344CB8AC3E}">
        <p14:creationId xmlns:p14="http://schemas.microsoft.com/office/powerpoint/2010/main" val="341277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19</a:t>
            </a:fld>
            <a:endParaRPr lang="zh-CN" altLang="en-US"/>
          </a:p>
        </p:txBody>
      </p:sp>
    </p:spTree>
    <p:extLst>
      <p:ext uri="{BB962C8B-B14F-4D97-AF65-F5344CB8AC3E}">
        <p14:creationId xmlns:p14="http://schemas.microsoft.com/office/powerpoint/2010/main" val="99276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35402+71706-23272</a:t>
            </a:r>
          </a:p>
          <a:p>
            <a:endParaRPr lang="en-US" altLang="zh-CN" dirty="0"/>
          </a:p>
          <a:p>
            <a:r>
              <a:rPr lang="zh-CN" altLang="en-US" dirty="0"/>
              <a:t>两种方法都预测有宿主的</a:t>
            </a:r>
            <a:r>
              <a:rPr lang="en-US" altLang="zh-CN" dirty="0"/>
              <a:t>23272</a:t>
            </a:r>
            <a:r>
              <a:rPr lang="zh-CN" altLang="en-US" dirty="0"/>
              <a:t>个病毒进</a:t>
            </a:r>
            <a:endParaRPr lang="en-US" altLang="zh-CN" dirty="0"/>
          </a:p>
          <a:p>
            <a:endParaRPr lang="en-US" altLang="zh-CN" dirty="0"/>
          </a:p>
          <a:p>
            <a:r>
              <a:rPr lang="en-US" altLang="zh-CN" dirty="0"/>
              <a:t>contig</a:t>
            </a:r>
            <a:r>
              <a:rPr lang="zh-CN" altLang="en-US" dirty="0"/>
              <a:t>行</a:t>
            </a:r>
            <a:r>
              <a:rPr lang="en-US" altLang="zh-CN" dirty="0"/>
              <a:t>agreement</a:t>
            </a:r>
            <a:r>
              <a:rPr lang="zh-CN" altLang="en-US" dirty="0"/>
              <a:t>计算</a:t>
            </a:r>
            <a:endParaRPr lang="en-US" altLang="zh-CN"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20</a:t>
            </a:fld>
            <a:endParaRPr lang="zh-CN" altLang="en-US"/>
          </a:p>
        </p:txBody>
      </p:sp>
    </p:spTree>
    <p:extLst>
      <p:ext uri="{BB962C8B-B14F-4D97-AF65-F5344CB8AC3E}">
        <p14:creationId xmlns:p14="http://schemas.microsoft.com/office/powerpoint/2010/main" val="258521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21</a:t>
            </a:fld>
            <a:endParaRPr lang="zh-CN" altLang="en-US"/>
          </a:p>
        </p:txBody>
      </p:sp>
    </p:spTree>
    <p:extLst>
      <p:ext uri="{BB962C8B-B14F-4D97-AF65-F5344CB8AC3E}">
        <p14:creationId xmlns:p14="http://schemas.microsoft.com/office/powerpoint/2010/main" val="1957097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原文</a:t>
            </a:r>
            <a:endParaRPr lang="en-US" altLang="zh-CN" dirty="0"/>
          </a:p>
          <a:p>
            <a:r>
              <a:rPr lang="zh-CN" altLang="en-US" dirty="0"/>
              <a:t>复现结果</a:t>
            </a:r>
            <a:endParaRPr lang="en-US" altLang="zh-CN" dirty="0"/>
          </a:p>
          <a:p>
            <a:r>
              <a:rPr lang="zh-CN" altLang="en-US" dirty="0"/>
              <a:t>大部分门的</a:t>
            </a:r>
            <a:r>
              <a:rPr lang="en-US" altLang="zh-CN" dirty="0"/>
              <a:t>MAG</a:t>
            </a:r>
            <a:r>
              <a:rPr lang="zh-CN" altLang="en-US" dirty="0"/>
              <a:t> </a:t>
            </a:r>
            <a:r>
              <a:rPr lang="en-US" altLang="zh-CN" dirty="0"/>
              <a:t>recover rate</a:t>
            </a:r>
            <a:r>
              <a:rPr lang="zh-CN" altLang="en-US" dirty="0"/>
              <a:t>和原文较为接近</a:t>
            </a:r>
            <a:endParaRPr lang="en-US" altLang="zh-CN" dirty="0"/>
          </a:p>
          <a:p>
            <a:r>
              <a:rPr lang="zh-CN" altLang="en-US" dirty="0"/>
              <a:t>虽然有部分门的数目</a:t>
            </a:r>
          </a:p>
        </p:txBody>
      </p:sp>
      <p:sp>
        <p:nvSpPr>
          <p:cNvPr id="4" name="灯片编号占位符 3"/>
          <p:cNvSpPr>
            <a:spLocks noGrp="1"/>
          </p:cNvSpPr>
          <p:nvPr>
            <p:ph type="sldNum" sz="quarter" idx="5"/>
          </p:nvPr>
        </p:nvSpPr>
        <p:spPr/>
        <p:txBody>
          <a:bodyPr/>
          <a:lstStyle/>
          <a:p>
            <a:fld id="{5AC50150-72E8-487E-99CF-1A51DED8D7A4}" type="slidenum">
              <a:rPr lang="zh-CN" altLang="en-US" smtClean="0"/>
              <a:t>23</a:t>
            </a:fld>
            <a:endParaRPr lang="zh-CN" altLang="en-US"/>
          </a:p>
        </p:txBody>
      </p:sp>
    </p:spTree>
    <p:extLst>
      <p:ext uri="{BB962C8B-B14F-4D97-AF65-F5344CB8AC3E}">
        <p14:creationId xmlns:p14="http://schemas.microsoft.com/office/powerpoint/2010/main" val="334403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获取</a:t>
            </a:r>
            <a:r>
              <a:rPr lang="en-US" altLang="zh-CN" dirty="0"/>
              <a:t>phage-host</a:t>
            </a:r>
            <a:r>
              <a:rPr lang="zh-CN" altLang="en-US" dirty="0"/>
              <a:t>关系网页地址：</a:t>
            </a:r>
            <a:r>
              <a:rPr lang="en-US" altLang="zh-CN" dirty="0"/>
              <a:t>Virus-Host Database (genome.jp)​</a:t>
            </a:r>
          </a:p>
          <a:p>
            <a:endParaRPr lang="zh-CN" altLang="en-US" dirty="0"/>
          </a:p>
        </p:txBody>
      </p:sp>
      <p:sp>
        <p:nvSpPr>
          <p:cNvPr id="4" name="灯片编号占位符 3"/>
          <p:cNvSpPr>
            <a:spLocks noGrp="1"/>
          </p:cNvSpPr>
          <p:nvPr>
            <p:ph type="sldNum" sz="quarter" idx="5"/>
          </p:nvPr>
        </p:nvSpPr>
        <p:spPr/>
        <p:txBody>
          <a:bodyPr/>
          <a:lstStyle/>
          <a:p>
            <a:fld id="{6FFFBB07-8723-43E9-BD32-3C0F550EB9A3}" type="slidenum">
              <a:rPr lang="zh-CN" altLang="en-US" smtClean="0"/>
              <a:t>26</a:t>
            </a:fld>
            <a:endParaRPr lang="zh-CN" altLang="en-US"/>
          </a:p>
        </p:txBody>
      </p:sp>
    </p:spTree>
    <p:extLst>
      <p:ext uri="{BB962C8B-B14F-4D97-AF65-F5344CB8AC3E}">
        <p14:creationId xmlns:p14="http://schemas.microsoft.com/office/powerpoint/2010/main" val="3105038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数据概览：</a:t>
            </a:r>
            <a:r>
              <a:rPr lang="en-US" altLang="zh-CN" dirty="0"/>
              <a:t>VHDB</a:t>
            </a:r>
            <a:r>
              <a:rPr lang="zh-CN" altLang="en-US" dirty="0"/>
              <a:t>还包含有着真核病毒与</a:t>
            </a:r>
            <a:r>
              <a:rPr lang="en-US" altLang="zh-CN" dirty="0"/>
              <a:t>host</a:t>
            </a:r>
            <a:r>
              <a:rPr lang="zh-CN" altLang="en-US" dirty="0"/>
              <a:t>的信息，有些条目</a:t>
            </a:r>
            <a:r>
              <a:rPr lang="en-US" altLang="zh-CN" dirty="0"/>
              <a:t>host</a:t>
            </a:r>
            <a:r>
              <a:rPr lang="zh-CN" altLang="en-US" dirty="0"/>
              <a:t>部分信息缺失或无效</a:t>
            </a:r>
            <a:endParaRPr lang="en-US" altLang="zh-CN" dirty="0"/>
          </a:p>
          <a:p>
            <a:r>
              <a:rPr lang="zh-CN" altLang="en-US" dirty="0"/>
              <a:t>数据筛选：选取</a:t>
            </a:r>
            <a:r>
              <a:rPr lang="en-US" altLang="zh-CN" dirty="0"/>
              <a:t>host</a:t>
            </a:r>
            <a:r>
              <a:rPr lang="zh-CN" altLang="en-US" dirty="0"/>
              <a:t>为细菌或古菌界的条目，并去除为</a:t>
            </a:r>
            <a:r>
              <a:rPr lang="en-US" altLang="zh-CN" b="0" dirty="0">
                <a:solidFill>
                  <a:srgbClr val="53A053"/>
                </a:solidFill>
                <a:effectLst/>
                <a:latin typeface="Fira Code" panose="020B0809050000020004" pitchFamily="49" charset="0"/>
              </a:rPr>
              <a:t>‘virus name’</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a:t>
            </a:r>
            <a:r>
              <a:rPr lang="en-US" altLang="zh-CN" b="0" dirty="0" err="1">
                <a:solidFill>
                  <a:srgbClr val="53A053"/>
                </a:solidFill>
                <a:effectLst/>
                <a:latin typeface="Fira Code" panose="020B0809050000020004" pitchFamily="49" charset="0"/>
              </a:rPr>
              <a:t>refseq</a:t>
            </a:r>
            <a:r>
              <a:rPr lang="en-US" altLang="zh-CN" b="0" dirty="0">
                <a:solidFill>
                  <a:srgbClr val="53A053"/>
                </a:solidFill>
                <a:effectLst/>
                <a:latin typeface="Fira Code" panose="020B0809050000020004" pitchFamily="49" charset="0"/>
              </a:rPr>
              <a:t> id’</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‘evidence’</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‘host name’</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‘host tax id’</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‘host lineage‘</a:t>
            </a:r>
            <a:r>
              <a:rPr lang="zh-CN" altLang="en-US" b="0" dirty="0">
                <a:solidFill>
                  <a:srgbClr val="53A053"/>
                </a:solidFill>
                <a:effectLst/>
                <a:latin typeface="Fira Code" panose="020B0809050000020004" pitchFamily="49" charset="0"/>
              </a:rPr>
              <a:t>任一字段有缺失的条目</a:t>
            </a:r>
            <a:endParaRPr lang="en-US" altLang="zh-CN" b="0" dirty="0">
              <a:solidFill>
                <a:srgbClr val="53A053"/>
              </a:solidFill>
              <a:effectLst/>
              <a:latin typeface="Fira Code" panose="020B0809050000020004" pitchFamily="49" charset="0"/>
            </a:endParaRPr>
          </a:p>
          <a:p>
            <a:r>
              <a:rPr lang="zh-CN" altLang="en-US" b="0" dirty="0">
                <a:solidFill>
                  <a:srgbClr val="5D5D5F"/>
                </a:solidFill>
                <a:effectLst/>
                <a:latin typeface="Fira Code" panose="020B0809050000020004" pitchFamily="49" charset="0"/>
              </a:rPr>
              <a:t>得到的数据：</a:t>
            </a:r>
            <a:r>
              <a:rPr lang="zh-CN" altLang="en-US" dirty="0"/>
              <a:t>包含完整信息的</a:t>
            </a:r>
            <a:r>
              <a:rPr lang="en-US" altLang="zh-CN" dirty="0"/>
              <a:t>phage</a:t>
            </a:r>
            <a:r>
              <a:rPr lang="zh-CN" altLang="en-US" dirty="0"/>
              <a:t>和</a:t>
            </a:r>
            <a:r>
              <a:rPr lang="en-US" altLang="zh-CN" dirty="0"/>
              <a:t>host</a:t>
            </a:r>
            <a:r>
              <a:rPr lang="zh-CN" altLang="en-US" dirty="0"/>
              <a:t>关系条目共</a:t>
            </a:r>
            <a:r>
              <a:rPr lang="en-US" altLang="zh-CN" dirty="0"/>
              <a:t>5204</a:t>
            </a:r>
            <a:r>
              <a:rPr lang="zh-CN" altLang="en-US" dirty="0"/>
              <a:t>条，其中</a:t>
            </a:r>
            <a:r>
              <a:rPr lang="en-US" altLang="zh-CN" dirty="0"/>
              <a:t>phage </a:t>
            </a:r>
            <a:r>
              <a:rPr lang="zh-CN" altLang="en-US" dirty="0"/>
              <a:t>数目</a:t>
            </a:r>
            <a:r>
              <a:rPr lang="en-US" altLang="zh-CN" dirty="0"/>
              <a:t>4791, report host </a:t>
            </a:r>
            <a:r>
              <a:rPr lang="zh-CN" altLang="en-US" dirty="0"/>
              <a:t>数目</a:t>
            </a:r>
            <a:r>
              <a:rPr lang="en-US" altLang="zh-CN" dirty="0"/>
              <a:t>841</a:t>
            </a:r>
            <a:r>
              <a:rPr lang="zh-CN" altLang="en-US" dirty="0"/>
              <a:t>个​</a:t>
            </a:r>
            <a:endParaRPr lang="en-US" altLang="zh-CN" b="0" dirty="0">
              <a:solidFill>
                <a:srgbClr val="5D5D5F"/>
              </a:solidFill>
              <a:effectLst/>
              <a:latin typeface="Fira Code" panose="020B0809050000020004" pitchFamily="49" charset="0"/>
            </a:endParaRPr>
          </a:p>
          <a:p>
            <a:endParaRPr lang="zh-CN" altLang="en-US" dirty="0"/>
          </a:p>
        </p:txBody>
      </p:sp>
      <p:sp>
        <p:nvSpPr>
          <p:cNvPr id="4" name="灯片编号占位符 3"/>
          <p:cNvSpPr>
            <a:spLocks noGrp="1"/>
          </p:cNvSpPr>
          <p:nvPr>
            <p:ph type="sldNum" sz="quarter" idx="5"/>
          </p:nvPr>
        </p:nvSpPr>
        <p:spPr/>
        <p:txBody>
          <a:bodyPr/>
          <a:lstStyle/>
          <a:p>
            <a:fld id="{6FFFBB07-8723-43E9-BD32-3C0F550EB9A3}" type="slidenum">
              <a:rPr lang="zh-CN" altLang="en-US" smtClean="0"/>
              <a:t>27</a:t>
            </a:fld>
            <a:endParaRPr lang="zh-CN" altLang="en-US"/>
          </a:p>
        </p:txBody>
      </p:sp>
    </p:spTree>
    <p:extLst>
      <p:ext uri="{BB962C8B-B14F-4D97-AF65-F5344CB8AC3E}">
        <p14:creationId xmlns:p14="http://schemas.microsoft.com/office/powerpoint/2010/main" val="1984954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最终获得了</a:t>
            </a:r>
            <a:r>
              <a:rPr lang="en-US" altLang="zh-CN" dirty="0"/>
              <a:t>4596</a:t>
            </a:r>
            <a:r>
              <a:rPr lang="zh-CN" altLang="en-US" dirty="0"/>
              <a:t>条记录，其中包括</a:t>
            </a:r>
            <a:r>
              <a:rPr lang="en-US" altLang="zh-CN" dirty="0"/>
              <a:t>4303</a:t>
            </a:r>
            <a:r>
              <a:rPr lang="zh-CN" altLang="en-US" dirty="0"/>
              <a:t>个病毒和相关</a:t>
            </a:r>
            <a:r>
              <a:rPr lang="en-US" altLang="zh-CN" dirty="0"/>
              <a:t>496</a:t>
            </a:r>
            <a:r>
              <a:rPr lang="zh-CN" altLang="en-US" dirty="0"/>
              <a:t>个宿主菌。​</a:t>
            </a:r>
          </a:p>
        </p:txBody>
      </p:sp>
      <p:sp>
        <p:nvSpPr>
          <p:cNvPr id="4" name="灯片编号占位符 3"/>
          <p:cNvSpPr>
            <a:spLocks noGrp="1"/>
          </p:cNvSpPr>
          <p:nvPr>
            <p:ph type="sldNum" sz="quarter" idx="5"/>
          </p:nvPr>
        </p:nvSpPr>
        <p:spPr/>
        <p:txBody>
          <a:bodyPr/>
          <a:lstStyle/>
          <a:p>
            <a:fld id="{5AC50150-72E8-487E-99CF-1A51DED8D7A4}" type="slidenum">
              <a:rPr lang="zh-CN" altLang="en-US" smtClean="0"/>
              <a:t>28</a:t>
            </a:fld>
            <a:endParaRPr lang="zh-CN" altLang="en-US"/>
          </a:p>
        </p:txBody>
      </p:sp>
    </p:spTree>
    <p:extLst>
      <p:ext uri="{BB962C8B-B14F-4D97-AF65-F5344CB8AC3E}">
        <p14:creationId xmlns:p14="http://schemas.microsoft.com/office/powerpoint/2010/main" val="2930521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比较过滤前后的</a:t>
            </a:r>
            <a:r>
              <a:rPr lang="en-US" altLang="zh-CN" dirty="0"/>
              <a:t>purity</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比较过滤前后的</a:t>
            </a:r>
            <a:r>
              <a:rPr lang="en-US" altLang="zh-CN" dirty="0"/>
              <a:t>acc</a:t>
            </a:r>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29</a:t>
            </a:fld>
            <a:endParaRPr lang="zh-CN" altLang="en-US"/>
          </a:p>
        </p:txBody>
      </p:sp>
    </p:spTree>
    <p:extLst>
      <p:ext uri="{BB962C8B-B14F-4D97-AF65-F5344CB8AC3E}">
        <p14:creationId xmlns:p14="http://schemas.microsoft.com/office/powerpoint/2010/main" val="1480656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31</a:t>
            </a:fld>
            <a:endParaRPr lang="zh-CN" altLang="en-US"/>
          </a:p>
        </p:txBody>
      </p:sp>
    </p:spTree>
    <p:extLst>
      <p:ext uri="{BB962C8B-B14F-4D97-AF65-F5344CB8AC3E}">
        <p14:creationId xmlns:p14="http://schemas.microsoft.com/office/powerpoint/2010/main" val="60866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如果两种方法都预测有</a:t>
            </a:r>
            <a:r>
              <a:rPr lang="en-US" altLang="zh-CN" dirty="0"/>
              <a:t>host</a:t>
            </a:r>
            <a:r>
              <a:rPr lang="zh-CN" altLang="en-US" dirty="0"/>
              <a:t>的病毒的准确度</a:t>
            </a:r>
            <a:endParaRPr lang="en-US" altLang="zh-CN" dirty="0"/>
          </a:p>
          <a:p>
            <a:r>
              <a:rPr lang="zh-CN" altLang="en-US" dirty="0"/>
              <a:t>如果验证两种方法都预测有宿主的病毒的预测结果准确性，并没有多大提高</a:t>
            </a:r>
            <a:endParaRPr lang="en-US" altLang="zh-CN" dirty="0"/>
          </a:p>
          <a:p>
            <a:endParaRPr lang="en-US" altLang="zh-CN" dirty="0"/>
          </a:p>
          <a:p>
            <a:r>
              <a:rPr lang="zh-CN" altLang="en-US" dirty="0"/>
              <a:t>需要知道这些</a:t>
            </a:r>
            <a:r>
              <a:rPr lang="en-US" altLang="zh-CN" dirty="0"/>
              <a:t>agreement</a:t>
            </a:r>
            <a:r>
              <a:rPr lang="zh-CN" altLang="en-US" dirty="0"/>
              <a:t>的</a:t>
            </a:r>
            <a:r>
              <a:rPr lang="en-US" altLang="zh-CN" dirty="0"/>
              <a:t>PHI</a:t>
            </a:r>
            <a:r>
              <a:rPr lang="zh-CN" altLang="en-US" dirty="0"/>
              <a:t>的</a:t>
            </a:r>
            <a:r>
              <a:rPr lang="en-US" altLang="zh-CN" dirty="0"/>
              <a:t>precision</a:t>
            </a:r>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32</a:t>
            </a:fld>
            <a:endParaRPr lang="zh-CN" altLang="en-US"/>
          </a:p>
        </p:txBody>
      </p:sp>
    </p:spTree>
    <p:extLst>
      <p:ext uri="{BB962C8B-B14F-4D97-AF65-F5344CB8AC3E}">
        <p14:creationId xmlns:p14="http://schemas.microsoft.com/office/powerpoint/2010/main" val="386903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可以大致分为三类：（</a:t>
            </a:r>
            <a:r>
              <a:rPr lang="en-US" altLang="zh-CN" dirty="0"/>
              <a:t>1</a:t>
            </a:r>
            <a:r>
              <a:rPr lang="zh-CN" altLang="en-US" dirty="0"/>
              <a:t>）基于序列同源性和序列相似性的序列比对方法预测；（</a:t>
            </a:r>
            <a:r>
              <a:rPr lang="en-US" altLang="zh-CN" dirty="0"/>
              <a:t>2</a:t>
            </a:r>
            <a:r>
              <a:rPr lang="zh-CN" altLang="en-US" dirty="0"/>
              <a:t>）基于序列组成和基因组特征预测；（</a:t>
            </a:r>
            <a:r>
              <a:rPr lang="en-US" altLang="zh-CN" dirty="0"/>
              <a:t>3</a:t>
            </a:r>
            <a:r>
              <a:rPr lang="zh-CN" altLang="en-US" dirty="0"/>
              <a:t>）基于其他特征的机器学习方法预测。​</a:t>
            </a:r>
            <a:endParaRPr lang="en-US" altLang="zh-CN" dirty="0"/>
          </a:p>
          <a:p>
            <a:r>
              <a:rPr lang="zh-CN" altLang="en-US" dirty="0"/>
              <a:t>密码子使用模式</a:t>
            </a:r>
            <a:endParaRPr lang="en-US" altLang="zh-CN" dirty="0"/>
          </a:p>
          <a:p>
            <a:r>
              <a:rPr lang="zh-CN" altLang="en-US" dirty="0"/>
              <a:t>寡核苷酸频谱</a:t>
            </a:r>
            <a:endParaRPr lang="en-US" altLang="zh-CN" dirty="0"/>
          </a:p>
          <a:p>
            <a:endParaRPr lang="en-US" altLang="zh-CN" dirty="0"/>
          </a:p>
          <a:p>
            <a:endParaRPr lang="en-US" altLang="zh-CN" dirty="0"/>
          </a:p>
          <a:p>
            <a:r>
              <a:rPr lang="en-US" altLang="zh-CN" dirty="0"/>
              <a:t>BLASTN</a:t>
            </a:r>
            <a:r>
              <a:rPr lang="zh-CN" altLang="en-US" dirty="0"/>
              <a:t>、</a:t>
            </a:r>
            <a:r>
              <a:rPr lang="en-US" altLang="zh-CN" dirty="0"/>
              <a:t>Bowtie</a:t>
            </a:r>
          </a:p>
          <a:p>
            <a:endParaRPr lang="en-US" altLang="zh-CN" dirty="0"/>
          </a:p>
          <a:p>
            <a:r>
              <a:rPr lang="zh-CN" altLang="en-US" dirty="0"/>
              <a:t>序列同源性和序列相似性的差别</a:t>
            </a:r>
            <a:endParaRPr lang="en-US" altLang="zh-CN"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5</a:t>
            </a:fld>
            <a:endParaRPr lang="zh-CN" altLang="en-US"/>
          </a:p>
        </p:txBody>
      </p:sp>
    </p:spTree>
    <p:extLst>
      <p:ext uri="{BB962C8B-B14F-4D97-AF65-F5344CB8AC3E}">
        <p14:creationId xmlns:p14="http://schemas.microsoft.com/office/powerpoint/2010/main" val="4277898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两种方法预测噬菌体宿主范围</a:t>
            </a:r>
            <a:r>
              <a:rPr lang="en-US" altLang="zh-CN" dirty="0"/>
              <a:t>MCH</a:t>
            </a:r>
            <a:r>
              <a:rPr lang="zh-CN" altLang="en-US" dirty="0"/>
              <a:t>一致的有噬菌体数目有</a:t>
            </a:r>
            <a:r>
              <a:rPr lang="en-US" altLang="zh-CN" dirty="0"/>
              <a:t>87</a:t>
            </a:r>
            <a:r>
              <a:rPr lang="zh-CN" altLang="en-US" dirty="0"/>
              <a:t>个</a:t>
            </a:r>
          </a:p>
        </p:txBody>
      </p:sp>
      <p:sp>
        <p:nvSpPr>
          <p:cNvPr id="4" name="灯片编号占位符 3"/>
          <p:cNvSpPr>
            <a:spLocks noGrp="1"/>
          </p:cNvSpPr>
          <p:nvPr>
            <p:ph type="sldNum" sz="quarter" idx="5"/>
          </p:nvPr>
        </p:nvSpPr>
        <p:spPr/>
        <p:txBody>
          <a:bodyPr/>
          <a:lstStyle/>
          <a:p>
            <a:fld id="{5AC50150-72E8-487E-99CF-1A51DED8D7A4}" type="slidenum">
              <a:rPr lang="zh-CN" altLang="en-US" smtClean="0"/>
              <a:t>33</a:t>
            </a:fld>
            <a:endParaRPr lang="zh-CN" altLang="en-US"/>
          </a:p>
        </p:txBody>
      </p:sp>
    </p:spTree>
    <p:extLst>
      <p:ext uri="{BB962C8B-B14F-4D97-AF65-F5344CB8AC3E}">
        <p14:creationId xmlns:p14="http://schemas.microsoft.com/office/powerpoint/2010/main" val="2006290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两种方法预测的</a:t>
            </a:r>
            <a:r>
              <a:rPr lang="en-US" altLang="zh-CN" dirty="0"/>
              <a:t>phage-host</a:t>
            </a:r>
            <a:r>
              <a:rPr lang="zh-CN" altLang="en-US" dirty="0"/>
              <a:t>关系对</a:t>
            </a:r>
            <a:endParaRPr lang="en-US" altLang="zh-CN" dirty="0"/>
          </a:p>
          <a:p>
            <a:r>
              <a:rPr lang="en-US" altLang="zh-CN" dirty="0"/>
              <a:t>contig</a:t>
            </a:r>
          </a:p>
          <a:p>
            <a:r>
              <a:rPr lang="en-US" altLang="zh-CN" dirty="0"/>
              <a:t>spacer</a:t>
            </a:r>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34</a:t>
            </a:fld>
            <a:endParaRPr lang="zh-CN" altLang="en-US"/>
          </a:p>
        </p:txBody>
      </p:sp>
    </p:spTree>
    <p:extLst>
      <p:ext uri="{BB962C8B-B14F-4D97-AF65-F5344CB8AC3E}">
        <p14:creationId xmlns:p14="http://schemas.microsoft.com/office/powerpoint/2010/main" val="1446493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35</a:t>
            </a:fld>
            <a:endParaRPr lang="zh-CN" altLang="en-US"/>
          </a:p>
        </p:txBody>
      </p:sp>
    </p:spTree>
    <p:extLst>
      <p:ext uri="{BB962C8B-B14F-4D97-AF65-F5344CB8AC3E}">
        <p14:creationId xmlns:p14="http://schemas.microsoft.com/office/powerpoint/2010/main" val="302175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00" dirty="0">
                <a:effectLst/>
                <a:latin typeface="黑体" panose="02010609060101010101" pitchFamily="49" charset="-122"/>
                <a:ea typeface="黑体" panose="02010609060101010101" pitchFamily="49" charset="-122"/>
                <a:cs typeface="Times New Roman (标题 CS)"/>
              </a:rPr>
              <a:t>构建包括</a:t>
            </a:r>
            <a:r>
              <a:rPr lang="en-US" altLang="zh-CN" sz="1200" b="1" kern="100" dirty="0">
                <a:effectLst/>
                <a:latin typeface="黑体" panose="02010609060101010101" pitchFamily="49" charset="-122"/>
                <a:ea typeface="黑体" panose="02010609060101010101" pitchFamily="49" charset="-122"/>
                <a:cs typeface="Times New Roman (标题 CS)"/>
              </a:rPr>
              <a:t>4 295</a:t>
            </a:r>
            <a:r>
              <a:rPr lang="zh-CN" altLang="zh-CN" sz="1200" b="1" kern="100" dirty="0">
                <a:effectLst/>
                <a:latin typeface="黑体" panose="02010609060101010101" pitchFamily="49" charset="-122"/>
                <a:ea typeface="黑体" panose="02010609060101010101" pitchFamily="49" charset="-122"/>
                <a:cs typeface="Times New Roman (标题 CS)"/>
              </a:rPr>
              <a:t>个噬菌体和</a:t>
            </a:r>
            <a:r>
              <a:rPr lang="en-US" altLang="zh-CN" sz="1200" b="1" kern="100" dirty="0">
                <a:effectLst/>
                <a:latin typeface="黑体" panose="02010609060101010101" pitchFamily="49" charset="-122"/>
                <a:ea typeface="黑体" panose="02010609060101010101" pitchFamily="49" charset="-122"/>
                <a:cs typeface="Times New Roman (标题 CS)"/>
              </a:rPr>
              <a:t>495</a:t>
            </a:r>
            <a:r>
              <a:rPr lang="zh-CN" altLang="zh-CN" sz="1200" b="1" kern="100" dirty="0">
                <a:effectLst/>
                <a:latin typeface="黑体" panose="02010609060101010101" pitchFamily="49" charset="-122"/>
                <a:ea typeface="黑体" panose="02010609060101010101" pitchFamily="49" charset="-122"/>
                <a:cs typeface="Times New Roman (标题 CS)"/>
              </a:rPr>
              <a:t>个宿主的基准数据集</a:t>
            </a:r>
            <a:endParaRPr lang="en-US" altLang="zh-CN" sz="1200" b="1" kern="100" dirty="0">
              <a:effectLst/>
              <a:latin typeface="黑体" panose="02010609060101010101" pitchFamily="49" charset="-122"/>
              <a:ea typeface="黑体" panose="02010609060101010101" pitchFamily="49" charset="-122"/>
              <a:cs typeface="Times New Roman (标题 CS)"/>
            </a:endParaRPr>
          </a:p>
          <a:p>
            <a:r>
              <a:rPr lang="zh-CN" altLang="en-US" dirty="0"/>
              <a:t>收集噬菌体主要属于</a:t>
            </a:r>
            <a:r>
              <a:rPr lang="en-US" altLang="zh-CN" dirty="0" err="1"/>
              <a:t>Caudovirales</a:t>
            </a:r>
            <a:r>
              <a:rPr lang="zh-CN" altLang="en-US" dirty="0"/>
              <a:t>有尾噬菌体目（</a:t>
            </a:r>
            <a:r>
              <a:rPr lang="en-US" altLang="zh-CN" dirty="0"/>
              <a:t>4132</a:t>
            </a:r>
            <a:r>
              <a:rPr lang="zh-CN" altLang="en-US" dirty="0"/>
              <a:t>，</a:t>
            </a:r>
            <a:r>
              <a:rPr lang="en-US" altLang="zh-CN" dirty="0"/>
              <a:t>96.2%</a:t>
            </a:r>
            <a:r>
              <a:rPr lang="zh-CN" altLang="en-US" dirty="0"/>
              <a:t>）​</a:t>
            </a:r>
            <a:endParaRPr lang="en-US" altLang="zh-CN" sz="1200" b="1" kern="100" dirty="0">
              <a:effectLst/>
              <a:latin typeface="黑体" panose="02010609060101010101" pitchFamily="49" charset="-122"/>
              <a:ea typeface="黑体" panose="02010609060101010101" pitchFamily="49" charset="-122"/>
              <a:cs typeface="Times New Roman (标题 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黑体" panose="02010609060101010101" pitchFamily="49" charset="-122"/>
                <a:cs typeface="Times New Roman (标题 CS)"/>
              </a:rPr>
              <a:t>收集的</a:t>
            </a:r>
            <a:r>
              <a:rPr lang="en-US" altLang="zh-CN" sz="1800" kern="100" dirty="0">
                <a:effectLst/>
                <a:latin typeface="Times New Roman" panose="02020603050405020304" pitchFamily="18" charset="0"/>
                <a:ea typeface="黑体" panose="02010609060101010101" pitchFamily="49" charset="-122"/>
                <a:cs typeface="Times New Roman (标题 CS)"/>
              </a:rPr>
              <a:t>4 295</a:t>
            </a:r>
            <a:r>
              <a:rPr lang="zh-CN" altLang="zh-CN" sz="1800" kern="100" dirty="0">
                <a:effectLst/>
                <a:latin typeface="Times New Roman" panose="02020603050405020304" pitchFamily="18" charset="0"/>
                <a:ea typeface="黑体" panose="02010609060101010101" pitchFamily="49" charset="-122"/>
                <a:cs typeface="Times New Roman (标题 CS)"/>
              </a:rPr>
              <a:t>个噬菌体基因组在科水平（</a:t>
            </a:r>
            <a:r>
              <a:rPr lang="en-US" altLang="zh-CN" sz="1800" kern="100" dirty="0">
                <a:effectLst/>
                <a:latin typeface="Times New Roman" panose="02020603050405020304" pitchFamily="18" charset="0"/>
                <a:ea typeface="黑体" panose="02010609060101010101" pitchFamily="49" charset="-122"/>
                <a:cs typeface="Times New Roman (标题 CS)"/>
              </a:rPr>
              <a:t>Family</a:t>
            </a:r>
            <a:r>
              <a:rPr lang="zh-CN" altLang="zh-CN" sz="1800" kern="100" dirty="0">
                <a:effectLst/>
                <a:latin typeface="Times New Roman" panose="02020603050405020304" pitchFamily="18" charset="0"/>
                <a:ea typeface="黑体" panose="02010609060101010101" pitchFamily="49" charset="-122"/>
                <a:cs typeface="Times New Roman (标题 CS)"/>
              </a:rPr>
              <a:t>）的分布情况</a:t>
            </a:r>
            <a:endParaRPr lang="en-US" altLang="zh-CN" sz="1800" kern="100" dirty="0">
              <a:effectLst/>
              <a:latin typeface="Times New Roman" panose="02020603050405020304" pitchFamily="18" charset="0"/>
              <a:ea typeface="黑体" panose="02010609060101010101" pitchFamily="49" charset="-122"/>
              <a:cs typeface="Times New Roman (标题 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基准数据集中收集的</a:t>
            </a:r>
            <a:r>
              <a:rPr lang="en-US" altLang="zh-CN" sz="1800" kern="100" dirty="0">
                <a:effectLst/>
                <a:latin typeface="Times New Roman" panose="02020603050405020304" pitchFamily="18" charset="0"/>
                <a:ea typeface="宋体" panose="02010600030101010101" pitchFamily="2" charset="-122"/>
              </a:rPr>
              <a:t>495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个宿主基因组在门水平（</a:t>
            </a:r>
            <a:r>
              <a:rPr lang="en-US" altLang="zh-CN" sz="1800" kern="100" dirty="0">
                <a:effectLst/>
                <a:latin typeface="Times New Roman" panose="02020603050405020304" pitchFamily="18" charset="0"/>
                <a:ea typeface="宋体" panose="02010600030101010101" pitchFamily="2" charset="-122"/>
              </a:rPr>
              <a:t>Phylum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）的分布情况</a:t>
            </a:r>
            <a:endParaRPr lang="zh-CN" altLang="zh-CN" sz="1800" kern="100" dirty="0">
              <a:effectLst/>
              <a:latin typeface="Times New Roman" panose="02020603050405020304" pitchFamily="18" charset="0"/>
              <a:ea typeface="黑体" panose="02010609060101010101" pitchFamily="49" charset="-122"/>
              <a:cs typeface="Times New Roman (标题 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黑体" panose="02010609060101010101" pitchFamily="49" charset="-122"/>
                <a:cs typeface="Times New Roman (标题 CS)"/>
              </a:rPr>
              <a:t>基准数据集中噬菌体科水平（</a:t>
            </a:r>
            <a:r>
              <a:rPr lang="en-US" altLang="zh-CN" sz="1800" kern="100" dirty="0">
                <a:effectLst/>
                <a:latin typeface="Times New Roman" panose="02020603050405020304" pitchFamily="18" charset="0"/>
                <a:ea typeface="黑体" panose="02010609060101010101" pitchFamily="49" charset="-122"/>
                <a:cs typeface="Times New Roman (标题 CS)"/>
              </a:rPr>
              <a:t>Family</a:t>
            </a:r>
            <a:r>
              <a:rPr lang="zh-CN" altLang="zh-CN" sz="1800" kern="100" dirty="0">
                <a:effectLst/>
                <a:latin typeface="Times New Roman" panose="02020603050405020304" pitchFamily="18" charset="0"/>
                <a:ea typeface="黑体" panose="02010609060101010101" pitchFamily="49" charset="-122"/>
                <a:cs typeface="Times New Roman (标题 CS)"/>
              </a:rPr>
              <a:t>）与宿主菌门水平（</a:t>
            </a:r>
            <a:r>
              <a:rPr lang="en-US" altLang="zh-CN" sz="1800" kern="100" dirty="0">
                <a:effectLst/>
                <a:latin typeface="Times New Roman" panose="02020603050405020304" pitchFamily="18" charset="0"/>
                <a:ea typeface="黑体" panose="02010609060101010101" pitchFamily="49" charset="-122"/>
                <a:cs typeface="Times New Roman (标题 CS)"/>
              </a:rPr>
              <a:t>Phylum</a:t>
            </a:r>
            <a:r>
              <a:rPr lang="zh-CN" altLang="zh-CN" sz="1800" kern="100" dirty="0">
                <a:effectLst/>
                <a:latin typeface="Times New Roman" panose="02020603050405020304" pitchFamily="18" charset="0"/>
                <a:ea typeface="黑体" panose="02010609060101010101" pitchFamily="49" charset="-122"/>
                <a:cs typeface="Times New Roman (标题 CS)"/>
              </a:rPr>
              <a:t>）侵染关系对分布情况</a:t>
            </a:r>
          </a:p>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37</a:t>
            </a:fld>
            <a:endParaRPr lang="zh-CN" altLang="en-US"/>
          </a:p>
        </p:txBody>
      </p:sp>
    </p:spTree>
    <p:extLst>
      <p:ext uri="{BB962C8B-B14F-4D97-AF65-F5344CB8AC3E}">
        <p14:creationId xmlns:p14="http://schemas.microsoft.com/office/powerpoint/2010/main" val="1641148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38</a:t>
            </a:fld>
            <a:endParaRPr lang="zh-CN" altLang="en-US"/>
          </a:p>
        </p:txBody>
      </p:sp>
    </p:spTree>
    <p:extLst>
      <p:ext uri="{BB962C8B-B14F-4D97-AF65-F5344CB8AC3E}">
        <p14:creationId xmlns:p14="http://schemas.microsoft.com/office/powerpoint/2010/main" val="3521961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spacer</a:t>
            </a:r>
          </a:p>
          <a:p>
            <a:r>
              <a:rPr lang="en-US" altLang="zh-CN" sz="1800" kern="100" dirty="0">
                <a:effectLst/>
                <a:latin typeface="Times New Roman" panose="02020603050405020304" pitchFamily="18" charset="0"/>
                <a:ea typeface="宋体" panose="02010600030101010101" pitchFamily="2" charset="-122"/>
              </a:rPr>
              <a:t>Bowtie2</a:t>
            </a:r>
          </a:p>
          <a:p>
            <a:r>
              <a:rPr lang="en-US" altLang="zh-CN" sz="1800" kern="100" dirty="0">
                <a:effectLst/>
                <a:latin typeface="Times New Roman" panose="02020603050405020304" pitchFamily="18" charset="0"/>
                <a:ea typeface="宋体" panose="02010600030101010101" pitchFamily="2" charset="-122"/>
              </a:rPr>
              <a:t>phage</a:t>
            </a:r>
          </a:p>
          <a:p>
            <a:r>
              <a:rPr lang="en-US" altLang="zh-CN" sz="1800" kern="100" dirty="0" err="1">
                <a:effectLst/>
                <a:latin typeface="Times New Roman" panose="02020603050405020304" pitchFamily="18" charset="0"/>
                <a:ea typeface="宋体" panose="02010600030101010101" pitchFamily="2" charset="-122"/>
              </a:rPr>
              <a:t>Phage_Finder</a:t>
            </a:r>
            <a:endParaRPr lang="en-US" altLang="zh-CN" sz="1800" kern="1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rPr>
              <a:t>prophage</a:t>
            </a:r>
          </a:p>
          <a:p>
            <a:r>
              <a:rPr lang="zh-CN" altLang="en-US" sz="1800" kern="100" dirty="0">
                <a:effectLst/>
                <a:latin typeface="Times New Roman" panose="02020603050405020304" pitchFamily="18" charset="0"/>
                <a:ea typeface="宋体" panose="02010600030101010101" pitchFamily="2" charset="-122"/>
              </a:rPr>
              <a:t>基因组序列</a:t>
            </a:r>
            <a:endParaRPr lang="en-US" altLang="zh-CN" sz="1800" kern="100" dirty="0">
              <a:effectLst/>
              <a:latin typeface="Times New Roman" panose="02020603050405020304" pitchFamily="18" charset="0"/>
              <a:ea typeface="宋体" panose="02010600030101010101" pitchFamily="2" charset="-122"/>
            </a:endParaRPr>
          </a:p>
          <a:p>
            <a:r>
              <a:rPr lang="en-US" altLang="zh-CN" sz="1800" kern="100" dirty="0" err="1">
                <a:effectLst/>
                <a:latin typeface="Times New Roman" panose="02020603050405020304" pitchFamily="18" charset="0"/>
                <a:ea typeface="宋体" panose="02010600030101010101" pitchFamily="2" charset="-122"/>
              </a:rPr>
              <a:t>Blastn</a:t>
            </a:r>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39</a:t>
            </a:fld>
            <a:endParaRPr lang="zh-CN" altLang="en-US"/>
          </a:p>
        </p:txBody>
      </p:sp>
    </p:spTree>
    <p:extLst>
      <p:ext uri="{BB962C8B-B14F-4D97-AF65-F5344CB8AC3E}">
        <p14:creationId xmlns:p14="http://schemas.microsoft.com/office/powerpoint/2010/main" val="4292129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42</a:t>
            </a:fld>
            <a:endParaRPr lang="zh-CN" altLang="en-US"/>
          </a:p>
        </p:txBody>
      </p:sp>
    </p:spTree>
    <p:extLst>
      <p:ext uri="{BB962C8B-B14F-4D97-AF65-F5344CB8AC3E}">
        <p14:creationId xmlns:p14="http://schemas.microsoft.com/office/powerpoint/2010/main" val="921351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50000"/>
              </a:lnSpc>
              <a:spcBef>
                <a:spcPts val="600"/>
              </a:spcBef>
              <a:spcAft>
                <a:spcPts val="600"/>
              </a:spcAft>
            </a:pPr>
            <a:endParaRPr lang="zh-CN" altLang="zh-CN" sz="1800" kern="100" dirty="0">
              <a:effectLst/>
              <a:latin typeface="Times New Roman" panose="02020603050405020304" pitchFamily="18" charset="0"/>
              <a:ea typeface="黑体" panose="02010609060101010101" pitchFamily="49" charset="-122"/>
              <a:cs typeface="Times New Roman (标题 CS)"/>
            </a:endParaRPr>
          </a:p>
        </p:txBody>
      </p:sp>
      <p:sp>
        <p:nvSpPr>
          <p:cNvPr id="4" name="灯片编号占位符 3"/>
          <p:cNvSpPr>
            <a:spLocks noGrp="1"/>
          </p:cNvSpPr>
          <p:nvPr>
            <p:ph type="sldNum" sz="quarter" idx="5"/>
          </p:nvPr>
        </p:nvSpPr>
        <p:spPr/>
        <p:txBody>
          <a:bodyPr/>
          <a:lstStyle/>
          <a:p>
            <a:fld id="{5AC50150-72E8-487E-99CF-1A51DED8D7A4}" type="slidenum">
              <a:rPr lang="zh-CN" altLang="en-US" smtClean="0"/>
              <a:t>43</a:t>
            </a:fld>
            <a:endParaRPr lang="zh-CN" altLang="en-US"/>
          </a:p>
        </p:txBody>
      </p:sp>
    </p:spTree>
    <p:extLst>
      <p:ext uri="{BB962C8B-B14F-4D97-AF65-F5344CB8AC3E}">
        <p14:creationId xmlns:p14="http://schemas.microsoft.com/office/powerpoint/2010/main" val="2519754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基于宿主出现频率的</a:t>
            </a:r>
            <a:r>
              <a:rPr lang="en-US" altLang="zh-CN" b="1" dirty="0"/>
              <a:t>MCH</a:t>
            </a:r>
            <a:r>
              <a:rPr lang="zh-CN" altLang="en-US" b="1" dirty="0"/>
              <a:t>方法</a:t>
            </a:r>
          </a:p>
        </p:txBody>
      </p:sp>
      <p:sp>
        <p:nvSpPr>
          <p:cNvPr id="4" name="灯片编号占位符 3"/>
          <p:cNvSpPr>
            <a:spLocks noGrp="1"/>
          </p:cNvSpPr>
          <p:nvPr>
            <p:ph type="sldNum" sz="quarter" idx="5"/>
          </p:nvPr>
        </p:nvSpPr>
        <p:spPr/>
        <p:txBody>
          <a:bodyPr/>
          <a:lstStyle/>
          <a:p>
            <a:fld id="{5AC50150-72E8-487E-99CF-1A51DED8D7A4}" type="slidenum">
              <a:rPr lang="zh-CN" altLang="en-US" smtClean="0"/>
              <a:t>45</a:t>
            </a:fld>
            <a:endParaRPr lang="zh-CN" altLang="en-US"/>
          </a:p>
        </p:txBody>
      </p:sp>
    </p:spTree>
    <p:extLst>
      <p:ext uri="{BB962C8B-B14F-4D97-AF65-F5344CB8AC3E}">
        <p14:creationId xmlns:p14="http://schemas.microsoft.com/office/powerpoint/2010/main" val="3819988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46</a:t>
            </a:fld>
            <a:endParaRPr lang="zh-CN" altLang="en-US"/>
          </a:p>
        </p:txBody>
      </p:sp>
    </p:spTree>
    <p:extLst>
      <p:ext uri="{BB962C8B-B14F-4D97-AF65-F5344CB8AC3E}">
        <p14:creationId xmlns:p14="http://schemas.microsoft.com/office/powerpoint/2010/main" val="303897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Contig</a:t>
            </a:r>
          </a:p>
        </p:txBody>
      </p:sp>
      <p:sp>
        <p:nvSpPr>
          <p:cNvPr id="4" name="灯片编号占位符 3"/>
          <p:cNvSpPr>
            <a:spLocks noGrp="1"/>
          </p:cNvSpPr>
          <p:nvPr>
            <p:ph type="sldNum" sz="quarter" idx="5"/>
          </p:nvPr>
        </p:nvSpPr>
        <p:spPr/>
        <p:txBody>
          <a:bodyPr/>
          <a:lstStyle/>
          <a:p>
            <a:fld id="{5AC50150-72E8-487E-99CF-1A51DED8D7A4}" type="slidenum">
              <a:rPr lang="zh-CN" altLang="en-US" smtClean="0"/>
              <a:t>9</a:t>
            </a:fld>
            <a:endParaRPr lang="zh-CN" altLang="en-US"/>
          </a:p>
        </p:txBody>
      </p:sp>
    </p:spTree>
    <p:extLst>
      <p:ext uri="{BB962C8B-B14F-4D97-AF65-F5344CB8AC3E}">
        <p14:creationId xmlns:p14="http://schemas.microsoft.com/office/powerpoint/2010/main" val="1653356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Times New Roman" panose="02020603050405020304" pitchFamily="18" charset="0"/>
                <a:ea typeface="宋体" panose="02010600030101010101" pitchFamily="2" charset="-122"/>
              </a:rPr>
              <a:t>MCH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kern="100" dirty="0">
                <a:effectLst/>
                <a:latin typeface="Times New Roman" panose="02020603050405020304" pitchFamily="18" charset="0"/>
                <a:ea typeface="宋体" panose="02010600030101010101" pitchFamily="2" charset="-122"/>
              </a:rPr>
              <a:t>HSH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方法的预测噬菌体宿主范围比较</a:t>
            </a:r>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48</a:t>
            </a:fld>
            <a:endParaRPr lang="zh-CN" altLang="en-US"/>
          </a:p>
        </p:txBody>
      </p:sp>
    </p:spTree>
    <p:extLst>
      <p:ext uri="{BB962C8B-B14F-4D97-AF65-F5344CB8AC3E}">
        <p14:creationId xmlns:p14="http://schemas.microsoft.com/office/powerpoint/2010/main" val="112591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肠道细菌数据库来自</a:t>
            </a:r>
            <a:r>
              <a:rPr lang="en-US" altLang="zh-CN" dirty="0"/>
              <a:t>UHGG</a:t>
            </a:r>
            <a:r>
              <a:rPr lang="en-US" altLang="zh-CN" sz="1800" kern="100" dirty="0">
                <a:effectLst/>
                <a:latin typeface="Times New Roman" panose="02020603050405020304" pitchFamily="18" charset="0"/>
                <a:ea typeface="宋体" panose="02010600030101010101" pitchFamily="2" charset="-122"/>
              </a:rPr>
              <a:t>4 744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个代表性原核基因组</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噬菌体数据库来自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IMG/VR v3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数据库，</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筛选得到</a:t>
            </a:r>
            <a:r>
              <a:rPr lang="en-US" altLang="zh-CN" sz="1800" kern="100" dirty="0">
                <a:effectLst/>
                <a:latin typeface="Times New Roman" panose="02020603050405020304" pitchFamily="18" charset="0"/>
                <a:ea typeface="宋体" panose="02010600030101010101" pitchFamily="2" charset="-122"/>
              </a:rPr>
              <a:t>2 113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个来自人肠道环境的高质量噬菌体。</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rPr>
              <a:t>UHGG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1800" kern="100" dirty="0">
                <a:effectLst/>
                <a:latin typeface="Times New Roman" panose="02020603050405020304" pitchFamily="18" charset="0"/>
                <a:ea typeface="宋体" panose="02010600030101010101" pitchFamily="2" charset="-122"/>
              </a:rPr>
              <a:t>4 744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个原代表性原核基因组在门水平（</a:t>
            </a:r>
            <a:r>
              <a:rPr lang="en-US" altLang="zh-CN" sz="1800" kern="100" dirty="0">
                <a:effectLst/>
                <a:latin typeface="Times New Roman" panose="02020603050405020304" pitchFamily="18" charset="0"/>
                <a:ea typeface="宋体" panose="02010600030101010101" pitchFamily="2" charset="-122"/>
              </a:rPr>
              <a:t>Phylum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）的物种分布</a:t>
            </a:r>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49</a:t>
            </a:fld>
            <a:endParaRPr lang="zh-CN" altLang="en-US"/>
          </a:p>
        </p:txBody>
      </p:sp>
    </p:spTree>
    <p:extLst>
      <p:ext uri="{BB962C8B-B14F-4D97-AF65-F5344CB8AC3E}">
        <p14:creationId xmlns:p14="http://schemas.microsoft.com/office/powerpoint/2010/main" val="2543289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Times New Roman" panose="02020603050405020304" pitchFamily="18" charset="0"/>
                <a:ea typeface="宋体" panose="02010600030101010101" pitchFamily="2" charset="-122"/>
              </a:rPr>
              <a:t>Spacer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kern="100" dirty="0" err="1">
                <a:effectLst/>
                <a:latin typeface="Times New Roman" panose="02020603050405020304" pitchFamily="18" charset="0"/>
                <a:ea typeface="宋体" panose="02010600030101010101" pitchFamily="2" charset="-122"/>
              </a:rPr>
              <a:t>Blastn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方法预测得到的</a:t>
            </a:r>
            <a:r>
              <a:rPr lang="en-US" altLang="zh-CN" sz="1800" kern="100" dirty="0">
                <a:effectLst/>
                <a:latin typeface="Times New Roman" panose="02020603050405020304" pitchFamily="18" charset="0"/>
                <a:ea typeface="宋体" panose="02010600030101010101" pitchFamily="2" charset="-122"/>
              </a:rPr>
              <a:t>PHIs</a:t>
            </a:r>
            <a:endParaRPr lang="zh-CN" altLang="en-US" sz="1800"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50</a:t>
            </a:fld>
            <a:endParaRPr lang="zh-CN" altLang="en-US"/>
          </a:p>
        </p:txBody>
      </p:sp>
    </p:spTree>
    <p:extLst>
      <p:ext uri="{BB962C8B-B14F-4D97-AF65-F5344CB8AC3E}">
        <p14:creationId xmlns:p14="http://schemas.microsoft.com/office/powerpoint/2010/main" val="1549404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51</a:t>
            </a:fld>
            <a:endParaRPr lang="zh-CN" altLang="en-US"/>
          </a:p>
        </p:txBody>
      </p:sp>
    </p:spTree>
    <p:extLst>
      <p:ext uri="{BB962C8B-B14F-4D97-AF65-F5344CB8AC3E}">
        <p14:creationId xmlns:p14="http://schemas.microsoft.com/office/powerpoint/2010/main" val="243461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原文没提供版本信息，我参考的是</a:t>
            </a:r>
            <a:r>
              <a:rPr lang="en-US" altLang="zh-CN" dirty="0"/>
              <a:t>DOE-JGI Metagenome Annotation Pipeline </a:t>
            </a:r>
            <a:r>
              <a:rPr lang="zh-CN" altLang="en-US" dirty="0"/>
              <a:t>（</a:t>
            </a:r>
            <a:r>
              <a:rPr lang="en-US" altLang="zh-CN" dirty="0"/>
              <a:t>MAP v.4</a:t>
            </a:r>
            <a:r>
              <a:rPr lang="zh-CN" altLang="en-US" dirty="0"/>
              <a:t>） </a:t>
            </a:r>
          </a:p>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12</a:t>
            </a:fld>
            <a:endParaRPr lang="zh-CN" altLang="en-US"/>
          </a:p>
        </p:txBody>
      </p:sp>
    </p:spTree>
    <p:extLst>
      <p:ext uri="{BB962C8B-B14F-4D97-AF65-F5344CB8AC3E}">
        <p14:creationId xmlns:p14="http://schemas.microsoft.com/office/powerpoint/2010/main" val="337371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13</a:t>
            </a:fld>
            <a:endParaRPr lang="zh-CN" altLang="en-US"/>
          </a:p>
        </p:txBody>
      </p:sp>
    </p:spTree>
    <p:extLst>
      <p:ext uri="{BB962C8B-B14F-4D97-AF65-F5344CB8AC3E}">
        <p14:creationId xmlns:p14="http://schemas.microsoft.com/office/powerpoint/2010/main" val="391216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原文也没有说</a:t>
            </a:r>
            <a:r>
              <a:rPr lang="en-US" altLang="zh-CN" dirty="0" err="1"/>
              <a:t>blastn</a:t>
            </a:r>
            <a:r>
              <a:rPr lang="zh-CN" altLang="en-US" dirty="0"/>
              <a:t>的参数，通过询问邮件得知 </a:t>
            </a:r>
            <a:r>
              <a:rPr lang="en-US" altLang="zh-CN" dirty="0" err="1"/>
              <a:t>blastn</a:t>
            </a:r>
            <a:r>
              <a:rPr lang="en-US" altLang="zh-CN" dirty="0"/>
              <a:t> </a:t>
            </a:r>
            <a:r>
              <a:rPr lang="zh-CN" altLang="en-US" dirty="0"/>
              <a:t>鉴定 </a:t>
            </a:r>
            <a:r>
              <a:rPr lang="en-US" altLang="zh-CN" dirty="0" err="1"/>
              <a:t>prospacer</a:t>
            </a:r>
            <a:r>
              <a:rPr lang="en-US" altLang="zh-CN" dirty="0"/>
              <a:t> </a:t>
            </a:r>
            <a:r>
              <a:rPr lang="zh-CN" altLang="en-US" dirty="0"/>
              <a:t>的参数是</a:t>
            </a:r>
            <a:r>
              <a:rPr lang="en-US" altLang="zh-CN" dirty="0"/>
              <a:t>-</a:t>
            </a:r>
            <a:r>
              <a:rPr lang="en-US" altLang="zh-CN" dirty="0" err="1"/>
              <a:t>word_size</a:t>
            </a:r>
            <a:r>
              <a:rPr lang="en-US" altLang="zh-CN" dirty="0"/>
              <a:t> 10 -dust no -</a:t>
            </a:r>
            <a:r>
              <a:rPr lang="en-US" altLang="zh-CN" dirty="0" err="1"/>
              <a:t>max_target_seqs</a:t>
            </a:r>
            <a:r>
              <a:rPr lang="en-US" altLang="zh-CN" dirty="0"/>
              <a:t> 10000. </a:t>
            </a:r>
            <a:r>
              <a:rPr lang="zh-CN" altLang="en-US" dirty="0"/>
              <a:t>鉴定</a:t>
            </a:r>
            <a:r>
              <a:rPr lang="en-US" altLang="zh-CN" dirty="0"/>
              <a:t>prophage</a:t>
            </a:r>
            <a:r>
              <a:rPr lang="zh-CN" altLang="en-US" dirty="0"/>
              <a:t>的参数 </a:t>
            </a:r>
            <a:r>
              <a:rPr lang="en-US" altLang="zh-CN" dirty="0"/>
              <a:t>-</a:t>
            </a:r>
            <a:r>
              <a:rPr lang="en-US" altLang="zh-CN" dirty="0" err="1"/>
              <a:t>max_target_seqs</a:t>
            </a:r>
            <a:r>
              <a:rPr lang="en-US" altLang="zh-CN" dirty="0"/>
              <a:t> 10000</a:t>
            </a:r>
            <a:r>
              <a:rPr lang="zh-CN" altLang="en-US" dirty="0"/>
              <a:t>。已运行，预测鉴定</a:t>
            </a:r>
            <a:r>
              <a:rPr lang="en-US" altLang="zh-CN" dirty="0" err="1"/>
              <a:t>prospacer</a:t>
            </a:r>
            <a:r>
              <a:rPr lang="zh-CN" altLang="en-US" dirty="0"/>
              <a:t>下周一跑完，</a:t>
            </a:r>
            <a:r>
              <a:rPr lang="en-US" altLang="zh-CN" dirty="0"/>
              <a:t>prophage</a:t>
            </a:r>
            <a:r>
              <a:rPr lang="zh-CN" altLang="en-US" dirty="0"/>
              <a:t>预测周三跑完。​</a:t>
            </a:r>
          </a:p>
        </p:txBody>
      </p:sp>
      <p:sp>
        <p:nvSpPr>
          <p:cNvPr id="4" name="灯片编号占位符 3"/>
          <p:cNvSpPr>
            <a:spLocks noGrp="1"/>
          </p:cNvSpPr>
          <p:nvPr>
            <p:ph type="sldNum" sz="quarter" idx="5"/>
          </p:nvPr>
        </p:nvSpPr>
        <p:spPr/>
        <p:txBody>
          <a:bodyPr/>
          <a:lstStyle/>
          <a:p>
            <a:fld id="{5AC50150-72E8-487E-99CF-1A51DED8D7A4}" type="slidenum">
              <a:rPr lang="zh-CN" altLang="en-US" smtClean="0"/>
              <a:t>14</a:t>
            </a:fld>
            <a:endParaRPr lang="zh-CN" altLang="en-US"/>
          </a:p>
        </p:txBody>
      </p:sp>
    </p:spTree>
    <p:extLst>
      <p:ext uri="{BB962C8B-B14F-4D97-AF65-F5344CB8AC3E}">
        <p14:creationId xmlns:p14="http://schemas.microsoft.com/office/powerpoint/2010/main" val="265615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15</a:t>
            </a:fld>
            <a:endParaRPr lang="zh-CN" altLang="en-US"/>
          </a:p>
        </p:txBody>
      </p:sp>
    </p:spTree>
    <p:extLst>
      <p:ext uri="{BB962C8B-B14F-4D97-AF65-F5344CB8AC3E}">
        <p14:creationId xmlns:p14="http://schemas.microsoft.com/office/powerpoint/2010/main" val="126344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16</a:t>
            </a:fld>
            <a:endParaRPr lang="zh-CN" altLang="en-US"/>
          </a:p>
        </p:txBody>
      </p:sp>
    </p:spTree>
    <p:extLst>
      <p:ext uri="{BB962C8B-B14F-4D97-AF65-F5344CB8AC3E}">
        <p14:creationId xmlns:p14="http://schemas.microsoft.com/office/powerpoint/2010/main" val="2257002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mean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5AC50150-72E8-487E-99CF-1A51DED8D7A4}" type="slidenum">
              <a:rPr lang="zh-CN" altLang="en-US" smtClean="0"/>
              <a:t>17</a:t>
            </a:fld>
            <a:endParaRPr lang="zh-CN" altLang="en-US"/>
          </a:p>
        </p:txBody>
      </p:sp>
    </p:spTree>
    <p:extLst>
      <p:ext uri="{BB962C8B-B14F-4D97-AF65-F5344CB8AC3E}">
        <p14:creationId xmlns:p14="http://schemas.microsoft.com/office/powerpoint/2010/main" val="209980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1AD2-9D29-49FF-BBA7-0A9DAD15A1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F9E52E-8F07-44CE-9A1A-35F409153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F8F1BC-5969-4825-AAAB-87C549C5A8B2}"/>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65ED2433-B54C-41EF-8E0F-667D900443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CCFED5-E7CD-429E-A8C2-1FDF940307DF}"/>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234990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A47A4-8E7D-4FA0-B2D3-9FD119966E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A36FEC-DF0B-48DD-B923-0C2B6A3972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4BFF7F-DF75-42D3-8237-8202EDDC4854}"/>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E0CB31F3-83DF-4D14-978E-02D8F5BE88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F6D3D-8D69-4D70-AE8C-02406A5FC8BE}"/>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127052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B955EA-D8C4-42F9-8C64-5BE0FC77413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1A2B8A-2909-49CE-B9F8-DBC43C1A027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80481F-1DEA-425A-96E9-F22EA5D2A676}"/>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BC154796-9C91-49AC-8741-26541477E5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0BDABD-A78B-4C4E-8C77-4AD548EA021E}"/>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153042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A399B-2030-4530-B4CA-8F5FE42CB5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AFC6ED-50CD-4919-AEEF-2988090E8E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43BEBB-B40A-45EB-B041-67A0C639CBE4}"/>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9F67AD7F-E45C-4607-9F29-B16F414E2C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0B818-AC87-4557-8B44-7BAD70F5113B}"/>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356015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6D51D-A3C6-45C0-BCE6-9EEF78B671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B2D826-3562-484C-BDA1-0BE4F724C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EB275E9-E3A4-4398-851D-5E1BF627C06B}"/>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22C02CF1-BF42-42CC-8533-DAB05F6435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4F9C5A-6434-43DF-A36B-E2E099253861}"/>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164962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F3E52-78F7-4E2C-8A63-CDE5FA39A0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C31B43-893C-41A6-82D4-1AFF2BA2CA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E20B2B2-8E7D-4E20-8E95-D46EBECBAD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7C8425-49FB-4C78-942B-22F3A3E41E20}"/>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D43D1D82-EBA4-4D87-8DFC-26202616E0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3F74A0-78FF-439C-95C0-1559A359092E}"/>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215039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09124-62C9-4EA6-BA09-75D66A6D6D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2B6A58-7172-4336-9348-0B6A1FF74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E4261C-FAB5-4C9E-A3EF-41E6CC9264F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F075AB-BA51-4A4C-9A3E-F921FC5DC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95AD601-D06F-4C8D-B265-432A945884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571DE47-F434-4030-A9A7-F9C8D043A3EE}"/>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8" name="页脚占位符 7">
            <a:extLst>
              <a:ext uri="{FF2B5EF4-FFF2-40B4-BE49-F238E27FC236}">
                <a16:creationId xmlns:a16="http://schemas.microsoft.com/office/drawing/2014/main" id="{DDF58F43-4E02-4547-A7E8-5FD8A69218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B60103-3EC8-435F-A967-2A61E624D15A}"/>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276602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7B6CA-D3D4-446F-8C1F-D1F9EE53E0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4EFB6B-E95D-4C2C-A322-774E210D8378}"/>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4" name="页脚占位符 3">
            <a:extLst>
              <a:ext uri="{FF2B5EF4-FFF2-40B4-BE49-F238E27FC236}">
                <a16:creationId xmlns:a16="http://schemas.microsoft.com/office/drawing/2014/main" id="{289FE5AD-8F1A-4462-8F6E-CB7D2B0A11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1B0B96-0BB4-4F8E-BAC4-D947D687F5B3}"/>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217700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2E6A53-F814-4B95-8F70-329FEA7F55F0}"/>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3" name="页脚占位符 2">
            <a:extLst>
              <a:ext uri="{FF2B5EF4-FFF2-40B4-BE49-F238E27FC236}">
                <a16:creationId xmlns:a16="http://schemas.microsoft.com/office/drawing/2014/main" id="{3BDC79EA-1A37-452B-97AE-DF14318725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396AD89-C165-48F9-B455-C41C9EF11C9E}"/>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155256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77BA2-AF2F-4403-B06F-BCE55A4E80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EEF137-294D-4521-AF68-AB8DFBC18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037529-10A7-425A-B456-8DEC7F41E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F932DB-47B6-46CB-8550-96CB48D85D97}"/>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4D8BD5CE-B723-497D-951E-2BE8561726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532EF8-79C5-43DE-BFAE-53140422A624}"/>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339392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B0BCE-86BC-4DC9-9614-E3403DFDB2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1346A2-40B4-479D-88FD-A9B91E5A3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588EF3-35B1-48A6-B452-7C231D2BD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38D429-CA23-4D9F-8F9B-B13CD9477A40}"/>
              </a:ext>
            </a:extLst>
          </p:cNvPr>
          <p:cNvSpPr>
            <a:spLocks noGrp="1"/>
          </p:cNvSpPr>
          <p:nvPr>
            <p:ph type="dt" sz="half" idx="10"/>
          </p:nvPr>
        </p:nvSpPr>
        <p:spPr/>
        <p:txBody>
          <a:bodyPr/>
          <a:lstStyle/>
          <a:p>
            <a:fld id="{494C8555-165D-4243-883D-9B04CC498D9E}"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9068B437-245F-4858-8A1C-EDDA8850B4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9C6DF3-6A7B-4AE5-877E-1E36D857B64B}"/>
              </a:ext>
            </a:extLst>
          </p:cNvPr>
          <p:cNvSpPr>
            <a:spLocks noGrp="1"/>
          </p:cNvSpPr>
          <p:nvPr>
            <p:ph type="sldNum" sz="quarter" idx="12"/>
          </p:nvPr>
        </p:nvSpPr>
        <p:spPr/>
        <p:txBody>
          <a:body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1022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BA6B8F-39D9-4C1A-B6CC-6384C18629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25064E-1AAA-4B3B-BCF7-5DE20598C7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DA7FE6-2A05-4B8B-84B2-18E5894BE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C8555-165D-4243-883D-9B04CC498D9E}"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E98F44FA-FED5-4055-8802-06B449B60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9271D0-795B-4ADE-9EA2-45178E47B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16A34-FDA3-4E75-BF63-9CD54ED9B5C5}" type="slidenum">
              <a:rPr lang="zh-CN" altLang="en-US" smtClean="0"/>
              <a:t>‹#›</a:t>
            </a:fld>
            <a:endParaRPr lang="zh-CN" altLang="en-US"/>
          </a:p>
        </p:txBody>
      </p:sp>
    </p:spTree>
    <p:extLst>
      <p:ext uri="{BB962C8B-B14F-4D97-AF65-F5344CB8AC3E}">
        <p14:creationId xmlns:p14="http://schemas.microsoft.com/office/powerpoint/2010/main" val="243695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genome.jp/virushostd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B497E0D-3F75-17B0-1B8F-4B01B9EF232B}"/>
              </a:ext>
            </a:extLst>
          </p:cNvPr>
          <p:cNvSpPr txBox="1"/>
          <p:nvPr/>
        </p:nvSpPr>
        <p:spPr>
          <a:xfrm>
            <a:off x="5133879" y="4914502"/>
            <a:ext cx="6097772" cy="1077218"/>
          </a:xfrm>
          <a:prstGeom prst="rect">
            <a:avLst/>
          </a:prstGeom>
          <a:noFill/>
        </p:spPr>
        <p:txBody>
          <a:bodyPr wrap="square">
            <a:spAutoFit/>
          </a:bodyPr>
          <a:lstStyle/>
          <a:p>
            <a:r>
              <a:rPr lang="en-US" altLang="zh-CN" sz="3200" dirty="0"/>
              <a:t>2022.05.17 </a:t>
            </a:r>
          </a:p>
          <a:p>
            <a:endParaRPr lang="zh-CN" altLang="en-US" sz="3200" dirty="0"/>
          </a:p>
        </p:txBody>
      </p:sp>
      <p:sp>
        <p:nvSpPr>
          <p:cNvPr id="9" name="矩形 8">
            <a:extLst>
              <a:ext uri="{FF2B5EF4-FFF2-40B4-BE49-F238E27FC236}">
                <a16:creationId xmlns:a16="http://schemas.microsoft.com/office/drawing/2014/main" id="{6EE58254-CE67-DA37-8A4E-66C8EF88ADE9}"/>
              </a:ext>
            </a:extLst>
          </p:cNvPr>
          <p:cNvSpPr/>
          <p:nvPr/>
        </p:nvSpPr>
        <p:spPr>
          <a:xfrm>
            <a:off x="829340" y="1911264"/>
            <a:ext cx="10815969" cy="2490615"/>
          </a:xfrm>
          <a:prstGeom prst="rect">
            <a:avLst/>
          </a:prstGeom>
          <a:solidFill>
            <a:schemeClr val="tx1">
              <a:lumMod val="95000"/>
              <a:lumOff val="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a:extLst>
              <a:ext uri="{FF2B5EF4-FFF2-40B4-BE49-F238E27FC236}">
                <a16:creationId xmlns:a16="http://schemas.microsoft.com/office/drawing/2014/main" id="{1914F5FD-27EC-7DBF-7A1D-2C4996B8C5D9}"/>
              </a:ext>
            </a:extLst>
          </p:cNvPr>
          <p:cNvSpPr txBox="1">
            <a:spLocks/>
          </p:cNvSpPr>
          <p:nvPr/>
        </p:nvSpPr>
        <p:spPr>
          <a:xfrm>
            <a:off x="1990771" y="2338062"/>
            <a:ext cx="8458200" cy="1090938"/>
          </a:xfrm>
          <a:prstGeom prst="rect">
            <a:avLst/>
          </a:prstGeom>
        </p:spPr>
        <p:txBody>
          <a:bodyPr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solidFill>
                  <a:schemeClr val="bg1"/>
                </a:solidFill>
                <a:latin typeface="站酷高端黑" panose="02010600030101010101" pitchFamily="2" charset="-122"/>
                <a:ea typeface="站酷高端黑" panose="02010600030101010101" pitchFamily="2" charset="-122"/>
              </a:rPr>
              <a:t>工作汇报</a:t>
            </a:r>
            <a:endParaRPr lang="en-US" altLang="zh-CN" sz="6600" b="1" dirty="0">
              <a:solidFill>
                <a:schemeClr val="bg1"/>
              </a:solidFill>
              <a:latin typeface="站酷高端黑" panose="02010600030101010101" pitchFamily="2" charset="-122"/>
              <a:ea typeface="站酷高端黑"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FBEABCCE-395F-AAE7-5E6C-05C5A5494C66}"/>
              </a:ext>
            </a:extLst>
          </p:cNvPr>
          <p:cNvSpPr txBox="1"/>
          <p:nvPr/>
        </p:nvSpPr>
        <p:spPr>
          <a:xfrm>
            <a:off x="5366784" y="3766826"/>
            <a:ext cx="6097772" cy="369332"/>
          </a:xfrm>
          <a:prstGeom prst="rect">
            <a:avLst/>
          </a:prstGeom>
          <a:noFill/>
        </p:spPr>
        <p:txBody>
          <a:bodyPr wrap="square">
            <a:spAutoFit/>
          </a:bodyPr>
          <a:lstStyle/>
          <a:p>
            <a:r>
              <a:rPr lang="zh-CN" altLang="en-US" sz="1800" dirty="0">
                <a:solidFill>
                  <a:schemeClr val="bg1"/>
                </a:solidFill>
                <a:latin typeface="站酷高端黑" panose="02010600030101010101" pitchFamily="2" charset="-122"/>
                <a:ea typeface="站酷高端黑" panose="02010600030101010101" pitchFamily="2" charset="-122"/>
              </a:rPr>
              <a:t>汇报人：苏济雄</a:t>
            </a:r>
            <a:endParaRPr lang="zh-CN" altLang="en-US" dirty="0"/>
          </a:p>
        </p:txBody>
      </p:sp>
    </p:spTree>
    <p:extLst>
      <p:ext uri="{BB962C8B-B14F-4D97-AF65-F5344CB8AC3E}">
        <p14:creationId xmlns:p14="http://schemas.microsoft.com/office/powerpoint/2010/main" val="2556297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10BD0-8FFA-4906-8E50-DECCDFBFBCB6}"/>
              </a:ext>
            </a:extLst>
          </p:cNvPr>
          <p:cNvSpPr>
            <a:spLocks noGrp="1"/>
          </p:cNvSpPr>
          <p:nvPr>
            <p:ph type="title"/>
          </p:nvPr>
        </p:nvSpPr>
        <p:spPr/>
        <p:txBody>
          <a:bodyPr/>
          <a:lstStyle/>
          <a:p>
            <a:r>
              <a:rPr lang="zh-CN" altLang="en-US" dirty="0"/>
              <a:t>文章的</a:t>
            </a:r>
            <a:r>
              <a:rPr lang="en-US" altLang="zh-CN" dirty="0"/>
              <a:t>agreement</a:t>
            </a:r>
            <a:r>
              <a:rPr lang="zh-CN" altLang="en-US" dirty="0"/>
              <a:t>​和</a:t>
            </a:r>
            <a:r>
              <a:rPr lang="en-US" altLang="zh-CN" dirty="0"/>
              <a:t>purity</a:t>
            </a:r>
            <a:r>
              <a:rPr lang="zh-CN" altLang="en-US" dirty="0"/>
              <a:t>指标结果</a:t>
            </a:r>
          </a:p>
        </p:txBody>
      </p:sp>
      <p:sp>
        <p:nvSpPr>
          <p:cNvPr id="3" name="内容占位符 2">
            <a:extLst>
              <a:ext uri="{FF2B5EF4-FFF2-40B4-BE49-F238E27FC236}">
                <a16:creationId xmlns:a16="http://schemas.microsoft.com/office/drawing/2014/main" id="{FF9D0E32-BED0-4346-A54B-ECF7F30CCD94}"/>
              </a:ext>
            </a:extLst>
          </p:cNvPr>
          <p:cNvSpPr>
            <a:spLocks noGrp="1"/>
          </p:cNvSpPr>
          <p:nvPr>
            <p:ph idx="1"/>
          </p:nvPr>
        </p:nvSpPr>
        <p:spPr>
          <a:xfrm>
            <a:off x="838200" y="1896745"/>
            <a:ext cx="4566920" cy="4300855"/>
          </a:xfrm>
        </p:spPr>
        <p:txBody>
          <a:bodyPr>
            <a:normAutofit/>
          </a:bodyPr>
          <a:lstStyle/>
          <a:p>
            <a:pPr marL="0" indent="0">
              <a:buNone/>
            </a:pPr>
            <a:r>
              <a:rPr lang="en-US" altLang="zh-CN" dirty="0"/>
              <a:t>agreement</a:t>
            </a:r>
          </a:p>
          <a:p>
            <a:pPr marL="0" indent="0">
              <a:buNone/>
            </a:pPr>
            <a:r>
              <a:rPr lang="en-US" altLang="zh-CN" sz="1600" dirty="0"/>
              <a:t>For viruses with hosts predicted </a:t>
            </a:r>
            <a:r>
              <a:rPr lang="en-US" altLang="zh-CN" sz="1600" b="1" dirty="0">
                <a:solidFill>
                  <a:srgbClr val="FF0000"/>
                </a:solidFill>
              </a:rPr>
              <a:t>by both methods</a:t>
            </a:r>
            <a:r>
              <a:rPr lang="en-US" altLang="zh-CN" sz="1600" dirty="0"/>
              <a:t>, ​</a:t>
            </a:r>
            <a:r>
              <a:rPr lang="en-US" altLang="zh-CN" sz="1600" b="1" dirty="0"/>
              <a:t> </a:t>
            </a:r>
            <a:r>
              <a:rPr lang="en-US" altLang="zh-CN" sz="1600" dirty="0"/>
              <a:t>we observed agreement at the following ranks: </a:t>
            </a:r>
            <a:r>
              <a:rPr lang="en-US" altLang="zh-CN" sz="1600" b="1" dirty="0"/>
              <a:t>phylum (91.9%), class (91.8%), order (88.5%), family (82.4%), genus (73.9%), species (53.2%)</a:t>
            </a:r>
            <a:r>
              <a:rPr lang="en-US" altLang="zh-CN" sz="1600" dirty="0"/>
              <a:t>. ​</a:t>
            </a:r>
          </a:p>
          <a:p>
            <a:pPr marL="0" indent="0">
              <a:buNone/>
            </a:pPr>
            <a:r>
              <a:rPr lang="en-US" altLang="zh-CN" sz="1600" dirty="0"/>
              <a:t>When only considering </a:t>
            </a:r>
            <a:r>
              <a:rPr lang="en-US" altLang="zh-CN" sz="1600" b="1" dirty="0"/>
              <a:t>MAG contigs &gt;1.5x the length of matched viruses</a:t>
            </a:r>
            <a:r>
              <a:rPr lang="en-US" altLang="zh-CN" sz="1600" dirty="0"/>
              <a:t>, the agreement with CRISPR spacers was increased: </a:t>
            </a:r>
            <a:r>
              <a:rPr lang="en-US" altLang="zh-CN" sz="1600" b="1" dirty="0"/>
              <a:t>phylum (96.9%), class (96.9%), order (94.9%), family (88.6%), genus (79.3%), species (56.3%). </a:t>
            </a:r>
            <a:r>
              <a:rPr lang="en-US" altLang="zh-CN" sz="1600" dirty="0"/>
              <a:t>​</a:t>
            </a:r>
          </a:p>
          <a:p>
            <a:pPr marL="0" indent="0">
              <a:buNone/>
            </a:pPr>
            <a:r>
              <a:rPr lang="en-US" altLang="zh-CN" sz="1600" dirty="0"/>
              <a:t>when only considering "confident" predictions by each method (&gt;10 virus-host connections with &gt;90% agreement within-method): </a:t>
            </a:r>
            <a:r>
              <a:rPr lang="en-US" altLang="zh-CN" sz="1600" b="1" dirty="0"/>
              <a:t>phylum (99.2%), class (99.2%), order (99.0%), family (98.7%), genus (98.0%), species (98.6%).​</a:t>
            </a:r>
            <a:endParaRPr lang="zh-CN" altLang="en-US" sz="1600" b="1" dirty="0"/>
          </a:p>
        </p:txBody>
      </p:sp>
      <p:sp>
        <p:nvSpPr>
          <p:cNvPr id="4" name="内容占位符 2">
            <a:extLst>
              <a:ext uri="{FF2B5EF4-FFF2-40B4-BE49-F238E27FC236}">
                <a16:creationId xmlns:a16="http://schemas.microsoft.com/office/drawing/2014/main" id="{26D2AF22-85FA-4AE7-A762-D20C08A7262C}"/>
              </a:ext>
            </a:extLst>
          </p:cNvPr>
          <p:cNvSpPr txBox="1">
            <a:spLocks/>
          </p:cNvSpPr>
          <p:nvPr/>
        </p:nvSpPr>
        <p:spPr>
          <a:xfrm>
            <a:off x="6527800" y="1998345"/>
            <a:ext cx="4566920" cy="4300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purity</a:t>
            </a:r>
          </a:p>
          <a:p>
            <a:pPr marL="0" indent="0">
              <a:buFont typeface="Arial" panose="020B0604020202020204" pitchFamily="34" charset="0"/>
              <a:buNone/>
            </a:pPr>
            <a:r>
              <a:rPr lang="en-US" altLang="zh-CN" sz="1600" b="1" dirty="0">
                <a:solidFill>
                  <a:schemeClr val="accent2"/>
                </a:solidFill>
              </a:rPr>
              <a:t>For hosts predicted based on CRISPR-targeting</a:t>
            </a:r>
            <a:r>
              <a:rPr lang="en-US" altLang="zh-CN" sz="1600" dirty="0"/>
              <a:t>, we observed the following purity values: </a:t>
            </a:r>
            <a:r>
              <a:rPr lang="en-US" altLang="zh-CN" sz="1600" b="1" dirty="0"/>
              <a:t>phylum (99.1%), class (99.1%), order (98.5%), family (95.7%), genus (91.1%), </a:t>
            </a:r>
            <a:r>
              <a:rPr lang="en-US" altLang="zh-CN" sz="1600" b="1" dirty="0">
                <a:effectLst/>
              </a:rPr>
              <a:t>species (84.9%)</a:t>
            </a:r>
            <a:r>
              <a:rPr lang="en-US" altLang="zh-CN" sz="1600" b="1" dirty="0"/>
              <a:t>.​</a:t>
            </a:r>
          </a:p>
          <a:p>
            <a:pPr marL="0" indent="0">
              <a:buFont typeface="Arial" panose="020B0604020202020204" pitchFamily="34" charset="0"/>
              <a:buNone/>
            </a:pPr>
            <a:endParaRPr lang="en-US" altLang="zh-CN" sz="1600" dirty="0"/>
          </a:p>
          <a:p>
            <a:pPr marL="0" indent="0">
              <a:buFont typeface="Arial" panose="020B0604020202020204" pitchFamily="34" charset="0"/>
              <a:buNone/>
            </a:pPr>
            <a:r>
              <a:rPr lang="en-US" altLang="zh-CN" sz="1600" b="1" dirty="0">
                <a:solidFill>
                  <a:schemeClr val="accent2"/>
                </a:solidFill>
              </a:rPr>
              <a:t>For hosts predicted based on genome sequence matches</a:t>
            </a:r>
            <a:r>
              <a:rPr lang="en-US" altLang="zh-CN" sz="1600" dirty="0"/>
              <a:t>, we observed the following purity values: </a:t>
            </a:r>
            <a:r>
              <a:rPr lang="en-US" altLang="zh-CN" sz="1600" b="1" dirty="0"/>
              <a:t>phylum (99.6%), class (99.6%), order (99.0%), family (95.2%), genus (89.0%),</a:t>
            </a:r>
            <a:r>
              <a:rPr lang="en-US" altLang="zh-CN" sz="1600" b="1" dirty="0">
                <a:effectLst/>
              </a:rPr>
              <a:t>species (75.8%)</a:t>
            </a:r>
            <a:r>
              <a:rPr lang="en-US" altLang="zh-CN" sz="1600" b="1" dirty="0"/>
              <a:t>.​</a:t>
            </a:r>
            <a:endParaRPr lang="zh-CN" altLang="en-US" sz="1600" b="1" dirty="0"/>
          </a:p>
        </p:txBody>
      </p:sp>
    </p:spTree>
    <p:extLst>
      <p:ext uri="{BB962C8B-B14F-4D97-AF65-F5344CB8AC3E}">
        <p14:creationId xmlns:p14="http://schemas.microsoft.com/office/powerpoint/2010/main" val="158499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en-US" altLang="zh-CN" dirty="0"/>
              <a:t>1.2 CRISPR spacer match</a:t>
            </a:r>
            <a:r>
              <a:rPr lang="zh-CN" altLang="en-US" dirty="0"/>
              <a:t>方法​</a:t>
            </a:r>
          </a:p>
        </p:txBody>
      </p:sp>
      <p:sp>
        <p:nvSpPr>
          <p:cNvPr id="3" name="内容占位符 2">
            <a:extLst>
              <a:ext uri="{FF2B5EF4-FFF2-40B4-BE49-F238E27FC236}">
                <a16:creationId xmlns:a16="http://schemas.microsoft.com/office/drawing/2014/main" id="{42ABEACF-1C0C-4725-96CB-6B77E1C81363}"/>
              </a:ext>
            </a:extLst>
          </p:cNvPr>
          <p:cNvSpPr>
            <a:spLocks noGrp="1"/>
          </p:cNvSpPr>
          <p:nvPr>
            <p:ph idx="1"/>
          </p:nvPr>
        </p:nvSpPr>
        <p:spPr>
          <a:xfrm>
            <a:off x="387927" y="1542089"/>
            <a:ext cx="10515600" cy="554661"/>
          </a:xfrm>
        </p:spPr>
        <p:txBody>
          <a:bodyPr>
            <a:normAutofit/>
          </a:bodyPr>
          <a:lstStyle/>
          <a:p>
            <a:pPr marL="0" indent="0">
              <a:buNone/>
            </a:pPr>
            <a:r>
              <a:rPr lang="zh-CN" altLang="en-US" dirty="0"/>
              <a:t>原文</a:t>
            </a:r>
            <a:r>
              <a:rPr lang="en-US" altLang="zh-CN" dirty="0"/>
              <a:t>CRISPR</a:t>
            </a:r>
            <a:r>
              <a:rPr lang="zh-CN" altLang="en-US" dirty="0"/>
              <a:t>鉴定方法</a:t>
            </a:r>
            <a:endParaRPr lang="en-US" altLang="zh-CN" dirty="0"/>
          </a:p>
          <a:p>
            <a:pPr marL="0" indent="0">
              <a:buNone/>
            </a:pPr>
            <a:endParaRPr lang="en-US" altLang="zh-CN" dirty="0"/>
          </a:p>
          <a:p>
            <a:endParaRPr lang="zh-CN" altLang="en-US" dirty="0"/>
          </a:p>
        </p:txBody>
      </p:sp>
      <p:sp>
        <p:nvSpPr>
          <p:cNvPr id="8" name="文本框 7">
            <a:extLst>
              <a:ext uri="{FF2B5EF4-FFF2-40B4-BE49-F238E27FC236}">
                <a16:creationId xmlns:a16="http://schemas.microsoft.com/office/drawing/2014/main" id="{FC871213-163D-4725-B084-5D56AF914F64}"/>
              </a:ext>
            </a:extLst>
          </p:cNvPr>
          <p:cNvSpPr txBox="1"/>
          <p:nvPr/>
        </p:nvSpPr>
        <p:spPr>
          <a:xfrm>
            <a:off x="451722" y="2326252"/>
            <a:ext cx="5374920" cy="3970318"/>
          </a:xfrm>
          <a:prstGeom prst="rect">
            <a:avLst/>
          </a:prstGeom>
          <a:noFill/>
          <a:ln>
            <a:solidFill>
              <a:schemeClr val="tx1"/>
            </a:solidFill>
          </a:ln>
        </p:spPr>
        <p:txBody>
          <a:bodyPr wrap="square">
            <a:spAutoFit/>
          </a:bodyPr>
          <a:lstStyle/>
          <a:p>
            <a:r>
              <a:rPr lang="en-US" altLang="zh-CN" dirty="0">
                <a:highlight>
                  <a:srgbClr val="C0C0C0"/>
                </a:highlight>
              </a:rPr>
              <a:t>1</a:t>
            </a:r>
            <a:r>
              <a:rPr lang="zh-CN" altLang="en-US" dirty="0">
                <a:highlight>
                  <a:srgbClr val="C0C0C0"/>
                </a:highlight>
              </a:rPr>
              <a:t>、鉴定</a:t>
            </a:r>
            <a:r>
              <a:rPr lang="en-US" altLang="zh-CN" dirty="0">
                <a:highlight>
                  <a:srgbClr val="C0C0C0"/>
                </a:highlight>
              </a:rPr>
              <a:t>CRISPR-spacer</a:t>
            </a:r>
          </a:p>
          <a:p>
            <a:endParaRPr lang="en-US" altLang="zh-CN" dirty="0"/>
          </a:p>
          <a:p>
            <a:r>
              <a:rPr lang="zh-CN" altLang="en-US" dirty="0"/>
              <a:t>使用</a:t>
            </a:r>
            <a:r>
              <a:rPr lang="en-US" altLang="zh-CN" dirty="0">
                <a:solidFill>
                  <a:srgbClr val="00B0F0"/>
                </a:solidFill>
              </a:rPr>
              <a:t>CRT</a:t>
            </a:r>
            <a:r>
              <a:rPr lang="zh-CN" altLang="en-US" dirty="0"/>
              <a:t>和</a:t>
            </a:r>
            <a:r>
              <a:rPr lang="en-US" altLang="zh-CN" dirty="0">
                <a:solidFill>
                  <a:srgbClr val="00B0F0"/>
                </a:solidFill>
              </a:rPr>
              <a:t>PILER-CR</a:t>
            </a:r>
            <a:r>
              <a:rPr lang="zh-CN" altLang="en-US" dirty="0"/>
              <a:t>联合预测</a:t>
            </a:r>
            <a:r>
              <a:rPr lang="en-US" altLang="zh-CN" dirty="0"/>
              <a:t>CRISPR spacer</a:t>
            </a:r>
            <a:r>
              <a:rPr lang="zh-CN" altLang="en-US" dirty="0"/>
              <a:t>，结果取并集。</a:t>
            </a:r>
            <a:endParaRPr lang="en-US" altLang="zh-CN" dirty="0"/>
          </a:p>
          <a:p>
            <a:endParaRPr lang="en-US" altLang="zh-CN" dirty="0"/>
          </a:p>
          <a:p>
            <a:pPr marL="285750" indent="-285750">
              <a:buFont typeface="Arial" panose="020B0604020202020204" pitchFamily="34" charset="0"/>
              <a:buChar char="•"/>
            </a:pPr>
            <a:r>
              <a:rPr lang="zh-CN" altLang="en-US" dirty="0"/>
              <a:t>只在</a:t>
            </a:r>
            <a:r>
              <a:rPr lang="en-US" altLang="zh-CN" dirty="0">
                <a:solidFill>
                  <a:schemeClr val="tx2">
                    <a:lumMod val="60000"/>
                    <a:lumOff val="40000"/>
                  </a:schemeClr>
                </a:solidFill>
              </a:rPr>
              <a:t>contig &gt; 10kb</a:t>
            </a:r>
            <a:r>
              <a:rPr lang="zh-CN" altLang="en-US" dirty="0"/>
              <a:t>上进行预测，并</a:t>
            </a:r>
            <a:r>
              <a:rPr lang="zh-CN" altLang="en-US" dirty="0">
                <a:solidFill>
                  <a:schemeClr val="tx2">
                    <a:lumMod val="60000"/>
                    <a:lumOff val="40000"/>
                  </a:schemeClr>
                </a:solidFill>
              </a:rPr>
              <a:t>丢弃少于三个</a:t>
            </a:r>
            <a:r>
              <a:rPr lang="en-US" altLang="zh-CN" dirty="0">
                <a:solidFill>
                  <a:schemeClr val="tx2">
                    <a:lumMod val="60000"/>
                    <a:lumOff val="40000"/>
                  </a:schemeClr>
                </a:solidFill>
              </a:rPr>
              <a:t>spacer</a:t>
            </a:r>
            <a:r>
              <a:rPr lang="zh-CN" altLang="en-US" dirty="0">
                <a:solidFill>
                  <a:schemeClr val="tx2">
                    <a:lumMod val="60000"/>
                    <a:lumOff val="40000"/>
                  </a:schemeClr>
                </a:solidFill>
              </a:rPr>
              <a:t>、</a:t>
            </a:r>
            <a:r>
              <a:rPr lang="en-US" altLang="zh-CN" dirty="0">
                <a:solidFill>
                  <a:schemeClr val="tx2">
                    <a:lumMod val="60000"/>
                    <a:lumOff val="40000"/>
                  </a:schemeClr>
                </a:solidFill>
              </a:rPr>
              <a:t>repeats mean identity&lt;97%</a:t>
            </a:r>
            <a:r>
              <a:rPr lang="zh-CN" altLang="en-US" dirty="0"/>
              <a:t>的</a:t>
            </a:r>
            <a:r>
              <a:rPr lang="en-US" altLang="zh-CN" dirty="0"/>
              <a:t>CRISPR Array</a:t>
            </a:r>
            <a:r>
              <a:rPr lang="zh-CN" altLang="en-US" dirty="0"/>
              <a:t>，只统计</a:t>
            </a:r>
            <a:r>
              <a:rPr lang="en-US" altLang="zh-CN" dirty="0">
                <a:solidFill>
                  <a:schemeClr val="tx2">
                    <a:lumMod val="60000"/>
                    <a:lumOff val="40000"/>
                  </a:schemeClr>
                </a:solidFill>
              </a:rPr>
              <a:t>&gt;25bp</a:t>
            </a:r>
            <a:r>
              <a:rPr lang="zh-CN" altLang="en-US" dirty="0">
                <a:solidFill>
                  <a:schemeClr val="tx2">
                    <a:lumMod val="60000"/>
                    <a:lumOff val="40000"/>
                  </a:schemeClr>
                </a:solidFill>
              </a:rPr>
              <a:t>的</a:t>
            </a:r>
            <a:r>
              <a:rPr lang="en-US" altLang="zh-CN" dirty="0">
                <a:solidFill>
                  <a:schemeClr val="tx2">
                    <a:lumMod val="60000"/>
                    <a:lumOff val="40000"/>
                  </a:schemeClr>
                </a:solidFill>
              </a:rPr>
              <a:t>spacer</a:t>
            </a:r>
          </a:p>
          <a:p>
            <a:endParaRPr lang="en-US" altLang="zh-CN" dirty="0">
              <a:solidFill>
                <a:schemeClr val="tx2">
                  <a:lumMod val="60000"/>
                  <a:lumOff val="40000"/>
                </a:schemeClr>
              </a:solidFill>
            </a:endParaRPr>
          </a:p>
          <a:p>
            <a:pPr marL="285750" indent="-285750">
              <a:buFont typeface="Arial" panose="020B0604020202020204" pitchFamily="34" charset="0"/>
              <a:buChar char="•"/>
            </a:pPr>
            <a:r>
              <a:rPr lang="zh-CN" altLang="en-US" dirty="0"/>
              <a:t>原文还提到丢弃了存在于</a:t>
            </a:r>
            <a:r>
              <a:rPr lang="zh-CN" altLang="en-US" dirty="0">
                <a:solidFill>
                  <a:schemeClr val="tx2">
                    <a:lumMod val="60000"/>
                    <a:lumOff val="40000"/>
                  </a:schemeClr>
                </a:solidFill>
              </a:rPr>
              <a:t>少于</a:t>
            </a:r>
            <a:r>
              <a:rPr lang="en-US" altLang="zh-CN" dirty="0">
                <a:solidFill>
                  <a:schemeClr val="tx2">
                    <a:lumMod val="60000"/>
                    <a:lumOff val="40000"/>
                  </a:schemeClr>
                </a:solidFill>
              </a:rPr>
              <a:t>4</a:t>
            </a:r>
            <a:r>
              <a:rPr lang="zh-CN" altLang="en-US" dirty="0">
                <a:solidFill>
                  <a:schemeClr val="tx2">
                    <a:lumMod val="60000"/>
                    <a:lumOff val="40000"/>
                  </a:schemeClr>
                </a:solidFill>
              </a:rPr>
              <a:t>个</a:t>
            </a:r>
            <a:r>
              <a:rPr lang="en-US" altLang="zh-CN" dirty="0">
                <a:solidFill>
                  <a:schemeClr val="tx2">
                    <a:lumMod val="60000"/>
                    <a:lumOff val="40000"/>
                  </a:schemeClr>
                </a:solidFill>
              </a:rPr>
              <a:t>Cas</a:t>
            </a:r>
            <a:r>
              <a:rPr lang="zh-CN" altLang="en-US" dirty="0">
                <a:solidFill>
                  <a:schemeClr val="tx2">
                    <a:lumMod val="60000"/>
                    <a:lumOff val="40000"/>
                  </a:schemeClr>
                </a:solidFill>
              </a:rPr>
              <a:t>蛋白的</a:t>
            </a:r>
            <a:r>
              <a:rPr lang="en-US" altLang="zh-CN" dirty="0">
                <a:solidFill>
                  <a:schemeClr val="tx2">
                    <a:lumMod val="60000"/>
                    <a:lumOff val="40000"/>
                  </a:schemeClr>
                </a:solidFill>
              </a:rPr>
              <a:t>MAG</a:t>
            </a:r>
            <a:r>
              <a:rPr lang="zh-CN" altLang="en-US" dirty="0"/>
              <a:t>的</a:t>
            </a:r>
            <a:r>
              <a:rPr lang="en-US" altLang="zh-CN" dirty="0"/>
              <a:t>CRISPR Array</a:t>
            </a:r>
            <a:r>
              <a:rPr lang="zh-CN" altLang="en-US" dirty="0"/>
              <a:t>。</a:t>
            </a:r>
            <a:endParaRPr lang="en-US" altLang="zh-CN" dirty="0"/>
          </a:p>
          <a:p>
            <a:endParaRPr lang="en-US" altLang="zh-CN" dirty="0"/>
          </a:p>
          <a:p>
            <a:r>
              <a:rPr lang="zh-CN" altLang="en-US" b="1" dirty="0"/>
              <a:t>结果：</a:t>
            </a:r>
            <a:r>
              <a:rPr lang="zh-CN" altLang="en-US" dirty="0"/>
              <a:t>最终在</a:t>
            </a:r>
            <a:r>
              <a:rPr lang="en-US" altLang="zh-CN" dirty="0"/>
              <a:t>13,540</a:t>
            </a:r>
            <a:r>
              <a:rPr lang="zh-CN" altLang="en-US" dirty="0"/>
              <a:t>个</a:t>
            </a:r>
            <a:r>
              <a:rPr lang="en-US" altLang="zh-CN" dirty="0"/>
              <a:t>MAG</a:t>
            </a:r>
            <a:r>
              <a:rPr lang="zh-CN" altLang="en-US" dirty="0"/>
              <a:t>中，预测</a:t>
            </a:r>
            <a:r>
              <a:rPr lang="en-US" altLang="zh-CN" dirty="0"/>
              <a:t>23,851</a:t>
            </a:r>
            <a:r>
              <a:rPr lang="zh-CN" altLang="en-US" dirty="0"/>
              <a:t>个</a:t>
            </a:r>
            <a:r>
              <a:rPr lang="en-US" altLang="zh-CN" dirty="0"/>
              <a:t>CRISPR array</a:t>
            </a:r>
            <a:r>
              <a:rPr lang="zh-CN" altLang="en-US" dirty="0"/>
              <a:t>、</a:t>
            </a:r>
            <a:r>
              <a:rPr lang="en-US" altLang="zh-CN" dirty="0"/>
              <a:t>567,316</a:t>
            </a:r>
            <a:r>
              <a:rPr lang="zh-CN" altLang="en-US" dirty="0"/>
              <a:t>个</a:t>
            </a:r>
            <a:r>
              <a:rPr lang="en-US" altLang="zh-CN" dirty="0"/>
              <a:t>CRISPR spacer</a:t>
            </a:r>
            <a:r>
              <a:rPr lang="zh-CN" altLang="en-US" b="1" dirty="0"/>
              <a:t>。</a:t>
            </a:r>
          </a:p>
        </p:txBody>
      </p:sp>
      <p:sp>
        <p:nvSpPr>
          <p:cNvPr id="10" name="文本框 9">
            <a:extLst>
              <a:ext uri="{FF2B5EF4-FFF2-40B4-BE49-F238E27FC236}">
                <a16:creationId xmlns:a16="http://schemas.microsoft.com/office/drawing/2014/main" id="{814C9700-3258-4EB1-99AE-14E63D68BA07}"/>
              </a:ext>
            </a:extLst>
          </p:cNvPr>
          <p:cNvSpPr txBox="1"/>
          <p:nvPr/>
        </p:nvSpPr>
        <p:spPr>
          <a:xfrm>
            <a:off x="6096000" y="2326252"/>
            <a:ext cx="5770880" cy="3970318"/>
          </a:xfrm>
          <a:prstGeom prst="rect">
            <a:avLst/>
          </a:prstGeom>
          <a:noFill/>
          <a:ln>
            <a:solidFill>
              <a:schemeClr val="tx1"/>
            </a:solidFill>
          </a:ln>
        </p:spPr>
        <p:txBody>
          <a:bodyPr wrap="square">
            <a:spAutoFit/>
          </a:bodyPr>
          <a:lstStyle/>
          <a:p>
            <a:r>
              <a:rPr lang="en-US" altLang="zh-CN" dirty="0">
                <a:highlight>
                  <a:srgbClr val="C0C0C0"/>
                </a:highlight>
              </a:rPr>
              <a:t>2</a:t>
            </a:r>
            <a:r>
              <a:rPr lang="zh-CN" altLang="en-US" dirty="0">
                <a:highlight>
                  <a:srgbClr val="C0C0C0"/>
                </a:highlight>
              </a:rPr>
              <a:t>、</a:t>
            </a:r>
            <a:r>
              <a:rPr lang="en-US" altLang="zh-CN" dirty="0">
                <a:highlight>
                  <a:srgbClr val="C0C0C0"/>
                </a:highlight>
              </a:rPr>
              <a:t>B</a:t>
            </a:r>
            <a:r>
              <a:rPr lang="zh-CN" altLang="zh-CN" dirty="0">
                <a:highlight>
                  <a:srgbClr val="C0C0C0"/>
                </a:highlight>
              </a:rPr>
              <a:t>lastn</a:t>
            </a:r>
            <a:endParaRPr lang="en-US" altLang="zh-CN" dirty="0">
              <a:highlight>
                <a:srgbClr val="C0C0C0"/>
              </a:highlight>
            </a:endParaRPr>
          </a:p>
          <a:p>
            <a:endParaRPr lang="en-US" altLang="zh-CN" dirty="0"/>
          </a:p>
          <a:p>
            <a:r>
              <a:rPr lang="zh-CN" altLang="zh-CN" dirty="0"/>
              <a:t>通过</a:t>
            </a:r>
            <a:r>
              <a:rPr lang="zh-CN" altLang="zh-CN" dirty="0">
                <a:solidFill>
                  <a:srgbClr val="00B0F0"/>
                </a:solidFill>
              </a:rPr>
              <a:t>blastn</a:t>
            </a:r>
            <a:r>
              <a:rPr lang="zh-CN" altLang="zh-CN" dirty="0"/>
              <a:t>把spacer和病毒</a:t>
            </a:r>
            <a:r>
              <a:rPr lang="zh-CN" altLang="en-US" dirty="0"/>
              <a:t>序列</a:t>
            </a:r>
            <a:r>
              <a:rPr lang="zh-CN" altLang="zh-CN" dirty="0"/>
              <a:t>进行比对，鉴定</a:t>
            </a:r>
            <a:r>
              <a:rPr lang="zh-CN" altLang="en-US" dirty="0"/>
              <a:t>病毒中的</a:t>
            </a:r>
            <a:r>
              <a:rPr lang="zh-CN" altLang="zh-CN" dirty="0"/>
              <a:t>Protospacers</a:t>
            </a:r>
            <a:r>
              <a:rPr lang="zh-CN" altLang="en-US" dirty="0"/>
              <a:t>，以得到</a:t>
            </a:r>
            <a:r>
              <a:rPr lang="en-US" altLang="zh-CN" dirty="0"/>
              <a:t>PHI</a:t>
            </a:r>
          </a:p>
          <a:p>
            <a:endParaRPr lang="en-US" altLang="zh-CN" dirty="0"/>
          </a:p>
          <a:p>
            <a:pPr marL="285750" indent="-285750">
              <a:buFont typeface="Arial" panose="020B0604020202020204" pitchFamily="34" charset="0"/>
              <a:buChar char="•"/>
            </a:pPr>
            <a:r>
              <a:rPr lang="zh-CN" altLang="zh-CN" dirty="0"/>
              <a:t>通过将CRISPR-spacer用blastn比对到760,453个IMG / VR病毒基因组（blastn参数，</a:t>
            </a:r>
            <a:r>
              <a:rPr lang="zh-CN" altLang="zh-CN" dirty="0">
                <a:solidFill>
                  <a:schemeClr val="tx2">
                    <a:lumMod val="60000"/>
                    <a:lumOff val="40000"/>
                  </a:schemeClr>
                </a:solidFill>
              </a:rPr>
              <a:t>-word_size 10 -dust no -max_target_seqs 10000</a:t>
            </a:r>
            <a:r>
              <a:rPr lang="zh-CN" altLang="zh-CN"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筛选</a:t>
            </a:r>
            <a:r>
              <a:rPr lang="zh-CN" altLang="zh-CN" dirty="0">
                <a:solidFill>
                  <a:schemeClr val="tx2">
                    <a:lumMod val="60000"/>
                    <a:lumOff val="40000"/>
                  </a:schemeClr>
                </a:solidFill>
              </a:rPr>
              <a:t>up to one mismatch covering at least 95% of the spacer length</a:t>
            </a:r>
            <a:r>
              <a:rPr lang="zh-CN" altLang="zh-CN" dirty="0"/>
              <a:t>的比对结果，以关联病毒-宿主关系。</a:t>
            </a:r>
            <a:endParaRPr lang="en-US" altLang="zh-CN" dirty="0"/>
          </a:p>
          <a:p>
            <a:endParaRPr lang="en-US" altLang="zh-CN" dirty="0"/>
          </a:p>
          <a:p>
            <a:r>
              <a:rPr lang="zh-CN" altLang="zh-CN" dirty="0"/>
              <a:t>（注：筛选条件我的理解是mismatch≤1，alignment length &gt; 95% spacer length）​ </a:t>
            </a:r>
          </a:p>
        </p:txBody>
      </p:sp>
    </p:spTree>
    <p:extLst>
      <p:ext uri="{BB962C8B-B14F-4D97-AF65-F5344CB8AC3E}">
        <p14:creationId xmlns:p14="http://schemas.microsoft.com/office/powerpoint/2010/main" val="174840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en-US" altLang="zh-CN" dirty="0"/>
              <a:t>1.2</a:t>
            </a:r>
            <a:r>
              <a:rPr lang="zh-CN" altLang="en-US" dirty="0"/>
              <a:t> </a:t>
            </a:r>
            <a:r>
              <a:rPr lang="en-US" altLang="zh-CN" dirty="0"/>
              <a:t>CRISPR spacer match</a:t>
            </a:r>
            <a:r>
              <a:rPr lang="zh-CN" altLang="en-US" dirty="0"/>
              <a:t>方法复现​</a:t>
            </a:r>
          </a:p>
        </p:txBody>
      </p:sp>
      <p:sp>
        <p:nvSpPr>
          <p:cNvPr id="3" name="内容占位符 2">
            <a:extLst>
              <a:ext uri="{FF2B5EF4-FFF2-40B4-BE49-F238E27FC236}">
                <a16:creationId xmlns:a16="http://schemas.microsoft.com/office/drawing/2014/main" id="{42ABEACF-1C0C-4725-96CB-6B77E1C81363}"/>
              </a:ext>
            </a:extLst>
          </p:cNvPr>
          <p:cNvSpPr>
            <a:spLocks noGrp="1"/>
          </p:cNvSpPr>
          <p:nvPr>
            <p:ph idx="1"/>
          </p:nvPr>
        </p:nvSpPr>
        <p:spPr>
          <a:xfrm>
            <a:off x="387926" y="1542089"/>
            <a:ext cx="11159031" cy="4412144"/>
          </a:xfrm>
        </p:spPr>
        <p:txBody>
          <a:bodyPr>
            <a:normAutofit lnSpcReduction="10000"/>
          </a:bodyPr>
          <a:lstStyle/>
          <a:p>
            <a:pPr marL="0" indent="0">
              <a:buNone/>
            </a:pPr>
            <a:r>
              <a:rPr lang="zh-CN" altLang="en-US" dirty="0"/>
              <a:t>复现流程​</a:t>
            </a:r>
            <a:endParaRPr lang="en-US" altLang="zh-CN" dirty="0"/>
          </a:p>
          <a:p>
            <a:pPr marL="514350" indent="-514350">
              <a:buFont typeface="+mj-lt"/>
              <a:buAutoNum type="arabicPeriod"/>
            </a:pPr>
            <a:r>
              <a:rPr lang="zh-CN" altLang="en-US" sz="1800" dirty="0"/>
              <a:t>先对</a:t>
            </a:r>
            <a:r>
              <a:rPr lang="en-US" altLang="zh-CN" sz="1800" dirty="0"/>
              <a:t>GEM</a:t>
            </a:r>
            <a:r>
              <a:rPr lang="zh-CN" altLang="en-US" sz="1800" dirty="0"/>
              <a:t>的序列进行扫描，</a:t>
            </a:r>
            <a:r>
              <a:rPr lang="zh-CN" altLang="en-US" sz="1800" dirty="0">
                <a:solidFill>
                  <a:schemeClr val="tx2"/>
                </a:solidFill>
              </a:rPr>
              <a:t>过滤 </a:t>
            </a:r>
            <a:r>
              <a:rPr lang="en-US" altLang="zh-CN" sz="1800" dirty="0">
                <a:solidFill>
                  <a:schemeClr val="tx2"/>
                </a:solidFill>
              </a:rPr>
              <a:t>&lt;10 kb </a:t>
            </a:r>
            <a:r>
              <a:rPr lang="zh-CN" altLang="en-US" sz="1800" dirty="0">
                <a:solidFill>
                  <a:schemeClr val="tx2"/>
                </a:solidFill>
              </a:rPr>
              <a:t>的</a:t>
            </a:r>
            <a:r>
              <a:rPr lang="en-US" altLang="zh-CN" sz="1800" dirty="0">
                <a:solidFill>
                  <a:schemeClr val="tx2"/>
                </a:solidFill>
              </a:rPr>
              <a:t>contig​</a:t>
            </a:r>
          </a:p>
          <a:p>
            <a:pPr marL="514350" indent="-514350">
              <a:buFont typeface="+mj-lt"/>
              <a:buAutoNum type="arabicPeriod"/>
            </a:pPr>
            <a:r>
              <a:rPr lang="en-US" altLang="zh-CN" sz="1800" b="1" dirty="0" err="1"/>
              <a:t>pilercr</a:t>
            </a:r>
            <a:r>
              <a:rPr lang="en-US" altLang="zh-CN" sz="1800" b="1" dirty="0"/>
              <a:t> v1.0.6 </a:t>
            </a:r>
            <a:r>
              <a:rPr lang="zh-CN" altLang="en-US" sz="1800" dirty="0"/>
              <a:t>预测</a:t>
            </a:r>
            <a:r>
              <a:rPr lang="en-US" altLang="zh-CN" sz="1800" dirty="0"/>
              <a:t>CRISPR spacer</a:t>
            </a:r>
            <a:r>
              <a:rPr lang="zh-CN" altLang="en-US" sz="1800" dirty="0"/>
              <a:t>，解析并得到</a:t>
            </a:r>
            <a:r>
              <a:rPr lang="en-US" altLang="zh-CN" sz="1800" dirty="0" err="1">
                <a:solidFill>
                  <a:schemeClr val="tx2"/>
                </a:solidFill>
              </a:rPr>
              <a:t>spacer_num</a:t>
            </a:r>
            <a:r>
              <a:rPr lang="en-US" altLang="zh-CN" sz="1800" dirty="0">
                <a:solidFill>
                  <a:schemeClr val="tx2"/>
                </a:solidFill>
              </a:rPr>
              <a:t> &gt;= 3 and repeats </a:t>
            </a:r>
            <a:r>
              <a:rPr lang="en-US" altLang="zh-CN" sz="1800" dirty="0" err="1">
                <a:solidFill>
                  <a:schemeClr val="tx2"/>
                </a:solidFill>
              </a:rPr>
              <a:t>avg_identity</a:t>
            </a:r>
            <a:r>
              <a:rPr lang="en-US" altLang="zh-CN" sz="1800" dirty="0">
                <a:solidFill>
                  <a:schemeClr val="tx2"/>
                </a:solidFill>
              </a:rPr>
              <a:t>&gt;97</a:t>
            </a:r>
            <a:r>
              <a:rPr lang="zh-CN" altLang="en-US" sz="1800" dirty="0">
                <a:solidFill>
                  <a:schemeClr val="tx2"/>
                </a:solidFill>
              </a:rPr>
              <a:t>的</a:t>
            </a:r>
            <a:r>
              <a:rPr lang="en-US" altLang="zh-CN" sz="1800" dirty="0">
                <a:solidFill>
                  <a:schemeClr val="tx2"/>
                </a:solidFill>
              </a:rPr>
              <a:t>Array</a:t>
            </a:r>
            <a:r>
              <a:rPr lang="zh-CN" altLang="en-US" sz="1800" dirty="0">
                <a:solidFill>
                  <a:schemeClr val="tx2"/>
                </a:solidFill>
              </a:rPr>
              <a:t>，</a:t>
            </a:r>
            <a:r>
              <a:rPr lang="en-US" altLang="zh-CN" sz="1800" dirty="0">
                <a:solidFill>
                  <a:schemeClr val="tx2"/>
                </a:solidFill>
              </a:rPr>
              <a:t>spacer length&gt;25bp </a:t>
            </a:r>
            <a:r>
              <a:rPr lang="zh-CN" altLang="en-US" sz="1800" dirty="0">
                <a:solidFill>
                  <a:schemeClr val="tx2"/>
                </a:solidFill>
              </a:rPr>
              <a:t>的</a:t>
            </a:r>
            <a:r>
              <a:rPr lang="en-US" altLang="zh-CN" sz="1800" dirty="0">
                <a:solidFill>
                  <a:schemeClr val="tx2"/>
                </a:solidFill>
              </a:rPr>
              <a:t>spacer​</a:t>
            </a:r>
          </a:p>
          <a:p>
            <a:pPr marL="514350" indent="-514350">
              <a:buFont typeface="+mj-lt"/>
              <a:buAutoNum type="arabicPeriod"/>
            </a:pPr>
            <a:r>
              <a:rPr lang="en-US" altLang="zh-CN" sz="1800" b="1" dirty="0"/>
              <a:t>CRT v1.2</a:t>
            </a:r>
            <a:r>
              <a:rPr lang="zh-CN" altLang="en-US" sz="1800" dirty="0"/>
              <a:t>（</a:t>
            </a:r>
            <a:r>
              <a:rPr lang="en-US" altLang="zh-CN" sz="1800" dirty="0"/>
              <a:t>modified by CASC</a:t>
            </a:r>
            <a:r>
              <a:rPr lang="zh-CN" altLang="en-US" sz="1800" dirty="0"/>
              <a:t>），解析并得到</a:t>
            </a:r>
            <a:r>
              <a:rPr lang="en-US" altLang="zh-CN" sz="1800" dirty="0" err="1">
                <a:solidFill>
                  <a:schemeClr val="tx2"/>
                </a:solidFill>
              </a:rPr>
              <a:t>spacer_num</a:t>
            </a:r>
            <a:r>
              <a:rPr lang="en-US" altLang="zh-CN" sz="1800" dirty="0">
                <a:solidFill>
                  <a:schemeClr val="tx2"/>
                </a:solidFill>
              </a:rPr>
              <a:t> &gt;= 3 and repeats </a:t>
            </a:r>
            <a:r>
              <a:rPr lang="en-US" altLang="zh-CN" sz="1800" dirty="0" err="1">
                <a:solidFill>
                  <a:schemeClr val="tx2"/>
                </a:solidFill>
              </a:rPr>
              <a:t>avg_identity</a:t>
            </a:r>
            <a:r>
              <a:rPr lang="en-US" altLang="zh-CN" sz="1800" dirty="0">
                <a:solidFill>
                  <a:schemeClr val="tx2"/>
                </a:solidFill>
              </a:rPr>
              <a:t>&gt;97</a:t>
            </a:r>
            <a:r>
              <a:rPr lang="zh-CN" altLang="en-US" sz="1800" dirty="0">
                <a:solidFill>
                  <a:schemeClr val="tx2"/>
                </a:solidFill>
              </a:rPr>
              <a:t>的</a:t>
            </a:r>
            <a:r>
              <a:rPr lang="en-US" altLang="zh-CN" sz="1800" dirty="0">
                <a:solidFill>
                  <a:schemeClr val="tx2"/>
                </a:solidFill>
              </a:rPr>
              <a:t>Array</a:t>
            </a:r>
            <a:r>
              <a:rPr lang="zh-CN" altLang="en-US" sz="1800" dirty="0">
                <a:solidFill>
                  <a:schemeClr val="tx2"/>
                </a:solidFill>
              </a:rPr>
              <a:t>，</a:t>
            </a:r>
            <a:r>
              <a:rPr lang="en-US" altLang="zh-CN" sz="1800" dirty="0">
                <a:solidFill>
                  <a:schemeClr val="tx2"/>
                </a:solidFill>
              </a:rPr>
              <a:t>spacer length&gt;25bp </a:t>
            </a:r>
            <a:r>
              <a:rPr lang="zh-CN" altLang="en-US" sz="1800" dirty="0">
                <a:solidFill>
                  <a:schemeClr val="tx2"/>
                </a:solidFill>
              </a:rPr>
              <a:t>的</a:t>
            </a:r>
            <a:r>
              <a:rPr lang="en-US" altLang="zh-CN" sz="1800" dirty="0">
                <a:solidFill>
                  <a:schemeClr val="tx2"/>
                </a:solidFill>
              </a:rPr>
              <a:t>spacer</a:t>
            </a:r>
            <a:r>
              <a:rPr lang="zh-CN" altLang="en-US" sz="1800" dirty="0"/>
              <a:t>（注：</a:t>
            </a:r>
            <a:r>
              <a:rPr lang="en-US" altLang="zh-CN" sz="1800" dirty="0"/>
              <a:t>repeats identity</a:t>
            </a:r>
            <a:r>
              <a:rPr lang="zh-CN" altLang="en-US" sz="1800" dirty="0"/>
              <a:t>的计算使用</a:t>
            </a:r>
            <a:r>
              <a:rPr lang="en-US" altLang="zh-CN" sz="1800" dirty="0" err="1"/>
              <a:t>Biopython</a:t>
            </a:r>
            <a:r>
              <a:rPr lang="zh-CN" altLang="en-US" sz="1800" dirty="0"/>
              <a:t>的</a:t>
            </a:r>
            <a:r>
              <a:rPr lang="en-US" altLang="zh-CN" sz="1800" dirty="0"/>
              <a:t>pairwise2</a:t>
            </a:r>
            <a:r>
              <a:rPr lang="zh-CN" altLang="en-US" sz="1800" dirty="0"/>
              <a:t>）​</a:t>
            </a:r>
            <a:endParaRPr lang="en-US" altLang="zh-CN" sz="1800" dirty="0"/>
          </a:p>
          <a:p>
            <a:pPr marL="514350" indent="-514350">
              <a:buFont typeface="+mj-lt"/>
              <a:buAutoNum type="arabicPeriod"/>
            </a:pPr>
            <a:r>
              <a:rPr lang="zh-CN" altLang="en-US" sz="1800" dirty="0"/>
              <a:t>使用</a:t>
            </a:r>
            <a:r>
              <a:rPr lang="en-US" altLang="zh-CN" sz="1800" b="1" dirty="0" err="1"/>
              <a:t>hmmsearch</a:t>
            </a:r>
            <a:r>
              <a:rPr lang="en-US" altLang="zh-CN" sz="1800" b="1" dirty="0"/>
              <a:t> </a:t>
            </a:r>
            <a:r>
              <a:rPr lang="zh-CN" altLang="en-US" sz="1800" dirty="0"/>
              <a:t>注释</a:t>
            </a:r>
            <a:r>
              <a:rPr lang="en-US" altLang="zh-CN" sz="1800" dirty="0"/>
              <a:t>MAG</a:t>
            </a:r>
            <a:r>
              <a:rPr lang="zh-CN" altLang="en-US" sz="1800" dirty="0"/>
              <a:t>，筛选出</a:t>
            </a:r>
            <a:r>
              <a:rPr lang="en-US" altLang="zh-CN" sz="1800" dirty="0"/>
              <a:t>Cas</a:t>
            </a:r>
            <a:r>
              <a:rPr lang="zh-CN" altLang="en-US" sz="1800" dirty="0"/>
              <a:t>蛋白</a:t>
            </a:r>
            <a:r>
              <a:rPr lang="en-US" altLang="zh-CN" sz="1800" dirty="0"/>
              <a:t>&gt;=4</a:t>
            </a:r>
            <a:r>
              <a:rPr lang="zh-CN" altLang="en-US" sz="1800" dirty="0"/>
              <a:t>的</a:t>
            </a:r>
            <a:r>
              <a:rPr lang="en-US" altLang="zh-CN" sz="1800" dirty="0"/>
              <a:t>MAG</a:t>
            </a:r>
            <a:r>
              <a:rPr lang="zh-CN" altLang="en-US" sz="1800" dirty="0"/>
              <a:t>（</a:t>
            </a:r>
            <a:r>
              <a:rPr lang="en-US" altLang="zh-CN" sz="1800" dirty="0" err="1">
                <a:solidFill>
                  <a:schemeClr val="tx2"/>
                </a:solidFill>
              </a:rPr>
              <a:t>hmmer</a:t>
            </a:r>
            <a:r>
              <a:rPr lang="en-US" altLang="zh-CN" sz="1800" dirty="0">
                <a:solidFill>
                  <a:schemeClr val="tx2"/>
                </a:solidFill>
              </a:rPr>
              <a:t> v3.1b2</a:t>
            </a:r>
            <a:r>
              <a:rPr lang="zh-CN" altLang="en-US" sz="1800" dirty="0">
                <a:solidFill>
                  <a:schemeClr val="tx2"/>
                </a:solidFill>
              </a:rPr>
              <a:t>，</a:t>
            </a:r>
            <a:r>
              <a:rPr lang="en-US" altLang="zh-CN" sz="1800" dirty="0" err="1">
                <a:solidFill>
                  <a:schemeClr val="tx2"/>
                </a:solidFill>
              </a:rPr>
              <a:t>hmmsearch</a:t>
            </a:r>
            <a:r>
              <a:rPr lang="en-US" altLang="zh-CN" sz="1800" dirty="0">
                <a:solidFill>
                  <a:schemeClr val="tx2"/>
                </a:solidFill>
              </a:rPr>
              <a:t> thresholds: E ≤ 0.001</a:t>
            </a:r>
            <a:r>
              <a:rPr lang="zh-CN" altLang="en-US" sz="1800" dirty="0"/>
              <a:t>）​</a:t>
            </a:r>
            <a:r>
              <a:rPr lang="en-US" altLang="zh-CN" sz="1800" dirty="0"/>
              <a:t>hmm</a:t>
            </a:r>
            <a:r>
              <a:rPr lang="zh-CN" altLang="en-US" sz="1800" dirty="0"/>
              <a:t>模型来自</a:t>
            </a:r>
            <a:r>
              <a:rPr lang="en-US" altLang="zh-CN" sz="1800" dirty="0" err="1"/>
              <a:t>Pfam</a:t>
            </a:r>
            <a:r>
              <a:rPr lang="en-US" altLang="zh-CN" sz="1800" dirty="0"/>
              <a:t> v33.0</a:t>
            </a:r>
            <a:r>
              <a:rPr lang="zh-CN" altLang="en-US" sz="1800" dirty="0"/>
              <a:t>，筛选得到</a:t>
            </a:r>
            <a:r>
              <a:rPr lang="en-US" altLang="zh-CN" sz="1800" dirty="0"/>
              <a:t>46</a:t>
            </a:r>
            <a:r>
              <a:rPr lang="zh-CN" altLang="en-US" sz="1800" dirty="0"/>
              <a:t>个</a:t>
            </a:r>
            <a:r>
              <a:rPr lang="en-US" altLang="zh-CN" sz="1800" dirty="0"/>
              <a:t>CRISPR Associated </a:t>
            </a:r>
            <a:r>
              <a:rPr lang="zh-CN" altLang="en-US" sz="1800" dirty="0"/>
              <a:t>蛋白 （</a:t>
            </a:r>
            <a:r>
              <a:rPr lang="zh-CN" altLang="en-US" sz="1800" dirty="0">
                <a:solidFill>
                  <a:srgbClr val="FF0000"/>
                </a:solidFill>
              </a:rPr>
              <a:t>注，这部分原文没有解释是怎么注释</a:t>
            </a:r>
            <a:r>
              <a:rPr lang="en-US" altLang="zh-CN" sz="1800" dirty="0">
                <a:solidFill>
                  <a:srgbClr val="FF0000"/>
                </a:solidFill>
              </a:rPr>
              <a:t>Cas</a:t>
            </a:r>
            <a:r>
              <a:rPr lang="zh-CN" altLang="en-US" sz="1800" dirty="0">
                <a:solidFill>
                  <a:srgbClr val="FF0000"/>
                </a:solidFill>
              </a:rPr>
              <a:t>蛋白的</a:t>
            </a:r>
            <a:r>
              <a:rPr lang="zh-CN" altLang="en-US" sz="1800" dirty="0"/>
              <a:t>）</a:t>
            </a:r>
            <a:endParaRPr lang="en-US" altLang="zh-CN" sz="1800" dirty="0"/>
          </a:p>
          <a:p>
            <a:pPr marL="514350" indent="-514350">
              <a:buFont typeface="+mj-lt"/>
              <a:buAutoNum type="arabicPeriod"/>
            </a:pPr>
            <a:r>
              <a:rPr lang="zh-CN" altLang="en-US" sz="1800" b="1" dirty="0"/>
              <a:t>合并</a:t>
            </a:r>
            <a:r>
              <a:rPr lang="en-US" altLang="zh-CN" sz="1800" b="1" dirty="0"/>
              <a:t>CRT</a:t>
            </a:r>
            <a:r>
              <a:rPr lang="zh-CN" altLang="en-US" sz="1800" b="1" dirty="0"/>
              <a:t>和</a:t>
            </a:r>
            <a:r>
              <a:rPr lang="en-US" altLang="zh-CN" sz="1800" b="1" dirty="0" err="1"/>
              <a:t>pilecr</a:t>
            </a:r>
            <a:r>
              <a:rPr lang="zh-CN" altLang="en-US" sz="1800" b="1" dirty="0"/>
              <a:t>结果</a:t>
            </a:r>
            <a:r>
              <a:rPr lang="zh-CN" altLang="en-US" sz="1800" dirty="0"/>
              <a:t>（在</a:t>
            </a:r>
            <a:r>
              <a:rPr lang="en-US" altLang="zh-CN" sz="1800" dirty="0"/>
              <a:t>MAG</a:t>
            </a:r>
            <a:r>
              <a:rPr lang="zh-CN" altLang="en-US" sz="1800" dirty="0"/>
              <a:t>水平，取并集），重叠部分取</a:t>
            </a:r>
            <a:r>
              <a:rPr lang="en-US" altLang="zh-CN" sz="1800" dirty="0"/>
              <a:t>CRT</a:t>
            </a:r>
            <a:r>
              <a:rPr lang="zh-CN" altLang="en-US" sz="1800" dirty="0"/>
              <a:t>的结果</a:t>
            </a:r>
            <a:endParaRPr lang="en-US" altLang="zh-CN" sz="1800" dirty="0"/>
          </a:p>
          <a:p>
            <a:pPr marL="514350" indent="-514350">
              <a:buFont typeface="+mj-lt"/>
              <a:buAutoNum type="arabicPeriod"/>
            </a:pPr>
            <a:r>
              <a:rPr lang="zh-CN" altLang="zh-CN" sz="1800" dirty="0"/>
              <a:t>通过将</a:t>
            </a:r>
            <a:r>
              <a:rPr lang="zh-CN" altLang="zh-CN" sz="1800" b="1" dirty="0"/>
              <a:t>CRISPR</a:t>
            </a:r>
            <a:r>
              <a:rPr lang="en-US" altLang="zh-CN" sz="1800" b="1" dirty="0"/>
              <a:t> </a:t>
            </a:r>
            <a:r>
              <a:rPr lang="zh-CN" altLang="zh-CN" sz="1800" b="1" dirty="0"/>
              <a:t>spacer</a:t>
            </a:r>
            <a:r>
              <a:rPr lang="zh-CN" altLang="zh-CN" sz="1800" dirty="0"/>
              <a:t>用blastn（blast+ v2.9）比对到760,453个IMG / VR病毒基因组（</a:t>
            </a:r>
            <a:r>
              <a:rPr lang="zh-CN" altLang="zh-CN" sz="1800" dirty="0">
                <a:solidFill>
                  <a:schemeClr val="tx2"/>
                </a:solidFill>
              </a:rPr>
              <a:t>blastn参数，-word_size 10 -dust no -max_target_seqs 10000</a:t>
            </a:r>
            <a:r>
              <a:rPr lang="zh-CN" altLang="zh-CN" sz="1800" dirty="0"/>
              <a:t>），筛选</a:t>
            </a:r>
            <a:r>
              <a:rPr lang="zh-CN" altLang="zh-CN" sz="1800" dirty="0">
                <a:solidFill>
                  <a:schemeClr val="tx2"/>
                </a:solidFill>
              </a:rPr>
              <a:t>mismatch≤1，alignment length &gt; 95% spacer length</a:t>
            </a:r>
            <a:r>
              <a:rPr lang="zh-CN" altLang="zh-CN" sz="1800" dirty="0"/>
              <a:t>的比对结果，认为是预测的病毒-宿主关系。​ </a:t>
            </a:r>
            <a:endParaRPr lang="en-US" altLang="zh-CN" sz="1800" dirty="0"/>
          </a:p>
          <a:p>
            <a:pPr marL="514350" indent="-514350">
              <a:buFont typeface="+mj-lt"/>
              <a:buAutoNum type="arabicPeriod"/>
            </a:pPr>
            <a:r>
              <a:rPr lang="zh-CN" altLang="en-US" sz="1800" dirty="0"/>
              <a:t>分析结果​</a:t>
            </a:r>
            <a:r>
              <a:rPr lang="zh-CN" altLang="zh-CN" sz="1800" dirty="0"/>
              <a:t>​ </a:t>
            </a:r>
          </a:p>
          <a:p>
            <a:pPr marL="514350" indent="-514350">
              <a:buFont typeface="+mj-lt"/>
              <a:buAutoNum type="arabicPeriod"/>
            </a:pPr>
            <a:endParaRPr lang="en-US" altLang="zh-CN" dirty="0"/>
          </a:p>
          <a:p>
            <a:pPr marL="0" indent="0">
              <a:buNone/>
            </a:pPr>
            <a:endParaRPr lang="zh-CN" altLang="en-US" dirty="0"/>
          </a:p>
        </p:txBody>
      </p:sp>
    </p:spTree>
    <p:extLst>
      <p:ext uri="{BB962C8B-B14F-4D97-AF65-F5344CB8AC3E}">
        <p14:creationId xmlns:p14="http://schemas.microsoft.com/office/powerpoint/2010/main" val="313182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ABEC972-02B4-4B86-A0D9-89F2A4A0A01D}"/>
              </a:ext>
            </a:extLst>
          </p:cNvPr>
          <p:cNvSpPr txBox="1"/>
          <p:nvPr/>
        </p:nvSpPr>
        <p:spPr>
          <a:xfrm>
            <a:off x="438064" y="2622318"/>
            <a:ext cx="4185920" cy="923330"/>
          </a:xfrm>
          <a:prstGeom prst="rect">
            <a:avLst/>
          </a:prstGeom>
          <a:noFill/>
        </p:spPr>
        <p:txBody>
          <a:bodyPr wrap="square">
            <a:spAutoFit/>
          </a:bodyPr>
          <a:lstStyle/>
          <a:p>
            <a:r>
              <a:rPr lang="zh-CN" altLang="en-US" b="1" dirty="0"/>
              <a:t>DOE-JGI Metagenome Annotation Pipeline （MAP v.4）提到的</a:t>
            </a:r>
            <a:r>
              <a:rPr lang="en-US" altLang="zh-CN" b="1" dirty="0"/>
              <a:t>CRT</a:t>
            </a:r>
            <a:r>
              <a:rPr lang="zh-CN" altLang="en-US" b="1" dirty="0"/>
              <a:t>版本</a:t>
            </a:r>
          </a:p>
          <a:p>
            <a:endParaRPr lang="zh-CN" altLang="en-US" dirty="0"/>
          </a:p>
        </p:txBody>
      </p:sp>
      <p:sp>
        <p:nvSpPr>
          <p:cNvPr id="7" name="文本框 6">
            <a:extLst>
              <a:ext uri="{FF2B5EF4-FFF2-40B4-BE49-F238E27FC236}">
                <a16:creationId xmlns:a16="http://schemas.microsoft.com/office/drawing/2014/main" id="{0509FF1E-56A7-44F3-9FD8-9437718EE788}"/>
              </a:ext>
            </a:extLst>
          </p:cNvPr>
          <p:cNvSpPr txBox="1"/>
          <p:nvPr/>
        </p:nvSpPr>
        <p:spPr>
          <a:xfrm>
            <a:off x="438064" y="3245028"/>
            <a:ext cx="4185920" cy="3139321"/>
          </a:xfrm>
          <a:prstGeom prst="rect">
            <a:avLst/>
          </a:prstGeom>
          <a:noFill/>
          <a:ln>
            <a:solidFill>
              <a:schemeClr val="tx1"/>
            </a:solidFill>
          </a:ln>
        </p:spPr>
        <p:txBody>
          <a:bodyPr wrap="square">
            <a:spAutoFit/>
          </a:bodyPr>
          <a:lstStyle/>
          <a:p>
            <a:r>
              <a:rPr lang="en-US" altLang="zh-CN" dirty="0"/>
              <a:t>The modified CRT has the capability to read </a:t>
            </a:r>
            <a:r>
              <a:rPr lang="en-US" altLang="zh-CN" b="1" dirty="0"/>
              <a:t>multi-FASTA files</a:t>
            </a:r>
            <a:r>
              <a:rPr lang="en-US" altLang="zh-CN" dirty="0"/>
              <a:t>, </a:t>
            </a:r>
            <a:r>
              <a:rPr lang="en-US" altLang="zh-CN" b="1" dirty="0">
                <a:effectLst/>
              </a:rPr>
              <a:t>detect truncated repeats </a:t>
            </a:r>
            <a:r>
              <a:rPr lang="en-US" altLang="zh-CN" dirty="0">
                <a:effectLst/>
              </a:rPr>
              <a:t>at the ends of the contigs/scaffolds as well as </a:t>
            </a:r>
            <a:r>
              <a:rPr lang="en-US" altLang="zh-CN" b="1" dirty="0">
                <a:effectLst/>
              </a:rPr>
              <a:t>the anchor repeat </a:t>
            </a:r>
            <a:r>
              <a:rPr lang="en-US" altLang="zh-CN" dirty="0">
                <a:effectLst/>
              </a:rPr>
              <a:t>in the trail end and deal with </a:t>
            </a:r>
            <a:r>
              <a:rPr lang="en-US" altLang="zh-CN" b="1" dirty="0">
                <a:effectLst/>
              </a:rPr>
              <a:t>spacer artifacts and repeats that contain Ns</a:t>
            </a:r>
            <a:r>
              <a:rPr lang="en-US" altLang="zh-CN" dirty="0">
                <a:effectLst/>
              </a:rPr>
              <a:t>. This version also executes checks for repeat and spacer length ratios, while the </a:t>
            </a:r>
            <a:r>
              <a:rPr lang="en-US" altLang="zh-CN" b="1" dirty="0">
                <a:effectLst/>
              </a:rPr>
              <a:t>length and similarity checks </a:t>
            </a:r>
            <a:r>
              <a:rPr lang="en-US" altLang="zh-CN" dirty="0">
                <a:effectLst/>
              </a:rPr>
              <a:t>are performed as part of “all vs. all” spacer and repeat comparisons</a:t>
            </a:r>
            <a:r>
              <a:rPr lang="en-US" altLang="zh-CN" b="1" dirty="0">
                <a:effectLst/>
              </a:rPr>
              <a:t>.</a:t>
            </a:r>
            <a:r>
              <a:rPr lang="en-US" altLang="zh-CN" dirty="0"/>
              <a:t> ​</a:t>
            </a:r>
            <a:endParaRPr lang="zh-CN" altLang="en-US" dirty="0"/>
          </a:p>
        </p:txBody>
      </p:sp>
      <p:pic>
        <p:nvPicPr>
          <p:cNvPr id="9" name="图片 8">
            <a:extLst>
              <a:ext uri="{FF2B5EF4-FFF2-40B4-BE49-F238E27FC236}">
                <a16:creationId xmlns:a16="http://schemas.microsoft.com/office/drawing/2014/main" id="{F98488D6-12AB-4CE3-9AD1-FE7811086E05}"/>
              </a:ext>
            </a:extLst>
          </p:cNvPr>
          <p:cNvPicPr>
            <a:picLocks noChangeAspect="1"/>
          </p:cNvPicPr>
          <p:nvPr/>
        </p:nvPicPr>
        <p:blipFill>
          <a:blip r:embed="rId3"/>
          <a:stretch>
            <a:fillRect/>
          </a:stretch>
        </p:blipFill>
        <p:spPr>
          <a:xfrm>
            <a:off x="5208776" y="3163748"/>
            <a:ext cx="6673936" cy="2405856"/>
          </a:xfrm>
          <a:prstGeom prst="rect">
            <a:avLst/>
          </a:prstGeom>
        </p:spPr>
      </p:pic>
      <p:sp>
        <p:nvSpPr>
          <p:cNvPr id="11" name="文本框 10">
            <a:extLst>
              <a:ext uri="{FF2B5EF4-FFF2-40B4-BE49-F238E27FC236}">
                <a16:creationId xmlns:a16="http://schemas.microsoft.com/office/drawing/2014/main" id="{694635EE-D2E0-4C54-A072-BFB814AAF4E5}"/>
              </a:ext>
            </a:extLst>
          </p:cNvPr>
          <p:cNvSpPr txBox="1"/>
          <p:nvPr/>
        </p:nvSpPr>
        <p:spPr>
          <a:xfrm>
            <a:off x="5208776" y="2576990"/>
            <a:ext cx="6096000" cy="369332"/>
          </a:xfrm>
          <a:prstGeom prst="rect">
            <a:avLst/>
          </a:prstGeom>
          <a:noFill/>
        </p:spPr>
        <p:txBody>
          <a:bodyPr wrap="square">
            <a:spAutoFit/>
          </a:bodyPr>
          <a:lstStyle/>
          <a:p>
            <a:r>
              <a:rPr lang="zh-CN" altLang="en-US" dirty="0"/>
              <a:t>发邮件询问得知软件不公开，只好使用</a:t>
            </a:r>
            <a:r>
              <a:rPr lang="en-US" altLang="zh-CN" dirty="0"/>
              <a:t>CASC</a:t>
            </a:r>
            <a:r>
              <a:rPr lang="zh-CN" altLang="en-US" dirty="0"/>
              <a:t>中的</a:t>
            </a:r>
            <a:r>
              <a:rPr lang="en-US" altLang="zh-CN" dirty="0"/>
              <a:t>CRT</a:t>
            </a:r>
            <a:endParaRPr lang="zh-CN" altLang="en-US" dirty="0"/>
          </a:p>
        </p:txBody>
      </p:sp>
      <p:sp>
        <p:nvSpPr>
          <p:cNvPr id="13" name="文本框 12">
            <a:extLst>
              <a:ext uri="{FF2B5EF4-FFF2-40B4-BE49-F238E27FC236}">
                <a16:creationId xmlns:a16="http://schemas.microsoft.com/office/drawing/2014/main" id="{1C7FBA4B-FEC2-4434-B662-0650174F59B7}"/>
              </a:ext>
            </a:extLst>
          </p:cNvPr>
          <p:cNvSpPr txBox="1"/>
          <p:nvPr/>
        </p:nvSpPr>
        <p:spPr>
          <a:xfrm>
            <a:off x="438064" y="134234"/>
            <a:ext cx="10119360" cy="2585323"/>
          </a:xfrm>
          <a:prstGeom prst="rect">
            <a:avLst/>
          </a:prstGeom>
          <a:noFill/>
        </p:spPr>
        <p:txBody>
          <a:bodyPr wrap="square">
            <a:spAutoFit/>
          </a:bodyPr>
          <a:lstStyle/>
          <a:p>
            <a:r>
              <a:rPr lang="zh-CN" altLang="en-US" sz="3600" dirty="0"/>
              <a:t>补充：关于</a:t>
            </a:r>
            <a:r>
              <a:rPr lang="en-US" altLang="zh-CN" sz="3600" dirty="0"/>
              <a:t>CRT</a:t>
            </a:r>
            <a:r>
              <a:rPr lang="zh-CN" altLang="en-US" sz="3600" dirty="0"/>
              <a:t>和</a:t>
            </a:r>
            <a:r>
              <a:rPr lang="en-US" altLang="zh-CN" sz="3600" dirty="0"/>
              <a:t>PILERCR</a:t>
            </a:r>
            <a:r>
              <a:rPr lang="zh-CN" altLang="en-US" sz="3600" dirty="0"/>
              <a:t>版本</a:t>
            </a:r>
            <a:endParaRPr lang="en-US" altLang="zh-CN" sz="3600" dirty="0"/>
          </a:p>
          <a:p>
            <a:endParaRPr lang="en-US" altLang="zh-CN" dirty="0"/>
          </a:p>
          <a:p>
            <a:r>
              <a:rPr lang="zh-CN" altLang="en-US" dirty="0"/>
              <a:t>原文没提供这两软件的版本信息，且原版的</a:t>
            </a:r>
            <a:r>
              <a:rPr lang="en-US" altLang="zh-CN" dirty="0"/>
              <a:t>CRT</a:t>
            </a:r>
            <a:r>
              <a:rPr lang="zh-CN" altLang="en-US" dirty="0"/>
              <a:t>不支持输入</a:t>
            </a:r>
            <a:r>
              <a:rPr lang="en-US" altLang="zh-CN" dirty="0"/>
              <a:t>multi-</a:t>
            </a:r>
            <a:r>
              <a:rPr lang="en-US" altLang="zh-CN" dirty="0" err="1"/>
              <a:t>fasta</a:t>
            </a:r>
            <a:r>
              <a:rPr lang="zh-CN" altLang="en-US" dirty="0"/>
              <a:t>，会把</a:t>
            </a:r>
            <a:r>
              <a:rPr lang="en-US" altLang="zh-CN" dirty="0" err="1"/>
              <a:t>fasta</a:t>
            </a:r>
            <a:r>
              <a:rPr lang="zh-CN" altLang="en-US" dirty="0"/>
              <a:t>序列全部合并成一个，也没有像</a:t>
            </a:r>
            <a:r>
              <a:rPr lang="en-US" altLang="zh-CN" dirty="0" err="1"/>
              <a:t>pilercr</a:t>
            </a:r>
            <a:r>
              <a:rPr lang="zh-CN" altLang="en-US" dirty="0"/>
              <a:t>拥有比较</a:t>
            </a:r>
            <a:r>
              <a:rPr lang="en-US" altLang="zh-CN" dirty="0"/>
              <a:t>repeats</a:t>
            </a:r>
            <a:r>
              <a:rPr lang="zh-CN" altLang="en-US" dirty="0"/>
              <a:t>和</a:t>
            </a:r>
            <a:r>
              <a:rPr lang="en-US" altLang="zh-CN" dirty="0"/>
              <a:t>consensus repeat</a:t>
            </a:r>
            <a:r>
              <a:rPr lang="zh-CN" altLang="en-US" dirty="0"/>
              <a:t>相似度的方法。</a:t>
            </a:r>
            <a:endParaRPr lang="en-US" altLang="zh-CN" dirty="0"/>
          </a:p>
          <a:p>
            <a:endParaRPr lang="en-US" altLang="zh-CN" dirty="0"/>
          </a:p>
          <a:p>
            <a:r>
              <a:rPr lang="zh-CN" altLang="en-US" dirty="0"/>
              <a:t>我参考的是</a:t>
            </a:r>
            <a:r>
              <a:rPr lang="en-US" altLang="zh-CN" dirty="0"/>
              <a:t>DOE-JGI Metagenome Annotation Pipeline </a:t>
            </a:r>
            <a:r>
              <a:rPr lang="zh-CN" altLang="en-US" dirty="0"/>
              <a:t>（</a:t>
            </a:r>
            <a:r>
              <a:rPr lang="en-US" altLang="zh-CN" dirty="0"/>
              <a:t>MAP v.4</a:t>
            </a:r>
            <a:r>
              <a:rPr lang="zh-CN" altLang="en-US" dirty="0"/>
              <a:t>），其中提到</a:t>
            </a:r>
            <a:r>
              <a:rPr lang="en-US" altLang="zh-CN" dirty="0"/>
              <a:t>PILERCR</a:t>
            </a:r>
            <a:r>
              <a:rPr lang="zh-CN" altLang="en-US" dirty="0"/>
              <a:t>用的</a:t>
            </a:r>
            <a:r>
              <a:rPr lang="en-US" altLang="zh-CN" dirty="0"/>
              <a:t>v1.06</a:t>
            </a:r>
            <a:r>
              <a:rPr lang="zh-CN" altLang="en-US" dirty="0"/>
              <a:t>，</a:t>
            </a:r>
            <a:r>
              <a:rPr lang="en-US" altLang="zh-CN" dirty="0"/>
              <a:t>CRT,</a:t>
            </a:r>
            <a:r>
              <a:rPr lang="zh-CN" altLang="en-US" dirty="0"/>
              <a:t>用的是作者自己修改的</a:t>
            </a:r>
            <a:r>
              <a:rPr lang="en-US" altLang="zh-CN" dirty="0"/>
              <a:t>v1.2</a:t>
            </a:r>
            <a:r>
              <a:rPr lang="zh-CN" altLang="en-US" dirty="0"/>
              <a:t>版本，并不公开，就只好找到勉强能用的</a:t>
            </a:r>
            <a:r>
              <a:rPr lang="en-US" altLang="zh-CN" dirty="0"/>
              <a:t>CASC</a:t>
            </a:r>
            <a:r>
              <a:rPr lang="zh-CN" altLang="en-US" dirty="0"/>
              <a:t>，再补充自己写的</a:t>
            </a:r>
            <a:r>
              <a:rPr lang="en-US" altLang="zh-CN" dirty="0"/>
              <a:t>python</a:t>
            </a:r>
            <a:r>
              <a:rPr lang="zh-CN" altLang="en-US" dirty="0"/>
              <a:t>代码凑合来用</a:t>
            </a:r>
          </a:p>
        </p:txBody>
      </p:sp>
    </p:spTree>
    <p:extLst>
      <p:ext uri="{BB962C8B-B14F-4D97-AF65-F5344CB8AC3E}">
        <p14:creationId xmlns:p14="http://schemas.microsoft.com/office/powerpoint/2010/main" val="69395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1BBEC-470E-4CC1-B502-694E6332BC7C}"/>
              </a:ext>
            </a:extLst>
          </p:cNvPr>
          <p:cNvSpPr>
            <a:spLocks noGrp="1"/>
          </p:cNvSpPr>
          <p:nvPr>
            <p:ph type="title"/>
          </p:nvPr>
        </p:nvSpPr>
        <p:spPr/>
        <p:txBody>
          <a:bodyPr/>
          <a:lstStyle/>
          <a:p>
            <a:r>
              <a:rPr lang="zh-CN" altLang="en-US" dirty="0"/>
              <a:t>补充：</a:t>
            </a:r>
            <a:r>
              <a:rPr lang="en-US" altLang="zh-CN" dirty="0" err="1"/>
              <a:t>Blastn</a:t>
            </a:r>
            <a:r>
              <a:rPr lang="zh-CN" altLang="en-US" dirty="0"/>
              <a:t>参数</a:t>
            </a:r>
          </a:p>
        </p:txBody>
      </p:sp>
      <p:pic>
        <p:nvPicPr>
          <p:cNvPr id="5" name="内容占位符 4">
            <a:extLst>
              <a:ext uri="{FF2B5EF4-FFF2-40B4-BE49-F238E27FC236}">
                <a16:creationId xmlns:a16="http://schemas.microsoft.com/office/drawing/2014/main" id="{943A1B0D-E5DC-47E0-88B4-AFF47E874B26}"/>
              </a:ext>
            </a:extLst>
          </p:cNvPr>
          <p:cNvPicPr>
            <a:picLocks noGrp="1" noChangeAspect="1"/>
          </p:cNvPicPr>
          <p:nvPr>
            <p:ph idx="1"/>
          </p:nvPr>
        </p:nvPicPr>
        <p:blipFill>
          <a:blip r:embed="rId3"/>
          <a:stretch>
            <a:fillRect/>
          </a:stretch>
        </p:blipFill>
        <p:spPr>
          <a:xfrm>
            <a:off x="1012041" y="2620704"/>
            <a:ext cx="3421677" cy="2293819"/>
          </a:xfrm>
        </p:spPr>
      </p:pic>
      <p:sp>
        <p:nvSpPr>
          <p:cNvPr id="7" name="文本框 6">
            <a:extLst>
              <a:ext uri="{FF2B5EF4-FFF2-40B4-BE49-F238E27FC236}">
                <a16:creationId xmlns:a16="http://schemas.microsoft.com/office/drawing/2014/main" id="{9678CA94-DABD-4BE3-B73E-DDB8089272FB}"/>
              </a:ext>
            </a:extLst>
          </p:cNvPr>
          <p:cNvSpPr txBox="1"/>
          <p:nvPr/>
        </p:nvSpPr>
        <p:spPr>
          <a:xfrm>
            <a:off x="5049520" y="3167448"/>
            <a:ext cx="6014720" cy="1200329"/>
          </a:xfrm>
          <a:prstGeom prst="rect">
            <a:avLst/>
          </a:prstGeom>
          <a:noFill/>
        </p:spPr>
        <p:txBody>
          <a:bodyPr wrap="square">
            <a:spAutoFit/>
          </a:bodyPr>
          <a:lstStyle/>
          <a:p>
            <a:r>
              <a:rPr lang="zh-CN" altLang="en-US" dirty="0"/>
              <a:t>原文也没有说</a:t>
            </a:r>
            <a:r>
              <a:rPr lang="en-US" altLang="zh-CN" dirty="0" err="1"/>
              <a:t>blastn</a:t>
            </a:r>
            <a:r>
              <a:rPr lang="zh-CN" altLang="en-US" dirty="0"/>
              <a:t>的参数，通过询问邮件得知 </a:t>
            </a:r>
            <a:endParaRPr lang="en-US" altLang="zh-CN" dirty="0"/>
          </a:p>
          <a:p>
            <a:pPr marL="285750" indent="-285750">
              <a:buFont typeface="Arial" panose="020B0604020202020204" pitchFamily="34" charset="0"/>
              <a:buChar char="•"/>
            </a:pPr>
            <a:r>
              <a:rPr lang="en-US" altLang="zh-CN" dirty="0" err="1"/>
              <a:t>blastn</a:t>
            </a:r>
            <a:r>
              <a:rPr lang="en-US" altLang="zh-CN" dirty="0"/>
              <a:t> </a:t>
            </a:r>
            <a:r>
              <a:rPr lang="zh-CN" altLang="en-US" dirty="0"/>
              <a:t>鉴定 </a:t>
            </a:r>
            <a:r>
              <a:rPr lang="en-US" altLang="zh-CN" dirty="0" err="1"/>
              <a:t>prospacer</a:t>
            </a:r>
            <a:r>
              <a:rPr lang="en-US" altLang="zh-CN" dirty="0"/>
              <a:t> </a:t>
            </a:r>
            <a:r>
              <a:rPr lang="zh-CN" altLang="en-US" dirty="0"/>
              <a:t>的参数是</a:t>
            </a:r>
            <a:r>
              <a:rPr lang="en-US" altLang="zh-CN" dirty="0"/>
              <a:t>-</a:t>
            </a:r>
            <a:r>
              <a:rPr lang="en-US" altLang="zh-CN" dirty="0" err="1"/>
              <a:t>word_size</a:t>
            </a:r>
            <a:r>
              <a:rPr lang="en-US" altLang="zh-CN" dirty="0"/>
              <a:t> 10 -dust no -</a:t>
            </a:r>
            <a:r>
              <a:rPr lang="en-US" altLang="zh-CN" dirty="0" err="1"/>
              <a:t>max_target_seqs</a:t>
            </a:r>
            <a:r>
              <a:rPr lang="en-US" altLang="zh-CN" dirty="0"/>
              <a:t> 10000. </a:t>
            </a:r>
          </a:p>
          <a:p>
            <a:pPr marL="285750" indent="-285750">
              <a:buFont typeface="Arial" panose="020B0604020202020204" pitchFamily="34" charset="0"/>
              <a:buChar char="•"/>
            </a:pPr>
            <a:r>
              <a:rPr lang="zh-CN" altLang="en-US" dirty="0"/>
              <a:t>鉴定</a:t>
            </a:r>
            <a:r>
              <a:rPr lang="en-US" altLang="zh-CN" dirty="0"/>
              <a:t>prophage</a:t>
            </a:r>
            <a:r>
              <a:rPr lang="zh-CN" altLang="en-US" dirty="0"/>
              <a:t>的参数 </a:t>
            </a:r>
            <a:r>
              <a:rPr lang="en-US" altLang="zh-CN" dirty="0"/>
              <a:t>-</a:t>
            </a:r>
            <a:r>
              <a:rPr lang="en-US" altLang="zh-CN" dirty="0" err="1"/>
              <a:t>max_target_seqs</a:t>
            </a:r>
            <a:r>
              <a:rPr lang="en-US" altLang="zh-CN" dirty="0"/>
              <a:t> 10000</a:t>
            </a:r>
            <a:endParaRPr lang="zh-CN" altLang="en-US" dirty="0"/>
          </a:p>
        </p:txBody>
      </p:sp>
    </p:spTree>
    <p:extLst>
      <p:ext uri="{BB962C8B-B14F-4D97-AF65-F5344CB8AC3E}">
        <p14:creationId xmlns:p14="http://schemas.microsoft.com/office/powerpoint/2010/main" val="122246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zh-CN" altLang="en-US" dirty="0"/>
              <a:t>复现结果​</a:t>
            </a:r>
          </a:p>
        </p:txBody>
      </p:sp>
      <p:graphicFrame>
        <p:nvGraphicFramePr>
          <p:cNvPr id="4" name="表格 3">
            <a:extLst>
              <a:ext uri="{FF2B5EF4-FFF2-40B4-BE49-F238E27FC236}">
                <a16:creationId xmlns:a16="http://schemas.microsoft.com/office/drawing/2014/main" id="{98F21CB2-E1F7-4DF9-94CB-C4A96BD4A2C4}"/>
              </a:ext>
            </a:extLst>
          </p:cNvPr>
          <p:cNvGraphicFramePr>
            <a:graphicFrameLocks noGrp="1"/>
          </p:cNvGraphicFramePr>
          <p:nvPr>
            <p:extLst>
              <p:ext uri="{D42A27DB-BD31-4B8C-83A1-F6EECF244321}">
                <p14:modId xmlns:p14="http://schemas.microsoft.com/office/powerpoint/2010/main" val="3807884904"/>
              </p:ext>
            </p:extLst>
          </p:nvPr>
        </p:nvGraphicFramePr>
        <p:xfrm>
          <a:off x="297709" y="2317858"/>
          <a:ext cx="5024286" cy="3229312"/>
        </p:xfrm>
        <a:graphic>
          <a:graphicData uri="http://schemas.openxmlformats.org/drawingml/2006/table">
            <a:tbl>
              <a:tblPr>
                <a:tableStyleId>{5940675A-B579-460E-94D1-54222C63F5DA}</a:tableStyleId>
              </a:tblPr>
              <a:tblGrid>
                <a:gridCol w="1245748">
                  <a:extLst>
                    <a:ext uri="{9D8B030D-6E8A-4147-A177-3AD203B41FA5}">
                      <a16:colId xmlns:a16="http://schemas.microsoft.com/office/drawing/2014/main" val="679040104"/>
                    </a:ext>
                  </a:extLst>
                </a:gridCol>
                <a:gridCol w="1166002">
                  <a:extLst>
                    <a:ext uri="{9D8B030D-6E8A-4147-A177-3AD203B41FA5}">
                      <a16:colId xmlns:a16="http://schemas.microsoft.com/office/drawing/2014/main" val="764919964"/>
                    </a:ext>
                  </a:extLst>
                </a:gridCol>
                <a:gridCol w="1306268">
                  <a:extLst>
                    <a:ext uri="{9D8B030D-6E8A-4147-A177-3AD203B41FA5}">
                      <a16:colId xmlns:a16="http://schemas.microsoft.com/office/drawing/2014/main" val="4113541934"/>
                    </a:ext>
                  </a:extLst>
                </a:gridCol>
                <a:gridCol w="1306268">
                  <a:extLst>
                    <a:ext uri="{9D8B030D-6E8A-4147-A177-3AD203B41FA5}">
                      <a16:colId xmlns:a16="http://schemas.microsoft.com/office/drawing/2014/main" val="1498493988"/>
                    </a:ext>
                  </a:extLst>
                </a:gridCol>
              </a:tblGrid>
              <a:tr h="946644">
                <a:tc>
                  <a:txBody>
                    <a:bodyPr/>
                    <a:lstStyle/>
                    <a:p>
                      <a:br>
                        <a:rPr lang="zh-CN" altLang="en-US"/>
                      </a:br>
                      <a:endParaRPr lang="zh-CN" altLang="en-US"/>
                    </a:p>
                  </a:txBody>
                  <a:tcPr anchor="ctr"/>
                </a:tc>
                <a:tc>
                  <a:txBody>
                    <a:bodyPr/>
                    <a:lstStyle/>
                    <a:p>
                      <a:r>
                        <a:rPr lang="en-US" dirty="0"/>
                        <a:t>CRT</a:t>
                      </a:r>
                      <a:r>
                        <a:rPr lang="zh-CN" altLang="en-US" dirty="0"/>
                        <a:t>和</a:t>
                      </a:r>
                      <a:r>
                        <a:rPr lang="en-US" dirty="0"/>
                        <a:t>PILECR</a:t>
                      </a:r>
                      <a:r>
                        <a:rPr lang="zh-CN" altLang="en-US" dirty="0"/>
                        <a:t>取并集结果</a:t>
                      </a:r>
                    </a:p>
                  </a:txBody>
                  <a:tcPr anchor="ctr"/>
                </a:tc>
                <a:tc>
                  <a:txBody>
                    <a:bodyPr/>
                    <a:lstStyle/>
                    <a:p>
                      <a:r>
                        <a:rPr lang="zh-CN" altLang="en-US" dirty="0"/>
                        <a:t>过滤少于</a:t>
                      </a:r>
                      <a:r>
                        <a:rPr lang="en-US" altLang="zh-CN" dirty="0"/>
                        <a:t>4 Cas</a:t>
                      </a:r>
                      <a:r>
                        <a:rPr lang="zh-CN" altLang="en-US" dirty="0"/>
                        <a:t>蛋白的</a:t>
                      </a:r>
                      <a:r>
                        <a:rPr lang="en-US" altLang="zh-CN" dirty="0"/>
                        <a:t>MAG</a:t>
                      </a:r>
                      <a:r>
                        <a:rPr lang="zh-CN" altLang="en-US" dirty="0"/>
                        <a:t>后</a:t>
                      </a:r>
                    </a:p>
                  </a:txBody>
                  <a:tcPr anchor="ctr"/>
                </a:tc>
                <a:tc>
                  <a:txBody>
                    <a:bodyPr/>
                    <a:lstStyle/>
                    <a:p>
                      <a:r>
                        <a:rPr lang="zh-CN" altLang="en-US" dirty="0"/>
                        <a:t>原文</a:t>
                      </a:r>
                    </a:p>
                  </a:txBody>
                  <a:tcPr anchor="ctr">
                    <a:solidFill>
                      <a:schemeClr val="accent6">
                        <a:lumMod val="40000"/>
                        <a:lumOff val="60000"/>
                      </a:schemeClr>
                    </a:solidFill>
                  </a:tcPr>
                </a:tc>
                <a:extLst>
                  <a:ext uri="{0D108BD9-81ED-4DB2-BD59-A6C34878D82A}">
                    <a16:rowId xmlns:a16="http://schemas.microsoft.com/office/drawing/2014/main" val="2918297187"/>
                  </a:ext>
                </a:extLst>
              </a:tr>
              <a:tr h="509732">
                <a:tc>
                  <a:txBody>
                    <a:bodyPr/>
                    <a:lstStyle/>
                    <a:p>
                      <a:r>
                        <a:rPr lang="en-US"/>
                        <a:t>MAG_COUNT</a:t>
                      </a:r>
                    </a:p>
                  </a:txBody>
                  <a:tcPr anchor="ctr"/>
                </a:tc>
                <a:tc>
                  <a:txBody>
                    <a:bodyPr/>
                    <a:lstStyle/>
                    <a:p>
                      <a:r>
                        <a:rPr lang="en-US" altLang="zh-CN" dirty="0">
                          <a:solidFill>
                            <a:schemeClr val="accent2">
                              <a:lumMod val="75000"/>
                            </a:schemeClr>
                          </a:solidFill>
                        </a:rPr>
                        <a:t>14337</a:t>
                      </a:r>
                    </a:p>
                  </a:txBody>
                  <a:tcPr anchor="ctr"/>
                </a:tc>
                <a:tc>
                  <a:txBody>
                    <a:bodyPr/>
                    <a:lstStyle/>
                    <a:p>
                      <a:r>
                        <a:rPr lang="en-US" altLang="zh-CN" dirty="0">
                          <a:solidFill>
                            <a:schemeClr val="accent1">
                              <a:lumMod val="60000"/>
                              <a:lumOff val="40000"/>
                            </a:schemeClr>
                          </a:solidFill>
                        </a:rPr>
                        <a:t>9475</a:t>
                      </a:r>
                    </a:p>
                  </a:txBody>
                  <a:tcPr anchor="ctr"/>
                </a:tc>
                <a:tc>
                  <a:txBody>
                    <a:bodyPr/>
                    <a:lstStyle/>
                    <a:p>
                      <a:r>
                        <a:rPr lang="en-US" altLang="zh-CN"/>
                        <a:t>13,540</a:t>
                      </a:r>
                    </a:p>
                  </a:txBody>
                  <a:tcPr anchor="ctr">
                    <a:solidFill>
                      <a:schemeClr val="accent6">
                        <a:lumMod val="40000"/>
                        <a:lumOff val="60000"/>
                      </a:schemeClr>
                    </a:solidFill>
                  </a:tcPr>
                </a:tc>
                <a:extLst>
                  <a:ext uri="{0D108BD9-81ED-4DB2-BD59-A6C34878D82A}">
                    <a16:rowId xmlns:a16="http://schemas.microsoft.com/office/drawing/2014/main" val="2165757294"/>
                  </a:ext>
                </a:extLst>
              </a:tr>
              <a:tr h="728188">
                <a:tc>
                  <a:txBody>
                    <a:bodyPr/>
                    <a:lstStyle/>
                    <a:p>
                      <a:r>
                        <a:rPr lang="en-US"/>
                        <a:t>ALL_ARRAY_COUNT</a:t>
                      </a:r>
                    </a:p>
                  </a:txBody>
                  <a:tcPr anchor="ctr"/>
                </a:tc>
                <a:tc>
                  <a:txBody>
                    <a:bodyPr/>
                    <a:lstStyle/>
                    <a:p>
                      <a:r>
                        <a:rPr lang="en-US" altLang="zh-CN" dirty="0">
                          <a:solidFill>
                            <a:schemeClr val="accent1">
                              <a:lumMod val="60000"/>
                              <a:lumOff val="40000"/>
                            </a:schemeClr>
                          </a:solidFill>
                        </a:rPr>
                        <a:t>22583</a:t>
                      </a:r>
                    </a:p>
                  </a:txBody>
                  <a:tcPr anchor="ctr"/>
                </a:tc>
                <a:tc>
                  <a:txBody>
                    <a:bodyPr/>
                    <a:lstStyle/>
                    <a:p>
                      <a:r>
                        <a:rPr lang="en-US" altLang="zh-CN" dirty="0">
                          <a:solidFill>
                            <a:schemeClr val="accent1">
                              <a:lumMod val="60000"/>
                              <a:lumOff val="40000"/>
                            </a:schemeClr>
                          </a:solidFill>
                        </a:rPr>
                        <a:t>16628</a:t>
                      </a:r>
                    </a:p>
                  </a:txBody>
                  <a:tcPr anchor="ctr"/>
                </a:tc>
                <a:tc>
                  <a:txBody>
                    <a:bodyPr/>
                    <a:lstStyle/>
                    <a:p>
                      <a:r>
                        <a:rPr lang="en-US" altLang="zh-CN"/>
                        <a:t>23,851</a:t>
                      </a:r>
                    </a:p>
                  </a:txBody>
                  <a:tcPr anchor="ctr">
                    <a:solidFill>
                      <a:schemeClr val="accent6">
                        <a:lumMod val="40000"/>
                        <a:lumOff val="60000"/>
                      </a:schemeClr>
                    </a:solidFill>
                  </a:tcPr>
                </a:tc>
                <a:extLst>
                  <a:ext uri="{0D108BD9-81ED-4DB2-BD59-A6C34878D82A}">
                    <a16:rowId xmlns:a16="http://schemas.microsoft.com/office/drawing/2014/main" val="195370312"/>
                  </a:ext>
                </a:extLst>
              </a:tr>
              <a:tr h="728188">
                <a:tc>
                  <a:txBody>
                    <a:bodyPr/>
                    <a:lstStyle/>
                    <a:p>
                      <a:r>
                        <a:rPr lang="en-US"/>
                        <a:t>ALL_SPACERS_COUNT</a:t>
                      </a:r>
                    </a:p>
                  </a:txBody>
                  <a:tcPr anchor="ctr"/>
                </a:tc>
                <a:tc>
                  <a:txBody>
                    <a:bodyPr/>
                    <a:lstStyle/>
                    <a:p>
                      <a:r>
                        <a:rPr lang="en-US" altLang="zh-CN" dirty="0">
                          <a:solidFill>
                            <a:schemeClr val="accent1">
                              <a:lumMod val="60000"/>
                              <a:lumOff val="40000"/>
                            </a:schemeClr>
                          </a:solidFill>
                        </a:rPr>
                        <a:t>534771</a:t>
                      </a:r>
                    </a:p>
                  </a:txBody>
                  <a:tcPr anchor="ctr"/>
                </a:tc>
                <a:tc>
                  <a:txBody>
                    <a:bodyPr/>
                    <a:lstStyle/>
                    <a:p>
                      <a:r>
                        <a:rPr lang="en-US" altLang="zh-CN" dirty="0">
                          <a:solidFill>
                            <a:schemeClr val="accent1">
                              <a:lumMod val="60000"/>
                              <a:lumOff val="40000"/>
                            </a:schemeClr>
                          </a:solidFill>
                        </a:rPr>
                        <a:t>434516</a:t>
                      </a:r>
                    </a:p>
                  </a:txBody>
                  <a:tcPr anchor="ctr"/>
                </a:tc>
                <a:tc>
                  <a:txBody>
                    <a:bodyPr/>
                    <a:lstStyle/>
                    <a:p>
                      <a:r>
                        <a:rPr lang="en-US" altLang="zh-CN" dirty="0"/>
                        <a:t>567,316</a:t>
                      </a:r>
                    </a:p>
                  </a:txBody>
                  <a:tcPr anchor="ctr">
                    <a:solidFill>
                      <a:schemeClr val="accent6">
                        <a:lumMod val="40000"/>
                        <a:lumOff val="60000"/>
                      </a:schemeClr>
                    </a:solidFill>
                  </a:tcPr>
                </a:tc>
                <a:extLst>
                  <a:ext uri="{0D108BD9-81ED-4DB2-BD59-A6C34878D82A}">
                    <a16:rowId xmlns:a16="http://schemas.microsoft.com/office/drawing/2014/main" val="4104807006"/>
                  </a:ext>
                </a:extLst>
              </a:tr>
            </a:tbl>
          </a:graphicData>
        </a:graphic>
      </p:graphicFrame>
      <p:sp>
        <p:nvSpPr>
          <p:cNvPr id="5" name="Rectangle 1">
            <a:extLst>
              <a:ext uri="{FF2B5EF4-FFF2-40B4-BE49-F238E27FC236}">
                <a16:creationId xmlns:a16="http://schemas.microsoft.com/office/drawing/2014/main" id="{0AEC4A17-C3A8-4EA0-9BFB-4A886213AFA2}"/>
              </a:ext>
            </a:extLst>
          </p:cNvPr>
          <p:cNvSpPr>
            <a:spLocks noChangeArrowheads="1"/>
          </p:cNvSpPr>
          <p:nvPr/>
        </p:nvSpPr>
        <p:spPr bwMode="auto">
          <a:xfrm>
            <a:off x="128559" y="1587563"/>
            <a:ext cx="7551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a:t>CRISPR Spacer Recover</a:t>
            </a:r>
            <a:endParaRPr lang="zh-CN" altLang="en-US" dirty="0"/>
          </a:p>
        </p:txBody>
      </p:sp>
      <p:sp>
        <p:nvSpPr>
          <p:cNvPr id="7" name="文本框 6">
            <a:extLst>
              <a:ext uri="{FF2B5EF4-FFF2-40B4-BE49-F238E27FC236}">
                <a16:creationId xmlns:a16="http://schemas.microsoft.com/office/drawing/2014/main" id="{711ECCB6-16E2-4918-8618-360C0B9209C1}"/>
              </a:ext>
            </a:extLst>
          </p:cNvPr>
          <p:cNvSpPr txBox="1"/>
          <p:nvPr/>
        </p:nvSpPr>
        <p:spPr>
          <a:xfrm>
            <a:off x="6272241" y="2552036"/>
            <a:ext cx="5614959" cy="1200329"/>
          </a:xfrm>
          <a:prstGeom prst="rect">
            <a:avLst/>
          </a:prstGeom>
          <a:noFill/>
        </p:spPr>
        <p:txBody>
          <a:bodyPr wrap="square">
            <a:spAutoFit/>
          </a:bodyPr>
          <a:lstStyle/>
          <a:p>
            <a:r>
              <a:rPr lang="zh-CN" altLang="en-US" dirty="0"/>
              <a:t>通过</a:t>
            </a:r>
            <a:r>
              <a:rPr lang="en-US" altLang="zh-CN" dirty="0" err="1"/>
              <a:t>blastn</a:t>
            </a:r>
            <a:r>
              <a:rPr lang="zh-CN" altLang="en-US" dirty="0"/>
              <a:t>比对</a:t>
            </a:r>
            <a:r>
              <a:rPr lang="en-US" altLang="zh-CN" dirty="0"/>
              <a:t>IMG/VR</a:t>
            </a:r>
            <a:r>
              <a:rPr lang="zh-CN" altLang="en-US" dirty="0"/>
              <a:t>病毒数据库，得到</a:t>
            </a:r>
            <a:r>
              <a:rPr lang="en-US" altLang="zh-CN" dirty="0"/>
              <a:t>157884</a:t>
            </a:r>
            <a:r>
              <a:rPr lang="zh-CN" altLang="en-US" dirty="0"/>
              <a:t>个关系对，包括</a:t>
            </a:r>
            <a:r>
              <a:rPr lang="en-US" altLang="zh-CN" dirty="0"/>
              <a:t>35402</a:t>
            </a:r>
            <a:r>
              <a:rPr lang="zh-CN" altLang="en-US" dirty="0"/>
              <a:t>个病毒（</a:t>
            </a:r>
            <a:r>
              <a:rPr lang="en-US" altLang="zh-CN" dirty="0"/>
              <a:t>recover 35402/760453=4.6%</a:t>
            </a:r>
            <a:r>
              <a:rPr lang="zh-CN" altLang="en-US" dirty="0"/>
              <a:t>），</a:t>
            </a:r>
            <a:r>
              <a:rPr lang="en-US" altLang="zh-CN" dirty="0"/>
              <a:t>5728</a:t>
            </a:r>
            <a:r>
              <a:rPr lang="zh-CN" altLang="en-US" dirty="0"/>
              <a:t>个</a:t>
            </a:r>
            <a:r>
              <a:rPr lang="en-US" altLang="zh-CN" dirty="0"/>
              <a:t>GEM</a:t>
            </a:r>
            <a:r>
              <a:rPr lang="zh-CN" altLang="en-US" dirty="0"/>
              <a:t>（</a:t>
            </a:r>
            <a:r>
              <a:rPr lang="en-US" altLang="zh-CN" dirty="0"/>
              <a:t>recover 5728/52515=10.9%</a:t>
            </a:r>
            <a:r>
              <a:rPr lang="zh-CN" altLang="en-US" dirty="0"/>
              <a:t>）​</a:t>
            </a:r>
          </a:p>
        </p:txBody>
      </p:sp>
      <p:sp>
        <p:nvSpPr>
          <p:cNvPr id="11" name="文本框 10">
            <a:extLst>
              <a:ext uri="{FF2B5EF4-FFF2-40B4-BE49-F238E27FC236}">
                <a16:creationId xmlns:a16="http://schemas.microsoft.com/office/drawing/2014/main" id="{466BCB92-37E4-4A9F-90EE-6101D28E0F07}"/>
              </a:ext>
            </a:extLst>
          </p:cNvPr>
          <p:cNvSpPr txBox="1"/>
          <p:nvPr/>
        </p:nvSpPr>
        <p:spPr>
          <a:xfrm>
            <a:off x="6465465" y="4229624"/>
            <a:ext cx="2227683" cy="369332"/>
          </a:xfrm>
          <a:prstGeom prst="rect">
            <a:avLst/>
          </a:prstGeom>
          <a:noFill/>
        </p:spPr>
        <p:txBody>
          <a:bodyPr wrap="square">
            <a:spAutoFit/>
          </a:bodyPr>
          <a:lstStyle/>
          <a:p>
            <a:r>
              <a:rPr lang="en-US" altLang="zh-CN" dirty="0"/>
              <a:t>CRISPR spacer</a:t>
            </a:r>
            <a:endParaRPr lang="zh-CN" altLang="en-US" dirty="0"/>
          </a:p>
        </p:txBody>
      </p:sp>
      <p:sp>
        <p:nvSpPr>
          <p:cNvPr id="13" name="文本框 12">
            <a:extLst>
              <a:ext uri="{FF2B5EF4-FFF2-40B4-BE49-F238E27FC236}">
                <a16:creationId xmlns:a16="http://schemas.microsoft.com/office/drawing/2014/main" id="{6BE2AD00-1E5B-460A-87E1-70A421CB54F9}"/>
              </a:ext>
            </a:extLst>
          </p:cNvPr>
          <p:cNvSpPr txBox="1"/>
          <p:nvPr/>
        </p:nvSpPr>
        <p:spPr>
          <a:xfrm>
            <a:off x="10026403" y="4229624"/>
            <a:ext cx="1644503" cy="369332"/>
          </a:xfrm>
          <a:prstGeom prst="rect">
            <a:avLst/>
          </a:prstGeom>
          <a:noFill/>
        </p:spPr>
        <p:txBody>
          <a:bodyPr wrap="square">
            <a:spAutoFit/>
          </a:bodyPr>
          <a:lstStyle/>
          <a:p>
            <a:r>
              <a:rPr lang="en-US" altLang="zh-CN" dirty="0"/>
              <a:t>All virus </a:t>
            </a:r>
            <a:r>
              <a:rPr lang="en-US" altLang="zh-CN" dirty="0" err="1"/>
              <a:t>fna</a:t>
            </a:r>
            <a:endParaRPr lang="zh-CN" altLang="en-US" dirty="0"/>
          </a:p>
        </p:txBody>
      </p:sp>
      <p:sp>
        <p:nvSpPr>
          <p:cNvPr id="15" name="文本框 14">
            <a:extLst>
              <a:ext uri="{FF2B5EF4-FFF2-40B4-BE49-F238E27FC236}">
                <a16:creationId xmlns:a16="http://schemas.microsoft.com/office/drawing/2014/main" id="{07ADD7B5-3D78-4264-861C-98700B6852CD}"/>
              </a:ext>
            </a:extLst>
          </p:cNvPr>
          <p:cNvSpPr txBox="1"/>
          <p:nvPr/>
        </p:nvSpPr>
        <p:spPr>
          <a:xfrm>
            <a:off x="8616786" y="4040016"/>
            <a:ext cx="888949" cy="369332"/>
          </a:xfrm>
          <a:prstGeom prst="rect">
            <a:avLst/>
          </a:prstGeom>
          <a:noFill/>
        </p:spPr>
        <p:txBody>
          <a:bodyPr wrap="square">
            <a:spAutoFit/>
          </a:bodyPr>
          <a:lstStyle/>
          <a:p>
            <a:r>
              <a:rPr lang="en-US" altLang="zh-CN" dirty="0" err="1"/>
              <a:t>blastn</a:t>
            </a:r>
            <a:endParaRPr lang="en-US" altLang="zh-CN" dirty="0"/>
          </a:p>
        </p:txBody>
      </p:sp>
      <p:cxnSp>
        <p:nvCxnSpPr>
          <p:cNvPr id="17" name="直接箭头连接符 16">
            <a:extLst>
              <a:ext uri="{FF2B5EF4-FFF2-40B4-BE49-F238E27FC236}">
                <a16:creationId xmlns:a16="http://schemas.microsoft.com/office/drawing/2014/main" id="{0BEA52A3-E7BB-4D79-B2DA-9C53D708F432}"/>
              </a:ext>
            </a:extLst>
          </p:cNvPr>
          <p:cNvCxnSpPr/>
          <p:nvPr/>
        </p:nvCxnSpPr>
        <p:spPr>
          <a:xfrm>
            <a:off x="8264946" y="4409362"/>
            <a:ext cx="152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D041689F-8A77-48BF-BD2A-7BDA299EDC24}"/>
              </a:ext>
            </a:extLst>
          </p:cNvPr>
          <p:cNvCxnSpPr>
            <a:cxnSpLocks/>
          </p:cNvCxnSpPr>
          <p:nvPr/>
        </p:nvCxnSpPr>
        <p:spPr>
          <a:xfrm flipV="1">
            <a:off x="3323063" y="885938"/>
            <a:ext cx="2949178" cy="1257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2DA5A22A-0AB2-4A9A-BB4E-9D237EDC8637}"/>
              </a:ext>
            </a:extLst>
          </p:cNvPr>
          <p:cNvCxnSpPr/>
          <p:nvPr/>
        </p:nvCxnSpPr>
        <p:spPr>
          <a:xfrm>
            <a:off x="6576557" y="1007463"/>
            <a:ext cx="1496615" cy="1529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E286D10A-4F49-4E6A-944E-86FC9B83D458}"/>
              </a:ext>
            </a:extLst>
          </p:cNvPr>
          <p:cNvSpPr txBox="1"/>
          <p:nvPr/>
        </p:nvSpPr>
        <p:spPr>
          <a:xfrm>
            <a:off x="6272241" y="5027203"/>
            <a:ext cx="5837596" cy="923330"/>
          </a:xfrm>
          <a:prstGeom prst="rect">
            <a:avLst/>
          </a:prstGeom>
          <a:noFill/>
        </p:spPr>
        <p:txBody>
          <a:bodyPr wrap="square">
            <a:spAutoFit/>
          </a:bodyPr>
          <a:lstStyle/>
          <a:p>
            <a:r>
              <a:rPr lang="zh-CN" altLang="en-US" dirty="0"/>
              <a:t>通过</a:t>
            </a:r>
            <a:r>
              <a:rPr lang="en-US" altLang="zh-CN" dirty="0" err="1"/>
              <a:t>blastn</a:t>
            </a:r>
            <a:r>
              <a:rPr lang="zh-CN" altLang="en-US" dirty="0"/>
              <a:t>比对</a:t>
            </a:r>
            <a:r>
              <a:rPr lang="en-US" altLang="zh-CN" dirty="0"/>
              <a:t>IMG/VR</a:t>
            </a:r>
            <a:r>
              <a:rPr lang="zh-CN" altLang="en-US" dirty="0"/>
              <a:t>病毒数据库，得到</a:t>
            </a:r>
            <a:r>
              <a:rPr lang="en-US" altLang="zh-CN" dirty="0"/>
              <a:t>214852</a:t>
            </a:r>
            <a:r>
              <a:rPr lang="zh-CN" altLang="en-US" dirty="0"/>
              <a:t>个关系对，包括</a:t>
            </a:r>
            <a:r>
              <a:rPr lang="en-US" altLang="zh-CN" dirty="0"/>
              <a:t>43151</a:t>
            </a:r>
            <a:r>
              <a:rPr lang="zh-CN" altLang="en-US" dirty="0"/>
              <a:t>个病毒（</a:t>
            </a:r>
            <a:r>
              <a:rPr lang="en-US" altLang="zh-CN" dirty="0"/>
              <a:t>recover 43151/760453=5.67%</a:t>
            </a:r>
            <a:r>
              <a:rPr lang="zh-CN" altLang="en-US" dirty="0"/>
              <a:t>），</a:t>
            </a:r>
            <a:r>
              <a:rPr lang="en-US" altLang="zh-CN" dirty="0"/>
              <a:t>8292</a:t>
            </a:r>
            <a:r>
              <a:rPr lang="zh-CN" altLang="en-US" dirty="0"/>
              <a:t>个</a:t>
            </a:r>
            <a:r>
              <a:rPr lang="en-US" altLang="zh-CN" dirty="0"/>
              <a:t>GEM</a:t>
            </a:r>
            <a:r>
              <a:rPr lang="zh-CN" altLang="en-US" dirty="0"/>
              <a:t>（</a:t>
            </a:r>
            <a:r>
              <a:rPr lang="en-US" altLang="zh-CN" dirty="0"/>
              <a:t>recover 8292/52515=15.79%</a:t>
            </a:r>
            <a:r>
              <a:rPr lang="zh-CN" altLang="en-US" dirty="0"/>
              <a:t>）​</a:t>
            </a:r>
          </a:p>
        </p:txBody>
      </p:sp>
      <p:cxnSp>
        <p:nvCxnSpPr>
          <p:cNvPr id="8" name="直接箭头连接符 7">
            <a:extLst>
              <a:ext uri="{FF2B5EF4-FFF2-40B4-BE49-F238E27FC236}">
                <a16:creationId xmlns:a16="http://schemas.microsoft.com/office/drawing/2014/main" id="{3F926096-5956-405F-A5E8-77DBE0960948}"/>
              </a:ext>
            </a:extLst>
          </p:cNvPr>
          <p:cNvCxnSpPr/>
          <p:nvPr/>
        </p:nvCxnSpPr>
        <p:spPr>
          <a:xfrm>
            <a:off x="2138901" y="5677231"/>
            <a:ext cx="1542553" cy="930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F8C5491B-A281-4837-A477-94FD18A9D78B}"/>
              </a:ext>
            </a:extLst>
          </p:cNvPr>
          <p:cNvCxnSpPr/>
          <p:nvPr/>
        </p:nvCxnSpPr>
        <p:spPr>
          <a:xfrm flipV="1">
            <a:off x="3904167" y="5488868"/>
            <a:ext cx="2289899" cy="1118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524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zh-CN" altLang="en-US" dirty="0"/>
              <a:t>复现结果（过滤</a:t>
            </a:r>
            <a:r>
              <a:rPr lang="en-US" altLang="zh-CN" dirty="0"/>
              <a:t>MAG</a:t>
            </a:r>
            <a:r>
              <a:rPr lang="zh-CN" altLang="en-US" dirty="0"/>
              <a:t>） ​</a:t>
            </a:r>
          </a:p>
        </p:txBody>
      </p:sp>
      <p:sp>
        <p:nvSpPr>
          <p:cNvPr id="16" name="文本框 15">
            <a:extLst>
              <a:ext uri="{FF2B5EF4-FFF2-40B4-BE49-F238E27FC236}">
                <a16:creationId xmlns:a16="http://schemas.microsoft.com/office/drawing/2014/main" id="{366E4B91-F692-4559-8AFD-FB66333D2C21}"/>
              </a:ext>
            </a:extLst>
          </p:cNvPr>
          <p:cNvSpPr txBox="1"/>
          <p:nvPr/>
        </p:nvSpPr>
        <p:spPr>
          <a:xfrm>
            <a:off x="554664" y="1481101"/>
            <a:ext cx="2500956" cy="369332"/>
          </a:xfrm>
          <a:prstGeom prst="rect">
            <a:avLst/>
          </a:prstGeom>
          <a:solidFill>
            <a:schemeClr val="bg2"/>
          </a:solidFill>
          <a:ln>
            <a:noFill/>
          </a:ln>
        </p:spPr>
        <p:txBody>
          <a:bodyPr wrap="square">
            <a:spAutoFit/>
          </a:bodyPr>
          <a:lstStyle/>
          <a:p>
            <a:r>
              <a:rPr lang="en-US" altLang="zh-CN" dirty="0"/>
              <a:t>purity​</a:t>
            </a:r>
            <a:endParaRPr lang="zh-CN" altLang="en-US" dirty="0"/>
          </a:p>
        </p:txBody>
      </p:sp>
      <p:graphicFrame>
        <p:nvGraphicFramePr>
          <p:cNvPr id="8" name="表格 7">
            <a:extLst>
              <a:ext uri="{FF2B5EF4-FFF2-40B4-BE49-F238E27FC236}">
                <a16:creationId xmlns:a16="http://schemas.microsoft.com/office/drawing/2014/main" id="{8B113871-D087-479B-96E0-F8FBBB3916D3}"/>
              </a:ext>
            </a:extLst>
          </p:cNvPr>
          <p:cNvGraphicFramePr>
            <a:graphicFrameLocks noGrp="1"/>
          </p:cNvGraphicFramePr>
          <p:nvPr>
            <p:extLst>
              <p:ext uri="{D42A27DB-BD31-4B8C-83A1-F6EECF244321}">
                <p14:modId xmlns:p14="http://schemas.microsoft.com/office/powerpoint/2010/main" val="2379497856"/>
              </p:ext>
            </p:extLst>
          </p:nvPr>
        </p:nvGraphicFramePr>
        <p:xfrm>
          <a:off x="554663" y="2106918"/>
          <a:ext cx="2638326" cy="3269981"/>
        </p:xfrm>
        <a:graphic>
          <a:graphicData uri="http://schemas.openxmlformats.org/drawingml/2006/table">
            <a:tbl>
              <a:tblPr>
                <a:tableStyleId>{5940675A-B579-460E-94D1-54222C63F5DA}</a:tableStyleId>
              </a:tblPr>
              <a:tblGrid>
                <a:gridCol w="879442">
                  <a:extLst>
                    <a:ext uri="{9D8B030D-6E8A-4147-A177-3AD203B41FA5}">
                      <a16:colId xmlns:a16="http://schemas.microsoft.com/office/drawing/2014/main" val="2261840395"/>
                    </a:ext>
                  </a:extLst>
                </a:gridCol>
                <a:gridCol w="879442">
                  <a:extLst>
                    <a:ext uri="{9D8B030D-6E8A-4147-A177-3AD203B41FA5}">
                      <a16:colId xmlns:a16="http://schemas.microsoft.com/office/drawing/2014/main" val="2765304403"/>
                    </a:ext>
                  </a:extLst>
                </a:gridCol>
                <a:gridCol w="879442">
                  <a:extLst>
                    <a:ext uri="{9D8B030D-6E8A-4147-A177-3AD203B41FA5}">
                      <a16:colId xmlns:a16="http://schemas.microsoft.com/office/drawing/2014/main" val="2275278367"/>
                    </a:ext>
                  </a:extLst>
                </a:gridCol>
              </a:tblGrid>
              <a:tr h="303762">
                <a:tc>
                  <a:txBody>
                    <a:bodyPr/>
                    <a:lstStyle/>
                    <a:p>
                      <a:pPr marL="0" algn="l" defTabSz="914400" rtl="0" eaLnBrk="1" latinLnBrk="0" hangingPunct="1"/>
                      <a:r>
                        <a:rPr lang="en-US" sz="1400" kern="1200">
                          <a:solidFill>
                            <a:schemeClr val="tx1"/>
                          </a:solidFill>
                          <a:latin typeface="+mn-lt"/>
                          <a:ea typeface="+mn-ea"/>
                          <a:cs typeface="+mn-cs"/>
                        </a:rPr>
                        <a:t>level</a:t>
                      </a:r>
                    </a:p>
                  </a:txBody>
                  <a:tcPr anchor="ctr"/>
                </a:tc>
                <a:tc>
                  <a:txBody>
                    <a:bodyPr/>
                    <a:lstStyle/>
                    <a:p>
                      <a:pPr marL="0" algn="l" defTabSz="914400" rtl="0" eaLnBrk="1" latinLnBrk="0" hangingPunct="1"/>
                      <a:r>
                        <a:rPr lang="en-US" sz="1400" kern="1200">
                          <a:solidFill>
                            <a:schemeClr val="tx1"/>
                          </a:solidFill>
                          <a:latin typeface="+mn-lt"/>
                          <a:ea typeface="+mn-ea"/>
                          <a:cs typeface="+mn-cs"/>
                        </a:rPr>
                        <a:t>purity</a:t>
                      </a:r>
                    </a:p>
                  </a:txBody>
                  <a:tcPr anchor="ctr"/>
                </a:tc>
                <a:tc>
                  <a:txBody>
                    <a:bodyPr/>
                    <a:lstStyle/>
                    <a:p>
                      <a:pPr marL="0" algn="l" defTabSz="914400" rtl="0" eaLnBrk="1" latinLnBrk="0" hangingPunct="1"/>
                      <a:r>
                        <a:rPr lang="zh-CN" altLang="en-US" sz="1400" kern="1200">
                          <a:solidFill>
                            <a:schemeClr val="tx1"/>
                          </a:solidFill>
                          <a:latin typeface="+mn-lt"/>
                          <a:ea typeface="+mn-ea"/>
                          <a:cs typeface="+mn-cs"/>
                        </a:rPr>
                        <a:t>原文</a:t>
                      </a:r>
                    </a:p>
                  </a:txBody>
                  <a:tcPr anchor="ctr">
                    <a:solidFill>
                      <a:schemeClr val="accent6">
                        <a:lumMod val="40000"/>
                        <a:lumOff val="60000"/>
                      </a:schemeClr>
                    </a:solidFill>
                  </a:tcPr>
                </a:tc>
                <a:extLst>
                  <a:ext uri="{0D108BD9-81ED-4DB2-BD59-A6C34878D82A}">
                    <a16:rowId xmlns:a16="http://schemas.microsoft.com/office/drawing/2014/main" val="2344801690"/>
                  </a:ext>
                </a:extLst>
              </a:tr>
              <a:tr h="516396">
                <a:tc>
                  <a:txBody>
                    <a:bodyPr/>
                    <a:lstStyle/>
                    <a:p>
                      <a:pPr marL="0" algn="l" defTabSz="914400" rtl="0" eaLnBrk="1" latinLnBrk="0" hangingPunct="1"/>
                      <a:r>
                        <a:rPr lang="en-US" sz="1400" kern="1200">
                          <a:solidFill>
                            <a:schemeClr val="tx1"/>
                          </a:solidFill>
                          <a:latin typeface="+mn-lt"/>
                          <a:ea typeface="+mn-ea"/>
                          <a:cs typeface="+mn-cs"/>
                        </a:rPr>
                        <a:t>kingdom</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99.99%</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a:t>
                      </a:r>
                    </a:p>
                  </a:txBody>
                  <a:tcPr anchor="ctr">
                    <a:solidFill>
                      <a:schemeClr val="accent6">
                        <a:lumMod val="40000"/>
                        <a:lumOff val="60000"/>
                      </a:schemeClr>
                    </a:solidFill>
                  </a:tcPr>
                </a:tc>
                <a:extLst>
                  <a:ext uri="{0D108BD9-81ED-4DB2-BD59-A6C34878D82A}">
                    <a16:rowId xmlns:a16="http://schemas.microsoft.com/office/drawing/2014/main" val="2211373660"/>
                  </a:ext>
                </a:extLst>
              </a:tr>
              <a:tr h="499825">
                <a:tc>
                  <a:txBody>
                    <a:bodyPr/>
                    <a:lstStyle/>
                    <a:p>
                      <a:pPr marL="0" algn="l" defTabSz="914400" rtl="0" eaLnBrk="1" latinLnBrk="0" hangingPunct="1"/>
                      <a:r>
                        <a:rPr lang="en-US" sz="1400" kern="1200">
                          <a:solidFill>
                            <a:schemeClr val="tx1"/>
                          </a:solidFill>
                          <a:latin typeface="+mn-lt"/>
                          <a:ea typeface="+mn-ea"/>
                          <a:cs typeface="+mn-cs"/>
                        </a:rPr>
                        <a:t>phylum</a:t>
                      </a:r>
                    </a:p>
                  </a:txBody>
                  <a:tcPr anchor="ctr"/>
                </a:tc>
                <a:tc>
                  <a:txBody>
                    <a:bodyPr/>
                    <a:lstStyle/>
                    <a:p>
                      <a:pPr marL="0" algn="l" defTabSz="914400" rtl="0" eaLnBrk="1" latinLnBrk="0" hangingPunct="1"/>
                      <a:r>
                        <a:rPr lang="en-US" altLang="zh-CN" sz="1400" kern="1200" dirty="0">
                          <a:solidFill>
                            <a:schemeClr val="accent2"/>
                          </a:solidFill>
                          <a:latin typeface="+mn-lt"/>
                          <a:ea typeface="+mn-ea"/>
                          <a:cs typeface="+mn-cs"/>
                        </a:rPr>
                        <a:t>99.49%</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99.1%</a:t>
                      </a:r>
                    </a:p>
                  </a:txBody>
                  <a:tcPr anchor="ctr">
                    <a:solidFill>
                      <a:schemeClr val="accent6">
                        <a:lumMod val="40000"/>
                        <a:lumOff val="60000"/>
                      </a:schemeClr>
                    </a:solidFill>
                  </a:tcPr>
                </a:tc>
                <a:extLst>
                  <a:ext uri="{0D108BD9-81ED-4DB2-BD59-A6C34878D82A}">
                    <a16:rowId xmlns:a16="http://schemas.microsoft.com/office/drawing/2014/main" val="2091905220"/>
                  </a:ext>
                </a:extLst>
              </a:tr>
              <a:tr h="389792">
                <a:tc>
                  <a:txBody>
                    <a:bodyPr/>
                    <a:lstStyle/>
                    <a:p>
                      <a:pPr marL="0" algn="l" defTabSz="914400" rtl="0" eaLnBrk="1" latinLnBrk="0" hangingPunct="1"/>
                      <a:r>
                        <a:rPr lang="en-US" sz="1400" kern="1200">
                          <a:solidFill>
                            <a:schemeClr val="tx1"/>
                          </a:solidFill>
                          <a:latin typeface="+mn-lt"/>
                          <a:ea typeface="+mn-ea"/>
                          <a:cs typeface="+mn-cs"/>
                        </a:rPr>
                        <a:t>class</a:t>
                      </a:r>
                    </a:p>
                  </a:txBody>
                  <a:tcPr anchor="ctr"/>
                </a:tc>
                <a:tc>
                  <a:txBody>
                    <a:bodyPr/>
                    <a:lstStyle/>
                    <a:p>
                      <a:pPr marL="0" algn="l" defTabSz="914400" rtl="0" eaLnBrk="1" latinLnBrk="0" hangingPunct="1"/>
                      <a:r>
                        <a:rPr lang="en-US" altLang="zh-CN" sz="1400" kern="1200" dirty="0">
                          <a:solidFill>
                            <a:schemeClr val="accent2"/>
                          </a:solidFill>
                          <a:latin typeface="+mn-lt"/>
                          <a:ea typeface="+mn-ea"/>
                          <a:cs typeface="+mn-cs"/>
                        </a:rPr>
                        <a:t>99.47%</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99.1%</a:t>
                      </a:r>
                    </a:p>
                  </a:txBody>
                  <a:tcPr anchor="ctr">
                    <a:solidFill>
                      <a:schemeClr val="accent6">
                        <a:lumMod val="40000"/>
                        <a:lumOff val="60000"/>
                      </a:schemeClr>
                    </a:solidFill>
                  </a:tcPr>
                </a:tc>
                <a:extLst>
                  <a:ext uri="{0D108BD9-81ED-4DB2-BD59-A6C34878D82A}">
                    <a16:rowId xmlns:a16="http://schemas.microsoft.com/office/drawing/2014/main" val="215673219"/>
                  </a:ext>
                </a:extLst>
              </a:tr>
              <a:tr h="389792">
                <a:tc>
                  <a:txBody>
                    <a:bodyPr/>
                    <a:lstStyle/>
                    <a:p>
                      <a:pPr marL="0" algn="l" defTabSz="914400" rtl="0" eaLnBrk="1" latinLnBrk="0" hangingPunct="1"/>
                      <a:r>
                        <a:rPr lang="en-US" sz="1400" kern="1200">
                          <a:solidFill>
                            <a:schemeClr val="tx1"/>
                          </a:solidFill>
                          <a:latin typeface="+mn-lt"/>
                          <a:ea typeface="+mn-ea"/>
                          <a:cs typeface="+mn-cs"/>
                        </a:rPr>
                        <a:t>order</a:t>
                      </a:r>
                    </a:p>
                  </a:txBody>
                  <a:tcPr anchor="ctr"/>
                </a:tc>
                <a:tc>
                  <a:txBody>
                    <a:bodyPr/>
                    <a:lstStyle/>
                    <a:p>
                      <a:pPr marL="0" algn="l" defTabSz="914400" rtl="0" eaLnBrk="1" latinLnBrk="0" hangingPunct="1"/>
                      <a:r>
                        <a:rPr lang="en-US" altLang="zh-CN" sz="1400" kern="1200" dirty="0">
                          <a:solidFill>
                            <a:schemeClr val="accent2"/>
                          </a:solidFill>
                          <a:latin typeface="+mn-lt"/>
                          <a:ea typeface="+mn-ea"/>
                          <a:cs typeface="+mn-cs"/>
                        </a:rPr>
                        <a:t>98.83%</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98.5%</a:t>
                      </a:r>
                    </a:p>
                  </a:txBody>
                  <a:tcPr anchor="ctr">
                    <a:solidFill>
                      <a:schemeClr val="accent6">
                        <a:lumMod val="40000"/>
                        <a:lumOff val="60000"/>
                      </a:schemeClr>
                    </a:solidFill>
                  </a:tcPr>
                </a:tc>
                <a:extLst>
                  <a:ext uri="{0D108BD9-81ED-4DB2-BD59-A6C34878D82A}">
                    <a16:rowId xmlns:a16="http://schemas.microsoft.com/office/drawing/2014/main" val="1922935746"/>
                  </a:ext>
                </a:extLst>
              </a:tr>
              <a:tr h="389792">
                <a:tc>
                  <a:txBody>
                    <a:bodyPr/>
                    <a:lstStyle/>
                    <a:p>
                      <a:pPr marL="0" algn="l" defTabSz="914400" rtl="0" eaLnBrk="1" latinLnBrk="0" hangingPunct="1"/>
                      <a:r>
                        <a:rPr lang="en-US" sz="1400" kern="1200">
                          <a:solidFill>
                            <a:schemeClr val="tx1"/>
                          </a:solidFill>
                          <a:latin typeface="+mn-lt"/>
                          <a:ea typeface="+mn-ea"/>
                          <a:cs typeface="+mn-cs"/>
                        </a:rPr>
                        <a:t>family</a:t>
                      </a:r>
                    </a:p>
                  </a:txBody>
                  <a:tcPr anchor="ctr"/>
                </a:tc>
                <a:tc>
                  <a:txBody>
                    <a:bodyPr/>
                    <a:lstStyle/>
                    <a:p>
                      <a:pPr marL="0" algn="l" defTabSz="914400" rtl="0" eaLnBrk="1" latinLnBrk="0" hangingPunct="1"/>
                      <a:r>
                        <a:rPr lang="en-US" altLang="zh-CN" sz="1400" kern="1200" dirty="0">
                          <a:solidFill>
                            <a:schemeClr val="accent2"/>
                          </a:solidFill>
                          <a:latin typeface="+mn-lt"/>
                          <a:ea typeface="+mn-ea"/>
                          <a:cs typeface="+mn-cs"/>
                        </a:rPr>
                        <a:t>97.63%</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95.7%</a:t>
                      </a:r>
                    </a:p>
                  </a:txBody>
                  <a:tcPr anchor="ctr">
                    <a:solidFill>
                      <a:schemeClr val="accent6">
                        <a:lumMod val="40000"/>
                        <a:lumOff val="60000"/>
                      </a:schemeClr>
                    </a:solidFill>
                  </a:tcPr>
                </a:tc>
                <a:extLst>
                  <a:ext uri="{0D108BD9-81ED-4DB2-BD59-A6C34878D82A}">
                    <a16:rowId xmlns:a16="http://schemas.microsoft.com/office/drawing/2014/main" val="1968104897"/>
                  </a:ext>
                </a:extLst>
              </a:tr>
              <a:tr h="389792">
                <a:tc>
                  <a:txBody>
                    <a:bodyPr/>
                    <a:lstStyle/>
                    <a:p>
                      <a:pPr marL="0" algn="l" defTabSz="914400" rtl="0" eaLnBrk="1" latinLnBrk="0" hangingPunct="1"/>
                      <a:r>
                        <a:rPr lang="en-US" sz="1400" kern="1200">
                          <a:solidFill>
                            <a:schemeClr val="tx1"/>
                          </a:solidFill>
                          <a:latin typeface="+mn-lt"/>
                          <a:ea typeface="+mn-ea"/>
                          <a:cs typeface="+mn-cs"/>
                        </a:rPr>
                        <a:t>genus</a:t>
                      </a:r>
                    </a:p>
                  </a:txBody>
                  <a:tcPr anchor="ctr"/>
                </a:tc>
                <a:tc>
                  <a:txBody>
                    <a:bodyPr/>
                    <a:lstStyle/>
                    <a:p>
                      <a:pPr marL="0" algn="l" defTabSz="914400" rtl="0" eaLnBrk="1" latinLnBrk="0" hangingPunct="1"/>
                      <a:r>
                        <a:rPr lang="en-US" altLang="zh-CN" sz="1400" kern="1200" dirty="0">
                          <a:solidFill>
                            <a:schemeClr val="accent2"/>
                          </a:solidFill>
                          <a:latin typeface="+mn-lt"/>
                          <a:ea typeface="+mn-ea"/>
                          <a:cs typeface="+mn-cs"/>
                        </a:rPr>
                        <a:t>94.40%</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91.1%</a:t>
                      </a:r>
                    </a:p>
                  </a:txBody>
                  <a:tcPr anchor="ctr">
                    <a:solidFill>
                      <a:schemeClr val="accent6">
                        <a:lumMod val="40000"/>
                        <a:lumOff val="60000"/>
                      </a:schemeClr>
                    </a:solidFill>
                  </a:tcPr>
                </a:tc>
                <a:extLst>
                  <a:ext uri="{0D108BD9-81ED-4DB2-BD59-A6C34878D82A}">
                    <a16:rowId xmlns:a16="http://schemas.microsoft.com/office/drawing/2014/main" val="2140220344"/>
                  </a:ext>
                </a:extLst>
              </a:tr>
              <a:tr h="389792">
                <a:tc>
                  <a:txBody>
                    <a:bodyPr/>
                    <a:lstStyle/>
                    <a:p>
                      <a:pPr marL="0" algn="l" defTabSz="914400" rtl="0" eaLnBrk="1" latinLnBrk="0" hangingPunct="1"/>
                      <a:r>
                        <a:rPr lang="en-US" sz="1400" kern="1200">
                          <a:solidFill>
                            <a:schemeClr val="tx1"/>
                          </a:solidFill>
                          <a:latin typeface="+mn-lt"/>
                          <a:ea typeface="+mn-ea"/>
                          <a:cs typeface="+mn-cs"/>
                        </a:rPr>
                        <a:t>species</a:t>
                      </a:r>
                    </a:p>
                  </a:txBody>
                  <a:tcPr anchor="ctr"/>
                </a:tc>
                <a:tc>
                  <a:txBody>
                    <a:bodyPr/>
                    <a:lstStyle/>
                    <a:p>
                      <a:pPr marL="0" algn="l" defTabSz="914400" rtl="0" eaLnBrk="1" latinLnBrk="0" hangingPunct="1"/>
                      <a:r>
                        <a:rPr lang="en-US" altLang="zh-CN" sz="1400" kern="1200" dirty="0">
                          <a:solidFill>
                            <a:schemeClr val="accent2"/>
                          </a:solidFill>
                          <a:latin typeface="+mn-lt"/>
                          <a:ea typeface="+mn-ea"/>
                          <a:cs typeface="+mn-cs"/>
                        </a:rPr>
                        <a:t>88.11%</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84.9%</a:t>
                      </a:r>
                    </a:p>
                  </a:txBody>
                  <a:tcPr anchor="ctr">
                    <a:solidFill>
                      <a:schemeClr val="accent6">
                        <a:lumMod val="40000"/>
                        <a:lumOff val="60000"/>
                      </a:schemeClr>
                    </a:solidFill>
                  </a:tcPr>
                </a:tc>
                <a:extLst>
                  <a:ext uri="{0D108BD9-81ED-4DB2-BD59-A6C34878D82A}">
                    <a16:rowId xmlns:a16="http://schemas.microsoft.com/office/drawing/2014/main" val="2428400918"/>
                  </a:ext>
                </a:extLst>
              </a:tr>
            </a:tbl>
          </a:graphicData>
        </a:graphic>
      </p:graphicFrame>
      <p:sp>
        <p:nvSpPr>
          <p:cNvPr id="10" name="Rectangle 1">
            <a:extLst>
              <a:ext uri="{FF2B5EF4-FFF2-40B4-BE49-F238E27FC236}">
                <a16:creationId xmlns:a16="http://schemas.microsoft.com/office/drawing/2014/main" id="{75E2AC62-C4C1-4022-8F10-76B24A53C96E}"/>
              </a:ext>
            </a:extLst>
          </p:cNvPr>
          <p:cNvSpPr>
            <a:spLocks noChangeArrowheads="1"/>
          </p:cNvSpPr>
          <p:nvPr/>
        </p:nvSpPr>
        <p:spPr bwMode="auto">
          <a:xfrm>
            <a:off x="1036675" y="2375583"/>
            <a:ext cx="28579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19" name="文本框 18">
            <a:extLst>
              <a:ext uri="{FF2B5EF4-FFF2-40B4-BE49-F238E27FC236}">
                <a16:creationId xmlns:a16="http://schemas.microsoft.com/office/drawing/2014/main" id="{4F223D0C-D002-48F5-BCC7-BD76AEB503B3}"/>
              </a:ext>
            </a:extLst>
          </p:cNvPr>
          <p:cNvSpPr txBox="1"/>
          <p:nvPr/>
        </p:nvSpPr>
        <p:spPr>
          <a:xfrm>
            <a:off x="3872193" y="1481101"/>
            <a:ext cx="3142023" cy="369332"/>
          </a:xfrm>
          <a:prstGeom prst="rect">
            <a:avLst/>
          </a:prstGeom>
          <a:solidFill>
            <a:schemeClr val="bg2"/>
          </a:solidFill>
        </p:spPr>
        <p:txBody>
          <a:bodyPr wrap="square">
            <a:spAutoFit/>
          </a:bodyPr>
          <a:lstStyle/>
          <a:p>
            <a:r>
              <a:rPr lang="en-US" altLang="zh-CN" dirty="0"/>
              <a:t>LCA host range</a:t>
            </a:r>
            <a:endParaRPr lang="zh-CN" altLang="en-US" dirty="0"/>
          </a:p>
        </p:txBody>
      </p:sp>
      <p:graphicFrame>
        <p:nvGraphicFramePr>
          <p:cNvPr id="14" name="表格 13">
            <a:extLst>
              <a:ext uri="{FF2B5EF4-FFF2-40B4-BE49-F238E27FC236}">
                <a16:creationId xmlns:a16="http://schemas.microsoft.com/office/drawing/2014/main" id="{1E8EF8D8-2EBE-4A24-A179-B3E14E1B2EFD}"/>
              </a:ext>
            </a:extLst>
          </p:cNvPr>
          <p:cNvGraphicFramePr>
            <a:graphicFrameLocks noGrp="1"/>
          </p:cNvGraphicFramePr>
          <p:nvPr>
            <p:extLst>
              <p:ext uri="{D42A27DB-BD31-4B8C-83A1-F6EECF244321}">
                <p14:modId xmlns:p14="http://schemas.microsoft.com/office/powerpoint/2010/main" val="1657007900"/>
              </p:ext>
            </p:extLst>
          </p:nvPr>
        </p:nvGraphicFramePr>
        <p:xfrm>
          <a:off x="3880536" y="2108589"/>
          <a:ext cx="3142023" cy="3268310"/>
        </p:xfrm>
        <a:graphic>
          <a:graphicData uri="http://schemas.openxmlformats.org/drawingml/2006/table">
            <a:tbl>
              <a:tblPr>
                <a:tableStyleId>{5940675A-B579-460E-94D1-54222C63F5DA}</a:tableStyleId>
              </a:tblPr>
              <a:tblGrid>
                <a:gridCol w="1047341">
                  <a:extLst>
                    <a:ext uri="{9D8B030D-6E8A-4147-A177-3AD203B41FA5}">
                      <a16:colId xmlns:a16="http://schemas.microsoft.com/office/drawing/2014/main" val="233029053"/>
                    </a:ext>
                  </a:extLst>
                </a:gridCol>
                <a:gridCol w="1047341">
                  <a:extLst>
                    <a:ext uri="{9D8B030D-6E8A-4147-A177-3AD203B41FA5}">
                      <a16:colId xmlns:a16="http://schemas.microsoft.com/office/drawing/2014/main" val="954374178"/>
                    </a:ext>
                  </a:extLst>
                </a:gridCol>
                <a:gridCol w="1047341">
                  <a:extLst>
                    <a:ext uri="{9D8B030D-6E8A-4147-A177-3AD203B41FA5}">
                      <a16:colId xmlns:a16="http://schemas.microsoft.com/office/drawing/2014/main" val="3886716525"/>
                    </a:ext>
                  </a:extLst>
                </a:gridCol>
              </a:tblGrid>
              <a:tr h="421952">
                <a:tc>
                  <a:txBody>
                    <a:bodyPr/>
                    <a:lstStyle/>
                    <a:p>
                      <a:r>
                        <a:rPr lang="en-US" sz="1400" kern="1200">
                          <a:solidFill>
                            <a:schemeClr val="tx1"/>
                          </a:solidFill>
                          <a:latin typeface="+mn-lt"/>
                          <a:ea typeface="+mn-ea"/>
                          <a:cs typeface="+mn-cs"/>
                        </a:rPr>
                        <a:t>Tax level</a:t>
                      </a:r>
                    </a:p>
                  </a:txBody>
                  <a:tcPr anchor="ctr"/>
                </a:tc>
                <a:tc>
                  <a:txBody>
                    <a:bodyPr/>
                    <a:lstStyle/>
                    <a:p>
                      <a:r>
                        <a:rPr lang="en-US" sz="1400" kern="1200">
                          <a:solidFill>
                            <a:schemeClr val="tx1"/>
                          </a:solidFill>
                          <a:latin typeface="+mn-lt"/>
                          <a:ea typeface="+mn-ea"/>
                          <a:cs typeface="+mn-cs"/>
                        </a:rPr>
                        <a:t>Count</a:t>
                      </a:r>
                    </a:p>
                  </a:txBody>
                  <a:tcPr anchor="ctr"/>
                </a:tc>
                <a:tc>
                  <a:txBody>
                    <a:bodyPr/>
                    <a:lstStyle/>
                    <a:p>
                      <a:r>
                        <a:rPr lang="en-US" sz="1400" kern="1200">
                          <a:solidFill>
                            <a:schemeClr val="tx1"/>
                          </a:solidFill>
                          <a:latin typeface="+mn-lt"/>
                          <a:ea typeface="+mn-ea"/>
                          <a:cs typeface="+mn-cs"/>
                        </a:rPr>
                        <a:t>Percent</a:t>
                      </a:r>
                    </a:p>
                  </a:txBody>
                  <a:tcPr anchor="ctr"/>
                </a:tc>
                <a:extLst>
                  <a:ext uri="{0D108BD9-81ED-4DB2-BD59-A6C34878D82A}">
                    <a16:rowId xmlns:a16="http://schemas.microsoft.com/office/drawing/2014/main" val="854617812"/>
                  </a:ext>
                </a:extLst>
              </a:tr>
              <a:tr h="421952">
                <a:tc>
                  <a:txBody>
                    <a:bodyPr/>
                    <a:lstStyle/>
                    <a:p>
                      <a:r>
                        <a:rPr lang="en-US" sz="1400" kern="1200">
                          <a:solidFill>
                            <a:schemeClr val="tx1"/>
                          </a:solidFill>
                          <a:latin typeface="+mn-lt"/>
                          <a:ea typeface="+mn-ea"/>
                          <a:cs typeface="+mn-cs"/>
                        </a:rPr>
                        <a:t>species</a:t>
                      </a:r>
                    </a:p>
                  </a:txBody>
                  <a:tcPr anchor="ctr"/>
                </a:tc>
                <a:tc>
                  <a:txBody>
                    <a:bodyPr/>
                    <a:lstStyle/>
                    <a:p>
                      <a:r>
                        <a:rPr lang="en-US" altLang="zh-CN" sz="1400" kern="1200">
                          <a:solidFill>
                            <a:schemeClr val="tx1"/>
                          </a:solidFill>
                          <a:latin typeface="+mn-lt"/>
                          <a:ea typeface="+mn-ea"/>
                          <a:cs typeface="+mn-cs"/>
                        </a:rPr>
                        <a:t>16853</a:t>
                      </a:r>
                    </a:p>
                  </a:txBody>
                  <a:tcPr anchor="ctr"/>
                </a:tc>
                <a:tc>
                  <a:txBody>
                    <a:bodyPr/>
                    <a:lstStyle/>
                    <a:p>
                      <a:r>
                        <a:rPr lang="en-US" altLang="zh-CN" sz="1400" kern="1200">
                          <a:solidFill>
                            <a:schemeClr val="tx1"/>
                          </a:solidFill>
                          <a:latin typeface="+mn-lt"/>
                          <a:ea typeface="+mn-ea"/>
                          <a:cs typeface="+mn-cs"/>
                        </a:rPr>
                        <a:t>47.60</a:t>
                      </a:r>
                    </a:p>
                  </a:txBody>
                  <a:tcPr anchor="ctr"/>
                </a:tc>
                <a:extLst>
                  <a:ext uri="{0D108BD9-81ED-4DB2-BD59-A6C34878D82A}">
                    <a16:rowId xmlns:a16="http://schemas.microsoft.com/office/drawing/2014/main" val="895763857"/>
                  </a:ext>
                </a:extLst>
              </a:tr>
              <a:tr h="421952">
                <a:tc>
                  <a:txBody>
                    <a:bodyPr/>
                    <a:lstStyle/>
                    <a:p>
                      <a:r>
                        <a:rPr lang="en-US" sz="1400" kern="1200">
                          <a:solidFill>
                            <a:schemeClr val="tx1"/>
                          </a:solidFill>
                          <a:latin typeface="+mn-lt"/>
                          <a:ea typeface="+mn-ea"/>
                          <a:cs typeface="+mn-cs"/>
                        </a:rPr>
                        <a:t>genus</a:t>
                      </a:r>
                    </a:p>
                  </a:txBody>
                  <a:tcPr anchor="ctr"/>
                </a:tc>
                <a:tc>
                  <a:txBody>
                    <a:bodyPr/>
                    <a:lstStyle/>
                    <a:p>
                      <a:r>
                        <a:rPr lang="en-US" altLang="zh-CN" sz="1400" kern="1200" dirty="0">
                          <a:solidFill>
                            <a:schemeClr val="tx1"/>
                          </a:solidFill>
                          <a:latin typeface="+mn-lt"/>
                          <a:ea typeface="+mn-ea"/>
                          <a:cs typeface="+mn-cs"/>
                        </a:rPr>
                        <a:t>11559</a:t>
                      </a:r>
                    </a:p>
                  </a:txBody>
                  <a:tcPr anchor="ctr"/>
                </a:tc>
                <a:tc>
                  <a:txBody>
                    <a:bodyPr/>
                    <a:lstStyle/>
                    <a:p>
                      <a:r>
                        <a:rPr lang="en-US" altLang="zh-CN" sz="1400" kern="1200">
                          <a:solidFill>
                            <a:schemeClr val="tx1"/>
                          </a:solidFill>
                          <a:latin typeface="+mn-lt"/>
                          <a:ea typeface="+mn-ea"/>
                          <a:cs typeface="+mn-cs"/>
                        </a:rPr>
                        <a:t>32.65</a:t>
                      </a:r>
                    </a:p>
                  </a:txBody>
                  <a:tcPr anchor="ctr"/>
                </a:tc>
                <a:extLst>
                  <a:ext uri="{0D108BD9-81ED-4DB2-BD59-A6C34878D82A}">
                    <a16:rowId xmlns:a16="http://schemas.microsoft.com/office/drawing/2014/main" val="2147489044"/>
                  </a:ext>
                </a:extLst>
              </a:tr>
              <a:tr h="421952">
                <a:tc>
                  <a:txBody>
                    <a:bodyPr/>
                    <a:lstStyle/>
                    <a:p>
                      <a:r>
                        <a:rPr lang="en-US" sz="1400" kern="1200">
                          <a:solidFill>
                            <a:schemeClr val="tx1"/>
                          </a:solidFill>
                          <a:latin typeface="+mn-lt"/>
                          <a:ea typeface="+mn-ea"/>
                          <a:cs typeface="+mn-cs"/>
                        </a:rPr>
                        <a:t>family</a:t>
                      </a:r>
                    </a:p>
                  </a:txBody>
                  <a:tcPr anchor="ctr"/>
                </a:tc>
                <a:tc>
                  <a:txBody>
                    <a:bodyPr/>
                    <a:lstStyle/>
                    <a:p>
                      <a:r>
                        <a:rPr lang="en-US" altLang="zh-CN" sz="1400" kern="1200">
                          <a:solidFill>
                            <a:schemeClr val="tx1"/>
                          </a:solidFill>
                          <a:latin typeface="+mn-lt"/>
                          <a:ea typeface="+mn-ea"/>
                          <a:cs typeface="+mn-cs"/>
                        </a:rPr>
                        <a:t>3935</a:t>
                      </a:r>
                    </a:p>
                  </a:txBody>
                  <a:tcPr anchor="ctr"/>
                </a:tc>
                <a:tc>
                  <a:txBody>
                    <a:bodyPr/>
                    <a:lstStyle/>
                    <a:p>
                      <a:r>
                        <a:rPr lang="en-US" altLang="zh-CN" sz="1400" kern="1200">
                          <a:solidFill>
                            <a:schemeClr val="tx1"/>
                          </a:solidFill>
                          <a:latin typeface="+mn-lt"/>
                          <a:ea typeface="+mn-ea"/>
                          <a:cs typeface="+mn-cs"/>
                        </a:rPr>
                        <a:t>11.12</a:t>
                      </a:r>
                    </a:p>
                  </a:txBody>
                  <a:tcPr anchor="ctr"/>
                </a:tc>
                <a:extLst>
                  <a:ext uri="{0D108BD9-81ED-4DB2-BD59-A6C34878D82A}">
                    <a16:rowId xmlns:a16="http://schemas.microsoft.com/office/drawing/2014/main" val="826147904"/>
                  </a:ext>
                </a:extLst>
              </a:tr>
              <a:tr h="421952">
                <a:tc>
                  <a:txBody>
                    <a:bodyPr/>
                    <a:lstStyle/>
                    <a:p>
                      <a:r>
                        <a:rPr lang="en-US" sz="1400" kern="1200" dirty="0">
                          <a:solidFill>
                            <a:schemeClr val="tx1"/>
                          </a:solidFill>
                          <a:latin typeface="+mn-lt"/>
                          <a:ea typeface="+mn-ea"/>
                          <a:cs typeface="+mn-cs"/>
                        </a:rPr>
                        <a:t>order</a:t>
                      </a:r>
                    </a:p>
                  </a:txBody>
                  <a:tcPr anchor="ctr"/>
                </a:tc>
                <a:tc>
                  <a:txBody>
                    <a:bodyPr/>
                    <a:lstStyle/>
                    <a:p>
                      <a:r>
                        <a:rPr lang="en-US" altLang="zh-CN" sz="1400" kern="1200">
                          <a:solidFill>
                            <a:schemeClr val="tx1"/>
                          </a:solidFill>
                          <a:latin typeface="+mn-lt"/>
                          <a:ea typeface="+mn-ea"/>
                          <a:cs typeface="+mn-cs"/>
                        </a:rPr>
                        <a:t>1354</a:t>
                      </a:r>
                    </a:p>
                  </a:txBody>
                  <a:tcPr anchor="ctr"/>
                </a:tc>
                <a:tc>
                  <a:txBody>
                    <a:bodyPr/>
                    <a:lstStyle/>
                    <a:p>
                      <a:r>
                        <a:rPr lang="en-US" altLang="zh-CN" sz="1400" kern="1200">
                          <a:solidFill>
                            <a:schemeClr val="tx1"/>
                          </a:solidFill>
                          <a:latin typeface="+mn-lt"/>
                          <a:ea typeface="+mn-ea"/>
                          <a:cs typeface="+mn-cs"/>
                        </a:rPr>
                        <a:t>3.82</a:t>
                      </a:r>
                    </a:p>
                  </a:txBody>
                  <a:tcPr anchor="ctr"/>
                </a:tc>
                <a:extLst>
                  <a:ext uri="{0D108BD9-81ED-4DB2-BD59-A6C34878D82A}">
                    <a16:rowId xmlns:a16="http://schemas.microsoft.com/office/drawing/2014/main" val="180886752"/>
                  </a:ext>
                </a:extLst>
              </a:tr>
              <a:tr h="421952">
                <a:tc>
                  <a:txBody>
                    <a:bodyPr/>
                    <a:lstStyle/>
                    <a:p>
                      <a:r>
                        <a:rPr lang="en-US" sz="1400" kern="1200">
                          <a:solidFill>
                            <a:schemeClr val="tx1"/>
                          </a:solidFill>
                          <a:latin typeface="+mn-lt"/>
                          <a:ea typeface="+mn-ea"/>
                          <a:cs typeface="+mn-cs"/>
                        </a:rPr>
                        <a:t>class</a:t>
                      </a:r>
                    </a:p>
                  </a:txBody>
                  <a:tcPr anchor="ctr"/>
                </a:tc>
                <a:tc>
                  <a:txBody>
                    <a:bodyPr/>
                    <a:lstStyle/>
                    <a:p>
                      <a:r>
                        <a:rPr lang="en-US" altLang="zh-CN" sz="1400" kern="1200">
                          <a:solidFill>
                            <a:schemeClr val="tx1"/>
                          </a:solidFill>
                          <a:latin typeface="+mn-lt"/>
                          <a:ea typeface="+mn-ea"/>
                          <a:cs typeface="+mn-cs"/>
                        </a:rPr>
                        <a:t>860</a:t>
                      </a:r>
                    </a:p>
                  </a:txBody>
                  <a:tcPr anchor="ctr"/>
                </a:tc>
                <a:tc>
                  <a:txBody>
                    <a:bodyPr/>
                    <a:lstStyle/>
                    <a:p>
                      <a:r>
                        <a:rPr lang="en-US" altLang="zh-CN" sz="1400" kern="1200">
                          <a:solidFill>
                            <a:schemeClr val="tx1"/>
                          </a:solidFill>
                          <a:latin typeface="+mn-lt"/>
                          <a:ea typeface="+mn-ea"/>
                          <a:cs typeface="+mn-cs"/>
                        </a:rPr>
                        <a:t>2.43</a:t>
                      </a:r>
                    </a:p>
                  </a:txBody>
                  <a:tcPr anchor="ctr"/>
                </a:tc>
                <a:extLst>
                  <a:ext uri="{0D108BD9-81ED-4DB2-BD59-A6C34878D82A}">
                    <a16:rowId xmlns:a16="http://schemas.microsoft.com/office/drawing/2014/main" val="2629330955"/>
                  </a:ext>
                </a:extLst>
              </a:tr>
              <a:tr h="421952">
                <a:tc>
                  <a:txBody>
                    <a:bodyPr/>
                    <a:lstStyle/>
                    <a:p>
                      <a:r>
                        <a:rPr lang="en-US" sz="1400" kern="1200">
                          <a:solidFill>
                            <a:schemeClr val="tx1"/>
                          </a:solidFill>
                          <a:latin typeface="+mn-lt"/>
                          <a:ea typeface="+mn-ea"/>
                          <a:cs typeface="+mn-cs"/>
                        </a:rPr>
                        <a:t>kingdom</a:t>
                      </a:r>
                    </a:p>
                  </a:txBody>
                  <a:tcPr anchor="ctr"/>
                </a:tc>
                <a:tc>
                  <a:txBody>
                    <a:bodyPr/>
                    <a:lstStyle/>
                    <a:p>
                      <a:r>
                        <a:rPr lang="en-US" altLang="zh-CN" sz="1400" kern="1200">
                          <a:solidFill>
                            <a:schemeClr val="tx1"/>
                          </a:solidFill>
                          <a:latin typeface="+mn-lt"/>
                          <a:ea typeface="+mn-ea"/>
                          <a:cs typeface="+mn-cs"/>
                        </a:rPr>
                        <a:t>817</a:t>
                      </a:r>
                    </a:p>
                  </a:txBody>
                  <a:tcPr anchor="ctr"/>
                </a:tc>
                <a:tc>
                  <a:txBody>
                    <a:bodyPr/>
                    <a:lstStyle/>
                    <a:p>
                      <a:r>
                        <a:rPr lang="en-US" altLang="zh-CN" sz="1400" kern="1200">
                          <a:solidFill>
                            <a:schemeClr val="tx1"/>
                          </a:solidFill>
                          <a:latin typeface="+mn-lt"/>
                          <a:ea typeface="+mn-ea"/>
                          <a:cs typeface="+mn-cs"/>
                        </a:rPr>
                        <a:t>2.31</a:t>
                      </a:r>
                    </a:p>
                  </a:txBody>
                  <a:tcPr anchor="ctr"/>
                </a:tc>
                <a:extLst>
                  <a:ext uri="{0D108BD9-81ED-4DB2-BD59-A6C34878D82A}">
                    <a16:rowId xmlns:a16="http://schemas.microsoft.com/office/drawing/2014/main" val="1211143998"/>
                  </a:ext>
                </a:extLst>
              </a:tr>
              <a:tr h="314646">
                <a:tc>
                  <a:txBody>
                    <a:bodyPr/>
                    <a:lstStyle/>
                    <a:p>
                      <a:r>
                        <a:rPr lang="en-US" sz="1400" kern="1200">
                          <a:solidFill>
                            <a:schemeClr val="tx1"/>
                          </a:solidFill>
                          <a:latin typeface="+mn-lt"/>
                          <a:ea typeface="+mn-ea"/>
                          <a:cs typeface="+mn-cs"/>
                        </a:rPr>
                        <a:t>phylum</a:t>
                      </a:r>
                    </a:p>
                  </a:txBody>
                  <a:tcPr anchor="ctr"/>
                </a:tc>
                <a:tc>
                  <a:txBody>
                    <a:bodyPr/>
                    <a:lstStyle/>
                    <a:p>
                      <a:r>
                        <a:rPr lang="en-US" altLang="zh-CN" sz="1400" kern="1200" dirty="0">
                          <a:solidFill>
                            <a:schemeClr val="tx1"/>
                          </a:solidFill>
                          <a:latin typeface="+mn-lt"/>
                          <a:ea typeface="+mn-ea"/>
                          <a:cs typeface="+mn-cs"/>
                        </a:rPr>
                        <a:t>24</a:t>
                      </a:r>
                    </a:p>
                  </a:txBody>
                  <a:tcPr anchor="ctr"/>
                </a:tc>
                <a:tc>
                  <a:txBody>
                    <a:bodyPr/>
                    <a:lstStyle/>
                    <a:p>
                      <a:r>
                        <a:rPr lang="en-US" altLang="zh-CN" sz="1400" kern="1200" dirty="0">
                          <a:solidFill>
                            <a:schemeClr val="tx1"/>
                          </a:solidFill>
                          <a:latin typeface="+mn-lt"/>
                          <a:ea typeface="+mn-ea"/>
                          <a:cs typeface="+mn-cs"/>
                        </a:rPr>
                        <a:t>0.07</a:t>
                      </a:r>
                    </a:p>
                  </a:txBody>
                  <a:tcPr anchor="ctr"/>
                </a:tc>
                <a:extLst>
                  <a:ext uri="{0D108BD9-81ED-4DB2-BD59-A6C34878D82A}">
                    <a16:rowId xmlns:a16="http://schemas.microsoft.com/office/drawing/2014/main" val="3273566670"/>
                  </a:ext>
                </a:extLst>
              </a:tr>
            </a:tbl>
          </a:graphicData>
        </a:graphic>
      </p:graphicFrame>
      <p:sp>
        <p:nvSpPr>
          <p:cNvPr id="18" name="Rectangle 2">
            <a:extLst>
              <a:ext uri="{FF2B5EF4-FFF2-40B4-BE49-F238E27FC236}">
                <a16:creationId xmlns:a16="http://schemas.microsoft.com/office/drawing/2014/main" id="{7181F67C-20E9-466E-9416-C35DC477350A}"/>
              </a:ext>
            </a:extLst>
          </p:cNvPr>
          <p:cNvSpPr>
            <a:spLocks noChangeArrowheads="1"/>
          </p:cNvSpPr>
          <p:nvPr/>
        </p:nvSpPr>
        <p:spPr bwMode="auto">
          <a:xfrm>
            <a:off x="4700629" y="2057871"/>
            <a:ext cx="42954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20" name="表格 19">
            <a:extLst>
              <a:ext uri="{FF2B5EF4-FFF2-40B4-BE49-F238E27FC236}">
                <a16:creationId xmlns:a16="http://schemas.microsoft.com/office/drawing/2014/main" id="{95640C56-2EF5-4CCD-832D-F9F20142FA85}"/>
              </a:ext>
            </a:extLst>
          </p:cNvPr>
          <p:cNvGraphicFramePr>
            <a:graphicFrameLocks noGrp="1"/>
          </p:cNvGraphicFramePr>
          <p:nvPr>
            <p:extLst>
              <p:ext uri="{D42A27DB-BD31-4B8C-83A1-F6EECF244321}">
                <p14:modId xmlns:p14="http://schemas.microsoft.com/office/powerpoint/2010/main" val="4225359612"/>
              </p:ext>
            </p:extLst>
          </p:nvPr>
        </p:nvGraphicFramePr>
        <p:xfrm>
          <a:off x="7726799" y="2142475"/>
          <a:ext cx="3692568" cy="3268312"/>
        </p:xfrm>
        <a:graphic>
          <a:graphicData uri="http://schemas.openxmlformats.org/drawingml/2006/table">
            <a:tbl>
              <a:tblPr>
                <a:tableStyleId>{5940675A-B579-460E-94D1-54222C63F5DA}</a:tableStyleId>
              </a:tblPr>
              <a:tblGrid>
                <a:gridCol w="1230856">
                  <a:extLst>
                    <a:ext uri="{9D8B030D-6E8A-4147-A177-3AD203B41FA5}">
                      <a16:colId xmlns:a16="http://schemas.microsoft.com/office/drawing/2014/main" val="2443205075"/>
                    </a:ext>
                  </a:extLst>
                </a:gridCol>
                <a:gridCol w="1230856">
                  <a:extLst>
                    <a:ext uri="{9D8B030D-6E8A-4147-A177-3AD203B41FA5}">
                      <a16:colId xmlns:a16="http://schemas.microsoft.com/office/drawing/2014/main" val="3763189468"/>
                    </a:ext>
                  </a:extLst>
                </a:gridCol>
                <a:gridCol w="1230856">
                  <a:extLst>
                    <a:ext uri="{9D8B030D-6E8A-4147-A177-3AD203B41FA5}">
                      <a16:colId xmlns:a16="http://schemas.microsoft.com/office/drawing/2014/main" val="1478748295"/>
                    </a:ext>
                  </a:extLst>
                </a:gridCol>
              </a:tblGrid>
              <a:tr h="408539">
                <a:tc>
                  <a:txBody>
                    <a:bodyPr/>
                    <a:lstStyle/>
                    <a:p>
                      <a:r>
                        <a:rPr lang="en-US" sz="1400" kern="1200">
                          <a:solidFill>
                            <a:schemeClr val="tx1"/>
                          </a:solidFill>
                          <a:latin typeface="+mn-lt"/>
                          <a:ea typeface="+mn-ea"/>
                          <a:cs typeface="+mn-cs"/>
                        </a:rPr>
                        <a:t>Host Num</a:t>
                      </a:r>
                    </a:p>
                  </a:txBody>
                  <a:tcPr anchor="ctr"/>
                </a:tc>
                <a:tc>
                  <a:txBody>
                    <a:bodyPr/>
                    <a:lstStyle/>
                    <a:p>
                      <a:r>
                        <a:rPr lang="en-US" sz="1400" kern="1200">
                          <a:solidFill>
                            <a:schemeClr val="tx1"/>
                          </a:solidFill>
                          <a:latin typeface="+mn-lt"/>
                          <a:ea typeface="+mn-ea"/>
                          <a:cs typeface="+mn-cs"/>
                        </a:rPr>
                        <a:t>Count</a:t>
                      </a:r>
                    </a:p>
                  </a:txBody>
                  <a:tcPr anchor="ctr"/>
                </a:tc>
                <a:tc>
                  <a:txBody>
                    <a:bodyPr/>
                    <a:lstStyle/>
                    <a:p>
                      <a:r>
                        <a:rPr lang="en-US" sz="1400" kern="1200">
                          <a:solidFill>
                            <a:schemeClr val="tx1"/>
                          </a:solidFill>
                          <a:latin typeface="+mn-lt"/>
                          <a:ea typeface="+mn-ea"/>
                          <a:cs typeface="+mn-cs"/>
                        </a:rPr>
                        <a:t>Percent</a:t>
                      </a:r>
                    </a:p>
                  </a:txBody>
                  <a:tcPr anchor="ctr"/>
                </a:tc>
                <a:extLst>
                  <a:ext uri="{0D108BD9-81ED-4DB2-BD59-A6C34878D82A}">
                    <a16:rowId xmlns:a16="http://schemas.microsoft.com/office/drawing/2014/main" val="3808079464"/>
                  </a:ext>
                </a:extLst>
              </a:tr>
              <a:tr h="408539">
                <a:tc>
                  <a:txBody>
                    <a:bodyPr/>
                    <a:lstStyle/>
                    <a:p>
                      <a:r>
                        <a:rPr lang="en-US" altLang="zh-CN" sz="1400" kern="1200">
                          <a:solidFill>
                            <a:schemeClr val="tx1"/>
                          </a:solidFill>
                          <a:latin typeface="+mn-lt"/>
                          <a:ea typeface="+mn-ea"/>
                          <a:cs typeface="+mn-cs"/>
                        </a:rPr>
                        <a:t>1</a:t>
                      </a:r>
                    </a:p>
                  </a:txBody>
                  <a:tcPr anchor="ctr"/>
                </a:tc>
                <a:tc>
                  <a:txBody>
                    <a:bodyPr/>
                    <a:lstStyle/>
                    <a:p>
                      <a:r>
                        <a:rPr lang="en-US" altLang="zh-CN" sz="1400" kern="1200">
                          <a:solidFill>
                            <a:schemeClr val="tx1"/>
                          </a:solidFill>
                          <a:latin typeface="+mn-lt"/>
                          <a:ea typeface="+mn-ea"/>
                          <a:cs typeface="+mn-cs"/>
                        </a:rPr>
                        <a:t>13855</a:t>
                      </a:r>
                    </a:p>
                  </a:txBody>
                  <a:tcPr anchor="ctr"/>
                </a:tc>
                <a:tc>
                  <a:txBody>
                    <a:bodyPr/>
                    <a:lstStyle/>
                    <a:p>
                      <a:r>
                        <a:rPr lang="en-US" altLang="zh-CN" sz="1400" kern="1200">
                          <a:solidFill>
                            <a:schemeClr val="tx1"/>
                          </a:solidFill>
                          <a:latin typeface="+mn-lt"/>
                          <a:ea typeface="+mn-ea"/>
                          <a:cs typeface="+mn-cs"/>
                        </a:rPr>
                        <a:t>39.14</a:t>
                      </a:r>
                    </a:p>
                  </a:txBody>
                  <a:tcPr anchor="ctr"/>
                </a:tc>
                <a:extLst>
                  <a:ext uri="{0D108BD9-81ED-4DB2-BD59-A6C34878D82A}">
                    <a16:rowId xmlns:a16="http://schemas.microsoft.com/office/drawing/2014/main" val="3527798545"/>
                  </a:ext>
                </a:extLst>
              </a:tr>
              <a:tr h="408539">
                <a:tc>
                  <a:txBody>
                    <a:bodyPr/>
                    <a:lstStyle/>
                    <a:p>
                      <a:r>
                        <a:rPr lang="en-US" altLang="zh-CN" sz="1400" kern="1200">
                          <a:solidFill>
                            <a:schemeClr val="tx1"/>
                          </a:solidFill>
                          <a:latin typeface="+mn-lt"/>
                          <a:ea typeface="+mn-ea"/>
                          <a:cs typeface="+mn-cs"/>
                        </a:rPr>
                        <a:t>2</a:t>
                      </a:r>
                    </a:p>
                  </a:txBody>
                  <a:tcPr anchor="ctr"/>
                </a:tc>
                <a:tc>
                  <a:txBody>
                    <a:bodyPr/>
                    <a:lstStyle/>
                    <a:p>
                      <a:r>
                        <a:rPr lang="en-US" altLang="zh-CN" sz="1400" kern="1200">
                          <a:solidFill>
                            <a:schemeClr val="tx1"/>
                          </a:solidFill>
                          <a:latin typeface="+mn-lt"/>
                          <a:ea typeface="+mn-ea"/>
                          <a:cs typeface="+mn-cs"/>
                        </a:rPr>
                        <a:t>6654</a:t>
                      </a:r>
                    </a:p>
                  </a:txBody>
                  <a:tcPr anchor="ctr"/>
                </a:tc>
                <a:tc>
                  <a:txBody>
                    <a:bodyPr/>
                    <a:lstStyle/>
                    <a:p>
                      <a:r>
                        <a:rPr lang="en-US" altLang="zh-CN" sz="1400" kern="1200">
                          <a:solidFill>
                            <a:schemeClr val="tx1"/>
                          </a:solidFill>
                          <a:latin typeface="+mn-lt"/>
                          <a:ea typeface="+mn-ea"/>
                          <a:cs typeface="+mn-cs"/>
                        </a:rPr>
                        <a:t>18.80</a:t>
                      </a:r>
                    </a:p>
                  </a:txBody>
                  <a:tcPr anchor="ctr"/>
                </a:tc>
                <a:extLst>
                  <a:ext uri="{0D108BD9-81ED-4DB2-BD59-A6C34878D82A}">
                    <a16:rowId xmlns:a16="http://schemas.microsoft.com/office/drawing/2014/main" val="2595209540"/>
                  </a:ext>
                </a:extLst>
              </a:tr>
              <a:tr h="408539">
                <a:tc>
                  <a:txBody>
                    <a:bodyPr/>
                    <a:lstStyle/>
                    <a:p>
                      <a:r>
                        <a:rPr lang="en-US" altLang="zh-CN" sz="1400" kern="1200">
                          <a:solidFill>
                            <a:schemeClr val="tx1"/>
                          </a:solidFill>
                          <a:latin typeface="+mn-lt"/>
                          <a:ea typeface="+mn-ea"/>
                          <a:cs typeface="+mn-cs"/>
                        </a:rPr>
                        <a:t>3</a:t>
                      </a:r>
                    </a:p>
                  </a:txBody>
                  <a:tcPr anchor="ctr"/>
                </a:tc>
                <a:tc>
                  <a:txBody>
                    <a:bodyPr/>
                    <a:lstStyle/>
                    <a:p>
                      <a:r>
                        <a:rPr lang="en-US" altLang="zh-CN" sz="1400" kern="1200">
                          <a:solidFill>
                            <a:schemeClr val="tx1"/>
                          </a:solidFill>
                          <a:latin typeface="+mn-lt"/>
                          <a:ea typeface="+mn-ea"/>
                          <a:cs typeface="+mn-cs"/>
                        </a:rPr>
                        <a:t>3654</a:t>
                      </a:r>
                    </a:p>
                  </a:txBody>
                  <a:tcPr anchor="ctr"/>
                </a:tc>
                <a:tc>
                  <a:txBody>
                    <a:bodyPr/>
                    <a:lstStyle/>
                    <a:p>
                      <a:r>
                        <a:rPr lang="en-US" altLang="zh-CN" sz="1400" kern="1200">
                          <a:solidFill>
                            <a:schemeClr val="tx1"/>
                          </a:solidFill>
                          <a:latin typeface="+mn-lt"/>
                          <a:ea typeface="+mn-ea"/>
                          <a:cs typeface="+mn-cs"/>
                        </a:rPr>
                        <a:t>10.32</a:t>
                      </a:r>
                    </a:p>
                  </a:txBody>
                  <a:tcPr anchor="ctr"/>
                </a:tc>
                <a:extLst>
                  <a:ext uri="{0D108BD9-81ED-4DB2-BD59-A6C34878D82A}">
                    <a16:rowId xmlns:a16="http://schemas.microsoft.com/office/drawing/2014/main" val="1724963689"/>
                  </a:ext>
                </a:extLst>
              </a:tr>
              <a:tr h="408539">
                <a:tc>
                  <a:txBody>
                    <a:bodyPr/>
                    <a:lstStyle/>
                    <a:p>
                      <a:r>
                        <a:rPr lang="en-US" altLang="zh-CN" sz="1400" kern="1200">
                          <a:solidFill>
                            <a:schemeClr val="tx1"/>
                          </a:solidFill>
                          <a:latin typeface="+mn-lt"/>
                          <a:ea typeface="+mn-ea"/>
                          <a:cs typeface="+mn-cs"/>
                        </a:rPr>
                        <a:t>4</a:t>
                      </a:r>
                    </a:p>
                  </a:txBody>
                  <a:tcPr anchor="ctr"/>
                </a:tc>
                <a:tc>
                  <a:txBody>
                    <a:bodyPr/>
                    <a:lstStyle/>
                    <a:p>
                      <a:r>
                        <a:rPr lang="en-US" altLang="zh-CN" sz="1400" kern="1200">
                          <a:solidFill>
                            <a:schemeClr val="tx1"/>
                          </a:solidFill>
                          <a:latin typeface="+mn-lt"/>
                          <a:ea typeface="+mn-ea"/>
                          <a:cs typeface="+mn-cs"/>
                        </a:rPr>
                        <a:t>2675</a:t>
                      </a:r>
                    </a:p>
                  </a:txBody>
                  <a:tcPr anchor="ctr"/>
                </a:tc>
                <a:tc>
                  <a:txBody>
                    <a:bodyPr/>
                    <a:lstStyle/>
                    <a:p>
                      <a:r>
                        <a:rPr lang="en-US" altLang="zh-CN" sz="1400" kern="1200">
                          <a:solidFill>
                            <a:schemeClr val="tx1"/>
                          </a:solidFill>
                          <a:latin typeface="+mn-lt"/>
                          <a:ea typeface="+mn-ea"/>
                          <a:cs typeface="+mn-cs"/>
                        </a:rPr>
                        <a:t>7.56</a:t>
                      </a:r>
                    </a:p>
                  </a:txBody>
                  <a:tcPr anchor="ctr"/>
                </a:tc>
                <a:extLst>
                  <a:ext uri="{0D108BD9-81ED-4DB2-BD59-A6C34878D82A}">
                    <a16:rowId xmlns:a16="http://schemas.microsoft.com/office/drawing/2014/main" val="513252721"/>
                  </a:ext>
                </a:extLst>
              </a:tr>
              <a:tr h="408539">
                <a:tc>
                  <a:txBody>
                    <a:bodyPr/>
                    <a:lstStyle/>
                    <a:p>
                      <a:r>
                        <a:rPr lang="en-US" altLang="zh-CN" sz="1400" kern="1200">
                          <a:solidFill>
                            <a:schemeClr val="tx1"/>
                          </a:solidFill>
                          <a:latin typeface="+mn-lt"/>
                          <a:ea typeface="+mn-ea"/>
                          <a:cs typeface="+mn-cs"/>
                        </a:rPr>
                        <a:t>5</a:t>
                      </a:r>
                    </a:p>
                  </a:txBody>
                  <a:tcPr anchor="ctr"/>
                </a:tc>
                <a:tc>
                  <a:txBody>
                    <a:bodyPr/>
                    <a:lstStyle/>
                    <a:p>
                      <a:r>
                        <a:rPr lang="en-US" altLang="zh-CN" sz="1400" kern="1200">
                          <a:solidFill>
                            <a:schemeClr val="tx1"/>
                          </a:solidFill>
                          <a:latin typeface="+mn-lt"/>
                          <a:ea typeface="+mn-ea"/>
                          <a:cs typeface="+mn-cs"/>
                        </a:rPr>
                        <a:t>1533</a:t>
                      </a:r>
                    </a:p>
                  </a:txBody>
                  <a:tcPr anchor="ctr"/>
                </a:tc>
                <a:tc>
                  <a:txBody>
                    <a:bodyPr/>
                    <a:lstStyle/>
                    <a:p>
                      <a:r>
                        <a:rPr lang="en-US" altLang="zh-CN" sz="1400" kern="1200">
                          <a:solidFill>
                            <a:schemeClr val="tx1"/>
                          </a:solidFill>
                          <a:latin typeface="+mn-lt"/>
                          <a:ea typeface="+mn-ea"/>
                          <a:cs typeface="+mn-cs"/>
                        </a:rPr>
                        <a:t>4.33</a:t>
                      </a:r>
                    </a:p>
                  </a:txBody>
                  <a:tcPr anchor="ctr"/>
                </a:tc>
                <a:extLst>
                  <a:ext uri="{0D108BD9-81ED-4DB2-BD59-A6C34878D82A}">
                    <a16:rowId xmlns:a16="http://schemas.microsoft.com/office/drawing/2014/main" val="2417107877"/>
                  </a:ext>
                </a:extLst>
              </a:tr>
              <a:tr h="408539">
                <a:tc>
                  <a:txBody>
                    <a:bodyPr/>
                    <a:lstStyle/>
                    <a:p>
                      <a:r>
                        <a:rPr lang="en-US" altLang="zh-CN" sz="1400" kern="1200">
                          <a:solidFill>
                            <a:schemeClr val="tx1"/>
                          </a:solidFill>
                          <a:latin typeface="+mn-lt"/>
                          <a:ea typeface="+mn-ea"/>
                          <a:cs typeface="+mn-cs"/>
                        </a:rPr>
                        <a:t>6</a:t>
                      </a:r>
                    </a:p>
                  </a:txBody>
                  <a:tcPr anchor="ctr"/>
                </a:tc>
                <a:tc>
                  <a:txBody>
                    <a:bodyPr/>
                    <a:lstStyle/>
                    <a:p>
                      <a:r>
                        <a:rPr lang="en-US" altLang="zh-CN" sz="1400" kern="1200">
                          <a:solidFill>
                            <a:schemeClr val="tx1"/>
                          </a:solidFill>
                          <a:latin typeface="+mn-lt"/>
                          <a:ea typeface="+mn-ea"/>
                          <a:cs typeface="+mn-cs"/>
                        </a:rPr>
                        <a:t>1250</a:t>
                      </a:r>
                    </a:p>
                  </a:txBody>
                  <a:tcPr anchor="ctr"/>
                </a:tc>
                <a:tc>
                  <a:txBody>
                    <a:bodyPr/>
                    <a:lstStyle/>
                    <a:p>
                      <a:r>
                        <a:rPr lang="en-US" altLang="zh-CN" sz="1400" kern="1200">
                          <a:solidFill>
                            <a:schemeClr val="tx1"/>
                          </a:solidFill>
                          <a:latin typeface="+mn-lt"/>
                          <a:ea typeface="+mn-ea"/>
                          <a:cs typeface="+mn-cs"/>
                        </a:rPr>
                        <a:t>3.53</a:t>
                      </a:r>
                    </a:p>
                  </a:txBody>
                  <a:tcPr anchor="ctr"/>
                </a:tc>
                <a:extLst>
                  <a:ext uri="{0D108BD9-81ED-4DB2-BD59-A6C34878D82A}">
                    <a16:rowId xmlns:a16="http://schemas.microsoft.com/office/drawing/2014/main" val="4046932760"/>
                  </a:ext>
                </a:extLst>
              </a:tr>
              <a:tr h="408539">
                <a:tc>
                  <a:txBody>
                    <a:bodyPr/>
                    <a:lstStyle/>
                    <a:p>
                      <a:r>
                        <a:rPr lang="en-US" sz="1400" kern="1200">
                          <a:solidFill>
                            <a:schemeClr val="tx1"/>
                          </a:solidFill>
                          <a:latin typeface="+mn-lt"/>
                          <a:ea typeface="+mn-ea"/>
                          <a:cs typeface="+mn-cs"/>
                        </a:rPr>
                        <a:t>other(&gt;=7)</a:t>
                      </a:r>
                    </a:p>
                  </a:txBody>
                  <a:tcPr anchor="ctr"/>
                </a:tc>
                <a:tc>
                  <a:txBody>
                    <a:bodyPr/>
                    <a:lstStyle/>
                    <a:p>
                      <a:r>
                        <a:rPr lang="en-US" altLang="zh-CN" sz="1400" kern="1200">
                          <a:solidFill>
                            <a:schemeClr val="tx1"/>
                          </a:solidFill>
                          <a:latin typeface="+mn-lt"/>
                          <a:ea typeface="+mn-ea"/>
                          <a:cs typeface="+mn-cs"/>
                        </a:rPr>
                        <a:t>5781</a:t>
                      </a:r>
                    </a:p>
                  </a:txBody>
                  <a:tcPr anchor="ctr"/>
                </a:tc>
                <a:tc>
                  <a:txBody>
                    <a:bodyPr/>
                    <a:lstStyle/>
                    <a:p>
                      <a:r>
                        <a:rPr lang="en-US" altLang="zh-CN" sz="1400" kern="1200" dirty="0">
                          <a:solidFill>
                            <a:schemeClr val="tx1"/>
                          </a:solidFill>
                          <a:latin typeface="+mn-lt"/>
                          <a:ea typeface="+mn-ea"/>
                          <a:cs typeface="+mn-cs"/>
                        </a:rPr>
                        <a:t>16.33</a:t>
                      </a:r>
                    </a:p>
                  </a:txBody>
                  <a:tcPr anchor="ctr"/>
                </a:tc>
                <a:extLst>
                  <a:ext uri="{0D108BD9-81ED-4DB2-BD59-A6C34878D82A}">
                    <a16:rowId xmlns:a16="http://schemas.microsoft.com/office/drawing/2014/main" val="3758183233"/>
                  </a:ext>
                </a:extLst>
              </a:tr>
            </a:tbl>
          </a:graphicData>
        </a:graphic>
      </p:graphicFrame>
      <p:sp>
        <p:nvSpPr>
          <p:cNvPr id="21" name="Rectangle 3">
            <a:extLst>
              <a:ext uri="{FF2B5EF4-FFF2-40B4-BE49-F238E27FC236}">
                <a16:creationId xmlns:a16="http://schemas.microsoft.com/office/drawing/2014/main" id="{F979BED5-B6A0-4948-BCA9-E88B8466B648}"/>
              </a:ext>
            </a:extLst>
          </p:cNvPr>
          <p:cNvSpPr>
            <a:spLocks noChangeArrowheads="1"/>
          </p:cNvSpPr>
          <p:nvPr/>
        </p:nvSpPr>
        <p:spPr bwMode="auto">
          <a:xfrm>
            <a:off x="7693419" y="1990590"/>
            <a:ext cx="40905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25" name="文本框 24">
            <a:extLst>
              <a:ext uri="{FF2B5EF4-FFF2-40B4-BE49-F238E27FC236}">
                <a16:creationId xmlns:a16="http://schemas.microsoft.com/office/drawing/2014/main" id="{B1128AB2-13B5-44B2-857F-10FA2C4A5CFE}"/>
              </a:ext>
            </a:extLst>
          </p:cNvPr>
          <p:cNvSpPr txBox="1"/>
          <p:nvPr/>
        </p:nvSpPr>
        <p:spPr>
          <a:xfrm>
            <a:off x="7672591" y="1486555"/>
            <a:ext cx="3828021" cy="369332"/>
          </a:xfrm>
          <a:prstGeom prst="rect">
            <a:avLst/>
          </a:prstGeom>
          <a:solidFill>
            <a:schemeClr val="bg2"/>
          </a:solidFill>
        </p:spPr>
        <p:txBody>
          <a:bodyPr wrap="square">
            <a:spAutoFit/>
          </a:bodyPr>
          <a:lstStyle/>
          <a:p>
            <a:r>
              <a:rPr lang="en-US" altLang="zh-CN" dirty="0"/>
              <a:t>host num</a:t>
            </a:r>
            <a:r>
              <a:rPr lang="zh-CN" altLang="en-US" dirty="0"/>
              <a:t> </a:t>
            </a:r>
            <a:r>
              <a:rPr lang="en-US" altLang="zh-CN" dirty="0"/>
              <a:t>range</a:t>
            </a:r>
            <a:endParaRPr lang="zh-CN" altLang="en-US" dirty="0"/>
          </a:p>
        </p:txBody>
      </p:sp>
      <p:sp>
        <p:nvSpPr>
          <p:cNvPr id="27" name="文本框 26">
            <a:extLst>
              <a:ext uri="{FF2B5EF4-FFF2-40B4-BE49-F238E27FC236}">
                <a16:creationId xmlns:a16="http://schemas.microsoft.com/office/drawing/2014/main" id="{F5250040-1286-421B-B4FF-1F5F3CF037DD}"/>
              </a:ext>
            </a:extLst>
          </p:cNvPr>
          <p:cNvSpPr txBox="1"/>
          <p:nvPr/>
        </p:nvSpPr>
        <p:spPr>
          <a:xfrm>
            <a:off x="362512" y="5668144"/>
            <a:ext cx="4700665" cy="1107996"/>
          </a:xfrm>
          <a:prstGeom prst="rect">
            <a:avLst/>
          </a:prstGeom>
          <a:noFill/>
        </p:spPr>
        <p:txBody>
          <a:bodyPr wrap="square">
            <a:spAutoFit/>
          </a:bodyPr>
          <a:lstStyle/>
          <a:p>
            <a:r>
              <a:rPr lang="en-US" altLang="zh-CN" sz="1100" dirty="0"/>
              <a:t> </a:t>
            </a:r>
            <a:r>
              <a:rPr lang="zh-CN" altLang="en-US" sz="1100" dirty="0"/>
              <a:t>比原文的</a:t>
            </a:r>
            <a:r>
              <a:rPr lang="en-US" altLang="zh-CN" sz="1100" dirty="0"/>
              <a:t>purity</a:t>
            </a:r>
            <a:r>
              <a:rPr lang="zh-CN" altLang="en-US" sz="1100" dirty="0"/>
              <a:t>还高？</a:t>
            </a:r>
            <a:endParaRPr lang="en-US" altLang="zh-CN" sz="1100" dirty="0"/>
          </a:p>
          <a:p>
            <a:r>
              <a:rPr lang="en-US" altLang="zh-CN" sz="1100" dirty="0"/>
              <a:t>——</a:t>
            </a:r>
            <a:r>
              <a:rPr lang="zh-CN" altLang="en-US" sz="1100" dirty="0"/>
              <a:t>可能是获得的</a:t>
            </a:r>
            <a:r>
              <a:rPr lang="en-US" altLang="zh-CN" sz="1100" dirty="0" err="1"/>
              <a:t>crispr</a:t>
            </a:r>
            <a:r>
              <a:rPr lang="en-US" altLang="zh-CN" sz="1100" dirty="0"/>
              <a:t> </a:t>
            </a:r>
            <a:r>
              <a:rPr lang="zh-CN" altLang="en-US" sz="1100" dirty="0"/>
              <a:t>总是少于原文</a:t>
            </a:r>
            <a:endParaRPr lang="en-US" altLang="zh-CN" sz="1100" dirty="0"/>
          </a:p>
          <a:p>
            <a:endParaRPr lang="en-US" altLang="zh-CN" sz="1100" dirty="0"/>
          </a:p>
          <a:p>
            <a:r>
              <a:rPr lang="en-US" altLang="zh-CN" sz="1100" dirty="0"/>
              <a:t>purity</a:t>
            </a:r>
            <a:r>
              <a:rPr lang="zh-CN" altLang="en-US" sz="1100" dirty="0"/>
              <a:t>计算方法：</a:t>
            </a:r>
            <a:endParaRPr lang="en-US" altLang="zh-CN" sz="1100" dirty="0"/>
          </a:p>
          <a:p>
            <a:r>
              <a:rPr lang="zh-CN" altLang="en-US" sz="1100" dirty="0"/>
              <a:t>先获得每个病毒预测的宿主在不同</a:t>
            </a:r>
            <a:r>
              <a:rPr lang="en-US" altLang="zh-CN" sz="1100" dirty="0"/>
              <a:t>tax rank</a:t>
            </a:r>
            <a:r>
              <a:rPr lang="zh-CN" altLang="en-US" sz="1100" dirty="0"/>
              <a:t>的</a:t>
            </a:r>
            <a:r>
              <a:rPr lang="en-US" altLang="zh-CN" sz="1100" dirty="0"/>
              <a:t>most common taxonomy</a:t>
            </a:r>
            <a:r>
              <a:rPr lang="zh-CN" altLang="en-US" sz="1100" dirty="0"/>
              <a:t>，再统计</a:t>
            </a:r>
            <a:r>
              <a:rPr lang="en-US" altLang="zh-CN" sz="1100" dirty="0"/>
              <a:t>most common taxonomy</a:t>
            </a:r>
            <a:r>
              <a:rPr lang="zh-CN" altLang="en-US" sz="1100" dirty="0"/>
              <a:t>占所有宿主对应</a:t>
            </a:r>
            <a:r>
              <a:rPr lang="en-US" altLang="zh-CN" sz="1100" dirty="0"/>
              <a:t>rank</a:t>
            </a:r>
            <a:r>
              <a:rPr lang="zh-CN" altLang="en-US" sz="1100" dirty="0"/>
              <a:t>的比例</a:t>
            </a:r>
            <a:endParaRPr lang="en-US" altLang="zh-CN" sz="1100" dirty="0"/>
          </a:p>
        </p:txBody>
      </p:sp>
      <p:sp>
        <p:nvSpPr>
          <p:cNvPr id="22" name="文本框 21">
            <a:extLst>
              <a:ext uri="{FF2B5EF4-FFF2-40B4-BE49-F238E27FC236}">
                <a16:creationId xmlns:a16="http://schemas.microsoft.com/office/drawing/2014/main" id="{8DB30B49-08D7-4F36-BC10-67AE54A31EBC}"/>
              </a:ext>
            </a:extLst>
          </p:cNvPr>
          <p:cNvSpPr txBox="1"/>
          <p:nvPr/>
        </p:nvSpPr>
        <p:spPr>
          <a:xfrm>
            <a:off x="7672591" y="5562672"/>
            <a:ext cx="6097772" cy="369332"/>
          </a:xfrm>
          <a:prstGeom prst="rect">
            <a:avLst/>
          </a:prstGeom>
          <a:noFill/>
        </p:spPr>
        <p:txBody>
          <a:bodyPr wrap="square">
            <a:spAutoFit/>
          </a:bodyPr>
          <a:lstStyle/>
          <a:p>
            <a:r>
              <a:rPr lang="en-US" altLang="zh-CN" dirty="0"/>
              <a:t>mean: 4.46, max: 146</a:t>
            </a:r>
          </a:p>
        </p:txBody>
      </p:sp>
    </p:spTree>
    <p:extLst>
      <p:ext uri="{BB962C8B-B14F-4D97-AF65-F5344CB8AC3E}">
        <p14:creationId xmlns:p14="http://schemas.microsoft.com/office/powerpoint/2010/main" val="120426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zh-CN" altLang="en-US" dirty="0"/>
              <a:t>复现结果​（如果不过滤</a:t>
            </a:r>
            <a:r>
              <a:rPr lang="en-US" altLang="zh-CN" dirty="0"/>
              <a:t>MAG</a:t>
            </a:r>
            <a:r>
              <a:rPr lang="zh-CN" altLang="en-US" dirty="0"/>
              <a:t>）</a:t>
            </a:r>
          </a:p>
        </p:txBody>
      </p:sp>
      <p:sp>
        <p:nvSpPr>
          <p:cNvPr id="16" name="文本框 15">
            <a:extLst>
              <a:ext uri="{FF2B5EF4-FFF2-40B4-BE49-F238E27FC236}">
                <a16:creationId xmlns:a16="http://schemas.microsoft.com/office/drawing/2014/main" id="{366E4B91-F692-4559-8AFD-FB66333D2C21}"/>
              </a:ext>
            </a:extLst>
          </p:cNvPr>
          <p:cNvSpPr txBox="1"/>
          <p:nvPr/>
        </p:nvSpPr>
        <p:spPr>
          <a:xfrm>
            <a:off x="554664" y="1481101"/>
            <a:ext cx="2500956" cy="369332"/>
          </a:xfrm>
          <a:prstGeom prst="rect">
            <a:avLst/>
          </a:prstGeom>
          <a:solidFill>
            <a:schemeClr val="bg2"/>
          </a:solidFill>
          <a:ln>
            <a:noFill/>
          </a:ln>
        </p:spPr>
        <p:txBody>
          <a:bodyPr wrap="square">
            <a:spAutoFit/>
          </a:bodyPr>
          <a:lstStyle/>
          <a:p>
            <a:r>
              <a:rPr lang="en-US" altLang="zh-CN" dirty="0"/>
              <a:t>purity​</a:t>
            </a:r>
            <a:endParaRPr lang="zh-CN" altLang="en-US" dirty="0"/>
          </a:p>
        </p:txBody>
      </p:sp>
      <p:graphicFrame>
        <p:nvGraphicFramePr>
          <p:cNvPr id="8" name="表格 7">
            <a:extLst>
              <a:ext uri="{FF2B5EF4-FFF2-40B4-BE49-F238E27FC236}">
                <a16:creationId xmlns:a16="http://schemas.microsoft.com/office/drawing/2014/main" id="{8B113871-D087-479B-96E0-F8FBBB3916D3}"/>
              </a:ext>
            </a:extLst>
          </p:cNvPr>
          <p:cNvGraphicFramePr>
            <a:graphicFrameLocks noGrp="1"/>
          </p:cNvGraphicFramePr>
          <p:nvPr>
            <p:extLst>
              <p:ext uri="{D42A27DB-BD31-4B8C-83A1-F6EECF244321}">
                <p14:modId xmlns:p14="http://schemas.microsoft.com/office/powerpoint/2010/main" val="3228029802"/>
              </p:ext>
            </p:extLst>
          </p:nvPr>
        </p:nvGraphicFramePr>
        <p:xfrm>
          <a:off x="358130" y="2100509"/>
          <a:ext cx="3142024" cy="3822084"/>
        </p:xfrm>
        <a:graphic>
          <a:graphicData uri="http://schemas.openxmlformats.org/drawingml/2006/table">
            <a:tbl>
              <a:tblPr>
                <a:tableStyleId>{5940675A-B579-460E-94D1-54222C63F5DA}</a:tableStyleId>
              </a:tblPr>
              <a:tblGrid>
                <a:gridCol w="785506">
                  <a:extLst>
                    <a:ext uri="{9D8B030D-6E8A-4147-A177-3AD203B41FA5}">
                      <a16:colId xmlns:a16="http://schemas.microsoft.com/office/drawing/2014/main" val="2261840395"/>
                    </a:ext>
                  </a:extLst>
                </a:gridCol>
                <a:gridCol w="785506">
                  <a:extLst>
                    <a:ext uri="{9D8B030D-6E8A-4147-A177-3AD203B41FA5}">
                      <a16:colId xmlns:a16="http://schemas.microsoft.com/office/drawing/2014/main" val="2466486028"/>
                    </a:ext>
                  </a:extLst>
                </a:gridCol>
                <a:gridCol w="785506">
                  <a:extLst>
                    <a:ext uri="{9D8B030D-6E8A-4147-A177-3AD203B41FA5}">
                      <a16:colId xmlns:a16="http://schemas.microsoft.com/office/drawing/2014/main" val="2765304403"/>
                    </a:ext>
                  </a:extLst>
                </a:gridCol>
                <a:gridCol w="785506">
                  <a:extLst>
                    <a:ext uri="{9D8B030D-6E8A-4147-A177-3AD203B41FA5}">
                      <a16:colId xmlns:a16="http://schemas.microsoft.com/office/drawing/2014/main" val="1662470431"/>
                    </a:ext>
                  </a:extLst>
                </a:gridCol>
              </a:tblGrid>
              <a:tr h="713366">
                <a:tc>
                  <a:txBody>
                    <a:bodyPr/>
                    <a:lstStyle/>
                    <a:p>
                      <a:pPr marL="0" algn="l" defTabSz="914400" rtl="0" eaLnBrk="1" latinLnBrk="0" hangingPunct="1"/>
                      <a:r>
                        <a:rPr lang="en-US" sz="1400" kern="1200">
                          <a:solidFill>
                            <a:schemeClr val="tx1"/>
                          </a:solidFill>
                          <a:latin typeface="+mn-lt"/>
                          <a:ea typeface="+mn-ea"/>
                          <a:cs typeface="+mn-cs"/>
                        </a:rPr>
                        <a:t>level</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purity</a:t>
                      </a:r>
                      <a:endParaRPr lang="en-US" sz="1400" kern="1200" dirty="0">
                        <a:solidFill>
                          <a:schemeClr val="tx1"/>
                        </a:solidFill>
                        <a:latin typeface="+mn-lt"/>
                        <a:ea typeface="+mn-ea"/>
                        <a:cs typeface="+mn-cs"/>
                      </a:endParaRPr>
                    </a:p>
                  </a:txBody>
                  <a:tcPr anchor="ctr"/>
                </a:tc>
                <a:tc>
                  <a:txBody>
                    <a:bodyPr/>
                    <a:lstStyle/>
                    <a:p>
                      <a:pPr marL="0" algn="l" defTabSz="914400" rtl="0" eaLnBrk="1" latinLnBrk="0" hangingPunct="1"/>
                      <a:r>
                        <a:rPr lang="en-US" sz="1400" kern="1200" dirty="0">
                          <a:solidFill>
                            <a:schemeClr val="tx1"/>
                          </a:solidFill>
                          <a:latin typeface="+mn-lt"/>
                          <a:ea typeface="+mn-ea"/>
                          <a:cs typeface="+mn-cs"/>
                        </a:rPr>
                        <a:t>Purity</a:t>
                      </a:r>
                      <a:r>
                        <a:rPr lang="zh-CN" altLang="en-US" sz="1400" kern="1200" dirty="0">
                          <a:solidFill>
                            <a:schemeClr val="tx1"/>
                          </a:solidFill>
                          <a:latin typeface="+mn-lt"/>
                          <a:ea typeface="+mn-ea"/>
                          <a:cs typeface="+mn-cs"/>
                        </a:rPr>
                        <a:t>（过滤后）</a:t>
                      </a:r>
                      <a:endParaRPr lang="en-US" sz="1400" kern="1200" dirty="0">
                        <a:solidFill>
                          <a:schemeClr val="tx1"/>
                        </a:solidFill>
                        <a:latin typeface="+mn-lt"/>
                        <a:ea typeface="+mn-ea"/>
                        <a:cs typeface="+mn-cs"/>
                      </a:endParaRPr>
                    </a:p>
                  </a:txBody>
                  <a:tcPr anchor="ctr"/>
                </a:tc>
                <a:tc>
                  <a:txBody>
                    <a:bodyPr/>
                    <a:lstStyle/>
                    <a:p>
                      <a:pPr marL="0" algn="l" defTabSz="914400" rtl="0" eaLnBrk="1" latinLnBrk="0" hangingPunct="1"/>
                      <a:r>
                        <a:rPr lang="zh-CN" altLang="en-US" sz="1400" kern="1200">
                          <a:solidFill>
                            <a:schemeClr val="tx1"/>
                          </a:solidFill>
                          <a:latin typeface="+mn-lt"/>
                          <a:ea typeface="+mn-ea"/>
                          <a:cs typeface="+mn-cs"/>
                        </a:rPr>
                        <a:t>原文</a:t>
                      </a:r>
                    </a:p>
                  </a:txBody>
                  <a:tcPr anchor="ctr">
                    <a:solidFill>
                      <a:schemeClr val="accent6">
                        <a:lumMod val="40000"/>
                        <a:lumOff val="60000"/>
                      </a:schemeClr>
                    </a:solidFill>
                  </a:tcPr>
                </a:tc>
                <a:extLst>
                  <a:ext uri="{0D108BD9-81ED-4DB2-BD59-A6C34878D82A}">
                    <a16:rowId xmlns:a16="http://schemas.microsoft.com/office/drawing/2014/main" val="2344801690"/>
                  </a:ext>
                </a:extLst>
              </a:tr>
              <a:tr h="505301">
                <a:tc>
                  <a:txBody>
                    <a:bodyPr/>
                    <a:lstStyle/>
                    <a:p>
                      <a:pPr marL="0" algn="l" defTabSz="914400" rtl="0" eaLnBrk="1" latinLnBrk="0" hangingPunct="1"/>
                      <a:r>
                        <a:rPr lang="en-US" sz="1400" kern="1200">
                          <a:solidFill>
                            <a:schemeClr val="tx1"/>
                          </a:solidFill>
                          <a:latin typeface="+mn-lt"/>
                          <a:ea typeface="+mn-ea"/>
                          <a:cs typeface="+mn-cs"/>
                        </a:rPr>
                        <a:t>kingdom</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99.99%</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99.99%</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a:t>
                      </a:r>
                    </a:p>
                  </a:txBody>
                  <a:tcPr anchor="ctr">
                    <a:solidFill>
                      <a:schemeClr val="accent6">
                        <a:lumMod val="40000"/>
                        <a:lumOff val="60000"/>
                      </a:schemeClr>
                    </a:solidFill>
                  </a:tcPr>
                </a:tc>
                <a:extLst>
                  <a:ext uri="{0D108BD9-81ED-4DB2-BD59-A6C34878D82A}">
                    <a16:rowId xmlns:a16="http://schemas.microsoft.com/office/drawing/2014/main" val="2211373660"/>
                  </a:ext>
                </a:extLst>
              </a:tr>
              <a:tr h="428734">
                <a:tc>
                  <a:txBody>
                    <a:bodyPr/>
                    <a:lstStyle/>
                    <a:p>
                      <a:pPr marL="0" algn="l" defTabSz="914400" rtl="0" eaLnBrk="1" latinLnBrk="0" hangingPunct="1"/>
                      <a:r>
                        <a:rPr lang="en-US" sz="1400" kern="1200">
                          <a:solidFill>
                            <a:schemeClr val="tx1"/>
                          </a:solidFill>
                          <a:latin typeface="+mn-lt"/>
                          <a:ea typeface="+mn-ea"/>
                          <a:cs typeface="+mn-cs"/>
                        </a:rPr>
                        <a:t>phylum</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99.35%</a:t>
                      </a:r>
                    </a:p>
                  </a:txBody>
                  <a:tcPr anchor="ctr">
                    <a:solidFill>
                      <a:schemeClr val="accent1">
                        <a:lumMod val="20000"/>
                        <a:lumOff val="80000"/>
                      </a:schemeClr>
                    </a:solidFill>
                  </a:tcPr>
                </a:tc>
                <a:tc>
                  <a:txBody>
                    <a:bodyPr/>
                    <a:lstStyle/>
                    <a:p>
                      <a:pPr marL="0" algn="l" defTabSz="914400" rtl="0" eaLnBrk="1" latinLnBrk="0" hangingPunct="1"/>
                      <a:r>
                        <a:rPr lang="en-US" altLang="zh-CN" sz="1400" kern="1200">
                          <a:solidFill>
                            <a:schemeClr val="tx1"/>
                          </a:solidFill>
                          <a:latin typeface="+mn-lt"/>
                          <a:ea typeface="+mn-ea"/>
                          <a:cs typeface="+mn-cs"/>
                        </a:rPr>
                        <a:t>99.49%</a:t>
                      </a:r>
                    </a:p>
                  </a:txBody>
                  <a:tcPr anchor="ctr">
                    <a:solidFill>
                      <a:schemeClr val="accent2">
                        <a:lumMod val="40000"/>
                        <a:lumOff val="60000"/>
                      </a:schemeClr>
                    </a:solidFill>
                  </a:tcPr>
                </a:tc>
                <a:tc>
                  <a:txBody>
                    <a:bodyPr/>
                    <a:lstStyle/>
                    <a:p>
                      <a:pPr marL="0" algn="l" defTabSz="914400" rtl="0" eaLnBrk="1" latinLnBrk="0" hangingPunct="1"/>
                      <a:r>
                        <a:rPr lang="en-US" altLang="zh-CN" sz="1400" kern="1200">
                          <a:solidFill>
                            <a:schemeClr val="tx1"/>
                          </a:solidFill>
                          <a:latin typeface="+mn-lt"/>
                          <a:ea typeface="+mn-ea"/>
                          <a:cs typeface="+mn-cs"/>
                        </a:rPr>
                        <a:t>99.1%</a:t>
                      </a:r>
                    </a:p>
                  </a:txBody>
                  <a:tcPr anchor="ctr">
                    <a:solidFill>
                      <a:schemeClr val="accent6">
                        <a:lumMod val="40000"/>
                        <a:lumOff val="60000"/>
                      </a:schemeClr>
                    </a:solidFill>
                  </a:tcPr>
                </a:tc>
                <a:extLst>
                  <a:ext uri="{0D108BD9-81ED-4DB2-BD59-A6C34878D82A}">
                    <a16:rowId xmlns:a16="http://schemas.microsoft.com/office/drawing/2014/main" val="2091905220"/>
                  </a:ext>
                </a:extLst>
              </a:tr>
              <a:tr h="428734">
                <a:tc>
                  <a:txBody>
                    <a:bodyPr/>
                    <a:lstStyle/>
                    <a:p>
                      <a:pPr marL="0" algn="l" defTabSz="914400" rtl="0" eaLnBrk="1" latinLnBrk="0" hangingPunct="1"/>
                      <a:r>
                        <a:rPr lang="en-US" sz="1400" kern="1200">
                          <a:solidFill>
                            <a:schemeClr val="tx1"/>
                          </a:solidFill>
                          <a:latin typeface="+mn-lt"/>
                          <a:ea typeface="+mn-ea"/>
                          <a:cs typeface="+mn-cs"/>
                        </a:rPr>
                        <a:t>class</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99.34%</a:t>
                      </a:r>
                    </a:p>
                  </a:txBody>
                  <a:tcPr anchor="ctr">
                    <a:solidFill>
                      <a:schemeClr val="accent1">
                        <a:lumMod val="20000"/>
                        <a:lumOff val="80000"/>
                      </a:schemeClr>
                    </a:solidFill>
                  </a:tcPr>
                </a:tc>
                <a:tc>
                  <a:txBody>
                    <a:bodyPr/>
                    <a:lstStyle/>
                    <a:p>
                      <a:pPr marL="0" algn="l" defTabSz="914400" rtl="0" eaLnBrk="1" latinLnBrk="0" hangingPunct="1"/>
                      <a:r>
                        <a:rPr lang="en-US" altLang="zh-CN" sz="1400" kern="1200">
                          <a:solidFill>
                            <a:schemeClr val="tx1"/>
                          </a:solidFill>
                          <a:latin typeface="+mn-lt"/>
                          <a:ea typeface="+mn-ea"/>
                          <a:cs typeface="+mn-cs"/>
                        </a:rPr>
                        <a:t>99.47%</a:t>
                      </a:r>
                    </a:p>
                  </a:txBody>
                  <a:tcPr anchor="ctr">
                    <a:solidFill>
                      <a:schemeClr val="accent2">
                        <a:lumMod val="40000"/>
                        <a:lumOff val="60000"/>
                      </a:schemeClr>
                    </a:solidFill>
                  </a:tcPr>
                </a:tc>
                <a:tc>
                  <a:txBody>
                    <a:bodyPr/>
                    <a:lstStyle/>
                    <a:p>
                      <a:pPr marL="0" algn="l" defTabSz="914400" rtl="0" eaLnBrk="1" latinLnBrk="0" hangingPunct="1"/>
                      <a:r>
                        <a:rPr lang="en-US" altLang="zh-CN" sz="1400" kern="1200" dirty="0">
                          <a:solidFill>
                            <a:schemeClr val="tx1"/>
                          </a:solidFill>
                          <a:latin typeface="+mn-lt"/>
                          <a:ea typeface="+mn-ea"/>
                          <a:cs typeface="+mn-cs"/>
                        </a:rPr>
                        <a:t>99.1%</a:t>
                      </a:r>
                    </a:p>
                  </a:txBody>
                  <a:tcPr anchor="ctr">
                    <a:solidFill>
                      <a:schemeClr val="accent6">
                        <a:lumMod val="40000"/>
                        <a:lumOff val="60000"/>
                      </a:schemeClr>
                    </a:solidFill>
                  </a:tcPr>
                </a:tc>
                <a:extLst>
                  <a:ext uri="{0D108BD9-81ED-4DB2-BD59-A6C34878D82A}">
                    <a16:rowId xmlns:a16="http://schemas.microsoft.com/office/drawing/2014/main" val="215673219"/>
                  </a:ext>
                </a:extLst>
              </a:tr>
              <a:tr h="428734">
                <a:tc>
                  <a:txBody>
                    <a:bodyPr/>
                    <a:lstStyle/>
                    <a:p>
                      <a:pPr marL="0" algn="l" defTabSz="914400" rtl="0" eaLnBrk="1" latinLnBrk="0" hangingPunct="1"/>
                      <a:r>
                        <a:rPr lang="en-US" sz="1400" kern="1200">
                          <a:solidFill>
                            <a:schemeClr val="tx1"/>
                          </a:solidFill>
                          <a:latin typeface="+mn-lt"/>
                          <a:ea typeface="+mn-ea"/>
                          <a:cs typeface="+mn-cs"/>
                        </a:rPr>
                        <a:t>order</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98.76%</a:t>
                      </a:r>
                    </a:p>
                  </a:txBody>
                  <a:tcPr anchor="ctr">
                    <a:solidFill>
                      <a:schemeClr val="accent1">
                        <a:lumMod val="20000"/>
                        <a:lumOff val="80000"/>
                      </a:schemeClr>
                    </a:solidFill>
                  </a:tcPr>
                </a:tc>
                <a:tc>
                  <a:txBody>
                    <a:bodyPr/>
                    <a:lstStyle/>
                    <a:p>
                      <a:pPr marL="0" algn="l" defTabSz="914400" rtl="0" eaLnBrk="1" latinLnBrk="0" hangingPunct="1"/>
                      <a:r>
                        <a:rPr lang="en-US" altLang="zh-CN" sz="1400" kern="1200">
                          <a:solidFill>
                            <a:schemeClr val="tx1"/>
                          </a:solidFill>
                          <a:latin typeface="+mn-lt"/>
                          <a:ea typeface="+mn-ea"/>
                          <a:cs typeface="+mn-cs"/>
                        </a:rPr>
                        <a:t>98.83%</a:t>
                      </a:r>
                    </a:p>
                  </a:txBody>
                  <a:tcPr anchor="ctr">
                    <a:solidFill>
                      <a:schemeClr val="accent2">
                        <a:lumMod val="40000"/>
                        <a:lumOff val="60000"/>
                      </a:schemeClr>
                    </a:solidFill>
                  </a:tcPr>
                </a:tc>
                <a:tc>
                  <a:txBody>
                    <a:bodyPr/>
                    <a:lstStyle/>
                    <a:p>
                      <a:pPr marL="0" algn="l" defTabSz="914400" rtl="0" eaLnBrk="1" latinLnBrk="0" hangingPunct="1"/>
                      <a:r>
                        <a:rPr lang="en-US" altLang="zh-CN" sz="1400" kern="1200" dirty="0">
                          <a:solidFill>
                            <a:schemeClr val="tx1"/>
                          </a:solidFill>
                          <a:latin typeface="+mn-lt"/>
                          <a:ea typeface="+mn-ea"/>
                          <a:cs typeface="+mn-cs"/>
                        </a:rPr>
                        <a:t>98.5%</a:t>
                      </a:r>
                    </a:p>
                  </a:txBody>
                  <a:tcPr anchor="ctr">
                    <a:solidFill>
                      <a:schemeClr val="accent6">
                        <a:lumMod val="40000"/>
                        <a:lumOff val="60000"/>
                      </a:schemeClr>
                    </a:solidFill>
                  </a:tcPr>
                </a:tc>
                <a:extLst>
                  <a:ext uri="{0D108BD9-81ED-4DB2-BD59-A6C34878D82A}">
                    <a16:rowId xmlns:a16="http://schemas.microsoft.com/office/drawing/2014/main" val="1922935746"/>
                  </a:ext>
                </a:extLst>
              </a:tr>
              <a:tr h="428734">
                <a:tc>
                  <a:txBody>
                    <a:bodyPr/>
                    <a:lstStyle/>
                    <a:p>
                      <a:pPr marL="0" algn="l" defTabSz="914400" rtl="0" eaLnBrk="1" latinLnBrk="0" hangingPunct="1"/>
                      <a:r>
                        <a:rPr lang="en-US" sz="1400" kern="1200">
                          <a:solidFill>
                            <a:schemeClr val="tx1"/>
                          </a:solidFill>
                          <a:latin typeface="+mn-lt"/>
                          <a:ea typeface="+mn-ea"/>
                          <a:cs typeface="+mn-cs"/>
                        </a:rPr>
                        <a:t>family</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97.26%</a:t>
                      </a:r>
                    </a:p>
                  </a:txBody>
                  <a:tcPr anchor="ctr">
                    <a:solidFill>
                      <a:schemeClr val="accent1">
                        <a:lumMod val="20000"/>
                        <a:lumOff val="80000"/>
                      </a:schemeClr>
                    </a:solidFill>
                  </a:tcPr>
                </a:tc>
                <a:tc>
                  <a:txBody>
                    <a:bodyPr/>
                    <a:lstStyle/>
                    <a:p>
                      <a:pPr marL="0" algn="l" defTabSz="914400" rtl="0" eaLnBrk="1" latinLnBrk="0" hangingPunct="1"/>
                      <a:r>
                        <a:rPr lang="en-US" altLang="zh-CN" sz="1400" kern="1200" dirty="0">
                          <a:solidFill>
                            <a:schemeClr val="tx1"/>
                          </a:solidFill>
                          <a:latin typeface="+mn-lt"/>
                          <a:ea typeface="+mn-ea"/>
                          <a:cs typeface="+mn-cs"/>
                        </a:rPr>
                        <a:t>97.63%</a:t>
                      </a:r>
                    </a:p>
                  </a:txBody>
                  <a:tcPr anchor="ctr">
                    <a:solidFill>
                      <a:schemeClr val="accent2">
                        <a:lumMod val="40000"/>
                        <a:lumOff val="60000"/>
                      </a:schemeClr>
                    </a:solidFill>
                  </a:tcPr>
                </a:tc>
                <a:tc>
                  <a:txBody>
                    <a:bodyPr/>
                    <a:lstStyle/>
                    <a:p>
                      <a:pPr marL="0" algn="l" defTabSz="914400" rtl="0" eaLnBrk="1" latinLnBrk="0" hangingPunct="1"/>
                      <a:r>
                        <a:rPr lang="en-US" altLang="zh-CN" sz="1400" kern="1200">
                          <a:solidFill>
                            <a:schemeClr val="tx1"/>
                          </a:solidFill>
                          <a:latin typeface="+mn-lt"/>
                          <a:ea typeface="+mn-ea"/>
                          <a:cs typeface="+mn-cs"/>
                        </a:rPr>
                        <a:t>95.7%</a:t>
                      </a:r>
                    </a:p>
                  </a:txBody>
                  <a:tcPr anchor="ctr">
                    <a:solidFill>
                      <a:schemeClr val="accent6">
                        <a:lumMod val="40000"/>
                        <a:lumOff val="60000"/>
                      </a:schemeClr>
                    </a:solidFill>
                  </a:tcPr>
                </a:tc>
                <a:extLst>
                  <a:ext uri="{0D108BD9-81ED-4DB2-BD59-A6C34878D82A}">
                    <a16:rowId xmlns:a16="http://schemas.microsoft.com/office/drawing/2014/main" val="1968104897"/>
                  </a:ext>
                </a:extLst>
              </a:tr>
              <a:tr h="428734">
                <a:tc>
                  <a:txBody>
                    <a:bodyPr/>
                    <a:lstStyle/>
                    <a:p>
                      <a:pPr marL="0" algn="l" defTabSz="914400" rtl="0" eaLnBrk="1" latinLnBrk="0" hangingPunct="1"/>
                      <a:r>
                        <a:rPr lang="en-US" sz="1400" kern="1200">
                          <a:solidFill>
                            <a:schemeClr val="tx1"/>
                          </a:solidFill>
                          <a:latin typeface="+mn-lt"/>
                          <a:ea typeface="+mn-ea"/>
                          <a:cs typeface="+mn-cs"/>
                        </a:rPr>
                        <a:t>genus</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93.99%</a:t>
                      </a:r>
                    </a:p>
                  </a:txBody>
                  <a:tcPr anchor="ctr">
                    <a:solidFill>
                      <a:schemeClr val="accent1">
                        <a:lumMod val="20000"/>
                        <a:lumOff val="80000"/>
                      </a:schemeClr>
                    </a:solidFill>
                  </a:tcPr>
                </a:tc>
                <a:tc>
                  <a:txBody>
                    <a:bodyPr/>
                    <a:lstStyle/>
                    <a:p>
                      <a:pPr marL="0" algn="l" defTabSz="914400" rtl="0" eaLnBrk="1" latinLnBrk="0" hangingPunct="1"/>
                      <a:r>
                        <a:rPr lang="en-US" altLang="zh-CN" sz="1400" kern="1200">
                          <a:solidFill>
                            <a:schemeClr val="tx1"/>
                          </a:solidFill>
                          <a:latin typeface="+mn-lt"/>
                          <a:ea typeface="+mn-ea"/>
                          <a:cs typeface="+mn-cs"/>
                        </a:rPr>
                        <a:t>94.40%</a:t>
                      </a:r>
                    </a:p>
                  </a:txBody>
                  <a:tcPr anchor="ctr">
                    <a:solidFill>
                      <a:schemeClr val="accent2">
                        <a:lumMod val="40000"/>
                        <a:lumOff val="60000"/>
                      </a:schemeClr>
                    </a:solidFill>
                  </a:tcPr>
                </a:tc>
                <a:tc>
                  <a:txBody>
                    <a:bodyPr/>
                    <a:lstStyle/>
                    <a:p>
                      <a:pPr marL="0" algn="l" defTabSz="914400" rtl="0" eaLnBrk="1" latinLnBrk="0" hangingPunct="1"/>
                      <a:r>
                        <a:rPr lang="en-US" altLang="zh-CN" sz="1400" kern="1200" dirty="0">
                          <a:solidFill>
                            <a:schemeClr val="tx1"/>
                          </a:solidFill>
                          <a:latin typeface="+mn-lt"/>
                          <a:ea typeface="+mn-ea"/>
                          <a:cs typeface="+mn-cs"/>
                        </a:rPr>
                        <a:t>91.1%</a:t>
                      </a:r>
                    </a:p>
                  </a:txBody>
                  <a:tcPr anchor="ctr">
                    <a:solidFill>
                      <a:schemeClr val="accent6">
                        <a:lumMod val="40000"/>
                        <a:lumOff val="60000"/>
                      </a:schemeClr>
                    </a:solidFill>
                  </a:tcPr>
                </a:tc>
                <a:extLst>
                  <a:ext uri="{0D108BD9-81ED-4DB2-BD59-A6C34878D82A}">
                    <a16:rowId xmlns:a16="http://schemas.microsoft.com/office/drawing/2014/main" val="2140220344"/>
                  </a:ext>
                </a:extLst>
              </a:tr>
              <a:tr h="428734">
                <a:tc>
                  <a:txBody>
                    <a:bodyPr/>
                    <a:lstStyle/>
                    <a:p>
                      <a:pPr marL="0" algn="l" defTabSz="914400" rtl="0" eaLnBrk="1" latinLnBrk="0" hangingPunct="1"/>
                      <a:r>
                        <a:rPr lang="en-US" sz="1400" kern="1200">
                          <a:solidFill>
                            <a:schemeClr val="tx1"/>
                          </a:solidFill>
                          <a:latin typeface="+mn-lt"/>
                          <a:ea typeface="+mn-ea"/>
                          <a:cs typeface="+mn-cs"/>
                        </a:rPr>
                        <a:t>species</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86.76%</a:t>
                      </a:r>
                    </a:p>
                  </a:txBody>
                  <a:tcPr anchor="ctr">
                    <a:solidFill>
                      <a:schemeClr val="accent1">
                        <a:lumMod val="20000"/>
                        <a:lumOff val="80000"/>
                      </a:schemeClr>
                    </a:solidFill>
                  </a:tcPr>
                </a:tc>
                <a:tc>
                  <a:txBody>
                    <a:bodyPr/>
                    <a:lstStyle/>
                    <a:p>
                      <a:pPr marL="0" algn="l" defTabSz="914400" rtl="0" eaLnBrk="1" latinLnBrk="0" hangingPunct="1"/>
                      <a:r>
                        <a:rPr lang="en-US" altLang="zh-CN" sz="1400" kern="1200" dirty="0">
                          <a:solidFill>
                            <a:schemeClr val="tx1"/>
                          </a:solidFill>
                          <a:latin typeface="+mn-lt"/>
                          <a:ea typeface="+mn-ea"/>
                          <a:cs typeface="+mn-cs"/>
                        </a:rPr>
                        <a:t>88.11%</a:t>
                      </a:r>
                    </a:p>
                  </a:txBody>
                  <a:tcPr anchor="ctr">
                    <a:solidFill>
                      <a:schemeClr val="accent2">
                        <a:lumMod val="40000"/>
                        <a:lumOff val="60000"/>
                      </a:schemeClr>
                    </a:solidFill>
                  </a:tcPr>
                </a:tc>
                <a:tc>
                  <a:txBody>
                    <a:bodyPr/>
                    <a:lstStyle/>
                    <a:p>
                      <a:pPr marL="0" algn="l" defTabSz="914400" rtl="0" eaLnBrk="1" latinLnBrk="0" hangingPunct="1"/>
                      <a:r>
                        <a:rPr lang="en-US" altLang="zh-CN" sz="1400" kern="1200" dirty="0">
                          <a:solidFill>
                            <a:schemeClr val="tx1"/>
                          </a:solidFill>
                          <a:latin typeface="+mn-lt"/>
                          <a:ea typeface="+mn-ea"/>
                          <a:cs typeface="+mn-cs"/>
                        </a:rPr>
                        <a:t>84.9%</a:t>
                      </a:r>
                    </a:p>
                  </a:txBody>
                  <a:tcPr anchor="ctr">
                    <a:solidFill>
                      <a:schemeClr val="accent6">
                        <a:lumMod val="40000"/>
                        <a:lumOff val="60000"/>
                      </a:schemeClr>
                    </a:solidFill>
                  </a:tcPr>
                </a:tc>
                <a:extLst>
                  <a:ext uri="{0D108BD9-81ED-4DB2-BD59-A6C34878D82A}">
                    <a16:rowId xmlns:a16="http://schemas.microsoft.com/office/drawing/2014/main" val="2428400918"/>
                  </a:ext>
                </a:extLst>
              </a:tr>
            </a:tbl>
          </a:graphicData>
        </a:graphic>
      </p:graphicFrame>
      <p:sp>
        <p:nvSpPr>
          <p:cNvPr id="19" name="文本框 18">
            <a:extLst>
              <a:ext uri="{FF2B5EF4-FFF2-40B4-BE49-F238E27FC236}">
                <a16:creationId xmlns:a16="http://schemas.microsoft.com/office/drawing/2014/main" id="{4F223D0C-D002-48F5-BCC7-BD76AEB503B3}"/>
              </a:ext>
            </a:extLst>
          </p:cNvPr>
          <p:cNvSpPr txBox="1"/>
          <p:nvPr/>
        </p:nvSpPr>
        <p:spPr>
          <a:xfrm>
            <a:off x="3872193" y="1481101"/>
            <a:ext cx="3142023" cy="369332"/>
          </a:xfrm>
          <a:prstGeom prst="rect">
            <a:avLst/>
          </a:prstGeom>
          <a:solidFill>
            <a:schemeClr val="bg2"/>
          </a:solidFill>
        </p:spPr>
        <p:txBody>
          <a:bodyPr wrap="square">
            <a:spAutoFit/>
          </a:bodyPr>
          <a:lstStyle/>
          <a:p>
            <a:r>
              <a:rPr lang="en-US" altLang="zh-CN" dirty="0"/>
              <a:t>LCA host range​</a:t>
            </a:r>
            <a:endParaRPr lang="zh-CN" altLang="en-US" dirty="0"/>
          </a:p>
        </p:txBody>
      </p:sp>
      <p:graphicFrame>
        <p:nvGraphicFramePr>
          <p:cNvPr id="14" name="表格 13">
            <a:extLst>
              <a:ext uri="{FF2B5EF4-FFF2-40B4-BE49-F238E27FC236}">
                <a16:creationId xmlns:a16="http://schemas.microsoft.com/office/drawing/2014/main" id="{1E8EF8D8-2EBE-4A24-A179-B3E14E1B2EFD}"/>
              </a:ext>
            </a:extLst>
          </p:cNvPr>
          <p:cNvGraphicFramePr>
            <a:graphicFrameLocks noGrp="1"/>
          </p:cNvGraphicFramePr>
          <p:nvPr>
            <p:extLst>
              <p:ext uri="{D42A27DB-BD31-4B8C-83A1-F6EECF244321}">
                <p14:modId xmlns:p14="http://schemas.microsoft.com/office/powerpoint/2010/main" val="2275495106"/>
              </p:ext>
            </p:extLst>
          </p:nvPr>
        </p:nvGraphicFramePr>
        <p:xfrm>
          <a:off x="3880536" y="2108588"/>
          <a:ext cx="3214530" cy="3782992"/>
        </p:xfrm>
        <a:graphic>
          <a:graphicData uri="http://schemas.openxmlformats.org/drawingml/2006/table">
            <a:tbl>
              <a:tblPr>
                <a:tableStyleId>{5940675A-B579-460E-94D1-54222C63F5DA}</a:tableStyleId>
              </a:tblPr>
              <a:tblGrid>
                <a:gridCol w="1071510">
                  <a:extLst>
                    <a:ext uri="{9D8B030D-6E8A-4147-A177-3AD203B41FA5}">
                      <a16:colId xmlns:a16="http://schemas.microsoft.com/office/drawing/2014/main" val="233029053"/>
                    </a:ext>
                  </a:extLst>
                </a:gridCol>
                <a:gridCol w="1071510">
                  <a:extLst>
                    <a:ext uri="{9D8B030D-6E8A-4147-A177-3AD203B41FA5}">
                      <a16:colId xmlns:a16="http://schemas.microsoft.com/office/drawing/2014/main" val="954374178"/>
                    </a:ext>
                  </a:extLst>
                </a:gridCol>
                <a:gridCol w="1071510">
                  <a:extLst>
                    <a:ext uri="{9D8B030D-6E8A-4147-A177-3AD203B41FA5}">
                      <a16:colId xmlns:a16="http://schemas.microsoft.com/office/drawing/2014/main" val="3886716525"/>
                    </a:ext>
                  </a:extLst>
                </a:gridCol>
              </a:tblGrid>
              <a:tr h="560548">
                <a:tc>
                  <a:txBody>
                    <a:bodyPr/>
                    <a:lstStyle/>
                    <a:p>
                      <a:r>
                        <a:rPr lang="en-US" sz="1400" kern="1200">
                          <a:solidFill>
                            <a:schemeClr val="tx1"/>
                          </a:solidFill>
                          <a:latin typeface="+mn-lt"/>
                          <a:ea typeface="+mn-ea"/>
                          <a:cs typeface="+mn-cs"/>
                        </a:rPr>
                        <a:t>Tax level</a:t>
                      </a:r>
                    </a:p>
                  </a:txBody>
                  <a:tcPr anchor="ctr"/>
                </a:tc>
                <a:tc>
                  <a:txBody>
                    <a:bodyPr/>
                    <a:lstStyle/>
                    <a:p>
                      <a:r>
                        <a:rPr lang="en-US" altLang="zh-CN" sz="1400" kern="1200" dirty="0">
                          <a:solidFill>
                            <a:schemeClr val="tx1"/>
                          </a:solidFill>
                          <a:latin typeface="+mn-lt"/>
                          <a:ea typeface="+mn-ea"/>
                          <a:cs typeface="+mn-cs"/>
                        </a:rPr>
                        <a:t>Percent</a:t>
                      </a:r>
                    </a:p>
                  </a:txBody>
                  <a:tcPr anchor="ctr"/>
                </a:tc>
                <a:tc>
                  <a:txBody>
                    <a:bodyPr/>
                    <a:lstStyle/>
                    <a:p>
                      <a:r>
                        <a:rPr lang="en-US" sz="1400" kern="1200" dirty="0">
                          <a:solidFill>
                            <a:schemeClr val="tx1"/>
                          </a:solidFill>
                          <a:latin typeface="+mn-lt"/>
                          <a:ea typeface="+mn-ea"/>
                          <a:cs typeface="+mn-cs"/>
                        </a:rPr>
                        <a:t>Percent(</a:t>
                      </a:r>
                      <a:r>
                        <a:rPr lang="zh-CN" altLang="en-US" sz="1400" kern="1200" dirty="0">
                          <a:solidFill>
                            <a:schemeClr val="tx1"/>
                          </a:solidFill>
                          <a:latin typeface="+mn-lt"/>
                          <a:ea typeface="+mn-ea"/>
                          <a:cs typeface="+mn-cs"/>
                        </a:rPr>
                        <a:t>过滤后）</a:t>
                      </a:r>
                      <a:endParaRPr lang="en-US" sz="1400" kern="1200" dirty="0">
                        <a:solidFill>
                          <a:schemeClr val="tx1"/>
                        </a:solidFill>
                        <a:latin typeface="+mn-lt"/>
                        <a:ea typeface="+mn-ea"/>
                        <a:cs typeface="+mn-cs"/>
                      </a:endParaRPr>
                    </a:p>
                  </a:txBody>
                  <a:tcPr anchor="ctr"/>
                </a:tc>
                <a:extLst>
                  <a:ext uri="{0D108BD9-81ED-4DB2-BD59-A6C34878D82A}">
                    <a16:rowId xmlns:a16="http://schemas.microsoft.com/office/drawing/2014/main" val="854617812"/>
                  </a:ext>
                </a:extLst>
              </a:tr>
              <a:tr h="477704">
                <a:tc>
                  <a:txBody>
                    <a:bodyPr/>
                    <a:lstStyle/>
                    <a:p>
                      <a:r>
                        <a:rPr lang="en-US" sz="1400" kern="1200">
                          <a:solidFill>
                            <a:schemeClr val="tx1"/>
                          </a:solidFill>
                          <a:latin typeface="+mn-lt"/>
                          <a:ea typeface="+mn-ea"/>
                          <a:cs typeface="+mn-cs"/>
                        </a:rPr>
                        <a:t>species</a:t>
                      </a:r>
                    </a:p>
                  </a:txBody>
                  <a:tcPr anchor="ctr"/>
                </a:tc>
                <a:tc>
                  <a:txBody>
                    <a:bodyPr/>
                    <a:lstStyle/>
                    <a:p>
                      <a:r>
                        <a:rPr lang="en-US" altLang="zh-CN" sz="1400" kern="1200" dirty="0">
                          <a:solidFill>
                            <a:schemeClr val="tx1"/>
                          </a:solidFill>
                          <a:latin typeface="+mn-lt"/>
                          <a:ea typeface="+mn-ea"/>
                          <a:cs typeface="+mn-cs"/>
                        </a:rPr>
                        <a:t>44.94</a:t>
                      </a:r>
                    </a:p>
                  </a:txBody>
                  <a:tcPr anchor="ctr">
                    <a:solidFill>
                      <a:schemeClr val="accent1">
                        <a:lumMod val="20000"/>
                        <a:lumOff val="80000"/>
                      </a:schemeClr>
                    </a:solidFill>
                  </a:tcPr>
                </a:tc>
                <a:tc>
                  <a:txBody>
                    <a:bodyPr/>
                    <a:lstStyle/>
                    <a:p>
                      <a:r>
                        <a:rPr lang="en-US" altLang="zh-CN" sz="1400" kern="1200" dirty="0">
                          <a:solidFill>
                            <a:schemeClr val="tx1"/>
                          </a:solidFill>
                          <a:latin typeface="+mn-lt"/>
                          <a:ea typeface="+mn-ea"/>
                          <a:cs typeface="+mn-cs"/>
                        </a:rPr>
                        <a:t>47.60</a:t>
                      </a:r>
                    </a:p>
                  </a:txBody>
                  <a:tcPr anchor="ctr">
                    <a:solidFill>
                      <a:schemeClr val="accent2">
                        <a:lumMod val="40000"/>
                        <a:lumOff val="60000"/>
                      </a:schemeClr>
                    </a:solidFill>
                  </a:tcPr>
                </a:tc>
                <a:extLst>
                  <a:ext uri="{0D108BD9-81ED-4DB2-BD59-A6C34878D82A}">
                    <a16:rowId xmlns:a16="http://schemas.microsoft.com/office/drawing/2014/main" val="895763857"/>
                  </a:ext>
                </a:extLst>
              </a:tr>
              <a:tr h="477704">
                <a:tc>
                  <a:txBody>
                    <a:bodyPr/>
                    <a:lstStyle/>
                    <a:p>
                      <a:r>
                        <a:rPr lang="en-US" sz="1400" kern="1200">
                          <a:solidFill>
                            <a:schemeClr val="tx1"/>
                          </a:solidFill>
                          <a:latin typeface="+mn-lt"/>
                          <a:ea typeface="+mn-ea"/>
                          <a:cs typeface="+mn-cs"/>
                        </a:rPr>
                        <a:t>genus</a:t>
                      </a:r>
                    </a:p>
                  </a:txBody>
                  <a:tcPr anchor="ctr"/>
                </a:tc>
                <a:tc>
                  <a:txBody>
                    <a:bodyPr/>
                    <a:lstStyle/>
                    <a:p>
                      <a:r>
                        <a:rPr lang="en-US" altLang="zh-CN" sz="1400" kern="1200" dirty="0">
                          <a:solidFill>
                            <a:schemeClr val="tx1"/>
                          </a:solidFill>
                          <a:latin typeface="+mn-lt"/>
                          <a:ea typeface="+mn-ea"/>
                          <a:cs typeface="+mn-cs"/>
                        </a:rPr>
                        <a:t>32.94</a:t>
                      </a:r>
                    </a:p>
                  </a:txBody>
                  <a:tcPr anchor="ctr">
                    <a:solidFill>
                      <a:schemeClr val="accent2">
                        <a:lumMod val="40000"/>
                        <a:lumOff val="60000"/>
                      </a:schemeClr>
                    </a:solidFill>
                  </a:tcPr>
                </a:tc>
                <a:tc>
                  <a:txBody>
                    <a:bodyPr/>
                    <a:lstStyle/>
                    <a:p>
                      <a:r>
                        <a:rPr lang="en-US" altLang="zh-CN" sz="1400" kern="1200">
                          <a:solidFill>
                            <a:schemeClr val="tx1"/>
                          </a:solidFill>
                          <a:latin typeface="+mn-lt"/>
                          <a:ea typeface="+mn-ea"/>
                          <a:cs typeface="+mn-cs"/>
                        </a:rPr>
                        <a:t>32.65</a:t>
                      </a:r>
                    </a:p>
                  </a:txBody>
                  <a:tcPr anchor="ctr">
                    <a:solidFill>
                      <a:schemeClr val="accent1">
                        <a:lumMod val="20000"/>
                        <a:lumOff val="80000"/>
                      </a:schemeClr>
                    </a:solidFill>
                  </a:tcPr>
                </a:tc>
                <a:extLst>
                  <a:ext uri="{0D108BD9-81ED-4DB2-BD59-A6C34878D82A}">
                    <a16:rowId xmlns:a16="http://schemas.microsoft.com/office/drawing/2014/main" val="2147489044"/>
                  </a:ext>
                </a:extLst>
              </a:tr>
              <a:tr h="477704">
                <a:tc>
                  <a:txBody>
                    <a:bodyPr/>
                    <a:lstStyle/>
                    <a:p>
                      <a:r>
                        <a:rPr lang="en-US" sz="1400" kern="1200">
                          <a:solidFill>
                            <a:schemeClr val="tx1"/>
                          </a:solidFill>
                          <a:latin typeface="+mn-lt"/>
                          <a:ea typeface="+mn-ea"/>
                          <a:cs typeface="+mn-cs"/>
                        </a:rPr>
                        <a:t>family</a:t>
                      </a:r>
                    </a:p>
                  </a:txBody>
                  <a:tcPr anchor="ctr"/>
                </a:tc>
                <a:tc>
                  <a:txBody>
                    <a:bodyPr/>
                    <a:lstStyle/>
                    <a:p>
                      <a:r>
                        <a:rPr lang="en-US" altLang="zh-CN" sz="1400" kern="1200" dirty="0">
                          <a:solidFill>
                            <a:schemeClr val="tx1"/>
                          </a:solidFill>
                          <a:latin typeface="+mn-lt"/>
                          <a:ea typeface="+mn-ea"/>
                          <a:cs typeface="+mn-cs"/>
                        </a:rPr>
                        <a:t>12.40</a:t>
                      </a:r>
                    </a:p>
                  </a:txBody>
                  <a:tcPr anchor="ctr">
                    <a:solidFill>
                      <a:schemeClr val="accent2">
                        <a:lumMod val="40000"/>
                        <a:lumOff val="60000"/>
                      </a:schemeClr>
                    </a:solidFill>
                  </a:tcPr>
                </a:tc>
                <a:tc>
                  <a:txBody>
                    <a:bodyPr/>
                    <a:lstStyle/>
                    <a:p>
                      <a:r>
                        <a:rPr lang="en-US" altLang="zh-CN" sz="1400" kern="1200" dirty="0">
                          <a:solidFill>
                            <a:schemeClr val="tx1"/>
                          </a:solidFill>
                          <a:latin typeface="+mn-lt"/>
                          <a:ea typeface="+mn-ea"/>
                          <a:cs typeface="+mn-cs"/>
                        </a:rPr>
                        <a:t>11.12</a:t>
                      </a:r>
                    </a:p>
                  </a:txBody>
                  <a:tcPr anchor="ctr">
                    <a:solidFill>
                      <a:schemeClr val="accent1">
                        <a:lumMod val="20000"/>
                        <a:lumOff val="80000"/>
                      </a:schemeClr>
                    </a:solidFill>
                  </a:tcPr>
                </a:tc>
                <a:extLst>
                  <a:ext uri="{0D108BD9-81ED-4DB2-BD59-A6C34878D82A}">
                    <a16:rowId xmlns:a16="http://schemas.microsoft.com/office/drawing/2014/main" val="826147904"/>
                  </a:ext>
                </a:extLst>
              </a:tr>
              <a:tr h="477704">
                <a:tc>
                  <a:txBody>
                    <a:bodyPr/>
                    <a:lstStyle/>
                    <a:p>
                      <a:r>
                        <a:rPr lang="en-US" sz="1400" kern="1200" dirty="0">
                          <a:solidFill>
                            <a:schemeClr val="tx1"/>
                          </a:solidFill>
                          <a:latin typeface="+mn-lt"/>
                          <a:ea typeface="+mn-ea"/>
                          <a:cs typeface="+mn-cs"/>
                        </a:rPr>
                        <a:t>order</a:t>
                      </a:r>
                    </a:p>
                  </a:txBody>
                  <a:tcPr anchor="ctr"/>
                </a:tc>
                <a:tc>
                  <a:txBody>
                    <a:bodyPr/>
                    <a:lstStyle/>
                    <a:p>
                      <a:r>
                        <a:rPr lang="en-US" altLang="zh-CN" sz="1400" kern="1200" dirty="0">
                          <a:solidFill>
                            <a:schemeClr val="tx1"/>
                          </a:solidFill>
                          <a:latin typeface="+mn-lt"/>
                          <a:ea typeface="+mn-ea"/>
                          <a:cs typeface="+mn-cs"/>
                        </a:rPr>
                        <a:t>4.58</a:t>
                      </a:r>
                    </a:p>
                  </a:txBody>
                  <a:tcPr anchor="ctr">
                    <a:solidFill>
                      <a:schemeClr val="accent2">
                        <a:lumMod val="40000"/>
                        <a:lumOff val="60000"/>
                      </a:schemeClr>
                    </a:solidFill>
                  </a:tcPr>
                </a:tc>
                <a:tc>
                  <a:txBody>
                    <a:bodyPr/>
                    <a:lstStyle/>
                    <a:p>
                      <a:r>
                        <a:rPr lang="en-US" altLang="zh-CN" sz="1400" kern="1200" dirty="0">
                          <a:solidFill>
                            <a:schemeClr val="tx1"/>
                          </a:solidFill>
                          <a:latin typeface="+mn-lt"/>
                          <a:ea typeface="+mn-ea"/>
                          <a:cs typeface="+mn-cs"/>
                        </a:rPr>
                        <a:t>3.82</a:t>
                      </a:r>
                    </a:p>
                  </a:txBody>
                  <a:tcPr anchor="ctr">
                    <a:solidFill>
                      <a:schemeClr val="accent1">
                        <a:lumMod val="20000"/>
                        <a:lumOff val="80000"/>
                      </a:schemeClr>
                    </a:solidFill>
                  </a:tcPr>
                </a:tc>
                <a:extLst>
                  <a:ext uri="{0D108BD9-81ED-4DB2-BD59-A6C34878D82A}">
                    <a16:rowId xmlns:a16="http://schemas.microsoft.com/office/drawing/2014/main" val="180886752"/>
                  </a:ext>
                </a:extLst>
              </a:tr>
              <a:tr h="477704">
                <a:tc>
                  <a:txBody>
                    <a:bodyPr/>
                    <a:lstStyle/>
                    <a:p>
                      <a:r>
                        <a:rPr lang="en-US" sz="1400" kern="1200">
                          <a:solidFill>
                            <a:schemeClr val="tx1"/>
                          </a:solidFill>
                          <a:latin typeface="+mn-lt"/>
                          <a:ea typeface="+mn-ea"/>
                          <a:cs typeface="+mn-cs"/>
                        </a:rPr>
                        <a:t>class</a:t>
                      </a:r>
                    </a:p>
                  </a:txBody>
                  <a:tcPr anchor="ctr"/>
                </a:tc>
                <a:tc>
                  <a:txBody>
                    <a:bodyPr/>
                    <a:lstStyle/>
                    <a:p>
                      <a:r>
                        <a:rPr lang="en-US" altLang="zh-CN" sz="1400" kern="1200" dirty="0">
                          <a:solidFill>
                            <a:schemeClr val="tx1"/>
                          </a:solidFill>
                          <a:latin typeface="+mn-lt"/>
                          <a:ea typeface="+mn-ea"/>
                          <a:cs typeface="+mn-cs"/>
                        </a:rPr>
                        <a:t>2.32</a:t>
                      </a:r>
                    </a:p>
                  </a:txBody>
                  <a:tcPr anchor="ctr">
                    <a:solidFill>
                      <a:schemeClr val="accent1">
                        <a:lumMod val="20000"/>
                        <a:lumOff val="80000"/>
                      </a:schemeClr>
                    </a:solidFill>
                  </a:tcPr>
                </a:tc>
                <a:tc>
                  <a:txBody>
                    <a:bodyPr/>
                    <a:lstStyle/>
                    <a:p>
                      <a:r>
                        <a:rPr lang="en-US" altLang="zh-CN" sz="1400" kern="1200" dirty="0">
                          <a:solidFill>
                            <a:schemeClr val="tx1"/>
                          </a:solidFill>
                          <a:latin typeface="+mn-lt"/>
                          <a:ea typeface="+mn-ea"/>
                          <a:cs typeface="+mn-cs"/>
                        </a:rPr>
                        <a:t>2.43</a:t>
                      </a:r>
                    </a:p>
                  </a:txBody>
                  <a:tcPr anchor="ctr">
                    <a:solidFill>
                      <a:schemeClr val="accent2">
                        <a:lumMod val="40000"/>
                        <a:lumOff val="60000"/>
                      </a:schemeClr>
                    </a:solidFill>
                  </a:tcPr>
                </a:tc>
                <a:extLst>
                  <a:ext uri="{0D108BD9-81ED-4DB2-BD59-A6C34878D82A}">
                    <a16:rowId xmlns:a16="http://schemas.microsoft.com/office/drawing/2014/main" val="2629330955"/>
                  </a:ext>
                </a:extLst>
              </a:tr>
              <a:tr h="477704">
                <a:tc>
                  <a:txBody>
                    <a:bodyPr/>
                    <a:lstStyle/>
                    <a:p>
                      <a:r>
                        <a:rPr lang="en-US" sz="1400" kern="1200">
                          <a:solidFill>
                            <a:schemeClr val="tx1"/>
                          </a:solidFill>
                          <a:latin typeface="+mn-lt"/>
                          <a:ea typeface="+mn-ea"/>
                          <a:cs typeface="+mn-cs"/>
                        </a:rPr>
                        <a:t>kingdom</a:t>
                      </a:r>
                    </a:p>
                  </a:txBody>
                  <a:tcPr anchor="ctr"/>
                </a:tc>
                <a:tc>
                  <a:txBody>
                    <a:bodyPr/>
                    <a:lstStyle/>
                    <a:p>
                      <a:r>
                        <a:rPr lang="en-US" altLang="zh-CN" sz="1400" kern="1200" dirty="0">
                          <a:solidFill>
                            <a:schemeClr val="tx1"/>
                          </a:solidFill>
                          <a:latin typeface="+mn-lt"/>
                          <a:ea typeface="+mn-ea"/>
                          <a:cs typeface="+mn-cs"/>
                        </a:rPr>
                        <a:t>2.74</a:t>
                      </a:r>
                    </a:p>
                  </a:txBody>
                  <a:tcPr anchor="ctr">
                    <a:solidFill>
                      <a:schemeClr val="accent2">
                        <a:lumMod val="40000"/>
                        <a:lumOff val="60000"/>
                      </a:schemeClr>
                    </a:solidFill>
                  </a:tcPr>
                </a:tc>
                <a:tc>
                  <a:txBody>
                    <a:bodyPr/>
                    <a:lstStyle/>
                    <a:p>
                      <a:r>
                        <a:rPr lang="en-US" altLang="zh-CN" sz="1400" kern="1200" dirty="0">
                          <a:solidFill>
                            <a:schemeClr val="tx1"/>
                          </a:solidFill>
                          <a:latin typeface="+mn-lt"/>
                          <a:ea typeface="+mn-ea"/>
                          <a:cs typeface="+mn-cs"/>
                        </a:rPr>
                        <a:t>2.31</a:t>
                      </a:r>
                    </a:p>
                  </a:txBody>
                  <a:tcPr anchor="ctr">
                    <a:solidFill>
                      <a:schemeClr val="accent1">
                        <a:lumMod val="20000"/>
                        <a:lumOff val="80000"/>
                      </a:schemeClr>
                    </a:solidFill>
                  </a:tcPr>
                </a:tc>
                <a:extLst>
                  <a:ext uri="{0D108BD9-81ED-4DB2-BD59-A6C34878D82A}">
                    <a16:rowId xmlns:a16="http://schemas.microsoft.com/office/drawing/2014/main" val="1211143998"/>
                  </a:ext>
                </a:extLst>
              </a:tr>
              <a:tr h="356220">
                <a:tc>
                  <a:txBody>
                    <a:bodyPr/>
                    <a:lstStyle/>
                    <a:p>
                      <a:r>
                        <a:rPr lang="en-US" sz="1400" kern="1200">
                          <a:solidFill>
                            <a:schemeClr val="tx1"/>
                          </a:solidFill>
                          <a:latin typeface="+mn-lt"/>
                          <a:ea typeface="+mn-ea"/>
                          <a:cs typeface="+mn-cs"/>
                        </a:rPr>
                        <a:t>phylum</a:t>
                      </a:r>
                    </a:p>
                  </a:txBody>
                  <a:tcPr anchor="ctr"/>
                </a:tc>
                <a:tc>
                  <a:txBody>
                    <a:bodyPr/>
                    <a:lstStyle/>
                    <a:p>
                      <a:r>
                        <a:rPr lang="en-US" altLang="zh-CN" sz="1400" kern="1200" dirty="0">
                          <a:solidFill>
                            <a:schemeClr val="tx1"/>
                          </a:solidFill>
                          <a:latin typeface="+mn-lt"/>
                          <a:ea typeface="+mn-ea"/>
                          <a:cs typeface="+mn-cs"/>
                        </a:rPr>
                        <a:t>0.07</a:t>
                      </a:r>
                    </a:p>
                  </a:txBody>
                  <a:tcPr anchor="ctr"/>
                </a:tc>
                <a:tc>
                  <a:txBody>
                    <a:bodyPr/>
                    <a:lstStyle/>
                    <a:p>
                      <a:r>
                        <a:rPr lang="en-US" altLang="zh-CN" sz="1400" kern="1200" dirty="0">
                          <a:solidFill>
                            <a:schemeClr val="tx1"/>
                          </a:solidFill>
                          <a:latin typeface="+mn-lt"/>
                          <a:ea typeface="+mn-ea"/>
                          <a:cs typeface="+mn-cs"/>
                        </a:rPr>
                        <a:t>0.07</a:t>
                      </a:r>
                    </a:p>
                  </a:txBody>
                  <a:tcPr anchor="ctr">
                    <a:noFill/>
                  </a:tcPr>
                </a:tc>
                <a:extLst>
                  <a:ext uri="{0D108BD9-81ED-4DB2-BD59-A6C34878D82A}">
                    <a16:rowId xmlns:a16="http://schemas.microsoft.com/office/drawing/2014/main" val="3273566670"/>
                  </a:ext>
                </a:extLst>
              </a:tr>
            </a:tbl>
          </a:graphicData>
        </a:graphic>
      </p:graphicFrame>
      <p:sp>
        <p:nvSpPr>
          <p:cNvPr id="18" name="Rectangle 2">
            <a:extLst>
              <a:ext uri="{FF2B5EF4-FFF2-40B4-BE49-F238E27FC236}">
                <a16:creationId xmlns:a16="http://schemas.microsoft.com/office/drawing/2014/main" id="{7181F67C-20E9-466E-9416-C35DC477350A}"/>
              </a:ext>
            </a:extLst>
          </p:cNvPr>
          <p:cNvSpPr>
            <a:spLocks noChangeArrowheads="1"/>
          </p:cNvSpPr>
          <p:nvPr/>
        </p:nvSpPr>
        <p:spPr bwMode="auto">
          <a:xfrm>
            <a:off x="4700629" y="2057871"/>
            <a:ext cx="42954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20" name="表格 19">
            <a:extLst>
              <a:ext uri="{FF2B5EF4-FFF2-40B4-BE49-F238E27FC236}">
                <a16:creationId xmlns:a16="http://schemas.microsoft.com/office/drawing/2014/main" id="{95640C56-2EF5-4CCD-832D-F9F20142FA85}"/>
              </a:ext>
            </a:extLst>
          </p:cNvPr>
          <p:cNvGraphicFramePr>
            <a:graphicFrameLocks noGrp="1"/>
          </p:cNvGraphicFramePr>
          <p:nvPr>
            <p:extLst>
              <p:ext uri="{D42A27DB-BD31-4B8C-83A1-F6EECF244321}">
                <p14:modId xmlns:p14="http://schemas.microsoft.com/office/powerpoint/2010/main" val="4244226321"/>
              </p:ext>
            </p:extLst>
          </p:nvPr>
        </p:nvGraphicFramePr>
        <p:xfrm>
          <a:off x="7672591" y="2152789"/>
          <a:ext cx="3142023" cy="3744849"/>
        </p:xfrm>
        <a:graphic>
          <a:graphicData uri="http://schemas.openxmlformats.org/drawingml/2006/table">
            <a:tbl>
              <a:tblPr>
                <a:tableStyleId>{5940675A-B579-460E-94D1-54222C63F5DA}</a:tableStyleId>
              </a:tblPr>
              <a:tblGrid>
                <a:gridCol w="1047341">
                  <a:extLst>
                    <a:ext uri="{9D8B030D-6E8A-4147-A177-3AD203B41FA5}">
                      <a16:colId xmlns:a16="http://schemas.microsoft.com/office/drawing/2014/main" val="2443205075"/>
                    </a:ext>
                  </a:extLst>
                </a:gridCol>
                <a:gridCol w="1047341">
                  <a:extLst>
                    <a:ext uri="{9D8B030D-6E8A-4147-A177-3AD203B41FA5}">
                      <a16:colId xmlns:a16="http://schemas.microsoft.com/office/drawing/2014/main" val="3763189468"/>
                    </a:ext>
                  </a:extLst>
                </a:gridCol>
                <a:gridCol w="1047341">
                  <a:extLst>
                    <a:ext uri="{9D8B030D-6E8A-4147-A177-3AD203B41FA5}">
                      <a16:colId xmlns:a16="http://schemas.microsoft.com/office/drawing/2014/main" val="1478748295"/>
                    </a:ext>
                  </a:extLst>
                </a:gridCol>
              </a:tblGrid>
              <a:tr h="512106">
                <a:tc>
                  <a:txBody>
                    <a:bodyPr/>
                    <a:lstStyle/>
                    <a:p>
                      <a:r>
                        <a:rPr lang="en-US" sz="1400" kern="1200">
                          <a:solidFill>
                            <a:schemeClr val="tx1"/>
                          </a:solidFill>
                          <a:latin typeface="+mn-lt"/>
                          <a:ea typeface="+mn-ea"/>
                          <a:cs typeface="+mn-cs"/>
                        </a:rPr>
                        <a:t>Host Num</a:t>
                      </a:r>
                    </a:p>
                  </a:txBody>
                  <a:tcPr anchor="ctr"/>
                </a:tc>
                <a:tc>
                  <a:txBody>
                    <a:bodyPr/>
                    <a:lstStyle/>
                    <a:p>
                      <a:r>
                        <a:rPr lang="en-US" sz="1400" kern="1200" dirty="0">
                          <a:solidFill>
                            <a:schemeClr val="tx1"/>
                          </a:solidFill>
                          <a:latin typeface="+mn-lt"/>
                          <a:ea typeface="+mn-ea"/>
                          <a:cs typeface="+mn-cs"/>
                        </a:rPr>
                        <a:t>Percent</a:t>
                      </a:r>
                    </a:p>
                  </a:txBody>
                  <a:tcPr anchor="ctr"/>
                </a:tc>
                <a:tc>
                  <a:txBody>
                    <a:bodyPr/>
                    <a:lstStyle/>
                    <a:p>
                      <a:r>
                        <a:rPr lang="en-US" sz="1400" kern="1200" dirty="0">
                          <a:solidFill>
                            <a:schemeClr val="tx1"/>
                          </a:solidFill>
                          <a:latin typeface="+mn-lt"/>
                          <a:ea typeface="+mn-ea"/>
                          <a:cs typeface="+mn-cs"/>
                        </a:rPr>
                        <a:t>Percent</a:t>
                      </a:r>
                      <a:r>
                        <a:rPr lang="zh-CN" altLang="en-US" sz="1400" kern="1200" dirty="0">
                          <a:solidFill>
                            <a:schemeClr val="tx1"/>
                          </a:solidFill>
                          <a:latin typeface="+mn-lt"/>
                          <a:ea typeface="+mn-ea"/>
                          <a:cs typeface="+mn-cs"/>
                        </a:rPr>
                        <a:t>（过滤后）</a:t>
                      </a:r>
                      <a:endParaRPr lang="en-US" sz="1400" kern="1200" dirty="0">
                        <a:solidFill>
                          <a:schemeClr val="tx1"/>
                        </a:solidFill>
                        <a:latin typeface="+mn-lt"/>
                        <a:ea typeface="+mn-ea"/>
                        <a:cs typeface="+mn-cs"/>
                      </a:endParaRPr>
                    </a:p>
                  </a:txBody>
                  <a:tcPr anchor="ctr"/>
                </a:tc>
                <a:extLst>
                  <a:ext uri="{0D108BD9-81ED-4DB2-BD59-A6C34878D82A}">
                    <a16:rowId xmlns:a16="http://schemas.microsoft.com/office/drawing/2014/main" val="3808079464"/>
                  </a:ext>
                </a:extLst>
              </a:tr>
              <a:tr h="358521">
                <a:tc>
                  <a:txBody>
                    <a:bodyPr/>
                    <a:lstStyle/>
                    <a:p>
                      <a:r>
                        <a:rPr lang="en-US" altLang="zh-CN" sz="1400" kern="1200">
                          <a:solidFill>
                            <a:schemeClr val="tx1"/>
                          </a:solidFill>
                          <a:latin typeface="+mn-lt"/>
                          <a:ea typeface="+mn-ea"/>
                          <a:cs typeface="+mn-cs"/>
                        </a:rPr>
                        <a:t>1</a:t>
                      </a:r>
                    </a:p>
                  </a:txBody>
                  <a:tcPr anchor="ctr"/>
                </a:tc>
                <a:tc>
                  <a:txBody>
                    <a:bodyPr/>
                    <a:lstStyle/>
                    <a:p>
                      <a:r>
                        <a:rPr lang="en-US" altLang="zh-CN" sz="1400" kern="1200" dirty="0">
                          <a:solidFill>
                            <a:schemeClr val="tx1"/>
                          </a:solidFill>
                          <a:latin typeface="+mn-lt"/>
                          <a:ea typeface="+mn-ea"/>
                          <a:cs typeface="+mn-cs"/>
                        </a:rPr>
                        <a:t>36.60</a:t>
                      </a:r>
                    </a:p>
                  </a:txBody>
                  <a:tcPr anchor="ctr">
                    <a:solidFill>
                      <a:schemeClr val="accent1">
                        <a:lumMod val="20000"/>
                        <a:lumOff val="80000"/>
                      </a:schemeClr>
                    </a:solidFill>
                  </a:tcPr>
                </a:tc>
                <a:tc>
                  <a:txBody>
                    <a:bodyPr/>
                    <a:lstStyle/>
                    <a:p>
                      <a:r>
                        <a:rPr lang="en-US" altLang="zh-CN" sz="1400" kern="1200">
                          <a:solidFill>
                            <a:schemeClr val="tx1"/>
                          </a:solidFill>
                          <a:latin typeface="+mn-lt"/>
                          <a:ea typeface="+mn-ea"/>
                          <a:cs typeface="+mn-cs"/>
                        </a:rPr>
                        <a:t>39.14</a:t>
                      </a:r>
                    </a:p>
                  </a:txBody>
                  <a:tcPr anchor="ctr">
                    <a:solidFill>
                      <a:schemeClr val="accent2">
                        <a:lumMod val="40000"/>
                        <a:lumOff val="60000"/>
                      </a:schemeClr>
                    </a:solidFill>
                  </a:tcPr>
                </a:tc>
                <a:extLst>
                  <a:ext uri="{0D108BD9-81ED-4DB2-BD59-A6C34878D82A}">
                    <a16:rowId xmlns:a16="http://schemas.microsoft.com/office/drawing/2014/main" val="3527798545"/>
                  </a:ext>
                </a:extLst>
              </a:tr>
              <a:tr h="358521">
                <a:tc>
                  <a:txBody>
                    <a:bodyPr/>
                    <a:lstStyle/>
                    <a:p>
                      <a:r>
                        <a:rPr lang="en-US" altLang="zh-CN" sz="1400" kern="1200">
                          <a:solidFill>
                            <a:schemeClr val="tx1"/>
                          </a:solidFill>
                          <a:latin typeface="+mn-lt"/>
                          <a:ea typeface="+mn-ea"/>
                          <a:cs typeface="+mn-cs"/>
                        </a:rPr>
                        <a:t>2</a:t>
                      </a:r>
                    </a:p>
                  </a:txBody>
                  <a:tcPr anchor="ctr"/>
                </a:tc>
                <a:tc>
                  <a:txBody>
                    <a:bodyPr/>
                    <a:lstStyle/>
                    <a:p>
                      <a:r>
                        <a:rPr lang="en-US" altLang="zh-CN" sz="1400" kern="1200" dirty="0">
                          <a:solidFill>
                            <a:schemeClr val="tx1"/>
                          </a:solidFill>
                          <a:latin typeface="+mn-lt"/>
                          <a:ea typeface="+mn-ea"/>
                          <a:cs typeface="+mn-cs"/>
                        </a:rPr>
                        <a:t>17.83</a:t>
                      </a:r>
                    </a:p>
                  </a:txBody>
                  <a:tcPr anchor="ctr">
                    <a:solidFill>
                      <a:schemeClr val="accent1">
                        <a:lumMod val="20000"/>
                        <a:lumOff val="80000"/>
                      </a:schemeClr>
                    </a:solidFill>
                  </a:tcPr>
                </a:tc>
                <a:tc>
                  <a:txBody>
                    <a:bodyPr/>
                    <a:lstStyle/>
                    <a:p>
                      <a:r>
                        <a:rPr lang="en-US" altLang="zh-CN" sz="1400" kern="1200" dirty="0">
                          <a:solidFill>
                            <a:schemeClr val="tx1"/>
                          </a:solidFill>
                          <a:latin typeface="+mn-lt"/>
                          <a:ea typeface="+mn-ea"/>
                          <a:cs typeface="+mn-cs"/>
                        </a:rPr>
                        <a:t>18.80</a:t>
                      </a:r>
                    </a:p>
                  </a:txBody>
                  <a:tcPr anchor="ctr">
                    <a:solidFill>
                      <a:schemeClr val="accent2">
                        <a:lumMod val="40000"/>
                        <a:lumOff val="60000"/>
                      </a:schemeClr>
                    </a:solidFill>
                  </a:tcPr>
                </a:tc>
                <a:extLst>
                  <a:ext uri="{0D108BD9-81ED-4DB2-BD59-A6C34878D82A}">
                    <a16:rowId xmlns:a16="http://schemas.microsoft.com/office/drawing/2014/main" val="2595209540"/>
                  </a:ext>
                </a:extLst>
              </a:tr>
              <a:tr h="358521">
                <a:tc>
                  <a:txBody>
                    <a:bodyPr/>
                    <a:lstStyle/>
                    <a:p>
                      <a:r>
                        <a:rPr lang="en-US" altLang="zh-CN" sz="1400" kern="1200">
                          <a:solidFill>
                            <a:schemeClr val="tx1"/>
                          </a:solidFill>
                          <a:latin typeface="+mn-lt"/>
                          <a:ea typeface="+mn-ea"/>
                          <a:cs typeface="+mn-cs"/>
                        </a:rPr>
                        <a:t>3</a:t>
                      </a:r>
                    </a:p>
                  </a:txBody>
                  <a:tcPr anchor="ctr"/>
                </a:tc>
                <a:tc>
                  <a:txBody>
                    <a:bodyPr/>
                    <a:lstStyle/>
                    <a:p>
                      <a:r>
                        <a:rPr lang="en-US" altLang="zh-CN" sz="1400" kern="1200" dirty="0">
                          <a:solidFill>
                            <a:schemeClr val="tx1"/>
                          </a:solidFill>
                          <a:latin typeface="+mn-lt"/>
                          <a:ea typeface="+mn-ea"/>
                          <a:cs typeface="+mn-cs"/>
                        </a:rPr>
                        <a:t>10.44</a:t>
                      </a:r>
                    </a:p>
                  </a:txBody>
                  <a:tcPr anchor="ctr">
                    <a:solidFill>
                      <a:schemeClr val="accent2">
                        <a:lumMod val="40000"/>
                        <a:lumOff val="60000"/>
                      </a:schemeClr>
                    </a:solidFill>
                  </a:tcPr>
                </a:tc>
                <a:tc>
                  <a:txBody>
                    <a:bodyPr/>
                    <a:lstStyle/>
                    <a:p>
                      <a:r>
                        <a:rPr lang="en-US" altLang="zh-CN" sz="1400" kern="1200">
                          <a:solidFill>
                            <a:schemeClr val="tx1"/>
                          </a:solidFill>
                          <a:latin typeface="+mn-lt"/>
                          <a:ea typeface="+mn-ea"/>
                          <a:cs typeface="+mn-cs"/>
                        </a:rPr>
                        <a:t>10.32</a:t>
                      </a:r>
                    </a:p>
                  </a:txBody>
                  <a:tcPr anchor="ctr">
                    <a:solidFill>
                      <a:schemeClr val="accent1">
                        <a:lumMod val="20000"/>
                        <a:lumOff val="80000"/>
                      </a:schemeClr>
                    </a:solidFill>
                  </a:tcPr>
                </a:tc>
                <a:extLst>
                  <a:ext uri="{0D108BD9-81ED-4DB2-BD59-A6C34878D82A}">
                    <a16:rowId xmlns:a16="http://schemas.microsoft.com/office/drawing/2014/main" val="1724963689"/>
                  </a:ext>
                </a:extLst>
              </a:tr>
              <a:tr h="358521">
                <a:tc>
                  <a:txBody>
                    <a:bodyPr/>
                    <a:lstStyle/>
                    <a:p>
                      <a:r>
                        <a:rPr lang="en-US" altLang="zh-CN" sz="1400" kern="1200">
                          <a:solidFill>
                            <a:schemeClr val="tx1"/>
                          </a:solidFill>
                          <a:latin typeface="+mn-lt"/>
                          <a:ea typeface="+mn-ea"/>
                          <a:cs typeface="+mn-cs"/>
                        </a:rPr>
                        <a:t>4</a:t>
                      </a:r>
                    </a:p>
                  </a:txBody>
                  <a:tcPr anchor="ctr"/>
                </a:tc>
                <a:tc>
                  <a:txBody>
                    <a:bodyPr/>
                    <a:lstStyle/>
                    <a:p>
                      <a:r>
                        <a:rPr lang="en-US" altLang="zh-CN" sz="1400" kern="1200" dirty="0">
                          <a:solidFill>
                            <a:schemeClr val="tx1"/>
                          </a:solidFill>
                          <a:latin typeface="+mn-lt"/>
                          <a:ea typeface="+mn-ea"/>
                          <a:cs typeface="+mn-cs"/>
                        </a:rPr>
                        <a:t>7.68</a:t>
                      </a:r>
                    </a:p>
                  </a:txBody>
                  <a:tcPr anchor="ctr">
                    <a:solidFill>
                      <a:schemeClr val="accent2">
                        <a:lumMod val="40000"/>
                        <a:lumOff val="60000"/>
                      </a:schemeClr>
                    </a:solidFill>
                  </a:tcPr>
                </a:tc>
                <a:tc>
                  <a:txBody>
                    <a:bodyPr/>
                    <a:lstStyle/>
                    <a:p>
                      <a:r>
                        <a:rPr lang="en-US" altLang="zh-CN" sz="1400" kern="1200">
                          <a:solidFill>
                            <a:schemeClr val="tx1"/>
                          </a:solidFill>
                          <a:latin typeface="+mn-lt"/>
                          <a:ea typeface="+mn-ea"/>
                          <a:cs typeface="+mn-cs"/>
                        </a:rPr>
                        <a:t>7.56</a:t>
                      </a:r>
                    </a:p>
                  </a:txBody>
                  <a:tcPr anchor="ctr">
                    <a:solidFill>
                      <a:schemeClr val="accent1">
                        <a:lumMod val="20000"/>
                        <a:lumOff val="80000"/>
                      </a:schemeClr>
                    </a:solidFill>
                  </a:tcPr>
                </a:tc>
                <a:extLst>
                  <a:ext uri="{0D108BD9-81ED-4DB2-BD59-A6C34878D82A}">
                    <a16:rowId xmlns:a16="http://schemas.microsoft.com/office/drawing/2014/main" val="513252721"/>
                  </a:ext>
                </a:extLst>
              </a:tr>
              <a:tr h="358521">
                <a:tc>
                  <a:txBody>
                    <a:bodyPr/>
                    <a:lstStyle/>
                    <a:p>
                      <a:r>
                        <a:rPr lang="en-US" altLang="zh-CN" sz="1400" kern="1200" dirty="0">
                          <a:solidFill>
                            <a:schemeClr val="tx1"/>
                          </a:solidFill>
                          <a:latin typeface="+mn-lt"/>
                          <a:ea typeface="+mn-ea"/>
                          <a:cs typeface="+mn-cs"/>
                        </a:rPr>
                        <a:t>5</a:t>
                      </a:r>
                    </a:p>
                  </a:txBody>
                  <a:tcPr anchor="ctr"/>
                </a:tc>
                <a:tc>
                  <a:txBody>
                    <a:bodyPr/>
                    <a:lstStyle/>
                    <a:p>
                      <a:r>
                        <a:rPr lang="en-US" altLang="zh-CN" sz="1400" kern="1200" dirty="0">
                          <a:solidFill>
                            <a:schemeClr val="tx1"/>
                          </a:solidFill>
                          <a:latin typeface="+mn-lt"/>
                          <a:ea typeface="+mn-ea"/>
                          <a:cs typeface="+mn-cs"/>
                        </a:rPr>
                        <a:t>5.08</a:t>
                      </a:r>
                    </a:p>
                  </a:txBody>
                  <a:tcPr anchor="ctr">
                    <a:solidFill>
                      <a:schemeClr val="accent2">
                        <a:lumMod val="40000"/>
                        <a:lumOff val="60000"/>
                      </a:schemeClr>
                    </a:solidFill>
                  </a:tcPr>
                </a:tc>
                <a:tc>
                  <a:txBody>
                    <a:bodyPr/>
                    <a:lstStyle/>
                    <a:p>
                      <a:r>
                        <a:rPr lang="en-US" altLang="zh-CN" sz="1400" kern="1200">
                          <a:solidFill>
                            <a:schemeClr val="tx1"/>
                          </a:solidFill>
                          <a:latin typeface="+mn-lt"/>
                          <a:ea typeface="+mn-ea"/>
                          <a:cs typeface="+mn-cs"/>
                        </a:rPr>
                        <a:t>4.33</a:t>
                      </a:r>
                    </a:p>
                  </a:txBody>
                  <a:tcPr anchor="ctr">
                    <a:solidFill>
                      <a:schemeClr val="accent1">
                        <a:lumMod val="20000"/>
                        <a:lumOff val="80000"/>
                      </a:schemeClr>
                    </a:solidFill>
                  </a:tcPr>
                </a:tc>
                <a:extLst>
                  <a:ext uri="{0D108BD9-81ED-4DB2-BD59-A6C34878D82A}">
                    <a16:rowId xmlns:a16="http://schemas.microsoft.com/office/drawing/2014/main" val="2417107877"/>
                  </a:ext>
                </a:extLst>
              </a:tr>
              <a:tr h="358521">
                <a:tc>
                  <a:txBody>
                    <a:bodyPr/>
                    <a:lstStyle/>
                    <a:p>
                      <a:r>
                        <a:rPr lang="en-US" altLang="zh-CN" sz="1400" kern="1200">
                          <a:solidFill>
                            <a:schemeClr val="tx1"/>
                          </a:solidFill>
                          <a:latin typeface="+mn-lt"/>
                          <a:ea typeface="+mn-ea"/>
                          <a:cs typeface="+mn-cs"/>
                        </a:rPr>
                        <a:t>6</a:t>
                      </a:r>
                    </a:p>
                  </a:txBody>
                  <a:tcPr anchor="ctr"/>
                </a:tc>
                <a:tc>
                  <a:txBody>
                    <a:bodyPr/>
                    <a:lstStyle/>
                    <a:p>
                      <a:r>
                        <a:rPr lang="en-US" altLang="zh-CN" sz="1400" kern="1200" dirty="0">
                          <a:solidFill>
                            <a:schemeClr val="tx1"/>
                          </a:solidFill>
                          <a:latin typeface="+mn-lt"/>
                          <a:ea typeface="+mn-ea"/>
                          <a:cs typeface="+mn-cs"/>
                        </a:rPr>
                        <a:t>3.72</a:t>
                      </a:r>
                    </a:p>
                  </a:txBody>
                  <a:tcPr anchor="ctr">
                    <a:solidFill>
                      <a:schemeClr val="accent2">
                        <a:lumMod val="40000"/>
                        <a:lumOff val="60000"/>
                      </a:schemeClr>
                    </a:solidFill>
                  </a:tcPr>
                </a:tc>
                <a:tc>
                  <a:txBody>
                    <a:bodyPr/>
                    <a:lstStyle/>
                    <a:p>
                      <a:r>
                        <a:rPr lang="en-US" altLang="zh-CN" sz="1400" kern="1200">
                          <a:solidFill>
                            <a:schemeClr val="tx1"/>
                          </a:solidFill>
                          <a:latin typeface="+mn-lt"/>
                          <a:ea typeface="+mn-ea"/>
                          <a:cs typeface="+mn-cs"/>
                        </a:rPr>
                        <a:t>3.53</a:t>
                      </a:r>
                    </a:p>
                  </a:txBody>
                  <a:tcPr anchor="ctr">
                    <a:solidFill>
                      <a:schemeClr val="accent1">
                        <a:lumMod val="20000"/>
                        <a:lumOff val="80000"/>
                      </a:schemeClr>
                    </a:solidFill>
                  </a:tcPr>
                </a:tc>
                <a:extLst>
                  <a:ext uri="{0D108BD9-81ED-4DB2-BD59-A6C34878D82A}">
                    <a16:rowId xmlns:a16="http://schemas.microsoft.com/office/drawing/2014/main" val="4046932760"/>
                  </a:ext>
                </a:extLst>
              </a:tr>
              <a:tr h="358521">
                <a:tc>
                  <a:txBody>
                    <a:bodyPr/>
                    <a:lstStyle/>
                    <a:p>
                      <a:r>
                        <a:rPr lang="en-US" sz="1400" kern="1200">
                          <a:solidFill>
                            <a:schemeClr val="tx1"/>
                          </a:solidFill>
                          <a:latin typeface="+mn-lt"/>
                          <a:ea typeface="+mn-ea"/>
                          <a:cs typeface="+mn-cs"/>
                        </a:rPr>
                        <a:t>other(&gt;=7)</a:t>
                      </a:r>
                    </a:p>
                  </a:txBody>
                  <a:tcPr anchor="ctr"/>
                </a:tc>
                <a:tc>
                  <a:txBody>
                    <a:bodyPr/>
                    <a:lstStyle/>
                    <a:p>
                      <a:r>
                        <a:rPr lang="en-US" altLang="zh-CN" sz="1400" kern="1200" dirty="0">
                          <a:solidFill>
                            <a:schemeClr val="tx1"/>
                          </a:solidFill>
                          <a:latin typeface="+mn-lt"/>
                          <a:ea typeface="+mn-ea"/>
                          <a:cs typeface="+mn-cs"/>
                        </a:rPr>
                        <a:t>18.65</a:t>
                      </a:r>
                    </a:p>
                  </a:txBody>
                  <a:tcPr anchor="ctr">
                    <a:solidFill>
                      <a:schemeClr val="accent2">
                        <a:lumMod val="40000"/>
                        <a:lumOff val="60000"/>
                      </a:schemeClr>
                    </a:solidFill>
                  </a:tcPr>
                </a:tc>
                <a:tc>
                  <a:txBody>
                    <a:bodyPr/>
                    <a:lstStyle/>
                    <a:p>
                      <a:r>
                        <a:rPr lang="en-US" altLang="zh-CN" sz="1400" kern="1200" dirty="0">
                          <a:solidFill>
                            <a:schemeClr val="tx1"/>
                          </a:solidFill>
                          <a:latin typeface="+mn-lt"/>
                          <a:ea typeface="+mn-ea"/>
                          <a:cs typeface="+mn-cs"/>
                        </a:rPr>
                        <a:t>16.33</a:t>
                      </a:r>
                    </a:p>
                  </a:txBody>
                  <a:tcPr anchor="ctr">
                    <a:solidFill>
                      <a:schemeClr val="accent1">
                        <a:lumMod val="20000"/>
                        <a:lumOff val="80000"/>
                      </a:schemeClr>
                    </a:solidFill>
                  </a:tcPr>
                </a:tc>
                <a:extLst>
                  <a:ext uri="{0D108BD9-81ED-4DB2-BD59-A6C34878D82A}">
                    <a16:rowId xmlns:a16="http://schemas.microsoft.com/office/drawing/2014/main" val="3758183233"/>
                  </a:ext>
                </a:extLst>
              </a:tr>
              <a:tr h="358521">
                <a:tc>
                  <a:txBody>
                    <a:bodyPr/>
                    <a:lstStyle/>
                    <a:p>
                      <a:r>
                        <a:rPr lang="en-US" altLang="zh-CN" sz="1400" kern="1200" dirty="0">
                          <a:solidFill>
                            <a:schemeClr val="tx1"/>
                          </a:solidFill>
                          <a:latin typeface="+mn-lt"/>
                          <a:ea typeface="+mn-ea"/>
                          <a:cs typeface="+mn-cs"/>
                        </a:rPr>
                        <a:t>Mean</a:t>
                      </a:r>
                      <a:endParaRPr lang="en-US" sz="1400" kern="1200" dirty="0">
                        <a:solidFill>
                          <a:schemeClr val="tx1"/>
                        </a:solidFill>
                        <a:latin typeface="+mn-lt"/>
                        <a:ea typeface="+mn-ea"/>
                        <a:cs typeface="+mn-cs"/>
                      </a:endParaRPr>
                    </a:p>
                  </a:txBody>
                  <a:tcPr anchor="ctr"/>
                </a:tc>
                <a:tc>
                  <a:txBody>
                    <a:bodyPr/>
                    <a:lstStyle/>
                    <a:p>
                      <a:r>
                        <a:rPr lang="en-US" altLang="zh-CN" sz="1400" kern="1200" dirty="0">
                          <a:solidFill>
                            <a:schemeClr val="tx1"/>
                          </a:solidFill>
                          <a:latin typeface="+mn-lt"/>
                          <a:ea typeface="+mn-ea"/>
                          <a:cs typeface="+mn-cs"/>
                        </a:rPr>
                        <a:t>4.97</a:t>
                      </a:r>
                    </a:p>
                  </a:txBody>
                  <a:tcPr anchor="ctr">
                    <a:solidFill>
                      <a:schemeClr val="accent2">
                        <a:lumMod val="40000"/>
                        <a:lumOff val="60000"/>
                      </a:schemeClr>
                    </a:solidFill>
                  </a:tcPr>
                </a:tc>
                <a:tc>
                  <a:txBody>
                    <a:bodyPr/>
                    <a:lstStyle/>
                    <a:p>
                      <a:r>
                        <a:rPr lang="en-US" altLang="zh-CN" sz="1400" kern="1200" dirty="0">
                          <a:solidFill>
                            <a:schemeClr val="tx1"/>
                          </a:solidFill>
                          <a:latin typeface="+mn-lt"/>
                          <a:ea typeface="+mn-ea"/>
                          <a:cs typeface="+mn-cs"/>
                        </a:rPr>
                        <a:t>4.46</a:t>
                      </a:r>
                    </a:p>
                  </a:txBody>
                  <a:tcPr anchor="ctr">
                    <a:solidFill>
                      <a:schemeClr val="accent1">
                        <a:lumMod val="20000"/>
                        <a:lumOff val="80000"/>
                      </a:schemeClr>
                    </a:solidFill>
                  </a:tcPr>
                </a:tc>
                <a:extLst>
                  <a:ext uri="{0D108BD9-81ED-4DB2-BD59-A6C34878D82A}">
                    <a16:rowId xmlns:a16="http://schemas.microsoft.com/office/drawing/2014/main" val="2860733260"/>
                  </a:ext>
                </a:extLst>
              </a:tr>
              <a:tr h="358521">
                <a:tc>
                  <a:txBody>
                    <a:bodyPr/>
                    <a:lstStyle/>
                    <a:p>
                      <a:r>
                        <a:rPr lang="en-US" altLang="zh-CN" sz="1400" kern="1200" dirty="0">
                          <a:solidFill>
                            <a:schemeClr val="tx1"/>
                          </a:solidFill>
                          <a:latin typeface="+mn-lt"/>
                          <a:ea typeface="+mn-ea"/>
                          <a:cs typeface="+mn-cs"/>
                        </a:rPr>
                        <a:t>Max</a:t>
                      </a:r>
                      <a:endParaRPr lang="en-US" sz="1400" kern="1200" dirty="0">
                        <a:solidFill>
                          <a:schemeClr val="tx1"/>
                        </a:solidFill>
                        <a:latin typeface="+mn-lt"/>
                        <a:ea typeface="+mn-ea"/>
                        <a:cs typeface="+mn-cs"/>
                      </a:endParaRPr>
                    </a:p>
                  </a:txBody>
                  <a:tcPr anchor="ctr"/>
                </a:tc>
                <a:tc>
                  <a:txBody>
                    <a:bodyPr/>
                    <a:lstStyle/>
                    <a:p>
                      <a:r>
                        <a:rPr lang="en-US" altLang="zh-CN" sz="1400" kern="1200" dirty="0">
                          <a:solidFill>
                            <a:schemeClr val="tx1"/>
                          </a:solidFill>
                          <a:latin typeface="+mn-lt"/>
                          <a:ea typeface="+mn-ea"/>
                          <a:cs typeface="+mn-cs"/>
                        </a:rPr>
                        <a:t>210</a:t>
                      </a:r>
                    </a:p>
                  </a:txBody>
                  <a:tcPr anchor="ctr">
                    <a:solidFill>
                      <a:schemeClr val="accent2">
                        <a:lumMod val="40000"/>
                        <a:lumOff val="60000"/>
                      </a:schemeClr>
                    </a:solidFill>
                  </a:tcPr>
                </a:tc>
                <a:tc>
                  <a:txBody>
                    <a:bodyPr/>
                    <a:lstStyle/>
                    <a:p>
                      <a:r>
                        <a:rPr lang="en-US" altLang="zh-CN" sz="1400" kern="1200" dirty="0">
                          <a:solidFill>
                            <a:schemeClr val="tx1"/>
                          </a:solidFill>
                          <a:latin typeface="+mn-lt"/>
                          <a:ea typeface="+mn-ea"/>
                          <a:cs typeface="+mn-cs"/>
                        </a:rPr>
                        <a:t>146</a:t>
                      </a:r>
                    </a:p>
                  </a:txBody>
                  <a:tcPr anchor="ctr">
                    <a:solidFill>
                      <a:schemeClr val="accent1">
                        <a:lumMod val="20000"/>
                        <a:lumOff val="80000"/>
                      </a:schemeClr>
                    </a:solidFill>
                  </a:tcPr>
                </a:tc>
                <a:extLst>
                  <a:ext uri="{0D108BD9-81ED-4DB2-BD59-A6C34878D82A}">
                    <a16:rowId xmlns:a16="http://schemas.microsoft.com/office/drawing/2014/main" val="2126880030"/>
                  </a:ext>
                </a:extLst>
              </a:tr>
            </a:tbl>
          </a:graphicData>
        </a:graphic>
      </p:graphicFrame>
      <p:sp>
        <p:nvSpPr>
          <p:cNvPr id="21" name="Rectangle 3">
            <a:extLst>
              <a:ext uri="{FF2B5EF4-FFF2-40B4-BE49-F238E27FC236}">
                <a16:creationId xmlns:a16="http://schemas.microsoft.com/office/drawing/2014/main" id="{F979BED5-B6A0-4948-BCA9-E88B8466B648}"/>
              </a:ext>
            </a:extLst>
          </p:cNvPr>
          <p:cNvSpPr>
            <a:spLocks noChangeArrowheads="1"/>
          </p:cNvSpPr>
          <p:nvPr/>
        </p:nvSpPr>
        <p:spPr bwMode="auto">
          <a:xfrm>
            <a:off x="7693419" y="1990590"/>
            <a:ext cx="40905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25" name="文本框 24">
            <a:extLst>
              <a:ext uri="{FF2B5EF4-FFF2-40B4-BE49-F238E27FC236}">
                <a16:creationId xmlns:a16="http://schemas.microsoft.com/office/drawing/2014/main" id="{B1128AB2-13B5-44B2-857F-10FA2C4A5CFE}"/>
              </a:ext>
            </a:extLst>
          </p:cNvPr>
          <p:cNvSpPr txBox="1"/>
          <p:nvPr/>
        </p:nvSpPr>
        <p:spPr>
          <a:xfrm>
            <a:off x="7672591" y="1486555"/>
            <a:ext cx="3828021" cy="369332"/>
          </a:xfrm>
          <a:prstGeom prst="rect">
            <a:avLst/>
          </a:prstGeom>
          <a:solidFill>
            <a:schemeClr val="bg2"/>
          </a:solidFill>
        </p:spPr>
        <p:txBody>
          <a:bodyPr wrap="square">
            <a:spAutoFit/>
          </a:bodyPr>
          <a:lstStyle/>
          <a:p>
            <a:r>
              <a:rPr lang="en-US" altLang="zh-CN" dirty="0"/>
              <a:t>host num</a:t>
            </a:r>
            <a:r>
              <a:rPr lang="zh-CN" altLang="en-US" dirty="0"/>
              <a:t> </a:t>
            </a:r>
            <a:r>
              <a:rPr lang="en-US" altLang="zh-CN" dirty="0"/>
              <a:t>range</a:t>
            </a:r>
            <a:endParaRPr lang="zh-CN" altLang="en-US" dirty="0"/>
          </a:p>
        </p:txBody>
      </p:sp>
    </p:spTree>
    <p:extLst>
      <p:ext uri="{BB962C8B-B14F-4D97-AF65-F5344CB8AC3E}">
        <p14:creationId xmlns:p14="http://schemas.microsoft.com/office/powerpoint/2010/main" val="239085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en-US" altLang="zh-CN" dirty="0"/>
              <a:t>1.3</a:t>
            </a:r>
            <a:r>
              <a:rPr lang="zh-CN" altLang="en-US" dirty="0"/>
              <a:t> </a:t>
            </a:r>
            <a:r>
              <a:rPr lang="en-US" altLang="zh-CN" dirty="0"/>
              <a:t>contig</a:t>
            </a:r>
            <a:r>
              <a:rPr lang="zh-CN" altLang="en-US" dirty="0"/>
              <a:t>序列比对方法复现​</a:t>
            </a:r>
          </a:p>
        </p:txBody>
      </p:sp>
      <p:sp>
        <p:nvSpPr>
          <p:cNvPr id="3" name="内容占位符 2">
            <a:extLst>
              <a:ext uri="{FF2B5EF4-FFF2-40B4-BE49-F238E27FC236}">
                <a16:creationId xmlns:a16="http://schemas.microsoft.com/office/drawing/2014/main" id="{42ABEACF-1C0C-4725-96CB-6B77E1C81363}"/>
              </a:ext>
            </a:extLst>
          </p:cNvPr>
          <p:cNvSpPr>
            <a:spLocks noGrp="1"/>
          </p:cNvSpPr>
          <p:nvPr>
            <p:ph idx="1"/>
          </p:nvPr>
        </p:nvSpPr>
        <p:spPr>
          <a:xfrm>
            <a:off x="365067" y="1509004"/>
            <a:ext cx="5374920" cy="507347"/>
          </a:xfrm>
          <a:ln>
            <a:solidFill>
              <a:schemeClr val="tx1"/>
            </a:solidFill>
          </a:ln>
        </p:spPr>
        <p:txBody>
          <a:bodyPr>
            <a:normAutofit/>
          </a:bodyPr>
          <a:lstStyle/>
          <a:p>
            <a:pPr marL="0" indent="0">
              <a:buNone/>
            </a:pPr>
            <a:r>
              <a:rPr lang="zh-CN" altLang="en-US" dirty="0"/>
              <a:t>原文鉴定方法</a:t>
            </a:r>
            <a:endParaRPr lang="en-US" altLang="zh-CN" dirty="0"/>
          </a:p>
          <a:p>
            <a:pPr marL="0" indent="0">
              <a:buNone/>
            </a:pPr>
            <a:endParaRPr lang="en-US" altLang="zh-CN" dirty="0"/>
          </a:p>
          <a:p>
            <a:endParaRPr lang="zh-CN" altLang="en-US" dirty="0"/>
          </a:p>
        </p:txBody>
      </p:sp>
      <p:sp>
        <p:nvSpPr>
          <p:cNvPr id="8" name="文本框 7">
            <a:extLst>
              <a:ext uri="{FF2B5EF4-FFF2-40B4-BE49-F238E27FC236}">
                <a16:creationId xmlns:a16="http://schemas.microsoft.com/office/drawing/2014/main" id="{FC871213-163D-4725-B084-5D56AF914F64}"/>
              </a:ext>
            </a:extLst>
          </p:cNvPr>
          <p:cNvSpPr txBox="1"/>
          <p:nvPr/>
        </p:nvSpPr>
        <p:spPr>
          <a:xfrm>
            <a:off x="365067" y="2016351"/>
            <a:ext cx="5374920" cy="1754326"/>
          </a:xfrm>
          <a:prstGeom prst="rect">
            <a:avLst/>
          </a:prstGeom>
          <a:noFill/>
          <a:ln>
            <a:solidFill>
              <a:schemeClr val="tx1"/>
            </a:solidFill>
          </a:ln>
        </p:spPr>
        <p:txBody>
          <a:bodyPr wrap="square">
            <a:spAutoFit/>
          </a:bodyPr>
          <a:lstStyle/>
          <a:p>
            <a:r>
              <a:rPr lang="en-US" altLang="zh-CN" dirty="0" err="1">
                <a:highlight>
                  <a:srgbClr val="C0C0C0"/>
                </a:highlight>
              </a:rPr>
              <a:t>blastn</a:t>
            </a:r>
            <a:r>
              <a:rPr lang="zh-CN" altLang="en-US" dirty="0">
                <a:highlight>
                  <a:srgbClr val="C0C0C0"/>
                </a:highlight>
              </a:rPr>
              <a:t>比对</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使用blastn，将GEM MAG contig与IMG / VR基因组比对</a:t>
            </a:r>
            <a:r>
              <a:rPr lang="zh-CN" altLang="en-US" dirty="0"/>
              <a:t>寻找相似序列</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blastn参数：-max_target_seqs 10000​ </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p>
        </p:txBody>
      </p:sp>
      <p:sp>
        <p:nvSpPr>
          <p:cNvPr id="10" name="文本框 9">
            <a:extLst>
              <a:ext uri="{FF2B5EF4-FFF2-40B4-BE49-F238E27FC236}">
                <a16:creationId xmlns:a16="http://schemas.microsoft.com/office/drawing/2014/main" id="{814C9700-3258-4EB1-99AE-14E63D68BA07}"/>
              </a:ext>
            </a:extLst>
          </p:cNvPr>
          <p:cNvSpPr txBox="1"/>
          <p:nvPr/>
        </p:nvSpPr>
        <p:spPr>
          <a:xfrm>
            <a:off x="365067" y="3770677"/>
            <a:ext cx="5374920" cy="2031325"/>
          </a:xfrm>
          <a:prstGeom prst="rect">
            <a:avLst/>
          </a:prstGeom>
          <a:noFill/>
          <a:ln>
            <a:solidFill>
              <a:schemeClr val="tx1"/>
            </a:solidFill>
          </a:ln>
        </p:spPr>
        <p:txBody>
          <a:bodyPr wrap="square">
            <a:spAutoFit/>
          </a:bodyPr>
          <a:lstStyle/>
          <a:p>
            <a:r>
              <a:rPr lang="zh-CN" altLang="en-US" dirty="0">
                <a:highlight>
                  <a:srgbClr val="C0C0C0"/>
                </a:highlight>
              </a:rPr>
              <a:t>筛选​ </a:t>
            </a:r>
            <a:r>
              <a:rPr lang="en-US" altLang="zh-CN" dirty="0" err="1">
                <a:highlight>
                  <a:srgbClr val="C0C0C0"/>
                </a:highlight>
              </a:rPr>
              <a:t>blastn</a:t>
            </a:r>
            <a:r>
              <a:rPr lang="en-US" altLang="zh-CN" dirty="0">
                <a:highlight>
                  <a:srgbClr val="C0C0C0"/>
                </a:highlight>
              </a:rPr>
              <a:t> </a:t>
            </a:r>
            <a:r>
              <a:rPr lang="zh-CN" altLang="en-US" dirty="0">
                <a:highlight>
                  <a:srgbClr val="C0C0C0"/>
                </a:highlight>
              </a:rPr>
              <a:t>结果</a:t>
            </a:r>
            <a:endParaRPr lang="en-US" altLang="zh-CN" dirty="0">
              <a:highlight>
                <a:srgbClr val="C0C0C0"/>
              </a:highlight>
            </a:endParaRPr>
          </a:p>
          <a:p>
            <a:endParaRPr lang="en-US" altLang="zh-CN" dirty="0"/>
          </a:p>
          <a:p>
            <a:endParaRPr lang="en-US" altLang="zh-CN" dirty="0"/>
          </a:p>
          <a:p>
            <a:pPr marL="285750" indent="-285750">
              <a:buFont typeface="Arial" panose="020B0604020202020204" pitchFamily="34" charset="0"/>
              <a:buChar char="•"/>
            </a:pPr>
            <a:r>
              <a:rPr lang="en-US" altLang="zh-CN" dirty="0"/>
              <a:t>identity &gt;90% </a:t>
            </a:r>
          </a:p>
          <a:p>
            <a:pPr marL="285750" indent="-285750">
              <a:buFont typeface="Arial" panose="020B0604020202020204" pitchFamily="34" charset="0"/>
              <a:buChar char="•"/>
            </a:pPr>
            <a:r>
              <a:rPr lang="en-US" altLang="zh-CN" dirty="0"/>
              <a:t>alignment length &gt;500 bp</a:t>
            </a:r>
          </a:p>
          <a:p>
            <a:pPr marL="285750" indent="-285750">
              <a:buFont typeface="Arial" panose="020B0604020202020204" pitchFamily="34" charset="0"/>
              <a:buChar char="•"/>
            </a:pPr>
            <a:r>
              <a:rPr lang="en-US" altLang="zh-CN" dirty="0"/>
              <a:t>GEM contig length &gt;1.5 * IMG/VR length​</a:t>
            </a:r>
          </a:p>
          <a:p>
            <a:endParaRPr lang="en-US" altLang="zh-CN" dirty="0"/>
          </a:p>
        </p:txBody>
      </p:sp>
      <p:sp>
        <p:nvSpPr>
          <p:cNvPr id="7" name="内容占位符 2">
            <a:extLst>
              <a:ext uri="{FF2B5EF4-FFF2-40B4-BE49-F238E27FC236}">
                <a16:creationId xmlns:a16="http://schemas.microsoft.com/office/drawing/2014/main" id="{519D4538-9FCA-46BF-AF8F-C11B66FC2310}"/>
              </a:ext>
            </a:extLst>
          </p:cNvPr>
          <p:cNvSpPr txBox="1">
            <a:spLocks/>
          </p:cNvSpPr>
          <p:nvPr/>
        </p:nvSpPr>
        <p:spPr>
          <a:xfrm>
            <a:off x="6743005" y="2024286"/>
            <a:ext cx="4885112" cy="405471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dirty="0"/>
          </a:p>
          <a:p>
            <a:r>
              <a:rPr lang="zh-CN" altLang="en-US" sz="1800" b="1" dirty="0"/>
              <a:t>运行</a:t>
            </a:r>
            <a:r>
              <a:rPr lang="en-US" altLang="zh-CN" sz="1800" b="1" dirty="0" err="1"/>
              <a:t>blastn</a:t>
            </a:r>
            <a:r>
              <a:rPr lang="zh-CN" altLang="en-US" sz="1800" b="1" dirty="0"/>
              <a:t>：</a:t>
            </a:r>
            <a:r>
              <a:rPr lang="en-US" altLang="zh-CN" sz="1800" dirty="0"/>
              <a:t>GEM MAG contig</a:t>
            </a:r>
            <a:r>
              <a:rPr lang="zh-CN" altLang="en-US" sz="1800" dirty="0"/>
              <a:t>与</a:t>
            </a:r>
            <a:r>
              <a:rPr lang="en-US" altLang="zh-CN" sz="1800" dirty="0"/>
              <a:t>IMG / VR</a:t>
            </a:r>
            <a:r>
              <a:rPr lang="zh-CN" altLang="en-US" sz="1800" dirty="0"/>
              <a:t>基因组比对，</a:t>
            </a:r>
            <a:r>
              <a:rPr lang="en-US" altLang="zh-CN" sz="1800" dirty="0" err="1">
                <a:solidFill>
                  <a:schemeClr val="tx2"/>
                </a:solidFill>
              </a:rPr>
              <a:t>blastn</a:t>
            </a:r>
            <a:r>
              <a:rPr lang="zh-CN" altLang="en-US" sz="1800" dirty="0">
                <a:solidFill>
                  <a:schemeClr val="tx2"/>
                </a:solidFill>
              </a:rPr>
              <a:t>参数：</a:t>
            </a:r>
            <a:r>
              <a:rPr lang="en-US" altLang="zh-CN" sz="1800" dirty="0">
                <a:solidFill>
                  <a:schemeClr val="tx2"/>
                </a:solidFill>
              </a:rPr>
              <a:t>-</a:t>
            </a:r>
            <a:r>
              <a:rPr lang="en-US" altLang="zh-CN" sz="1800" dirty="0" err="1">
                <a:solidFill>
                  <a:schemeClr val="tx2"/>
                </a:solidFill>
              </a:rPr>
              <a:t>max_target_seqs</a:t>
            </a:r>
            <a:r>
              <a:rPr lang="en-US" altLang="zh-CN" sz="1800" dirty="0">
                <a:solidFill>
                  <a:schemeClr val="tx2"/>
                </a:solidFill>
              </a:rPr>
              <a:t> 10000​</a:t>
            </a:r>
          </a:p>
          <a:p>
            <a:r>
              <a:rPr lang="zh-CN" altLang="en-US" sz="1800" b="1" dirty="0"/>
              <a:t>筛选</a:t>
            </a:r>
            <a:r>
              <a:rPr lang="en-US" altLang="zh-CN" sz="1800" b="1" dirty="0" err="1"/>
              <a:t>blastn</a:t>
            </a:r>
            <a:r>
              <a:rPr lang="zh-CN" altLang="en-US" sz="1800" b="1" dirty="0"/>
              <a:t>结果</a:t>
            </a:r>
            <a:r>
              <a:rPr lang="zh-CN" altLang="en-US" sz="1800" dirty="0"/>
              <a:t>：筛选条件</a:t>
            </a:r>
            <a:r>
              <a:rPr lang="en-US" altLang="zh-CN" sz="1800" dirty="0">
                <a:solidFill>
                  <a:schemeClr val="tx2"/>
                </a:solidFill>
              </a:rPr>
              <a:t>identity &gt;90% &amp;&amp; alignment length &gt;500 bp &amp;&amp; GEM contig length &gt;1.5 * IMG/VR length</a:t>
            </a:r>
            <a:r>
              <a:rPr lang="zh-CN" altLang="en-US" sz="1800" dirty="0">
                <a:solidFill>
                  <a:schemeClr val="tx2"/>
                </a:solidFill>
              </a:rPr>
              <a:t>。​</a:t>
            </a:r>
            <a:endParaRPr lang="en-US" altLang="zh-CN" sz="1800" dirty="0">
              <a:solidFill>
                <a:schemeClr val="tx2"/>
              </a:solidFill>
            </a:endParaRPr>
          </a:p>
          <a:p>
            <a:r>
              <a:rPr lang="zh-CN" altLang="en-US" sz="1800" b="1" dirty="0"/>
              <a:t>分析复现结果</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sp>
        <p:nvSpPr>
          <p:cNvPr id="9" name="文本框 8">
            <a:extLst>
              <a:ext uri="{FF2B5EF4-FFF2-40B4-BE49-F238E27FC236}">
                <a16:creationId xmlns:a16="http://schemas.microsoft.com/office/drawing/2014/main" id="{293300DD-61E6-4559-9B54-36C641C60F42}"/>
              </a:ext>
            </a:extLst>
          </p:cNvPr>
          <p:cNvSpPr txBox="1"/>
          <p:nvPr/>
        </p:nvSpPr>
        <p:spPr>
          <a:xfrm>
            <a:off x="6743006" y="1501067"/>
            <a:ext cx="4885112" cy="523220"/>
          </a:xfrm>
          <a:prstGeom prst="rect">
            <a:avLst/>
          </a:prstGeom>
          <a:noFill/>
          <a:ln>
            <a:solidFill>
              <a:schemeClr val="tx1"/>
            </a:solidFill>
          </a:ln>
        </p:spPr>
        <p:txBody>
          <a:bodyPr wrap="square">
            <a:spAutoFit/>
          </a:bodyPr>
          <a:lstStyle/>
          <a:p>
            <a:pPr marL="0" indent="0">
              <a:buFont typeface="Arial" panose="020B0604020202020204" pitchFamily="34" charset="0"/>
              <a:buNone/>
            </a:pPr>
            <a:r>
              <a:rPr lang="zh-CN" altLang="en-US" sz="2800" dirty="0"/>
              <a:t>复现流程</a:t>
            </a:r>
            <a:r>
              <a:rPr lang="zh-CN" altLang="en-US" dirty="0"/>
              <a:t>​</a:t>
            </a:r>
            <a:endParaRPr lang="en-US" altLang="zh-CN" dirty="0"/>
          </a:p>
        </p:txBody>
      </p:sp>
    </p:spTree>
    <p:extLst>
      <p:ext uri="{BB962C8B-B14F-4D97-AF65-F5344CB8AC3E}">
        <p14:creationId xmlns:p14="http://schemas.microsoft.com/office/powerpoint/2010/main" val="378771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zh-CN" altLang="en-US" dirty="0"/>
              <a:t>复现结果​</a:t>
            </a:r>
          </a:p>
        </p:txBody>
      </p:sp>
      <p:sp>
        <p:nvSpPr>
          <p:cNvPr id="16" name="文本框 15">
            <a:extLst>
              <a:ext uri="{FF2B5EF4-FFF2-40B4-BE49-F238E27FC236}">
                <a16:creationId xmlns:a16="http://schemas.microsoft.com/office/drawing/2014/main" id="{366E4B91-F692-4559-8AFD-FB66333D2C21}"/>
              </a:ext>
            </a:extLst>
          </p:cNvPr>
          <p:cNvSpPr txBox="1"/>
          <p:nvPr/>
        </p:nvSpPr>
        <p:spPr>
          <a:xfrm>
            <a:off x="554664" y="1481101"/>
            <a:ext cx="2500956" cy="369332"/>
          </a:xfrm>
          <a:prstGeom prst="rect">
            <a:avLst/>
          </a:prstGeom>
          <a:solidFill>
            <a:schemeClr val="bg2"/>
          </a:solidFill>
          <a:ln>
            <a:noFill/>
          </a:ln>
        </p:spPr>
        <p:txBody>
          <a:bodyPr wrap="square">
            <a:spAutoFit/>
          </a:bodyPr>
          <a:lstStyle/>
          <a:p>
            <a:r>
              <a:rPr lang="en-US" altLang="zh-CN" dirty="0"/>
              <a:t>purity​</a:t>
            </a:r>
            <a:endParaRPr lang="zh-CN" altLang="en-US" dirty="0"/>
          </a:p>
        </p:txBody>
      </p:sp>
      <p:graphicFrame>
        <p:nvGraphicFramePr>
          <p:cNvPr id="8" name="表格 7">
            <a:extLst>
              <a:ext uri="{FF2B5EF4-FFF2-40B4-BE49-F238E27FC236}">
                <a16:creationId xmlns:a16="http://schemas.microsoft.com/office/drawing/2014/main" id="{8B113871-D087-479B-96E0-F8FBBB3916D3}"/>
              </a:ext>
            </a:extLst>
          </p:cNvPr>
          <p:cNvGraphicFramePr>
            <a:graphicFrameLocks noGrp="1"/>
          </p:cNvGraphicFramePr>
          <p:nvPr>
            <p:extLst>
              <p:ext uri="{D42A27DB-BD31-4B8C-83A1-F6EECF244321}">
                <p14:modId xmlns:p14="http://schemas.microsoft.com/office/powerpoint/2010/main" val="3841762815"/>
              </p:ext>
            </p:extLst>
          </p:nvPr>
        </p:nvGraphicFramePr>
        <p:xfrm>
          <a:off x="451722" y="2098370"/>
          <a:ext cx="2682657" cy="3411380"/>
        </p:xfrm>
        <a:graphic>
          <a:graphicData uri="http://schemas.openxmlformats.org/drawingml/2006/table">
            <a:tbl>
              <a:tblPr>
                <a:tableStyleId>{5940675A-B579-460E-94D1-54222C63F5DA}</a:tableStyleId>
              </a:tblPr>
              <a:tblGrid>
                <a:gridCol w="894219">
                  <a:extLst>
                    <a:ext uri="{9D8B030D-6E8A-4147-A177-3AD203B41FA5}">
                      <a16:colId xmlns:a16="http://schemas.microsoft.com/office/drawing/2014/main" val="2261840395"/>
                    </a:ext>
                  </a:extLst>
                </a:gridCol>
                <a:gridCol w="894219">
                  <a:extLst>
                    <a:ext uri="{9D8B030D-6E8A-4147-A177-3AD203B41FA5}">
                      <a16:colId xmlns:a16="http://schemas.microsoft.com/office/drawing/2014/main" val="2765304403"/>
                    </a:ext>
                  </a:extLst>
                </a:gridCol>
                <a:gridCol w="894219">
                  <a:extLst>
                    <a:ext uri="{9D8B030D-6E8A-4147-A177-3AD203B41FA5}">
                      <a16:colId xmlns:a16="http://schemas.microsoft.com/office/drawing/2014/main" val="2275278367"/>
                    </a:ext>
                  </a:extLst>
                </a:gridCol>
              </a:tblGrid>
              <a:tr h="318462">
                <a:tc>
                  <a:txBody>
                    <a:bodyPr/>
                    <a:lstStyle/>
                    <a:p>
                      <a:pPr marL="0" algn="l" defTabSz="914400" rtl="0" eaLnBrk="1" latinLnBrk="0" hangingPunct="1"/>
                      <a:r>
                        <a:rPr lang="en-US" sz="1400" kern="1200" dirty="0">
                          <a:solidFill>
                            <a:schemeClr val="tx1"/>
                          </a:solidFill>
                          <a:latin typeface="+mn-lt"/>
                          <a:ea typeface="+mn-ea"/>
                          <a:cs typeface="+mn-cs"/>
                        </a:rPr>
                        <a:t>level</a:t>
                      </a:r>
                    </a:p>
                  </a:txBody>
                  <a:tcPr anchor="ctr"/>
                </a:tc>
                <a:tc>
                  <a:txBody>
                    <a:bodyPr/>
                    <a:lstStyle/>
                    <a:p>
                      <a:pPr marL="0" algn="l" defTabSz="914400" rtl="0" eaLnBrk="1" latinLnBrk="0" hangingPunct="1"/>
                      <a:r>
                        <a:rPr lang="en-US" sz="1400" kern="1200">
                          <a:solidFill>
                            <a:schemeClr val="tx1"/>
                          </a:solidFill>
                          <a:latin typeface="+mn-lt"/>
                          <a:ea typeface="+mn-ea"/>
                          <a:cs typeface="+mn-cs"/>
                        </a:rPr>
                        <a:t>purity</a:t>
                      </a:r>
                    </a:p>
                  </a:txBody>
                  <a:tcPr anchor="ctr"/>
                </a:tc>
                <a:tc>
                  <a:txBody>
                    <a:bodyPr/>
                    <a:lstStyle/>
                    <a:p>
                      <a:pPr marL="0" algn="l" defTabSz="914400" rtl="0" eaLnBrk="1" latinLnBrk="0" hangingPunct="1"/>
                      <a:r>
                        <a:rPr lang="zh-CN" altLang="en-US" sz="1400" kern="1200">
                          <a:solidFill>
                            <a:schemeClr val="tx1"/>
                          </a:solidFill>
                          <a:latin typeface="+mn-lt"/>
                          <a:ea typeface="+mn-ea"/>
                          <a:cs typeface="+mn-cs"/>
                        </a:rPr>
                        <a:t>原文</a:t>
                      </a:r>
                    </a:p>
                  </a:txBody>
                  <a:tcPr anchor="ctr">
                    <a:solidFill>
                      <a:schemeClr val="accent6">
                        <a:lumMod val="40000"/>
                        <a:lumOff val="60000"/>
                      </a:schemeClr>
                    </a:solidFill>
                  </a:tcPr>
                </a:tc>
                <a:extLst>
                  <a:ext uri="{0D108BD9-81ED-4DB2-BD59-A6C34878D82A}">
                    <a16:rowId xmlns:a16="http://schemas.microsoft.com/office/drawing/2014/main" val="2344801690"/>
                  </a:ext>
                </a:extLst>
              </a:tr>
              <a:tr h="538641">
                <a:tc>
                  <a:txBody>
                    <a:bodyPr/>
                    <a:lstStyle/>
                    <a:p>
                      <a:pPr marL="0" algn="l" defTabSz="914400" rtl="0" eaLnBrk="1" latinLnBrk="0" hangingPunct="1"/>
                      <a:r>
                        <a:rPr lang="en-US" sz="1400" kern="1200">
                          <a:solidFill>
                            <a:schemeClr val="tx1"/>
                          </a:solidFill>
                          <a:latin typeface="+mn-lt"/>
                          <a:ea typeface="+mn-ea"/>
                          <a:cs typeface="+mn-cs"/>
                        </a:rPr>
                        <a:t>kingdom</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100.0%</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a:t>
                      </a:r>
                    </a:p>
                  </a:txBody>
                  <a:tcPr anchor="ctr">
                    <a:solidFill>
                      <a:schemeClr val="accent6">
                        <a:lumMod val="40000"/>
                        <a:lumOff val="60000"/>
                      </a:schemeClr>
                    </a:solidFill>
                  </a:tcPr>
                </a:tc>
                <a:extLst>
                  <a:ext uri="{0D108BD9-81ED-4DB2-BD59-A6C34878D82A}">
                    <a16:rowId xmlns:a16="http://schemas.microsoft.com/office/drawing/2014/main" val="2211373660"/>
                  </a:ext>
                </a:extLst>
              </a:tr>
              <a:tr h="521357">
                <a:tc>
                  <a:txBody>
                    <a:bodyPr/>
                    <a:lstStyle/>
                    <a:p>
                      <a:pPr marL="0" algn="l" defTabSz="914400" rtl="0" eaLnBrk="1" latinLnBrk="0" hangingPunct="1"/>
                      <a:r>
                        <a:rPr lang="en-US" sz="1400" kern="1200">
                          <a:solidFill>
                            <a:schemeClr val="tx1"/>
                          </a:solidFill>
                          <a:latin typeface="+mn-lt"/>
                          <a:ea typeface="+mn-ea"/>
                          <a:cs typeface="+mn-cs"/>
                        </a:rPr>
                        <a:t>phylum</a:t>
                      </a:r>
                    </a:p>
                  </a:txBody>
                  <a:tcPr anchor="ctr"/>
                </a:tc>
                <a:tc>
                  <a:txBody>
                    <a:bodyPr/>
                    <a:lstStyle/>
                    <a:p>
                      <a:pPr marL="0" algn="l" defTabSz="914400" rtl="0" eaLnBrk="1" latinLnBrk="0" hangingPunct="1"/>
                      <a:r>
                        <a:rPr lang="en-US" altLang="zh-CN" sz="1400" kern="1200" dirty="0">
                          <a:solidFill>
                            <a:schemeClr val="accent1">
                              <a:lumMod val="60000"/>
                              <a:lumOff val="40000"/>
                            </a:schemeClr>
                          </a:solidFill>
                          <a:latin typeface="+mn-lt"/>
                          <a:ea typeface="+mn-ea"/>
                          <a:cs typeface="+mn-cs"/>
                        </a:rPr>
                        <a:t>99.09%</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99.6%</a:t>
                      </a:r>
                    </a:p>
                  </a:txBody>
                  <a:tcPr anchor="ctr">
                    <a:solidFill>
                      <a:schemeClr val="accent6">
                        <a:lumMod val="40000"/>
                        <a:lumOff val="60000"/>
                      </a:schemeClr>
                    </a:solidFill>
                  </a:tcPr>
                </a:tc>
                <a:extLst>
                  <a:ext uri="{0D108BD9-81ED-4DB2-BD59-A6C34878D82A}">
                    <a16:rowId xmlns:a16="http://schemas.microsoft.com/office/drawing/2014/main" val="2091905220"/>
                  </a:ext>
                </a:extLst>
              </a:tr>
              <a:tr h="406584">
                <a:tc>
                  <a:txBody>
                    <a:bodyPr/>
                    <a:lstStyle/>
                    <a:p>
                      <a:pPr marL="0" algn="l" defTabSz="914400" rtl="0" eaLnBrk="1" latinLnBrk="0" hangingPunct="1"/>
                      <a:r>
                        <a:rPr lang="en-US" sz="1400" kern="1200">
                          <a:solidFill>
                            <a:schemeClr val="tx1"/>
                          </a:solidFill>
                          <a:latin typeface="+mn-lt"/>
                          <a:ea typeface="+mn-ea"/>
                          <a:cs typeface="+mn-cs"/>
                        </a:rPr>
                        <a:t>class</a:t>
                      </a:r>
                    </a:p>
                  </a:txBody>
                  <a:tcPr anchor="ctr"/>
                </a:tc>
                <a:tc>
                  <a:txBody>
                    <a:bodyPr/>
                    <a:lstStyle/>
                    <a:p>
                      <a:pPr marL="0" algn="l" defTabSz="914400" rtl="0" eaLnBrk="1" latinLnBrk="0" hangingPunct="1"/>
                      <a:r>
                        <a:rPr lang="en-US" altLang="zh-CN" sz="1400" kern="1200" dirty="0">
                          <a:solidFill>
                            <a:schemeClr val="accent1">
                              <a:lumMod val="60000"/>
                              <a:lumOff val="40000"/>
                            </a:schemeClr>
                          </a:solidFill>
                          <a:latin typeface="+mn-lt"/>
                          <a:ea typeface="+mn-ea"/>
                          <a:cs typeface="+mn-cs"/>
                        </a:rPr>
                        <a:t>99.04%</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99.6%</a:t>
                      </a:r>
                    </a:p>
                  </a:txBody>
                  <a:tcPr anchor="ctr">
                    <a:solidFill>
                      <a:schemeClr val="accent6">
                        <a:lumMod val="40000"/>
                        <a:lumOff val="60000"/>
                      </a:schemeClr>
                    </a:solidFill>
                  </a:tcPr>
                </a:tc>
                <a:extLst>
                  <a:ext uri="{0D108BD9-81ED-4DB2-BD59-A6C34878D82A}">
                    <a16:rowId xmlns:a16="http://schemas.microsoft.com/office/drawing/2014/main" val="215673219"/>
                  </a:ext>
                </a:extLst>
              </a:tr>
              <a:tr h="406584">
                <a:tc>
                  <a:txBody>
                    <a:bodyPr/>
                    <a:lstStyle/>
                    <a:p>
                      <a:pPr marL="0" algn="l" defTabSz="914400" rtl="0" eaLnBrk="1" latinLnBrk="0" hangingPunct="1"/>
                      <a:r>
                        <a:rPr lang="en-US" sz="1400" kern="1200">
                          <a:solidFill>
                            <a:schemeClr val="tx1"/>
                          </a:solidFill>
                          <a:latin typeface="+mn-lt"/>
                          <a:ea typeface="+mn-ea"/>
                          <a:cs typeface="+mn-cs"/>
                        </a:rPr>
                        <a:t>order</a:t>
                      </a:r>
                    </a:p>
                  </a:txBody>
                  <a:tcPr anchor="ctr"/>
                </a:tc>
                <a:tc>
                  <a:txBody>
                    <a:bodyPr/>
                    <a:lstStyle/>
                    <a:p>
                      <a:pPr marL="0" algn="l" defTabSz="914400" rtl="0" eaLnBrk="1" latinLnBrk="0" hangingPunct="1"/>
                      <a:r>
                        <a:rPr lang="en-US" altLang="zh-CN" sz="1400" kern="1200" dirty="0">
                          <a:solidFill>
                            <a:schemeClr val="accent1">
                              <a:lumMod val="60000"/>
                              <a:lumOff val="40000"/>
                            </a:schemeClr>
                          </a:solidFill>
                          <a:latin typeface="+mn-lt"/>
                          <a:ea typeface="+mn-ea"/>
                          <a:cs typeface="+mn-cs"/>
                        </a:rPr>
                        <a:t>98.28%</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99.0%</a:t>
                      </a:r>
                    </a:p>
                  </a:txBody>
                  <a:tcPr anchor="ctr">
                    <a:solidFill>
                      <a:schemeClr val="accent6">
                        <a:lumMod val="40000"/>
                        <a:lumOff val="60000"/>
                      </a:schemeClr>
                    </a:solidFill>
                  </a:tcPr>
                </a:tc>
                <a:extLst>
                  <a:ext uri="{0D108BD9-81ED-4DB2-BD59-A6C34878D82A}">
                    <a16:rowId xmlns:a16="http://schemas.microsoft.com/office/drawing/2014/main" val="1922935746"/>
                  </a:ext>
                </a:extLst>
              </a:tr>
              <a:tr h="406584">
                <a:tc>
                  <a:txBody>
                    <a:bodyPr/>
                    <a:lstStyle/>
                    <a:p>
                      <a:pPr marL="0" algn="l" defTabSz="914400" rtl="0" eaLnBrk="1" latinLnBrk="0" hangingPunct="1"/>
                      <a:r>
                        <a:rPr lang="en-US" sz="1400" kern="1200">
                          <a:solidFill>
                            <a:schemeClr val="tx1"/>
                          </a:solidFill>
                          <a:latin typeface="+mn-lt"/>
                          <a:ea typeface="+mn-ea"/>
                          <a:cs typeface="+mn-cs"/>
                        </a:rPr>
                        <a:t>family</a:t>
                      </a:r>
                    </a:p>
                  </a:txBody>
                  <a:tcPr anchor="ctr"/>
                </a:tc>
                <a:tc>
                  <a:txBody>
                    <a:bodyPr/>
                    <a:lstStyle/>
                    <a:p>
                      <a:pPr marL="0" algn="l" defTabSz="914400" rtl="0" eaLnBrk="1" latinLnBrk="0" hangingPunct="1"/>
                      <a:r>
                        <a:rPr lang="en-US" altLang="zh-CN" sz="1400" kern="1200" dirty="0">
                          <a:solidFill>
                            <a:schemeClr val="accent2">
                              <a:lumMod val="75000"/>
                            </a:schemeClr>
                          </a:solidFill>
                          <a:latin typeface="+mn-lt"/>
                          <a:ea typeface="+mn-ea"/>
                          <a:cs typeface="+mn-cs"/>
                        </a:rPr>
                        <a:t>95.87%</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95.2%</a:t>
                      </a:r>
                    </a:p>
                  </a:txBody>
                  <a:tcPr anchor="ctr">
                    <a:solidFill>
                      <a:schemeClr val="accent6">
                        <a:lumMod val="40000"/>
                        <a:lumOff val="60000"/>
                      </a:schemeClr>
                    </a:solidFill>
                  </a:tcPr>
                </a:tc>
                <a:extLst>
                  <a:ext uri="{0D108BD9-81ED-4DB2-BD59-A6C34878D82A}">
                    <a16:rowId xmlns:a16="http://schemas.microsoft.com/office/drawing/2014/main" val="1968104897"/>
                  </a:ext>
                </a:extLst>
              </a:tr>
              <a:tr h="406584">
                <a:tc>
                  <a:txBody>
                    <a:bodyPr/>
                    <a:lstStyle/>
                    <a:p>
                      <a:pPr marL="0" algn="l" defTabSz="914400" rtl="0" eaLnBrk="1" latinLnBrk="0" hangingPunct="1"/>
                      <a:r>
                        <a:rPr lang="en-US" sz="1400" kern="1200">
                          <a:solidFill>
                            <a:schemeClr val="tx1"/>
                          </a:solidFill>
                          <a:latin typeface="+mn-lt"/>
                          <a:ea typeface="+mn-ea"/>
                          <a:cs typeface="+mn-cs"/>
                        </a:rPr>
                        <a:t>genus</a:t>
                      </a:r>
                    </a:p>
                  </a:txBody>
                  <a:tcPr anchor="ctr"/>
                </a:tc>
                <a:tc>
                  <a:txBody>
                    <a:bodyPr/>
                    <a:lstStyle/>
                    <a:p>
                      <a:pPr marL="0" algn="l" defTabSz="914400" rtl="0" eaLnBrk="1" latinLnBrk="0" hangingPunct="1"/>
                      <a:r>
                        <a:rPr lang="en-US" altLang="zh-CN" sz="1400" kern="1200" dirty="0">
                          <a:solidFill>
                            <a:schemeClr val="accent2">
                              <a:lumMod val="75000"/>
                            </a:schemeClr>
                          </a:solidFill>
                          <a:latin typeface="+mn-lt"/>
                          <a:ea typeface="+mn-ea"/>
                          <a:cs typeface="+mn-cs"/>
                        </a:rPr>
                        <a:t>90.44%</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89.0%</a:t>
                      </a:r>
                    </a:p>
                  </a:txBody>
                  <a:tcPr anchor="ctr">
                    <a:solidFill>
                      <a:schemeClr val="accent6">
                        <a:lumMod val="40000"/>
                        <a:lumOff val="60000"/>
                      </a:schemeClr>
                    </a:solidFill>
                  </a:tcPr>
                </a:tc>
                <a:extLst>
                  <a:ext uri="{0D108BD9-81ED-4DB2-BD59-A6C34878D82A}">
                    <a16:rowId xmlns:a16="http://schemas.microsoft.com/office/drawing/2014/main" val="2140220344"/>
                  </a:ext>
                </a:extLst>
              </a:tr>
              <a:tr h="406584">
                <a:tc>
                  <a:txBody>
                    <a:bodyPr/>
                    <a:lstStyle/>
                    <a:p>
                      <a:pPr marL="0" algn="l" defTabSz="914400" rtl="0" eaLnBrk="1" latinLnBrk="0" hangingPunct="1"/>
                      <a:r>
                        <a:rPr lang="en-US" sz="1400" kern="1200">
                          <a:solidFill>
                            <a:schemeClr val="tx1"/>
                          </a:solidFill>
                          <a:latin typeface="+mn-lt"/>
                          <a:ea typeface="+mn-ea"/>
                          <a:cs typeface="+mn-cs"/>
                        </a:rPr>
                        <a:t>species</a:t>
                      </a:r>
                    </a:p>
                  </a:txBody>
                  <a:tcPr anchor="ctr"/>
                </a:tc>
                <a:tc>
                  <a:txBody>
                    <a:bodyPr/>
                    <a:lstStyle/>
                    <a:p>
                      <a:pPr marL="0" algn="l" defTabSz="914400" rtl="0" eaLnBrk="1" latinLnBrk="0" hangingPunct="1"/>
                      <a:r>
                        <a:rPr lang="en-US" altLang="zh-CN" sz="1400" kern="1200" dirty="0">
                          <a:solidFill>
                            <a:schemeClr val="accent2">
                              <a:lumMod val="75000"/>
                            </a:schemeClr>
                          </a:solidFill>
                          <a:latin typeface="+mn-lt"/>
                          <a:ea typeface="+mn-ea"/>
                          <a:cs typeface="+mn-cs"/>
                        </a:rPr>
                        <a:t>79.69%</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75.8%</a:t>
                      </a:r>
                    </a:p>
                  </a:txBody>
                  <a:tcPr anchor="ctr">
                    <a:solidFill>
                      <a:schemeClr val="accent6">
                        <a:lumMod val="40000"/>
                        <a:lumOff val="60000"/>
                      </a:schemeClr>
                    </a:solidFill>
                  </a:tcPr>
                </a:tc>
                <a:extLst>
                  <a:ext uri="{0D108BD9-81ED-4DB2-BD59-A6C34878D82A}">
                    <a16:rowId xmlns:a16="http://schemas.microsoft.com/office/drawing/2014/main" val="2428400918"/>
                  </a:ext>
                </a:extLst>
              </a:tr>
            </a:tbl>
          </a:graphicData>
        </a:graphic>
      </p:graphicFrame>
      <p:sp>
        <p:nvSpPr>
          <p:cNvPr id="10" name="Rectangle 1">
            <a:extLst>
              <a:ext uri="{FF2B5EF4-FFF2-40B4-BE49-F238E27FC236}">
                <a16:creationId xmlns:a16="http://schemas.microsoft.com/office/drawing/2014/main" id="{75E2AC62-C4C1-4022-8F10-76B24A53C96E}"/>
              </a:ext>
            </a:extLst>
          </p:cNvPr>
          <p:cNvSpPr>
            <a:spLocks noChangeArrowheads="1"/>
          </p:cNvSpPr>
          <p:nvPr/>
        </p:nvSpPr>
        <p:spPr bwMode="auto">
          <a:xfrm>
            <a:off x="1036675" y="2375583"/>
            <a:ext cx="28579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19" name="文本框 18">
            <a:extLst>
              <a:ext uri="{FF2B5EF4-FFF2-40B4-BE49-F238E27FC236}">
                <a16:creationId xmlns:a16="http://schemas.microsoft.com/office/drawing/2014/main" id="{4F223D0C-D002-48F5-BCC7-BD76AEB503B3}"/>
              </a:ext>
            </a:extLst>
          </p:cNvPr>
          <p:cNvSpPr txBox="1"/>
          <p:nvPr/>
        </p:nvSpPr>
        <p:spPr>
          <a:xfrm>
            <a:off x="3872193" y="1481101"/>
            <a:ext cx="3142023" cy="369332"/>
          </a:xfrm>
          <a:prstGeom prst="rect">
            <a:avLst/>
          </a:prstGeom>
          <a:solidFill>
            <a:schemeClr val="bg2"/>
          </a:solidFill>
        </p:spPr>
        <p:txBody>
          <a:bodyPr wrap="square">
            <a:spAutoFit/>
          </a:bodyPr>
          <a:lstStyle/>
          <a:p>
            <a:r>
              <a:rPr lang="en-US" altLang="zh-CN" dirty="0"/>
              <a:t>LCA host range​</a:t>
            </a:r>
            <a:endParaRPr lang="zh-CN" altLang="en-US" dirty="0"/>
          </a:p>
        </p:txBody>
      </p:sp>
      <p:graphicFrame>
        <p:nvGraphicFramePr>
          <p:cNvPr id="14" name="表格 13">
            <a:extLst>
              <a:ext uri="{FF2B5EF4-FFF2-40B4-BE49-F238E27FC236}">
                <a16:creationId xmlns:a16="http://schemas.microsoft.com/office/drawing/2014/main" id="{1E8EF8D8-2EBE-4A24-A179-B3E14E1B2EFD}"/>
              </a:ext>
            </a:extLst>
          </p:cNvPr>
          <p:cNvGraphicFramePr>
            <a:graphicFrameLocks noGrp="1"/>
          </p:cNvGraphicFramePr>
          <p:nvPr>
            <p:extLst>
              <p:ext uri="{D42A27DB-BD31-4B8C-83A1-F6EECF244321}">
                <p14:modId xmlns:p14="http://schemas.microsoft.com/office/powerpoint/2010/main" val="173024263"/>
              </p:ext>
            </p:extLst>
          </p:nvPr>
        </p:nvGraphicFramePr>
        <p:xfrm>
          <a:off x="3888883" y="2106916"/>
          <a:ext cx="3152973" cy="3411381"/>
        </p:xfrm>
        <a:graphic>
          <a:graphicData uri="http://schemas.openxmlformats.org/drawingml/2006/table">
            <a:tbl>
              <a:tblPr>
                <a:tableStyleId>{5940675A-B579-460E-94D1-54222C63F5DA}</a:tableStyleId>
              </a:tblPr>
              <a:tblGrid>
                <a:gridCol w="1050991">
                  <a:extLst>
                    <a:ext uri="{9D8B030D-6E8A-4147-A177-3AD203B41FA5}">
                      <a16:colId xmlns:a16="http://schemas.microsoft.com/office/drawing/2014/main" val="233029053"/>
                    </a:ext>
                  </a:extLst>
                </a:gridCol>
                <a:gridCol w="1050991">
                  <a:extLst>
                    <a:ext uri="{9D8B030D-6E8A-4147-A177-3AD203B41FA5}">
                      <a16:colId xmlns:a16="http://schemas.microsoft.com/office/drawing/2014/main" val="954374178"/>
                    </a:ext>
                  </a:extLst>
                </a:gridCol>
                <a:gridCol w="1050991">
                  <a:extLst>
                    <a:ext uri="{9D8B030D-6E8A-4147-A177-3AD203B41FA5}">
                      <a16:colId xmlns:a16="http://schemas.microsoft.com/office/drawing/2014/main" val="3886716525"/>
                    </a:ext>
                  </a:extLst>
                </a:gridCol>
              </a:tblGrid>
              <a:tr h="440423">
                <a:tc>
                  <a:txBody>
                    <a:bodyPr/>
                    <a:lstStyle/>
                    <a:p>
                      <a:pPr marL="0" algn="l" defTabSz="914400" rtl="0" eaLnBrk="1" latinLnBrk="0" hangingPunct="1"/>
                      <a:r>
                        <a:rPr lang="en-US" sz="1400" kern="1200" dirty="0">
                          <a:solidFill>
                            <a:schemeClr val="tx1"/>
                          </a:solidFill>
                          <a:latin typeface="+mn-lt"/>
                          <a:ea typeface="+mn-ea"/>
                          <a:cs typeface="+mn-cs"/>
                        </a:rPr>
                        <a:t>Tax level</a:t>
                      </a:r>
                    </a:p>
                  </a:txBody>
                  <a:tcPr anchor="ctr"/>
                </a:tc>
                <a:tc>
                  <a:txBody>
                    <a:bodyPr/>
                    <a:lstStyle/>
                    <a:p>
                      <a:pPr marL="0" algn="l" defTabSz="914400" rtl="0" eaLnBrk="1" latinLnBrk="0" hangingPunct="1"/>
                      <a:r>
                        <a:rPr lang="en-US" sz="1400" kern="1200">
                          <a:solidFill>
                            <a:schemeClr val="tx1"/>
                          </a:solidFill>
                          <a:latin typeface="+mn-lt"/>
                          <a:ea typeface="+mn-ea"/>
                          <a:cs typeface="+mn-cs"/>
                        </a:rPr>
                        <a:t>Count</a:t>
                      </a:r>
                    </a:p>
                  </a:txBody>
                  <a:tcPr anchor="ctr"/>
                </a:tc>
                <a:tc>
                  <a:txBody>
                    <a:bodyPr/>
                    <a:lstStyle/>
                    <a:p>
                      <a:pPr marL="0" algn="l" defTabSz="914400" rtl="0" eaLnBrk="1" latinLnBrk="0" hangingPunct="1"/>
                      <a:r>
                        <a:rPr lang="en-US" sz="1400" kern="1200">
                          <a:solidFill>
                            <a:schemeClr val="tx1"/>
                          </a:solidFill>
                          <a:latin typeface="+mn-lt"/>
                          <a:ea typeface="+mn-ea"/>
                          <a:cs typeface="+mn-cs"/>
                        </a:rPr>
                        <a:t>Percent</a:t>
                      </a:r>
                    </a:p>
                  </a:txBody>
                  <a:tcPr anchor="ctr"/>
                </a:tc>
                <a:extLst>
                  <a:ext uri="{0D108BD9-81ED-4DB2-BD59-A6C34878D82A}">
                    <a16:rowId xmlns:a16="http://schemas.microsoft.com/office/drawing/2014/main" val="854617812"/>
                  </a:ext>
                </a:extLst>
              </a:tr>
              <a:tr h="440423">
                <a:tc>
                  <a:txBody>
                    <a:bodyPr/>
                    <a:lstStyle/>
                    <a:p>
                      <a:pPr marL="0" algn="l" defTabSz="914400" rtl="0" eaLnBrk="1" latinLnBrk="0" hangingPunct="1"/>
                      <a:r>
                        <a:rPr lang="en-US" sz="1400" kern="1200">
                          <a:solidFill>
                            <a:schemeClr val="tx1"/>
                          </a:solidFill>
                          <a:latin typeface="+mn-lt"/>
                          <a:ea typeface="+mn-ea"/>
                          <a:cs typeface="+mn-cs"/>
                        </a:rPr>
                        <a:t>genus</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26797</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37.37</a:t>
                      </a:r>
                    </a:p>
                  </a:txBody>
                  <a:tcPr anchor="ctr"/>
                </a:tc>
                <a:extLst>
                  <a:ext uri="{0D108BD9-81ED-4DB2-BD59-A6C34878D82A}">
                    <a16:rowId xmlns:a16="http://schemas.microsoft.com/office/drawing/2014/main" val="895763857"/>
                  </a:ext>
                </a:extLst>
              </a:tr>
              <a:tr h="440423">
                <a:tc>
                  <a:txBody>
                    <a:bodyPr/>
                    <a:lstStyle/>
                    <a:p>
                      <a:pPr marL="0" algn="l" defTabSz="914400" rtl="0" eaLnBrk="1" latinLnBrk="0" hangingPunct="1"/>
                      <a:r>
                        <a:rPr lang="en-US" sz="1400" kern="1200">
                          <a:solidFill>
                            <a:schemeClr val="tx1"/>
                          </a:solidFill>
                          <a:latin typeface="+mn-lt"/>
                          <a:ea typeface="+mn-ea"/>
                          <a:cs typeface="+mn-cs"/>
                        </a:rPr>
                        <a:t>species</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19734</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27.52</a:t>
                      </a:r>
                    </a:p>
                  </a:txBody>
                  <a:tcPr anchor="ctr"/>
                </a:tc>
                <a:extLst>
                  <a:ext uri="{0D108BD9-81ED-4DB2-BD59-A6C34878D82A}">
                    <a16:rowId xmlns:a16="http://schemas.microsoft.com/office/drawing/2014/main" val="2147489044"/>
                  </a:ext>
                </a:extLst>
              </a:tr>
              <a:tr h="440423">
                <a:tc>
                  <a:txBody>
                    <a:bodyPr/>
                    <a:lstStyle/>
                    <a:p>
                      <a:pPr marL="0" algn="l" defTabSz="914400" rtl="0" eaLnBrk="1" latinLnBrk="0" hangingPunct="1"/>
                      <a:r>
                        <a:rPr lang="en-US" sz="1400" kern="1200">
                          <a:solidFill>
                            <a:schemeClr val="tx1"/>
                          </a:solidFill>
                          <a:latin typeface="+mn-lt"/>
                          <a:ea typeface="+mn-ea"/>
                          <a:cs typeface="+mn-cs"/>
                        </a:rPr>
                        <a:t>family</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13780</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19.22</a:t>
                      </a:r>
                    </a:p>
                  </a:txBody>
                  <a:tcPr anchor="ctr"/>
                </a:tc>
                <a:extLst>
                  <a:ext uri="{0D108BD9-81ED-4DB2-BD59-A6C34878D82A}">
                    <a16:rowId xmlns:a16="http://schemas.microsoft.com/office/drawing/2014/main" val="826147904"/>
                  </a:ext>
                </a:extLst>
              </a:tr>
              <a:tr h="440423">
                <a:tc>
                  <a:txBody>
                    <a:bodyPr/>
                    <a:lstStyle/>
                    <a:p>
                      <a:pPr marL="0" algn="l" defTabSz="914400" rtl="0" eaLnBrk="1" latinLnBrk="0" hangingPunct="1"/>
                      <a:r>
                        <a:rPr lang="en-US" sz="1400" kern="1200">
                          <a:solidFill>
                            <a:schemeClr val="tx1"/>
                          </a:solidFill>
                          <a:latin typeface="+mn-lt"/>
                          <a:ea typeface="+mn-ea"/>
                          <a:cs typeface="+mn-cs"/>
                        </a:rPr>
                        <a:t>order</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5960</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8.31</a:t>
                      </a:r>
                    </a:p>
                  </a:txBody>
                  <a:tcPr anchor="ctr"/>
                </a:tc>
                <a:extLst>
                  <a:ext uri="{0D108BD9-81ED-4DB2-BD59-A6C34878D82A}">
                    <a16:rowId xmlns:a16="http://schemas.microsoft.com/office/drawing/2014/main" val="180886752"/>
                  </a:ext>
                </a:extLst>
              </a:tr>
              <a:tr h="440423">
                <a:tc>
                  <a:txBody>
                    <a:bodyPr/>
                    <a:lstStyle/>
                    <a:p>
                      <a:pPr marL="0" algn="l" defTabSz="914400" rtl="0" eaLnBrk="1" latinLnBrk="0" hangingPunct="1"/>
                      <a:r>
                        <a:rPr lang="en-US" sz="1400" kern="1200">
                          <a:solidFill>
                            <a:schemeClr val="tx1"/>
                          </a:solidFill>
                          <a:latin typeface="+mn-lt"/>
                          <a:ea typeface="+mn-ea"/>
                          <a:cs typeface="+mn-cs"/>
                        </a:rPr>
                        <a:t>kingdom</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2964</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4.13</a:t>
                      </a:r>
                    </a:p>
                  </a:txBody>
                  <a:tcPr anchor="ctr"/>
                </a:tc>
                <a:extLst>
                  <a:ext uri="{0D108BD9-81ED-4DB2-BD59-A6C34878D82A}">
                    <a16:rowId xmlns:a16="http://schemas.microsoft.com/office/drawing/2014/main" val="2629330955"/>
                  </a:ext>
                </a:extLst>
              </a:tr>
              <a:tr h="440423">
                <a:tc>
                  <a:txBody>
                    <a:bodyPr/>
                    <a:lstStyle/>
                    <a:p>
                      <a:pPr marL="0" algn="l" defTabSz="914400" rtl="0" eaLnBrk="1" latinLnBrk="0" hangingPunct="1"/>
                      <a:r>
                        <a:rPr lang="en-US" sz="1400" kern="1200">
                          <a:solidFill>
                            <a:schemeClr val="tx1"/>
                          </a:solidFill>
                          <a:latin typeface="+mn-lt"/>
                          <a:ea typeface="+mn-ea"/>
                          <a:cs typeface="+mn-cs"/>
                        </a:rPr>
                        <a:t>class</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2374</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3.31</a:t>
                      </a:r>
                    </a:p>
                  </a:txBody>
                  <a:tcPr anchor="ctr"/>
                </a:tc>
                <a:extLst>
                  <a:ext uri="{0D108BD9-81ED-4DB2-BD59-A6C34878D82A}">
                    <a16:rowId xmlns:a16="http://schemas.microsoft.com/office/drawing/2014/main" val="1211143998"/>
                  </a:ext>
                </a:extLst>
              </a:tr>
              <a:tr h="328420">
                <a:tc>
                  <a:txBody>
                    <a:bodyPr/>
                    <a:lstStyle/>
                    <a:p>
                      <a:pPr marL="0" algn="l" defTabSz="914400" rtl="0" eaLnBrk="1" latinLnBrk="0" hangingPunct="1"/>
                      <a:r>
                        <a:rPr lang="en-US" sz="1400" kern="1200">
                          <a:solidFill>
                            <a:schemeClr val="tx1"/>
                          </a:solidFill>
                          <a:latin typeface="+mn-lt"/>
                          <a:ea typeface="+mn-ea"/>
                          <a:cs typeface="+mn-cs"/>
                        </a:rPr>
                        <a:t>phylum</a:t>
                      </a:r>
                    </a:p>
                  </a:txBody>
                  <a:tcPr anchor="ctr"/>
                </a:tc>
                <a:tc>
                  <a:txBody>
                    <a:bodyPr/>
                    <a:lstStyle/>
                    <a:p>
                      <a:pPr marL="0" algn="l" defTabSz="914400" rtl="0" eaLnBrk="1" latinLnBrk="0" hangingPunct="1"/>
                      <a:r>
                        <a:rPr lang="en-US" altLang="zh-CN" sz="1400" kern="1200">
                          <a:solidFill>
                            <a:schemeClr val="tx1"/>
                          </a:solidFill>
                          <a:latin typeface="+mn-lt"/>
                          <a:ea typeface="+mn-ea"/>
                          <a:cs typeface="+mn-cs"/>
                        </a:rPr>
                        <a:t>97</a:t>
                      </a:r>
                    </a:p>
                  </a:txBody>
                  <a:tcPr anchor="ctr"/>
                </a:tc>
                <a:tc>
                  <a:txBody>
                    <a:bodyPr/>
                    <a:lstStyle/>
                    <a:p>
                      <a:pPr marL="0" algn="l" defTabSz="914400" rtl="0" eaLnBrk="1" latinLnBrk="0" hangingPunct="1"/>
                      <a:r>
                        <a:rPr lang="en-US" altLang="zh-CN" sz="1400" kern="1200" dirty="0">
                          <a:solidFill>
                            <a:schemeClr val="tx1"/>
                          </a:solidFill>
                          <a:latin typeface="+mn-lt"/>
                          <a:ea typeface="+mn-ea"/>
                          <a:cs typeface="+mn-cs"/>
                        </a:rPr>
                        <a:t>0.14</a:t>
                      </a:r>
                    </a:p>
                  </a:txBody>
                  <a:tcPr anchor="ctr"/>
                </a:tc>
                <a:extLst>
                  <a:ext uri="{0D108BD9-81ED-4DB2-BD59-A6C34878D82A}">
                    <a16:rowId xmlns:a16="http://schemas.microsoft.com/office/drawing/2014/main" val="3273566670"/>
                  </a:ext>
                </a:extLst>
              </a:tr>
            </a:tbl>
          </a:graphicData>
        </a:graphic>
      </p:graphicFrame>
      <p:sp>
        <p:nvSpPr>
          <p:cNvPr id="18" name="Rectangle 2">
            <a:extLst>
              <a:ext uri="{FF2B5EF4-FFF2-40B4-BE49-F238E27FC236}">
                <a16:creationId xmlns:a16="http://schemas.microsoft.com/office/drawing/2014/main" id="{7181F67C-20E9-466E-9416-C35DC477350A}"/>
              </a:ext>
            </a:extLst>
          </p:cNvPr>
          <p:cNvSpPr>
            <a:spLocks noChangeArrowheads="1"/>
          </p:cNvSpPr>
          <p:nvPr/>
        </p:nvSpPr>
        <p:spPr bwMode="auto">
          <a:xfrm>
            <a:off x="4680549" y="2075435"/>
            <a:ext cx="42954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20" name="表格 19">
            <a:extLst>
              <a:ext uri="{FF2B5EF4-FFF2-40B4-BE49-F238E27FC236}">
                <a16:creationId xmlns:a16="http://schemas.microsoft.com/office/drawing/2014/main" id="{95640C56-2EF5-4CCD-832D-F9F20142FA85}"/>
              </a:ext>
            </a:extLst>
          </p:cNvPr>
          <p:cNvGraphicFramePr>
            <a:graphicFrameLocks noGrp="1"/>
          </p:cNvGraphicFramePr>
          <p:nvPr>
            <p:extLst>
              <p:ext uri="{D42A27DB-BD31-4B8C-83A1-F6EECF244321}">
                <p14:modId xmlns:p14="http://schemas.microsoft.com/office/powerpoint/2010/main" val="3758426372"/>
              </p:ext>
            </p:extLst>
          </p:nvPr>
        </p:nvGraphicFramePr>
        <p:xfrm>
          <a:off x="7726800" y="2142474"/>
          <a:ext cx="3773811" cy="3367272"/>
        </p:xfrm>
        <a:graphic>
          <a:graphicData uri="http://schemas.openxmlformats.org/drawingml/2006/table">
            <a:tbl>
              <a:tblPr>
                <a:tableStyleId>{5940675A-B579-460E-94D1-54222C63F5DA}</a:tableStyleId>
              </a:tblPr>
              <a:tblGrid>
                <a:gridCol w="1257937">
                  <a:extLst>
                    <a:ext uri="{9D8B030D-6E8A-4147-A177-3AD203B41FA5}">
                      <a16:colId xmlns:a16="http://schemas.microsoft.com/office/drawing/2014/main" val="2443205075"/>
                    </a:ext>
                  </a:extLst>
                </a:gridCol>
                <a:gridCol w="1257937">
                  <a:extLst>
                    <a:ext uri="{9D8B030D-6E8A-4147-A177-3AD203B41FA5}">
                      <a16:colId xmlns:a16="http://schemas.microsoft.com/office/drawing/2014/main" val="3763189468"/>
                    </a:ext>
                  </a:extLst>
                </a:gridCol>
                <a:gridCol w="1257937">
                  <a:extLst>
                    <a:ext uri="{9D8B030D-6E8A-4147-A177-3AD203B41FA5}">
                      <a16:colId xmlns:a16="http://schemas.microsoft.com/office/drawing/2014/main" val="1478748295"/>
                    </a:ext>
                  </a:extLst>
                </a:gridCol>
              </a:tblGrid>
              <a:tr h="420909">
                <a:tc>
                  <a:txBody>
                    <a:bodyPr/>
                    <a:lstStyle/>
                    <a:p>
                      <a:r>
                        <a:rPr lang="en-US" sz="1400" dirty="0"/>
                        <a:t>Host Num</a:t>
                      </a:r>
                    </a:p>
                  </a:txBody>
                  <a:tcPr anchor="ctr"/>
                </a:tc>
                <a:tc>
                  <a:txBody>
                    <a:bodyPr/>
                    <a:lstStyle/>
                    <a:p>
                      <a:r>
                        <a:rPr lang="en-US" sz="1400"/>
                        <a:t>Count</a:t>
                      </a:r>
                    </a:p>
                  </a:txBody>
                  <a:tcPr anchor="ctr"/>
                </a:tc>
                <a:tc>
                  <a:txBody>
                    <a:bodyPr/>
                    <a:lstStyle/>
                    <a:p>
                      <a:r>
                        <a:rPr lang="en-US" sz="1400"/>
                        <a:t>Percent</a:t>
                      </a:r>
                    </a:p>
                  </a:txBody>
                  <a:tcPr anchor="ctr"/>
                </a:tc>
                <a:extLst>
                  <a:ext uri="{0D108BD9-81ED-4DB2-BD59-A6C34878D82A}">
                    <a16:rowId xmlns:a16="http://schemas.microsoft.com/office/drawing/2014/main" val="3808079464"/>
                  </a:ext>
                </a:extLst>
              </a:tr>
              <a:tr h="420909">
                <a:tc>
                  <a:txBody>
                    <a:bodyPr/>
                    <a:lstStyle/>
                    <a:p>
                      <a:r>
                        <a:rPr lang="en-US" altLang="zh-CN" sz="1400"/>
                        <a:t>1</a:t>
                      </a:r>
                    </a:p>
                  </a:txBody>
                  <a:tcPr anchor="ctr"/>
                </a:tc>
                <a:tc>
                  <a:txBody>
                    <a:bodyPr/>
                    <a:lstStyle/>
                    <a:p>
                      <a:r>
                        <a:rPr lang="en-US" altLang="zh-CN" sz="1400" dirty="0"/>
                        <a:t>15794</a:t>
                      </a:r>
                    </a:p>
                  </a:txBody>
                  <a:tcPr anchor="ctr"/>
                </a:tc>
                <a:tc>
                  <a:txBody>
                    <a:bodyPr/>
                    <a:lstStyle/>
                    <a:p>
                      <a:r>
                        <a:rPr lang="en-US" altLang="zh-CN" sz="1400" dirty="0"/>
                        <a:t>36.60</a:t>
                      </a:r>
                    </a:p>
                  </a:txBody>
                  <a:tcPr anchor="ctr"/>
                </a:tc>
                <a:extLst>
                  <a:ext uri="{0D108BD9-81ED-4DB2-BD59-A6C34878D82A}">
                    <a16:rowId xmlns:a16="http://schemas.microsoft.com/office/drawing/2014/main" val="3527798545"/>
                  </a:ext>
                </a:extLst>
              </a:tr>
              <a:tr h="420909">
                <a:tc>
                  <a:txBody>
                    <a:bodyPr/>
                    <a:lstStyle/>
                    <a:p>
                      <a:r>
                        <a:rPr lang="en-US" altLang="zh-CN" sz="1400"/>
                        <a:t>2</a:t>
                      </a:r>
                    </a:p>
                  </a:txBody>
                  <a:tcPr anchor="ctr"/>
                </a:tc>
                <a:tc>
                  <a:txBody>
                    <a:bodyPr/>
                    <a:lstStyle/>
                    <a:p>
                      <a:r>
                        <a:rPr lang="en-US" altLang="zh-CN" sz="1400"/>
                        <a:t>7694</a:t>
                      </a:r>
                    </a:p>
                  </a:txBody>
                  <a:tcPr anchor="ctr"/>
                </a:tc>
                <a:tc>
                  <a:txBody>
                    <a:bodyPr/>
                    <a:lstStyle/>
                    <a:p>
                      <a:r>
                        <a:rPr lang="en-US" altLang="zh-CN" sz="1400"/>
                        <a:t>17.83</a:t>
                      </a:r>
                    </a:p>
                  </a:txBody>
                  <a:tcPr anchor="ctr"/>
                </a:tc>
                <a:extLst>
                  <a:ext uri="{0D108BD9-81ED-4DB2-BD59-A6C34878D82A}">
                    <a16:rowId xmlns:a16="http://schemas.microsoft.com/office/drawing/2014/main" val="2595209540"/>
                  </a:ext>
                </a:extLst>
              </a:tr>
              <a:tr h="420909">
                <a:tc>
                  <a:txBody>
                    <a:bodyPr/>
                    <a:lstStyle/>
                    <a:p>
                      <a:r>
                        <a:rPr lang="en-US" altLang="zh-CN" sz="1400"/>
                        <a:t>3</a:t>
                      </a:r>
                    </a:p>
                  </a:txBody>
                  <a:tcPr anchor="ctr"/>
                </a:tc>
                <a:tc>
                  <a:txBody>
                    <a:bodyPr/>
                    <a:lstStyle/>
                    <a:p>
                      <a:r>
                        <a:rPr lang="en-US" altLang="zh-CN" sz="1400" dirty="0"/>
                        <a:t>4503</a:t>
                      </a:r>
                    </a:p>
                  </a:txBody>
                  <a:tcPr anchor="ctr"/>
                </a:tc>
                <a:tc>
                  <a:txBody>
                    <a:bodyPr/>
                    <a:lstStyle/>
                    <a:p>
                      <a:r>
                        <a:rPr lang="en-US" altLang="zh-CN" sz="1400"/>
                        <a:t>10.44</a:t>
                      </a:r>
                    </a:p>
                  </a:txBody>
                  <a:tcPr anchor="ctr"/>
                </a:tc>
                <a:extLst>
                  <a:ext uri="{0D108BD9-81ED-4DB2-BD59-A6C34878D82A}">
                    <a16:rowId xmlns:a16="http://schemas.microsoft.com/office/drawing/2014/main" val="1724963689"/>
                  </a:ext>
                </a:extLst>
              </a:tr>
              <a:tr h="420909">
                <a:tc>
                  <a:txBody>
                    <a:bodyPr/>
                    <a:lstStyle/>
                    <a:p>
                      <a:r>
                        <a:rPr lang="en-US" altLang="zh-CN" sz="1400"/>
                        <a:t>4</a:t>
                      </a:r>
                    </a:p>
                  </a:txBody>
                  <a:tcPr anchor="ctr"/>
                </a:tc>
                <a:tc>
                  <a:txBody>
                    <a:bodyPr/>
                    <a:lstStyle/>
                    <a:p>
                      <a:r>
                        <a:rPr lang="en-US" altLang="zh-CN" sz="1400" dirty="0"/>
                        <a:t>3312</a:t>
                      </a:r>
                    </a:p>
                  </a:txBody>
                  <a:tcPr anchor="ctr"/>
                </a:tc>
                <a:tc>
                  <a:txBody>
                    <a:bodyPr/>
                    <a:lstStyle/>
                    <a:p>
                      <a:r>
                        <a:rPr lang="en-US" altLang="zh-CN" sz="1400"/>
                        <a:t>7.68</a:t>
                      </a:r>
                    </a:p>
                  </a:txBody>
                  <a:tcPr anchor="ctr"/>
                </a:tc>
                <a:extLst>
                  <a:ext uri="{0D108BD9-81ED-4DB2-BD59-A6C34878D82A}">
                    <a16:rowId xmlns:a16="http://schemas.microsoft.com/office/drawing/2014/main" val="513252721"/>
                  </a:ext>
                </a:extLst>
              </a:tr>
              <a:tr h="420909">
                <a:tc>
                  <a:txBody>
                    <a:bodyPr/>
                    <a:lstStyle/>
                    <a:p>
                      <a:r>
                        <a:rPr lang="en-US" altLang="zh-CN" sz="1400"/>
                        <a:t>5</a:t>
                      </a:r>
                    </a:p>
                  </a:txBody>
                  <a:tcPr anchor="ctr"/>
                </a:tc>
                <a:tc>
                  <a:txBody>
                    <a:bodyPr/>
                    <a:lstStyle/>
                    <a:p>
                      <a:r>
                        <a:rPr lang="en-US" altLang="zh-CN" sz="1400"/>
                        <a:t>2195</a:t>
                      </a:r>
                    </a:p>
                  </a:txBody>
                  <a:tcPr anchor="ctr"/>
                </a:tc>
                <a:tc>
                  <a:txBody>
                    <a:bodyPr/>
                    <a:lstStyle/>
                    <a:p>
                      <a:r>
                        <a:rPr lang="en-US" altLang="zh-CN" sz="1400"/>
                        <a:t>5.09</a:t>
                      </a:r>
                    </a:p>
                  </a:txBody>
                  <a:tcPr anchor="ctr"/>
                </a:tc>
                <a:extLst>
                  <a:ext uri="{0D108BD9-81ED-4DB2-BD59-A6C34878D82A}">
                    <a16:rowId xmlns:a16="http://schemas.microsoft.com/office/drawing/2014/main" val="2417107877"/>
                  </a:ext>
                </a:extLst>
              </a:tr>
              <a:tr h="420909">
                <a:tc>
                  <a:txBody>
                    <a:bodyPr/>
                    <a:lstStyle/>
                    <a:p>
                      <a:r>
                        <a:rPr lang="en-US" altLang="zh-CN" sz="1400"/>
                        <a:t>6</a:t>
                      </a:r>
                    </a:p>
                  </a:txBody>
                  <a:tcPr anchor="ctr"/>
                </a:tc>
                <a:tc>
                  <a:txBody>
                    <a:bodyPr/>
                    <a:lstStyle/>
                    <a:p>
                      <a:r>
                        <a:rPr lang="en-US" altLang="zh-CN" sz="1400"/>
                        <a:t>1605</a:t>
                      </a:r>
                    </a:p>
                  </a:txBody>
                  <a:tcPr anchor="ctr"/>
                </a:tc>
                <a:tc>
                  <a:txBody>
                    <a:bodyPr/>
                    <a:lstStyle/>
                    <a:p>
                      <a:r>
                        <a:rPr lang="en-US" altLang="zh-CN" sz="1400"/>
                        <a:t>3.72</a:t>
                      </a:r>
                    </a:p>
                  </a:txBody>
                  <a:tcPr anchor="ctr"/>
                </a:tc>
                <a:extLst>
                  <a:ext uri="{0D108BD9-81ED-4DB2-BD59-A6C34878D82A}">
                    <a16:rowId xmlns:a16="http://schemas.microsoft.com/office/drawing/2014/main" val="4046932760"/>
                  </a:ext>
                </a:extLst>
              </a:tr>
              <a:tr h="420909">
                <a:tc>
                  <a:txBody>
                    <a:bodyPr/>
                    <a:lstStyle/>
                    <a:p>
                      <a:r>
                        <a:rPr lang="en-US" sz="1400"/>
                        <a:t>other(&gt;=7)</a:t>
                      </a:r>
                    </a:p>
                  </a:txBody>
                  <a:tcPr anchor="ctr"/>
                </a:tc>
                <a:tc>
                  <a:txBody>
                    <a:bodyPr/>
                    <a:lstStyle/>
                    <a:p>
                      <a:r>
                        <a:rPr lang="en-US" altLang="zh-CN" sz="1400"/>
                        <a:t>8048</a:t>
                      </a:r>
                    </a:p>
                  </a:txBody>
                  <a:tcPr anchor="ctr"/>
                </a:tc>
                <a:tc>
                  <a:txBody>
                    <a:bodyPr/>
                    <a:lstStyle/>
                    <a:p>
                      <a:r>
                        <a:rPr lang="en-US" altLang="zh-CN" sz="1400" dirty="0"/>
                        <a:t>18.65</a:t>
                      </a:r>
                    </a:p>
                  </a:txBody>
                  <a:tcPr anchor="ctr"/>
                </a:tc>
                <a:extLst>
                  <a:ext uri="{0D108BD9-81ED-4DB2-BD59-A6C34878D82A}">
                    <a16:rowId xmlns:a16="http://schemas.microsoft.com/office/drawing/2014/main" val="3758183233"/>
                  </a:ext>
                </a:extLst>
              </a:tr>
            </a:tbl>
          </a:graphicData>
        </a:graphic>
      </p:graphicFrame>
      <p:sp>
        <p:nvSpPr>
          <p:cNvPr id="21" name="Rectangle 3">
            <a:extLst>
              <a:ext uri="{FF2B5EF4-FFF2-40B4-BE49-F238E27FC236}">
                <a16:creationId xmlns:a16="http://schemas.microsoft.com/office/drawing/2014/main" id="{F979BED5-B6A0-4948-BCA9-E88B8466B648}"/>
              </a:ext>
            </a:extLst>
          </p:cNvPr>
          <p:cNvSpPr>
            <a:spLocks noChangeArrowheads="1"/>
          </p:cNvSpPr>
          <p:nvPr/>
        </p:nvSpPr>
        <p:spPr bwMode="auto">
          <a:xfrm>
            <a:off x="7693419" y="1990590"/>
            <a:ext cx="40905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25" name="文本框 24">
            <a:extLst>
              <a:ext uri="{FF2B5EF4-FFF2-40B4-BE49-F238E27FC236}">
                <a16:creationId xmlns:a16="http://schemas.microsoft.com/office/drawing/2014/main" id="{B1128AB2-13B5-44B2-857F-10FA2C4A5CFE}"/>
              </a:ext>
            </a:extLst>
          </p:cNvPr>
          <p:cNvSpPr txBox="1"/>
          <p:nvPr/>
        </p:nvSpPr>
        <p:spPr>
          <a:xfrm>
            <a:off x="7672591" y="1486555"/>
            <a:ext cx="3828021" cy="369332"/>
          </a:xfrm>
          <a:prstGeom prst="rect">
            <a:avLst/>
          </a:prstGeom>
          <a:solidFill>
            <a:schemeClr val="bg2"/>
          </a:solidFill>
        </p:spPr>
        <p:txBody>
          <a:bodyPr wrap="square">
            <a:spAutoFit/>
          </a:bodyPr>
          <a:lstStyle/>
          <a:p>
            <a:r>
              <a:rPr lang="en-US" altLang="zh-CN" dirty="0"/>
              <a:t>host num</a:t>
            </a:r>
            <a:r>
              <a:rPr lang="zh-CN" altLang="en-US" dirty="0"/>
              <a:t> </a:t>
            </a:r>
            <a:r>
              <a:rPr lang="en-US" altLang="zh-CN" dirty="0"/>
              <a:t>range</a:t>
            </a:r>
            <a:endParaRPr lang="zh-CN" altLang="en-US" dirty="0"/>
          </a:p>
        </p:txBody>
      </p:sp>
      <p:sp>
        <p:nvSpPr>
          <p:cNvPr id="17" name="文本框 16">
            <a:extLst>
              <a:ext uri="{FF2B5EF4-FFF2-40B4-BE49-F238E27FC236}">
                <a16:creationId xmlns:a16="http://schemas.microsoft.com/office/drawing/2014/main" id="{F2E048F7-F3DB-4409-85C8-9B26801F09D9}"/>
              </a:ext>
            </a:extLst>
          </p:cNvPr>
          <p:cNvSpPr txBox="1"/>
          <p:nvPr/>
        </p:nvSpPr>
        <p:spPr>
          <a:xfrm>
            <a:off x="7672591" y="5676248"/>
            <a:ext cx="2909916" cy="369332"/>
          </a:xfrm>
          <a:prstGeom prst="rect">
            <a:avLst/>
          </a:prstGeom>
          <a:noFill/>
        </p:spPr>
        <p:txBody>
          <a:bodyPr wrap="square">
            <a:spAutoFit/>
          </a:bodyPr>
          <a:lstStyle/>
          <a:p>
            <a:r>
              <a:rPr lang="en-US" altLang="zh-CN" dirty="0"/>
              <a:t>mean 16 , max 608​</a:t>
            </a:r>
            <a:endParaRPr lang="zh-CN" altLang="en-US" dirty="0"/>
          </a:p>
        </p:txBody>
      </p:sp>
    </p:spTree>
    <p:extLst>
      <p:ext uri="{BB962C8B-B14F-4D97-AF65-F5344CB8AC3E}">
        <p14:creationId xmlns:p14="http://schemas.microsoft.com/office/powerpoint/2010/main" val="182135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83956-5181-C2A2-5AC8-82EA6B4FCA7F}"/>
              </a:ext>
            </a:extLst>
          </p:cNvPr>
          <p:cNvSpPr>
            <a:spLocks noGrp="1"/>
          </p:cNvSpPr>
          <p:nvPr>
            <p:ph type="title"/>
          </p:nvPr>
        </p:nvSpPr>
        <p:spPr/>
        <p:txBody>
          <a:bodyPr/>
          <a:lstStyle/>
          <a:p>
            <a:r>
              <a:rPr lang="zh-CN" altLang="en-US" dirty="0"/>
              <a:t>汇报内容</a:t>
            </a:r>
          </a:p>
        </p:txBody>
      </p:sp>
      <p:sp>
        <p:nvSpPr>
          <p:cNvPr id="3" name="内容占位符 2">
            <a:extLst>
              <a:ext uri="{FF2B5EF4-FFF2-40B4-BE49-F238E27FC236}">
                <a16:creationId xmlns:a16="http://schemas.microsoft.com/office/drawing/2014/main" id="{D7EF4977-9386-0D5C-7E76-8897A0016283}"/>
              </a:ext>
            </a:extLst>
          </p:cNvPr>
          <p:cNvSpPr>
            <a:spLocks noGrp="1"/>
          </p:cNvSpPr>
          <p:nvPr>
            <p:ph idx="1"/>
          </p:nvPr>
        </p:nvSpPr>
        <p:spPr>
          <a:xfrm>
            <a:off x="838200" y="1858282"/>
            <a:ext cx="10515600" cy="4351338"/>
          </a:xfrm>
        </p:spPr>
        <p:txBody>
          <a:bodyPr/>
          <a:lstStyle/>
          <a:p>
            <a:pPr marL="514350" indent="-514350">
              <a:buAutoNum type="arabicPeriod"/>
            </a:pPr>
            <a:endParaRPr lang="en-US" altLang="zh-CN" i="0" dirty="0">
              <a:solidFill>
                <a:srgbClr val="202124"/>
              </a:solidFill>
              <a:effectLst/>
              <a:latin typeface="华文细黑" panose="02010600040101010101" pitchFamily="2" charset="-122"/>
              <a:ea typeface="华文细黑" panose="02010600040101010101" pitchFamily="2" charset="-122"/>
            </a:endParaRPr>
          </a:p>
          <a:p>
            <a:pPr marL="514350" indent="-514350">
              <a:buAutoNum type="arabicPeriod"/>
            </a:pPr>
            <a:r>
              <a:rPr lang="zh-CN" altLang="en-US" dirty="0">
                <a:solidFill>
                  <a:srgbClr val="202124"/>
                </a:solidFill>
                <a:latin typeface="华文细黑" panose="02010600040101010101" pitchFamily="2" charset="-122"/>
                <a:ea typeface="华文细黑" panose="02010600040101010101" pitchFamily="2" charset="-122"/>
              </a:rPr>
              <a:t>噬菌体</a:t>
            </a:r>
            <a:r>
              <a:rPr lang="en-US" altLang="zh-CN" dirty="0">
                <a:solidFill>
                  <a:srgbClr val="202124"/>
                </a:solidFill>
                <a:latin typeface="华文细黑" panose="02010600040101010101" pitchFamily="2" charset="-122"/>
                <a:ea typeface="华文细黑" panose="02010600040101010101" pitchFamily="2" charset="-122"/>
              </a:rPr>
              <a:t>-</a:t>
            </a:r>
            <a:r>
              <a:rPr lang="zh-CN" altLang="en-US" dirty="0">
                <a:solidFill>
                  <a:srgbClr val="202124"/>
                </a:solidFill>
                <a:latin typeface="华文细黑" panose="02010600040101010101" pitchFamily="2" charset="-122"/>
                <a:ea typeface="华文细黑" panose="02010600040101010101" pitchFamily="2" charset="-122"/>
              </a:rPr>
              <a:t>宿主关系研究背景介绍</a:t>
            </a:r>
            <a:endParaRPr lang="en-US" altLang="zh-CN" dirty="0">
              <a:solidFill>
                <a:srgbClr val="202124"/>
              </a:solidFill>
              <a:latin typeface="华文细黑" panose="02010600040101010101" pitchFamily="2" charset="-122"/>
              <a:ea typeface="华文细黑" panose="02010600040101010101" pitchFamily="2" charset="-122"/>
            </a:endParaRPr>
          </a:p>
          <a:p>
            <a:pPr marL="514350" indent="-514350">
              <a:buAutoNum type="arabicPeriod"/>
            </a:pPr>
            <a:endParaRPr lang="en-US" altLang="zh-CN" i="0" dirty="0">
              <a:solidFill>
                <a:srgbClr val="202124"/>
              </a:solidFill>
              <a:effectLst/>
              <a:latin typeface="华文细黑" panose="02010600040101010101" pitchFamily="2" charset="-122"/>
              <a:ea typeface="华文细黑" panose="02010600040101010101" pitchFamily="2" charset="-122"/>
            </a:endParaRPr>
          </a:p>
          <a:p>
            <a:pPr marL="514350" indent="-514350">
              <a:buAutoNum type="arabicPeriod"/>
            </a:pPr>
            <a:r>
              <a:rPr lang="zh-CN" altLang="en-US" i="0" dirty="0">
                <a:solidFill>
                  <a:srgbClr val="202124"/>
                </a:solidFill>
                <a:effectLst/>
                <a:latin typeface="华文细黑" panose="02010600040101010101" pitchFamily="2" charset="-122"/>
                <a:ea typeface="华文细黑" panose="02010600040101010101" pitchFamily="2" charset="-122"/>
              </a:rPr>
              <a:t>复现</a:t>
            </a:r>
            <a:r>
              <a:rPr lang="en-US" altLang="zh-CN" i="0" dirty="0">
                <a:solidFill>
                  <a:srgbClr val="202124"/>
                </a:solidFill>
                <a:effectLst/>
                <a:latin typeface="华文细黑" panose="02010600040101010101" pitchFamily="2" charset="-122"/>
                <a:ea typeface="华文细黑" panose="02010600040101010101" pitchFamily="2" charset="-122"/>
              </a:rPr>
              <a:t>《A genomic catalogue of Earth’s microbiomes 》</a:t>
            </a:r>
            <a:r>
              <a:rPr lang="zh-CN" altLang="en-US" dirty="0">
                <a:solidFill>
                  <a:srgbClr val="202124"/>
                </a:solidFill>
                <a:latin typeface="华文细黑" panose="02010600040101010101" pitchFamily="2" charset="-122"/>
                <a:ea typeface="华文细黑" panose="02010600040101010101" pitchFamily="2" charset="-122"/>
              </a:rPr>
              <a:t>关于</a:t>
            </a:r>
            <a:r>
              <a:rPr lang="en-US" altLang="zh-CN" dirty="0">
                <a:solidFill>
                  <a:srgbClr val="202124"/>
                </a:solidFill>
                <a:latin typeface="华文细黑" panose="02010600040101010101" pitchFamily="2" charset="-122"/>
                <a:ea typeface="华文细黑" panose="02010600040101010101" pitchFamily="2" charset="-122"/>
              </a:rPr>
              <a:t>PHI</a:t>
            </a:r>
            <a:r>
              <a:rPr lang="zh-CN" altLang="en-US" dirty="0">
                <a:solidFill>
                  <a:srgbClr val="202124"/>
                </a:solidFill>
                <a:latin typeface="华文细黑" panose="02010600040101010101" pitchFamily="2" charset="-122"/>
                <a:ea typeface="华文细黑" panose="02010600040101010101" pitchFamily="2" charset="-122"/>
              </a:rPr>
              <a:t>预测的部分</a:t>
            </a:r>
            <a:endParaRPr lang="en-US" altLang="zh-CN" i="0" dirty="0">
              <a:solidFill>
                <a:srgbClr val="202124"/>
              </a:solidFill>
              <a:effectLst/>
              <a:latin typeface="华文细黑" panose="02010600040101010101" pitchFamily="2" charset="-122"/>
              <a:ea typeface="华文细黑" panose="02010600040101010101" pitchFamily="2" charset="-122"/>
            </a:endParaRPr>
          </a:p>
          <a:p>
            <a:pPr marL="0" indent="0">
              <a:buNone/>
            </a:pPr>
            <a:r>
              <a:rPr lang="en-US" altLang="zh-CN" dirty="0">
                <a:latin typeface="华文细黑" panose="02010600040101010101" pitchFamily="2" charset="-122"/>
                <a:ea typeface="华文细黑" panose="02010600040101010101" pitchFamily="2" charset="-122"/>
              </a:rPr>
              <a:t> </a:t>
            </a:r>
          </a:p>
          <a:p>
            <a:pPr marL="0" indent="0">
              <a:buNone/>
            </a:pPr>
            <a:r>
              <a:rPr lang="en-US" altLang="zh-CN" dirty="0">
                <a:latin typeface="华文细黑" panose="02010600040101010101" pitchFamily="2" charset="-122"/>
                <a:ea typeface="华文细黑" panose="02010600040101010101" pitchFamily="2" charset="-122"/>
              </a:rPr>
              <a:t>3. </a:t>
            </a:r>
            <a:r>
              <a:rPr lang="zh-CN" altLang="en-US" dirty="0">
                <a:latin typeface="华文细黑" panose="02010600040101010101" pitchFamily="2" charset="-122"/>
                <a:ea typeface="华文细黑" panose="02010600040101010101" pitchFamily="2" charset="-122"/>
              </a:rPr>
              <a:t>本科毕设内容</a:t>
            </a:r>
            <a:r>
              <a:rPr lang="en-US" altLang="zh-CN" dirty="0">
                <a:latin typeface="华文细黑" panose="02010600040101010101" pitchFamily="2" charset="-122"/>
                <a:ea typeface="华文细黑" panose="02010600040101010101" pitchFamily="2" charset="-122"/>
              </a:rPr>
              <a:t>-《</a:t>
            </a:r>
            <a:r>
              <a:rPr lang="zh-CN" altLang="en-US" i="0" dirty="0">
                <a:solidFill>
                  <a:srgbClr val="202124"/>
                </a:solidFill>
                <a:effectLst/>
                <a:latin typeface="华文细黑" panose="02010600040101010101" pitchFamily="2" charset="-122"/>
                <a:ea typeface="华文细黑" panose="02010600040101010101" pitchFamily="2" charset="-122"/>
              </a:rPr>
              <a:t>肠道噬菌体</a:t>
            </a:r>
            <a:r>
              <a:rPr lang="en-US" altLang="zh-CN" i="0" dirty="0">
                <a:solidFill>
                  <a:srgbClr val="202124"/>
                </a:solidFill>
                <a:effectLst/>
                <a:latin typeface="华文细黑" panose="02010600040101010101" pitchFamily="2" charset="-122"/>
                <a:ea typeface="华文细黑" panose="02010600040101010101" pitchFamily="2" charset="-122"/>
              </a:rPr>
              <a:t>-</a:t>
            </a:r>
            <a:r>
              <a:rPr lang="zh-CN" altLang="en-US" i="0" dirty="0">
                <a:solidFill>
                  <a:srgbClr val="202124"/>
                </a:solidFill>
                <a:effectLst/>
                <a:latin typeface="华文细黑" panose="02010600040101010101" pitchFamily="2" charset="-122"/>
                <a:ea typeface="华文细黑" panose="02010600040101010101" pitchFamily="2" charset="-122"/>
              </a:rPr>
              <a:t>细菌宿主关系的系统鉴定：方法评估与开发</a:t>
            </a:r>
            <a:r>
              <a:rPr lang="en-US" altLang="zh-CN" i="0" dirty="0">
                <a:solidFill>
                  <a:srgbClr val="202124"/>
                </a:solidFill>
                <a:effectLst/>
                <a:latin typeface="华文细黑" panose="02010600040101010101" pitchFamily="2" charset="-122"/>
                <a:ea typeface="华文细黑" panose="02010600040101010101" pitchFamily="2" charset="-122"/>
              </a:rPr>
              <a:t>》</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4404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en-US" altLang="zh-CN" dirty="0"/>
              <a:t>1.4 </a:t>
            </a:r>
            <a:r>
              <a:rPr lang="zh-CN" altLang="en-US" dirty="0"/>
              <a:t>两种方法的</a:t>
            </a:r>
            <a:r>
              <a:rPr lang="en-US" altLang="zh-CN" dirty="0"/>
              <a:t>agreement</a:t>
            </a:r>
            <a:r>
              <a:rPr lang="zh-CN" altLang="en-US" dirty="0"/>
              <a:t>​</a:t>
            </a:r>
          </a:p>
        </p:txBody>
      </p:sp>
      <p:graphicFrame>
        <p:nvGraphicFramePr>
          <p:cNvPr id="8" name="表格 7">
            <a:extLst>
              <a:ext uri="{FF2B5EF4-FFF2-40B4-BE49-F238E27FC236}">
                <a16:creationId xmlns:a16="http://schemas.microsoft.com/office/drawing/2014/main" id="{6564930A-1105-4190-8613-BD03E587AACF}"/>
              </a:ext>
            </a:extLst>
          </p:cNvPr>
          <p:cNvGraphicFramePr>
            <a:graphicFrameLocks noGrp="1"/>
          </p:cNvGraphicFramePr>
          <p:nvPr>
            <p:extLst>
              <p:ext uri="{D42A27DB-BD31-4B8C-83A1-F6EECF244321}">
                <p14:modId xmlns:p14="http://schemas.microsoft.com/office/powerpoint/2010/main" val="2258866976"/>
              </p:ext>
            </p:extLst>
          </p:nvPr>
        </p:nvGraphicFramePr>
        <p:xfrm>
          <a:off x="579183" y="2356061"/>
          <a:ext cx="2638326" cy="3483341"/>
        </p:xfrm>
        <a:graphic>
          <a:graphicData uri="http://schemas.openxmlformats.org/drawingml/2006/table">
            <a:tbl>
              <a:tblPr>
                <a:tableStyleId>{5940675A-B579-460E-94D1-54222C63F5DA}</a:tableStyleId>
              </a:tblPr>
              <a:tblGrid>
                <a:gridCol w="879442">
                  <a:extLst>
                    <a:ext uri="{9D8B030D-6E8A-4147-A177-3AD203B41FA5}">
                      <a16:colId xmlns:a16="http://schemas.microsoft.com/office/drawing/2014/main" val="2261840395"/>
                    </a:ext>
                  </a:extLst>
                </a:gridCol>
                <a:gridCol w="879442">
                  <a:extLst>
                    <a:ext uri="{9D8B030D-6E8A-4147-A177-3AD203B41FA5}">
                      <a16:colId xmlns:a16="http://schemas.microsoft.com/office/drawing/2014/main" val="2765304403"/>
                    </a:ext>
                  </a:extLst>
                </a:gridCol>
                <a:gridCol w="879442">
                  <a:extLst>
                    <a:ext uri="{9D8B030D-6E8A-4147-A177-3AD203B41FA5}">
                      <a16:colId xmlns:a16="http://schemas.microsoft.com/office/drawing/2014/main" val="2275278367"/>
                    </a:ext>
                  </a:extLst>
                </a:gridCol>
              </a:tblGrid>
              <a:tr h="303762">
                <a:tc>
                  <a:txBody>
                    <a:bodyPr/>
                    <a:lstStyle/>
                    <a:p>
                      <a:r>
                        <a:rPr lang="en-US" sz="1400" dirty="0"/>
                        <a:t>level</a:t>
                      </a:r>
                    </a:p>
                  </a:txBody>
                  <a:tcPr anchor="ctr"/>
                </a:tc>
                <a:tc>
                  <a:txBody>
                    <a:bodyPr/>
                    <a:lstStyle/>
                    <a:p>
                      <a:r>
                        <a:rPr lang="en-US" sz="1400"/>
                        <a:t>agreement</a:t>
                      </a:r>
                    </a:p>
                  </a:txBody>
                  <a:tcPr anchor="ctr"/>
                </a:tc>
                <a:tc>
                  <a:txBody>
                    <a:bodyPr/>
                    <a:lstStyle/>
                    <a:p>
                      <a:r>
                        <a:rPr lang="zh-CN" altLang="en-US" sz="1400"/>
                        <a:t>原文</a:t>
                      </a:r>
                    </a:p>
                  </a:txBody>
                  <a:tcPr anchor="ctr">
                    <a:solidFill>
                      <a:schemeClr val="accent6">
                        <a:lumMod val="40000"/>
                        <a:lumOff val="60000"/>
                      </a:schemeClr>
                    </a:solidFill>
                  </a:tcPr>
                </a:tc>
                <a:extLst>
                  <a:ext uri="{0D108BD9-81ED-4DB2-BD59-A6C34878D82A}">
                    <a16:rowId xmlns:a16="http://schemas.microsoft.com/office/drawing/2014/main" val="2344801690"/>
                  </a:ext>
                </a:extLst>
              </a:tr>
              <a:tr h="516396">
                <a:tc>
                  <a:txBody>
                    <a:bodyPr/>
                    <a:lstStyle/>
                    <a:p>
                      <a:r>
                        <a:rPr lang="en-US" sz="1400"/>
                        <a:t>kingdom</a:t>
                      </a:r>
                    </a:p>
                  </a:txBody>
                  <a:tcPr anchor="ctr"/>
                </a:tc>
                <a:tc>
                  <a:txBody>
                    <a:bodyPr/>
                    <a:lstStyle/>
                    <a:p>
                      <a:r>
                        <a:rPr lang="en-US" altLang="zh-CN" sz="1400"/>
                        <a:t>100%</a:t>
                      </a:r>
                    </a:p>
                  </a:txBody>
                  <a:tcPr anchor="ctr"/>
                </a:tc>
                <a:tc>
                  <a:txBody>
                    <a:bodyPr/>
                    <a:lstStyle/>
                    <a:p>
                      <a:r>
                        <a:rPr lang="en-US" altLang="zh-CN" sz="1400"/>
                        <a:t>-</a:t>
                      </a:r>
                    </a:p>
                  </a:txBody>
                  <a:tcPr anchor="ctr">
                    <a:solidFill>
                      <a:schemeClr val="accent6">
                        <a:lumMod val="40000"/>
                        <a:lumOff val="60000"/>
                      </a:schemeClr>
                    </a:solidFill>
                  </a:tcPr>
                </a:tc>
                <a:extLst>
                  <a:ext uri="{0D108BD9-81ED-4DB2-BD59-A6C34878D82A}">
                    <a16:rowId xmlns:a16="http://schemas.microsoft.com/office/drawing/2014/main" val="2211373660"/>
                  </a:ext>
                </a:extLst>
              </a:tr>
              <a:tr h="499825">
                <a:tc>
                  <a:txBody>
                    <a:bodyPr/>
                    <a:lstStyle/>
                    <a:p>
                      <a:r>
                        <a:rPr lang="en-US" sz="1400"/>
                        <a:t>phylum</a:t>
                      </a:r>
                    </a:p>
                  </a:txBody>
                  <a:tcPr anchor="ctr"/>
                </a:tc>
                <a:tc>
                  <a:txBody>
                    <a:bodyPr/>
                    <a:lstStyle/>
                    <a:p>
                      <a:r>
                        <a:rPr lang="en-US" altLang="zh-CN" sz="1400" dirty="0">
                          <a:solidFill>
                            <a:schemeClr val="accent2">
                              <a:lumMod val="75000"/>
                            </a:schemeClr>
                          </a:solidFill>
                        </a:rPr>
                        <a:t>96.95%</a:t>
                      </a:r>
                    </a:p>
                  </a:txBody>
                  <a:tcPr anchor="ctr"/>
                </a:tc>
                <a:tc>
                  <a:txBody>
                    <a:bodyPr/>
                    <a:lstStyle/>
                    <a:p>
                      <a:r>
                        <a:rPr lang="en-US" altLang="zh-CN" sz="1400"/>
                        <a:t>96.9%</a:t>
                      </a:r>
                    </a:p>
                  </a:txBody>
                  <a:tcPr anchor="ctr">
                    <a:solidFill>
                      <a:schemeClr val="accent6">
                        <a:lumMod val="40000"/>
                        <a:lumOff val="60000"/>
                      </a:schemeClr>
                    </a:solidFill>
                  </a:tcPr>
                </a:tc>
                <a:extLst>
                  <a:ext uri="{0D108BD9-81ED-4DB2-BD59-A6C34878D82A}">
                    <a16:rowId xmlns:a16="http://schemas.microsoft.com/office/drawing/2014/main" val="2091905220"/>
                  </a:ext>
                </a:extLst>
              </a:tr>
              <a:tr h="389792">
                <a:tc>
                  <a:txBody>
                    <a:bodyPr/>
                    <a:lstStyle/>
                    <a:p>
                      <a:r>
                        <a:rPr lang="en-US" sz="1400"/>
                        <a:t>class</a:t>
                      </a:r>
                    </a:p>
                  </a:txBody>
                  <a:tcPr anchor="ctr"/>
                </a:tc>
                <a:tc>
                  <a:txBody>
                    <a:bodyPr/>
                    <a:lstStyle/>
                    <a:p>
                      <a:r>
                        <a:rPr lang="en-US" altLang="zh-CN" sz="1400" dirty="0">
                          <a:solidFill>
                            <a:schemeClr val="accent1">
                              <a:lumMod val="60000"/>
                              <a:lumOff val="40000"/>
                            </a:schemeClr>
                          </a:solidFill>
                        </a:rPr>
                        <a:t>96.79%</a:t>
                      </a:r>
                    </a:p>
                  </a:txBody>
                  <a:tcPr anchor="ctr"/>
                </a:tc>
                <a:tc>
                  <a:txBody>
                    <a:bodyPr/>
                    <a:lstStyle/>
                    <a:p>
                      <a:r>
                        <a:rPr lang="en-US" altLang="zh-CN" sz="1400"/>
                        <a:t>96.9%</a:t>
                      </a:r>
                    </a:p>
                  </a:txBody>
                  <a:tcPr anchor="ctr">
                    <a:solidFill>
                      <a:schemeClr val="accent6">
                        <a:lumMod val="40000"/>
                        <a:lumOff val="60000"/>
                      </a:schemeClr>
                    </a:solidFill>
                  </a:tcPr>
                </a:tc>
                <a:extLst>
                  <a:ext uri="{0D108BD9-81ED-4DB2-BD59-A6C34878D82A}">
                    <a16:rowId xmlns:a16="http://schemas.microsoft.com/office/drawing/2014/main" val="215673219"/>
                  </a:ext>
                </a:extLst>
              </a:tr>
              <a:tr h="389792">
                <a:tc>
                  <a:txBody>
                    <a:bodyPr/>
                    <a:lstStyle/>
                    <a:p>
                      <a:r>
                        <a:rPr lang="en-US" sz="1400"/>
                        <a:t>order</a:t>
                      </a:r>
                    </a:p>
                  </a:txBody>
                  <a:tcPr anchor="ctr"/>
                </a:tc>
                <a:tc>
                  <a:txBody>
                    <a:bodyPr/>
                    <a:lstStyle/>
                    <a:p>
                      <a:r>
                        <a:rPr lang="en-US" altLang="zh-CN" sz="1400" dirty="0">
                          <a:solidFill>
                            <a:schemeClr val="accent1">
                              <a:lumMod val="60000"/>
                              <a:lumOff val="40000"/>
                            </a:schemeClr>
                          </a:solidFill>
                        </a:rPr>
                        <a:t>94.41%</a:t>
                      </a:r>
                    </a:p>
                  </a:txBody>
                  <a:tcPr anchor="ctr"/>
                </a:tc>
                <a:tc>
                  <a:txBody>
                    <a:bodyPr/>
                    <a:lstStyle/>
                    <a:p>
                      <a:r>
                        <a:rPr lang="en-US" altLang="zh-CN" sz="1400"/>
                        <a:t>94.9%</a:t>
                      </a:r>
                    </a:p>
                  </a:txBody>
                  <a:tcPr anchor="ctr">
                    <a:solidFill>
                      <a:schemeClr val="accent6">
                        <a:lumMod val="40000"/>
                        <a:lumOff val="60000"/>
                      </a:schemeClr>
                    </a:solidFill>
                  </a:tcPr>
                </a:tc>
                <a:extLst>
                  <a:ext uri="{0D108BD9-81ED-4DB2-BD59-A6C34878D82A}">
                    <a16:rowId xmlns:a16="http://schemas.microsoft.com/office/drawing/2014/main" val="1922935746"/>
                  </a:ext>
                </a:extLst>
              </a:tr>
              <a:tr h="389792">
                <a:tc>
                  <a:txBody>
                    <a:bodyPr/>
                    <a:lstStyle/>
                    <a:p>
                      <a:r>
                        <a:rPr lang="en-US" sz="1400"/>
                        <a:t>family</a:t>
                      </a:r>
                    </a:p>
                  </a:txBody>
                  <a:tcPr anchor="ctr"/>
                </a:tc>
                <a:tc>
                  <a:txBody>
                    <a:bodyPr/>
                    <a:lstStyle/>
                    <a:p>
                      <a:r>
                        <a:rPr lang="en-US" altLang="zh-CN" sz="1400" dirty="0">
                          <a:solidFill>
                            <a:schemeClr val="accent2">
                              <a:lumMod val="75000"/>
                            </a:schemeClr>
                          </a:solidFill>
                        </a:rPr>
                        <a:t>88.91%</a:t>
                      </a:r>
                    </a:p>
                  </a:txBody>
                  <a:tcPr anchor="ctr"/>
                </a:tc>
                <a:tc>
                  <a:txBody>
                    <a:bodyPr/>
                    <a:lstStyle/>
                    <a:p>
                      <a:r>
                        <a:rPr lang="en-US" altLang="zh-CN" sz="1400"/>
                        <a:t>88.6%</a:t>
                      </a:r>
                    </a:p>
                  </a:txBody>
                  <a:tcPr anchor="ctr">
                    <a:solidFill>
                      <a:schemeClr val="accent6">
                        <a:lumMod val="40000"/>
                        <a:lumOff val="60000"/>
                      </a:schemeClr>
                    </a:solidFill>
                  </a:tcPr>
                </a:tc>
                <a:extLst>
                  <a:ext uri="{0D108BD9-81ED-4DB2-BD59-A6C34878D82A}">
                    <a16:rowId xmlns:a16="http://schemas.microsoft.com/office/drawing/2014/main" val="1968104897"/>
                  </a:ext>
                </a:extLst>
              </a:tr>
              <a:tr h="389792">
                <a:tc>
                  <a:txBody>
                    <a:bodyPr/>
                    <a:lstStyle/>
                    <a:p>
                      <a:r>
                        <a:rPr lang="en-US" sz="1400"/>
                        <a:t>genus</a:t>
                      </a:r>
                    </a:p>
                  </a:txBody>
                  <a:tcPr anchor="ctr"/>
                </a:tc>
                <a:tc>
                  <a:txBody>
                    <a:bodyPr/>
                    <a:lstStyle/>
                    <a:p>
                      <a:r>
                        <a:rPr lang="en-US" altLang="zh-CN" sz="1400" dirty="0">
                          <a:solidFill>
                            <a:schemeClr val="accent1">
                              <a:lumMod val="60000"/>
                              <a:lumOff val="40000"/>
                            </a:schemeClr>
                          </a:solidFill>
                        </a:rPr>
                        <a:t>75.35%</a:t>
                      </a:r>
                    </a:p>
                  </a:txBody>
                  <a:tcPr anchor="ctr"/>
                </a:tc>
                <a:tc>
                  <a:txBody>
                    <a:bodyPr/>
                    <a:lstStyle/>
                    <a:p>
                      <a:r>
                        <a:rPr lang="en-US" altLang="zh-CN" sz="1400"/>
                        <a:t>79.3%</a:t>
                      </a:r>
                    </a:p>
                  </a:txBody>
                  <a:tcPr anchor="ctr">
                    <a:solidFill>
                      <a:schemeClr val="accent6">
                        <a:lumMod val="40000"/>
                        <a:lumOff val="60000"/>
                      </a:schemeClr>
                    </a:solidFill>
                  </a:tcPr>
                </a:tc>
                <a:extLst>
                  <a:ext uri="{0D108BD9-81ED-4DB2-BD59-A6C34878D82A}">
                    <a16:rowId xmlns:a16="http://schemas.microsoft.com/office/drawing/2014/main" val="2140220344"/>
                  </a:ext>
                </a:extLst>
              </a:tr>
              <a:tr h="389792">
                <a:tc>
                  <a:txBody>
                    <a:bodyPr/>
                    <a:lstStyle/>
                    <a:p>
                      <a:r>
                        <a:rPr lang="en-US" sz="1400"/>
                        <a:t>species</a:t>
                      </a:r>
                    </a:p>
                  </a:txBody>
                  <a:tcPr anchor="ctr"/>
                </a:tc>
                <a:tc>
                  <a:txBody>
                    <a:bodyPr/>
                    <a:lstStyle/>
                    <a:p>
                      <a:r>
                        <a:rPr lang="en-US" altLang="zh-CN" sz="1400" dirty="0">
                          <a:solidFill>
                            <a:schemeClr val="accent1">
                              <a:lumMod val="60000"/>
                              <a:lumOff val="40000"/>
                            </a:schemeClr>
                          </a:solidFill>
                        </a:rPr>
                        <a:t>54.40%</a:t>
                      </a:r>
                    </a:p>
                  </a:txBody>
                  <a:tcPr anchor="ctr"/>
                </a:tc>
                <a:tc>
                  <a:txBody>
                    <a:bodyPr/>
                    <a:lstStyle/>
                    <a:p>
                      <a:r>
                        <a:rPr lang="en-US" altLang="zh-CN" sz="1400" dirty="0"/>
                        <a:t>56.3%</a:t>
                      </a:r>
                    </a:p>
                  </a:txBody>
                  <a:tcPr anchor="ctr">
                    <a:solidFill>
                      <a:schemeClr val="accent6">
                        <a:lumMod val="40000"/>
                        <a:lumOff val="60000"/>
                      </a:schemeClr>
                    </a:solidFill>
                  </a:tcPr>
                </a:tc>
                <a:extLst>
                  <a:ext uri="{0D108BD9-81ED-4DB2-BD59-A6C34878D82A}">
                    <a16:rowId xmlns:a16="http://schemas.microsoft.com/office/drawing/2014/main" val="2428400918"/>
                  </a:ext>
                </a:extLst>
              </a:tr>
            </a:tbl>
          </a:graphicData>
        </a:graphic>
      </p:graphicFrame>
      <p:graphicFrame>
        <p:nvGraphicFramePr>
          <p:cNvPr id="9" name="表格 8">
            <a:extLst>
              <a:ext uri="{FF2B5EF4-FFF2-40B4-BE49-F238E27FC236}">
                <a16:creationId xmlns:a16="http://schemas.microsoft.com/office/drawing/2014/main" id="{24259262-EB17-4DBA-884B-AD31BD70ABB6}"/>
              </a:ext>
            </a:extLst>
          </p:cNvPr>
          <p:cNvGraphicFramePr>
            <a:graphicFrameLocks noGrp="1"/>
          </p:cNvGraphicFramePr>
          <p:nvPr>
            <p:extLst>
              <p:ext uri="{D42A27DB-BD31-4B8C-83A1-F6EECF244321}">
                <p14:modId xmlns:p14="http://schemas.microsoft.com/office/powerpoint/2010/main" val="2344349342"/>
              </p:ext>
            </p:extLst>
          </p:nvPr>
        </p:nvGraphicFramePr>
        <p:xfrm>
          <a:off x="8559671" y="2356061"/>
          <a:ext cx="2638326" cy="3483341"/>
        </p:xfrm>
        <a:graphic>
          <a:graphicData uri="http://schemas.openxmlformats.org/drawingml/2006/table">
            <a:tbl>
              <a:tblPr>
                <a:tableStyleId>{5940675A-B579-460E-94D1-54222C63F5DA}</a:tableStyleId>
              </a:tblPr>
              <a:tblGrid>
                <a:gridCol w="879442">
                  <a:extLst>
                    <a:ext uri="{9D8B030D-6E8A-4147-A177-3AD203B41FA5}">
                      <a16:colId xmlns:a16="http://schemas.microsoft.com/office/drawing/2014/main" val="2261840395"/>
                    </a:ext>
                  </a:extLst>
                </a:gridCol>
                <a:gridCol w="879442">
                  <a:extLst>
                    <a:ext uri="{9D8B030D-6E8A-4147-A177-3AD203B41FA5}">
                      <a16:colId xmlns:a16="http://schemas.microsoft.com/office/drawing/2014/main" val="2765304403"/>
                    </a:ext>
                  </a:extLst>
                </a:gridCol>
                <a:gridCol w="879442">
                  <a:extLst>
                    <a:ext uri="{9D8B030D-6E8A-4147-A177-3AD203B41FA5}">
                      <a16:colId xmlns:a16="http://schemas.microsoft.com/office/drawing/2014/main" val="2275278367"/>
                    </a:ext>
                  </a:extLst>
                </a:gridCol>
              </a:tblGrid>
              <a:tr h="303762">
                <a:tc>
                  <a:txBody>
                    <a:bodyPr/>
                    <a:lstStyle/>
                    <a:p>
                      <a:r>
                        <a:rPr lang="en-US" sz="1400"/>
                        <a:t>level</a:t>
                      </a:r>
                    </a:p>
                  </a:txBody>
                  <a:tcPr anchor="ctr"/>
                </a:tc>
                <a:tc>
                  <a:txBody>
                    <a:bodyPr/>
                    <a:lstStyle/>
                    <a:p>
                      <a:r>
                        <a:rPr lang="en-US" sz="1400" dirty="0"/>
                        <a:t>agreement</a:t>
                      </a:r>
                    </a:p>
                  </a:txBody>
                  <a:tcPr anchor="ctr"/>
                </a:tc>
                <a:tc>
                  <a:txBody>
                    <a:bodyPr/>
                    <a:lstStyle/>
                    <a:p>
                      <a:r>
                        <a:rPr lang="zh-CN" altLang="en-US" sz="1400" dirty="0"/>
                        <a:t>原文</a:t>
                      </a:r>
                    </a:p>
                  </a:txBody>
                  <a:tcPr anchor="ctr">
                    <a:solidFill>
                      <a:schemeClr val="accent6">
                        <a:lumMod val="40000"/>
                        <a:lumOff val="60000"/>
                      </a:schemeClr>
                    </a:solidFill>
                  </a:tcPr>
                </a:tc>
                <a:extLst>
                  <a:ext uri="{0D108BD9-81ED-4DB2-BD59-A6C34878D82A}">
                    <a16:rowId xmlns:a16="http://schemas.microsoft.com/office/drawing/2014/main" val="2344801690"/>
                  </a:ext>
                </a:extLst>
              </a:tr>
              <a:tr h="516396">
                <a:tc>
                  <a:txBody>
                    <a:bodyPr/>
                    <a:lstStyle/>
                    <a:p>
                      <a:r>
                        <a:rPr lang="en-US" sz="1400" dirty="0"/>
                        <a:t>kingdom</a:t>
                      </a:r>
                    </a:p>
                  </a:txBody>
                  <a:tcPr anchor="ctr"/>
                </a:tc>
                <a:tc>
                  <a:txBody>
                    <a:bodyPr/>
                    <a:lstStyle/>
                    <a:p>
                      <a:r>
                        <a:rPr lang="en-US" altLang="zh-CN" sz="1400" dirty="0">
                          <a:solidFill>
                            <a:schemeClr val="tx1"/>
                          </a:solidFill>
                        </a:rPr>
                        <a:t>100.00%</a:t>
                      </a:r>
                    </a:p>
                  </a:txBody>
                  <a:tcPr anchor="ctr"/>
                </a:tc>
                <a:tc>
                  <a:txBody>
                    <a:bodyPr/>
                    <a:lstStyle/>
                    <a:p>
                      <a:r>
                        <a:rPr lang="en-US" altLang="zh-CN" sz="1400"/>
                        <a:t>-</a:t>
                      </a:r>
                    </a:p>
                  </a:txBody>
                  <a:tcPr anchor="ctr">
                    <a:solidFill>
                      <a:schemeClr val="accent6">
                        <a:lumMod val="40000"/>
                        <a:lumOff val="60000"/>
                      </a:schemeClr>
                    </a:solidFill>
                  </a:tcPr>
                </a:tc>
                <a:extLst>
                  <a:ext uri="{0D108BD9-81ED-4DB2-BD59-A6C34878D82A}">
                    <a16:rowId xmlns:a16="http://schemas.microsoft.com/office/drawing/2014/main" val="2211373660"/>
                  </a:ext>
                </a:extLst>
              </a:tr>
              <a:tr h="499825">
                <a:tc>
                  <a:txBody>
                    <a:bodyPr/>
                    <a:lstStyle/>
                    <a:p>
                      <a:r>
                        <a:rPr lang="en-US" sz="1400"/>
                        <a:t>phylum</a:t>
                      </a:r>
                    </a:p>
                  </a:txBody>
                  <a:tcPr anchor="ctr"/>
                </a:tc>
                <a:tc>
                  <a:txBody>
                    <a:bodyPr/>
                    <a:lstStyle/>
                    <a:p>
                      <a:r>
                        <a:rPr lang="en-US" altLang="zh-CN" sz="1400">
                          <a:solidFill>
                            <a:schemeClr val="accent2">
                              <a:lumMod val="75000"/>
                            </a:schemeClr>
                          </a:solidFill>
                        </a:rPr>
                        <a:t>100.00%</a:t>
                      </a:r>
                    </a:p>
                  </a:txBody>
                  <a:tcPr anchor="ctr"/>
                </a:tc>
                <a:tc>
                  <a:txBody>
                    <a:bodyPr/>
                    <a:lstStyle/>
                    <a:p>
                      <a:r>
                        <a:rPr lang="en-US" altLang="zh-CN" sz="1400"/>
                        <a:t>99.2%</a:t>
                      </a:r>
                    </a:p>
                  </a:txBody>
                  <a:tcPr anchor="ctr">
                    <a:solidFill>
                      <a:schemeClr val="accent6">
                        <a:lumMod val="40000"/>
                        <a:lumOff val="60000"/>
                      </a:schemeClr>
                    </a:solidFill>
                  </a:tcPr>
                </a:tc>
                <a:extLst>
                  <a:ext uri="{0D108BD9-81ED-4DB2-BD59-A6C34878D82A}">
                    <a16:rowId xmlns:a16="http://schemas.microsoft.com/office/drawing/2014/main" val="2091905220"/>
                  </a:ext>
                </a:extLst>
              </a:tr>
              <a:tr h="389792">
                <a:tc>
                  <a:txBody>
                    <a:bodyPr/>
                    <a:lstStyle/>
                    <a:p>
                      <a:r>
                        <a:rPr lang="en-US" sz="1400"/>
                        <a:t>class</a:t>
                      </a:r>
                    </a:p>
                  </a:txBody>
                  <a:tcPr anchor="ctr"/>
                </a:tc>
                <a:tc>
                  <a:txBody>
                    <a:bodyPr/>
                    <a:lstStyle/>
                    <a:p>
                      <a:r>
                        <a:rPr lang="en-US" altLang="zh-CN" sz="1400">
                          <a:solidFill>
                            <a:schemeClr val="accent2">
                              <a:lumMod val="75000"/>
                            </a:schemeClr>
                          </a:solidFill>
                        </a:rPr>
                        <a:t>100.00%</a:t>
                      </a:r>
                    </a:p>
                  </a:txBody>
                  <a:tcPr anchor="ctr"/>
                </a:tc>
                <a:tc>
                  <a:txBody>
                    <a:bodyPr/>
                    <a:lstStyle/>
                    <a:p>
                      <a:r>
                        <a:rPr lang="en-US" altLang="zh-CN" sz="1400"/>
                        <a:t>99.2%</a:t>
                      </a:r>
                    </a:p>
                  </a:txBody>
                  <a:tcPr anchor="ctr">
                    <a:solidFill>
                      <a:schemeClr val="accent6">
                        <a:lumMod val="40000"/>
                        <a:lumOff val="60000"/>
                      </a:schemeClr>
                    </a:solidFill>
                  </a:tcPr>
                </a:tc>
                <a:extLst>
                  <a:ext uri="{0D108BD9-81ED-4DB2-BD59-A6C34878D82A}">
                    <a16:rowId xmlns:a16="http://schemas.microsoft.com/office/drawing/2014/main" val="215673219"/>
                  </a:ext>
                </a:extLst>
              </a:tr>
              <a:tr h="389792">
                <a:tc>
                  <a:txBody>
                    <a:bodyPr/>
                    <a:lstStyle/>
                    <a:p>
                      <a:r>
                        <a:rPr lang="en-US" sz="1400"/>
                        <a:t>order</a:t>
                      </a:r>
                    </a:p>
                  </a:txBody>
                  <a:tcPr anchor="ctr"/>
                </a:tc>
                <a:tc>
                  <a:txBody>
                    <a:bodyPr/>
                    <a:lstStyle/>
                    <a:p>
                      <a:r>
                        <a:rPr lang="en-US" altLang="zh-CN" sz="1400" dirty="0">
                          <a:solidFill>
                            <a:schemeClr val="accent2">
                              <a:lumMod val="75000"/>
                            </a:schemeClr>
                          </a:solidFill>
                        </a:rPr>
                        <a:t>100.00%</a:t>
                      </a:r>
                    </a:p>
                  </a:txBody>
                  <a:tcPr anchor="ctr"/>
                </a:tc>
                <a:tc>
                  <a:txBody>
                    <a:bodyPr/>
                    <a:lstStyle/>
                    <a:p>
                      <a:r>
                        <a:rPr lang="en-US" altLang="zh-CN" sz="1400"/>
                        <a:t>99.0%</a:t>
                      </a:r>
                    </a:p>
                  </a:txBody>
                  <a:tcPr anchor="ctr">
                    <a:solidFill>
                      <a:schemeClr val="accent6">
                        <a:lumMod val="40000"/>
                        <a:lumOff val="60000"/>
                      </a:schemeClr>
                    </a:solidFill>
                  </a:tcPr>
                </a:tc>
                <a:extLst>
                  <a:ext uri="{0D108BD9-81ED-4DB2-BD59-A6C34878D82A}">
                    <a16:rowId xmlns:a16="http://schemas.microsoft.com/office/drawing/2014/main" val="1922935746"/>
                  </a:ext>
                </a:extLst>
              </a:tr>
              <a:tr h="389792">
                <a:tc>
                  <a:txBody>
                    <a:bodyPr/>
                    <a:lstStyle/>
                    <a:p>
                      <a:r>
                        <a:rPr lang="en-US" sz="1400"/>
                        <a:t>family</a:t>
                      </a:r>
                    </a:p>
                  </a:txBody>
                  <a:tcPr anchor="ctr"/>
                </a:tc>
                <a:tc>
                  <a:txBody>
                    <a:bodyPr/>
                    <a:lstStyle/>
                    <a:p>
                      <a:r>
                        <a:rPr lang="en-US" altLang="zh-CN" sz="1400">
                          <a:solidFill>
                            <a:schemeClr val="accent2">
                              <a:lumMod val="75000"/>
                            </a:schemeClr>
                          </a:solidFill>
                        </a:rPr>
                        <a:t>100.00%</a:t>
                      </a:r>
                    </a:p>
                  </a:txBody>
                  <a:tcPr anchor="ctr"/>
                </a:tc>
                <a:tc>
                  <a:txBody>
                    <a:bodyPr/>
                    <a:lstStyle/>
                    <a:p>
                      <a:r>
                        <a:rPr lang="en-US" altLang="zh-CN" sz="1400"/>
                        <a:t>98.7%</a:t>
                      </a:r>
                    </a:p>
                  </a:txBody>
                  <a:tcPr anchor="ctr">
                    <a:solidFill>
                      <a:schemeClr val="accent6">
                        <a:lumMod val="40000"/>
                        <a:lumOff val="60000"/>
                      </a:schemeClr>
                    </a:solidFill>
                  </a:tcPr>
                </a:tc>
                <a:extLst>
                  <a:ext uri="{0D108BD9-81ED-4DB2-BD59-A6C34878D82A}">
                    <a16:rowId xmlns:a16="http://schemas.microsoft.com/office/drawing/2014/main" val="1968104897"/>
                  </a:ext>
                </a:extLst>
              </a:tr>
              <a:tr h="389792">
                <a:tc>
                  <a:txBody>
                    <a:bodyPr/>
                    <a:lstStyle/>
                    <a:p>
                      <a:r>
                        <a:rPr lang="en-US" sz="1400"/>
                        <a:t>genus</a:t>
                      </a:r>
                    </a:p>
                  </a:txBody>
                  <a:tcPr anchor="ctr"/>
                </a:tc>
                <a:tc>
                  <a:txBody>
                    <a:bodyPr/>
                    <a:lstStyle/>
                    <a:p>
                      <a:r>
                        <a:rPr lang="en-US" altLang="zh-CN" sz="1400">
                          <a:solidFill>
                            <a:schemeClr val="accent2">
                              <a:lumMod val="75000"/>
                            </a:schemeClr>
                          </a:solidFill>
                        </a:rPr>
                        <a:t>99.82%</a:t>
                      </a:r>
                    </a:p>
                  </a:txBody>
                  <a:tcPr anchor="ctr"/>
                </a:tc>
                <a:tc>
                  <a:txBody>
                    <a:bodyPr/>
                    <a:lstStyle/>
                    <a:p>
                      <a:r>
                        <a:rPr lang="en-US" altLang="zh-CN" sz="1400"/>
                        <a:t>98.0%</a:t>
                      </a:r>
                    </a:p>
                  </a:txBody>
                  <a:tcPr anchor="ctr">
                    <a:solidFill>
                      <a:schemeClr val="accent6">
                        <a:lumMod val="40000"/>
                        <a:lumOff val="60000"/>
                      </a:schemeClr>
                    </a:solidFill>
                  </a:tcPr>
                </a:tc>
                <a:extLst>
                  <a:ext uri="{0D108BD9-81ED-4DB2-BD59-A6C34878D82A}">
                    <a16:rowId xmlns:a16="http://schemas.microsoft.com/office/drawing/2014/main" val="2140220344"/>
                  </a:ext>
                </a:extLst>
              </a:tr>
              <a:tr h="389792">
                <a:tc>
                  <a:txBody>
                    <a:bodyPr/>
                    <a:lstStyle/>
                    <a:p>
                      <a:r>
                        <a:rPr lang="en-US" sz="1400"/>
                        <a:t>species</a:t>
                      </a:r>
                    </a:p>
                  </a:txBody>
                  <a:tcPr anchor="ctr"/>
                </a:tc>
                <a:tc>
                  <a:txBody>
                    <a:bodyPr/>
                    <a:lstStyle/>
                    <a:p>
                      <a:r>
                        <a:rPr lang="en-US" altLang="zh-CN" sz="1400" dirty="0">
                          <a:solidFill>
                            <a:schemeClr val="accent2">
                              <a:lumMod val="75000"/>
                            </a:schemeClr>
                          </a:solidFill>
                        </a:rPr>
                        <a:t>99.45%</a:t>
                      </a:r>
                    </a:p>
                  </a:txBody>
                  <a:tcPr anchor="ctr"/>
                </a:tc>
                <a:tc>
                  <a:txBody>
                    <a:bodyPr/>
                    <a:lstStyle/>
                    <a:p>
                      <a:r>
                        <a:rPr lang="en-US" altLang="zh-CN" sz="1400" dirty="0"/>
                        <a:t>98.6%</a:t>
                      </a:r>
                    </a:p>
                  </a:txBody>
                  <a:tcPr anchor="ctr">
                    <a:solidFill>
                      <a:schemeClr val="accent6">
                        <a:lumMod val="40000"/>
                        <a:lumOff val="60000"/>
                      </a:schemeClr>
                    </a:solidFill>
                  </a:tcPr>
                </a:tc>
                <a:extLst>
                  <a:ext uri="{0D108BD9-81ED-4DB2-BD59-A6C34878D82A}">
                    <a16:rowId xmlns:a16="http://schemas.microsoft.com/office/drawing/2014/main" val="2428400918"/>
                  </a:ext>
                </a:extLst>
              </a:tr>
            </a:tbl>
          </a:graphicData>
        </a:graphic>
      </p:graphicFrame>
      <p:sp>
        <p:nvSpPr>
          <p:cNvPr id="11" name="文本框 10">
            <a:extLst>
              <a:ext uri="{FF2B5EF4-FFF2-40B4-BE49-F238E27FC236}">
                <a16:creationId xmlns:a16="http://schemas.microsoft.com/office/drawing/2014/main" id="{0B5A0821-415F-4540-93B3-30779F31977E}"/>
              </a:ext>
            </a:extLst>
          </p:cNvPr>
          <p:cNvSpPr txBox="1"/>
          <p:nvPr/>
        </p:nvSpPr>
        <p:spPr>
          <a:xfrm>
            <a:off x="8114437" y="6071614"/>
            <a:ext cx="3794002" cy="615553"/>
          </a:xfrm>
          <a:prstGeom prst="rect">
            <a:avLst/>
          </a:prstGeom>
          <a:noFill/>
        </p:spPr>
        <p:txBody>
          <a:bodyPr wrap="square">
            <a:spAutoFit/>
          </a:bodyPr>
          <a:lstStyle/>
          <a:p>
            <a:r>
              <a:rPr lang="en-US" altLang="zh-CN" sz="1600" dirty="0"/>
              <a:t>(&gt;10 virus-host connections with &gt;90% agreement within-method</a:t>
            </a:r>
            <a:r>
              <a:rPr lang="zh-CN" altLang="en-US" sz="1600" dirty="0"/>
              <a:t>）</a:t>
            </a:r>
            <a:r>
              <a:rPr lang="en-US" altLang="zh-CN" dirty="0"/>
              <a:t>​</a:t>
            </a:r>
            <a:endParaRPr lang="zh-CN" altLang="en-US" dirty="0"/>
          </a:p>
        </p:txBody>
      </p:sp>
      <p:sp>
        <p:nvSpPr>
          <p:cNvPr id="10" name="文本框 9">
            <a:extLst>
              <a:ext uri="{FF2B5EF4-FFF2-40B4-BE49-F238E27FC236}">
                <a16:creationId xmlns:a16="http://schemas.microsoft.com/office/drawing/2014/main" id="{D883B82F-B1C9-43E1-8A2E-FF00855336F7}"/>
              </a:ext>
            </a:extLst>
          </p:cNvPr>
          <p:cNvSpPr txBox="1"/>
          <p:nvPr/>
        </p:nvSpPr>
        <p:spPr>
          <a:xfrm>
            <a:off x="8271935" y="1593624"/>
            <a:ext cx="4057130" cy="646331"/>
          </a:xfrm>
          <a:prstGeom prst="rect">
            <a:avLst/>
          </a:prstGeom>
          <a:noFill/>
        </p:spPr>
        <p:txBody>
          <a:bodyPr wrap="square">
            <a:spAutoFit/>
          </a:bodyPr>
          <a:lstStyle/>
          <a:p>
            <a:r>
              <a:rPr lang="en-US" altLang="zh-CN" sz="1800" dirty="0"/>
              <a:t>“confident” predictions agreement</a:t>
            </a:r>
          </a:p>
          <a:p>
            <a:pPr algn="ctr"/>
            <a:r>
              <a:rPr lang="en-US" altLang="zh-CN" sz="1800" dirty="0"/>
              <a:t>(549</a:t>
            </a:r>
            <a:r>
              <a:rPr lang="zh-CN" altLang="en-US" dirty="0"/>
              <a:t>个病毒）</a:t>
            </a:r>
          </a:p>
        </p:txBody>
      </p:sp>
      <p:sp>
        <p:nvSpPr>
          <p:cNvPr id="12" name="文本框 11">
            <a:extLst>
              <a:ext uri="{FF2B5EF4-FFF2-40B4-BE49-F238E27FC236}">
                <a16:creationId xmlns:a16="http://schemas.microsoft.com/office/drawing/2014/main" id="{46E47A0F-C465-4283-8896-3D74D29B8B91}"/>
              </a:ext>
            </a:extLst>
          </p:cNvPr>
          <p:cNvSpPr txBox="1"/>
          <p:nvPr/>
        </p:nvSpPr>
        <p:spPr>
          <a:xfrm>
            <a:off x="4299797" y="5702281"/>
            <a:ext cx="3376696" cy="369332"/>
          </a:xfrm>
          <a:prstGeom prst="rect">
            <a:avLst/>
          </a:prstGeom>
          <a:noFill/>
        </p:spPr>
        <p:txBody>
          <a:bodyPr wrap="square">
            <a:spAutoFit/>
          </a:bodyPr>
          <a:lstStyle/>
          <a:p>
            <a:r>
              <a:rPr lang="zh-CN" altLang="en-US" dirty="0"/>
              <a:t>两种方法预测有</a:t>
            </a:r>
            <a:r>
              <a:rPr lang="en-US" altLang="zh-CN" dirty="0"/>
              <a:t>host</a:t>
            </a:r>
            <a:r>
              <a:rPr lang="zh-CN" altLang="en-US" dirty="0"/>
              <a:t>的病毒数目</a:t>
            </a:r>
            <a:endParaRPr lang="en-US" altLang="zh-CN" dirty="0"/>
          </a:p>
        </p:txBody>
      </p:sp>
      <p:sp>
        <p:nvSpPr>
          <p:cNvPr id="13" name="文本框 12">
            <a:extLst>
              <a:ext uri="{FF2B5EF4-FFF2-40B4-BE49-F238E27FC236}">
                <a16:creationId xmlns:a16="http://schemas.microsoft.com/office/drawing/2014/main" id="{454F3FFB-2517-4BEF-B35B-282ADDC402E1}"/>
              </a:ext>
            </a:extLst>
          </p:cNvPr>
          <p:cNvSpPr txBox="1"/>
          <p:nvPr/>
        </p:nvSpPr>
        <p:spPr>
          <a:xfrm>
            <a:off x="1076475" y="1531107"/>
            <a:ext cx="5415678" cy="646331"/>
          </a:xfrm>
          <a:prstGeom prst="rect">
            <a:avLst/>
          </a:prstGeom>
          <a:noFill/>
        </p:spPr>
        <p:txBody>
          <a:bodyPr wrap="square">
            <a:spAutoFit/>
          </a:bodyPr>
          <a:lstStyle/>
          <a:p>
            <a:r>
              <a:rPr lang="zh-CN" altLang="en-US" dirty="0"/>
              <a:t>对两种方法都预测有宿主的病毒进行</a:t>
            </a:r>
            <a:r>
              <a:rPr lang="en-US" altLang="zh-CN" dirty="0"/>
              <a:t>agreement</a:t>
            </a:r>
            <a:r>
              <a:rPr lang="zh-CN" altLang="en-US" dirty="0"/>
              <a:t>计算</a:t>
            </a:r>
            <a:endParaRPr lang="en-US" altLang="zh-CN" dirty="0"/>
          </a:p>
          <a:p>
            <a:pPr algn="ctr"/>
            <a:r>
              <a:rPr lang="zh-CN" altLang="en-US" dirty="0"/>
              <a:t>（</a:t>
            </a:r>
            <a:r>
              <a:rPr lang="en-US" altLang="zh-CN" dirty="0"/>
              <a:t>23272</a:t>
            </a:r>
            <a:r>
              <a:rPr lang="zh-CN" altLang="en-US" dirty="0"/>
              <a:t>个病毒）</a:t>
            </a:r>
            <a:endParaRPr lang="en-US" altLang="zh-CN" dirty="0"/>
          </a:p>
        </p:txBody>
      </p:sp>
      <p:pic>
        <p:nvPicPr>
          <p:cNvPr id="6" name="图片 5">
            <a:extLst>
              <a:ext uri="{FF2B5EF4-FFF2-40B4-BE49-F238E27FC236}">
                <a16:creationId xmlns:a16="http://schemas.microsoft.com/office/drawing/2014/main" id="{8A8C9FAC-BB9F-4C95-A72E-9C688A14232F}"/>
              </a:ext>
            </a:extLst>
          </p:cNvPr>
          <p:cNvPicPr>
            <a:picLocks noChangeAspect="1"/>
          </p:cNvPicPr>
          <p:nvPr/>
        </p:nvPicPr>
        <p:blipFill>
          <a:blip r:embed="rId3"/>
          <a:stretch>
            <a:fillRect/>
          </a:stretch>
        </p:blipFill>
        <p:spPr>
          <a:xfrm>
            <a:off x="4164330" y="2724801"/>
            <a:ext cx="3376696" cy="2977481"/>
          </a:xfrm>
          <a:prstGeom prst="rect">
            <a:avLst/>
          </a:prstGeom>
        </p:spPr>
      </p:pic>
      <p:pic>
        <p:nvPicPr>
          <p:cNvPr id="4" name="图片 3">
            <a:extLst>
              <a:ext uri="{FF2B5EF4-FFF2-40B4-BE49-F238E27FC236}">
                <a16:creationId xmlns:a16="http://schemas.microsoft.com/office/drawing/2014/main" id="{5CFBBDC2-17D4-DC10-6739-2DAE59A79354}"/>
              </a:ext>
            </a:extLst>
          </p:cNvPr>
          <p:cNvPicPr>
            <a:picLocks noChangeAspect="1"/>
          </p:cNvPicPr>
          <p:nvPr/>
        </p:nvPicPr>
        <p:blipFill>
          <a:blip r:embed="rId4"/>
          <a:stretch>
            <a:fillRect/>
          </a:stretch>
        </p:blipFill>
        <p:spPr>
          <a:xfrm>
            <a:off x="6096000" y="5238083"/>
            <a:ext cx="716342" cy="381033"/>
          </a:xfrm>
          <a:prstGeom prst="rect">
            <a:avLst/>
          </a:prstGeom>
        </p:spPr>
      </p:pic>
      <p:sp>
        <p:nvSpPr>
          <p:cNvPr id="14" name="文本框 13">
            <a:extLst>
              <a:ext uri="{FF2B5EF4-FFF2-40B4-BE49-F238E27FC236}">
                <a16:creationId xmlns:a16="http://schemas.microsoft.com/office/drawing/2014/main" id="{DC55FC1D-A76B-608F-65AD-FE47E7A5ED5A}"/>
              </a:ext>
            </a:extLst>
          </p:cNvPr>
          <p:cNvSpPr txBox="1"/>
          <p:nvPr/>
        </p:nvSpPr>
        <p:spPr>
          <a:xfrm>
            <a:off x="6150429" y="5195713"/>
            <a:ext cx="6162040" cy="369332"/>
          </a:xfrm>
          <a:prstGeom prst="rect">
            <a:avLst/>
          </a:prstGeom>
          <a:noFill/>
        </p:spPr>
        <p:txBody>
          <a:bodyPr wrap="square">
            <a:spAutoFit/>
          </a:bodyPr>
          <a:lstStyle/>
          <a:p>
            <a:r>
              <a:rPr lang="en-US" altLang="zh-CN" dirty="0"/>
              <a:t>contig</a:t>
            </a:r>
            <a:endParaRPr lang="zh-CN" altLang="en-US" dirty="0"/>
          </a:p>
        </p:txBody>
      </p:sp>
      <p:pic>
        <p:nvPicPr>
          <p:cNvPr id="5" name="图片 4">
            <a:extLst>
              <a:ext uri="{FF2B5EF4-FFF2-40B4-BE49-F238E27FC236}">
                <a16:creationId xmlns:a16="http://schemas.microsoft.com/office/drawing/2014/main" id="{AB8954E1-0BF0-13FE-DF37-220D29E88A67}"/>
              </a:ext>
            </a:extLst>
          </p:cNvPr>
          <p:cNvPicPr>
            <a:picLocks noChangeAspect="1"/>
          </p:cNvPicPr>
          <p:nvPr/>
        </p:nvPicPr>
        <p:blipFill>
          <a:blip r:embed="rId4"/>
          <a:stretch>
            <a:fillRect/>
          </a:stretch>
        </p:blipFill>
        <p:spPr>
          <a:xfrm>
            <a:off x="4650974" y="4945860"/>
            <a:ext cx="716342" cy="381033"/>
          </a:xfrm>
          <a:prstGeom prst="rect">
            <a:avLst/>
          </a:prstGeom>
        </p:spPr>
      </p:pic>
      <p:sp>
        <p:nvSpPr>
          <p:cNvPr id="15" name="文本框 14">
            <a:extLst>
              <a:ext uri="{FF2B5EF4-FFF2-40B4-BE49-F238E27FC236}">
                <a16:creationId xmlns:a16="http://schemas.microsoft.com/office/drawing/2014/main" id="{FD91C348-C345-83EE-61AE-AB6843CEC62E}"/>
              </a:ext>
            </a:extLst>
          </p:cNvPr>
          <p:cNvSpPr txBox="1"/>
          <p:nvPr/>
        </p:nvSpPr>
        <p:spPr>
          <a:xfrm>
            <a:off x="4236154" y="4868750"/>
            <a:ext cx="1341686" cy="381032"/>
          </a:xfrm>
          <a:prstGeom prst="rect">
            <a:avLst/>
          </a:prstGeom>
          <a:noFill/>
        </p:spPr>
        <p:txBody>
          <a:bodyPr wrap="square">
            <a:spAutoFit/>
          </a:bodyPr>
          <a:lstStyle/>
          <a:p>
            <a:r>
              <a:rPr lang="en-US" altLang="zh-CN" dirty="0"/>
              <a:t>spacer</a:t>
            </a:r>
            <a:endParaRPr lang="zh-CN" altLang="en-US" dirty="0"/>
          </a:p>
        </p:txBody>
      </p:sp>
    </p:spTree>
    <p:extLst>
      <p:ext uri="{BB962C8B-B14F-4D97-AF65-F5344CB8AC3E}">
        <p14:creationId xmlns:p14="http://schemas.microsoft.com/office/powerpoint/2010/main" val="694326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en-US" altLang="zh-CN" dirty="0"/>
              <a:t>1.5 </a:t>
            </a:r>
            <a:r>
              <a:rPr lang="zh-CN" altLang="en-US" dirty="0"/>
              <a:t>合并两种方法的结果</a:t>
            </a:r>
          </a:p>
        </p:txBody>
      </p:sp>
      <p:graphicFrame>
        <p:nvGraphicFramePr>
          <p:cNvPr id="3" name="表格 2">
            <a:extLst>
              <a:ext uri="{FF2B5EF4-FFF2-40B4-BE49-F238E27FC236}">
                <a16:creationId xmlns:a16="http://schemas.microsoft.com/office/drawing/2014/main" id="{AAA1EBE8-27C7-4F31-B5C8-DBDA237CD169}"/>
              </a:ext>
            </a:extLst>
          </p:cNvPr>
          <p:cNvGraphicFramePr>
            <a:graphicFrameLocks noGrp="1"/>
          </p:cNvGraphicFramePr>
          <p:nvPr>
            <p:extLst>
              <p:ext uri="{D42A27DB-BD31-4B8C-83A1-F6EECF244321}">
                <p14:modId xmlns:p14="http://schemas.microsoft.com/office/powerpoint/2010/main" val="3096066625"/>
              </p:ext>
            </p:extLst>
          </p:nvPr>
        </p:nvGraphicFramePr>
        <p:xfrm>
          <a:off x="309246" y="2782177"/>
          <a:ext cx="6253715" cy="2768456"/>
        </p:xfrm>
        <a:graphic>
          <a:graphicData uri="http://schemas.openxmlformats.org/drawingml/2006/table">
            <a:tbl>
              <a:tblPr>
                <a:tableStyleId>{5940675A-B579-460E-94D1-54222C63F5DA}</a:tableStyleId>
              </a:tblPr>
              <a:tblGrid>
                <a:gridCol w="1250743">
                  <a:extLst>
                    <a:ext uri="{9D8B030D-6E8A-4147-A177-3AD203B41FA5}">
                      <a16:colId xmlns:a16="http://schemas.microsoft.com/office/drawing/2014/main" val="2575856898"/>
                    </a:ext>
                  </a:extLst>
                </a:gridCol>
                <a:gridCol w="1445171">
                  <a:extLst>
                    <a:ext uri="{9D8B030D-6E8A-4147-A177-3AD203B41FA5}">
                      <a16:colId xmlns:a16="http://schemas.microsoft.com/office/drawing/2014/main" val="2429871839"/>
                    </a:ext>
                  </a:extLst>
                </a:gridCol>
                <a:gridCol w="1232452">
                  <a:extLst>
                    <a:ext uri="{9D8B030D-6E8A-4147-A177-3AD203B41FA5}">
                      <a16:colId xmlns:a16="http://schemas.microsoft.com/office/drawing/2014/main" val="75655443"/>
                    </a:ext>
                  </a:extLst>
                </a:gridCol>
                <a:gridCol w="1074606">
                  <a:extLst>
                    <a:ext uri="{9D8B030D-6E8A-4147-A177-3AD203B41FA5}">
                      <a16:colId xmlns:a16="http://schemas.microsoft.com/office/drawing/2014/main" val="1176683406"/>
                    </a:ext>
                  </a:extLst>
                </a:gridCol>
                <a:gridCol w="1250743">
                  <a:extLst>
                    <a:ext uri="{9D8B030D-6E8A-4147-A177-3AD203B41FA5}">
                      <a16:colId xmlns:a16="http://schemas.microsoft.com/office/drawing/2014/main" val="215634161"/>
                    </a:ext>
                  </a:extLst>
                </a:gridCol>
              </a:tblGrid>
              <a:tr h="1019957">
                <a:tc>
                  <a:txBody>
                    <a:bodyPr/>
                    <a:lstStyle/>
                    <a:p>
                      <a:br>
                        <a:rPr lang="zh-CN" altLang="en-US"/>
                      </a:br>
                      <a:endParaRPr lang="zh-CN" altLang="en-US"/>
                    </a:p>
                  </a:txBody>
                  <a:tcPr anchor="ctr"/>
                </a:tc>
                <a:tc>
                  <a:txBody>
                    <a:bodyPr/>
                    <a:lstStyle/>
                    <a:p>
                      <a:r>
                        <a:rPr lang="en-US" altLang="zh-CN" dirty="0"/>
                        <a:t>Spacer</a:t>
                      </a:r>
                      <a:r>
                        <a:rPr lang="zh-CN" altLang="en-US" dirty="0"/>
                        <a:t>（过滤</a:t>
                      </a:r>
                      <a:r>
                        <a:rPr lang="en-US" altLang="zh-CN" dirty="0"/>
                        <a:t>MAG</a:t>
                      </a:r>
                      <a:r>
                        <a:rPr lang="zh-CN" altLang="en-US" dirty="0"/>
                        <a:t>）</a:t>
                      </a:r>
                      <a:endParaRPr lang="en-US" dirty="0"/>
                    </a:p>
                  </a:txBody>
                  <a:tcPr anchor="ctr"/>
                </a:tc>
                <a:tc>
                  <a:txBody>
                    <a:bodyPr/>
                    <a:lstStyle/>
                    <a:p>
                      <a:r>
                        <a:rPr lang="en-US" altLang="zh-CN" dirty="0"/>
                        <a:t>Contig</a:t>
                      </a:r>
                      <a:endParaRPr lang="en-US" dirty="0"/>
                    </a:p>
                  </a:txBody>
                  <a:tcPr anchor="ctr"/>
                </a:tc>
                <a:tc>
                  <a:txBody>
                    <a:bodyPr/>
                    <a:lstStyle/>
                    <a:p>
                      <a:r>
                        <a:rPr lang="zh-CN" altLang="en-US" dirty="0"/>
                        <a:t>合并</a:t>
                      </a:r>
                    </a:p>
                  </a:txBody>
                  <a:tcPr anchor="ctr"/>
                </a:tc>
                <a:tc>
                  <a:txBody>
                    <a:bodyPr/>
                    <a:lstStyle/>
                    <a:p>
                      <a:r>
                        <a:rPr lang="zh-CN" altLang="en-US"/>
                        <a:t>原文</a:t>
                      </a:r>
                    </a:p>
                  </a:txBody>
                  <a:tcPr anchor="ctr">
                    <a:solidFill>
                      <a:schemeClr val="accent6">
                        <a:lumMod val="40000"/>
                        <a:lumOff val="60000"/>
                      </a:schemeClr>
                    </a:solidFill>
                  </a:tcPr>
                </a:tc>
                <a:extLst>
                  <a:ext uri="{0D108BD9-81ED-4DB2-BD59-A6C34878D82A}">
                    <a16:rowId xmlns:a16="http://schemas.microsoft.com/office/drawing/2014/main" val="2515017217"/>
                  </a:ext>
                </a:extLst>
              </a:tr>
              <a:tr h="582833">
                <a:tc>
                  <a:txBody>
                    <a:bodyPr/>
                    <a:lstStyle/>
                    <a:p>
                      <a:r>
                        <a:rPr lang="en-US"/>
                        <a:t>pairs</a:t>
                      </a:r>
                    </a:p>
                  </a:txBody>
                  <a:tcPr anchor="ctr"/>
                </a:tc>
                <a:tc>
                  <a:txBody>
                    <a:bodyPr/>
                    <a:lstStyle/>
                    <a:p>
                      <a:r>
                        <a:rPr lang="en-US" altLang="zh-CN" dirty="0"/>
                        <a:t>157884</a:t>
                      </a:r>
                    </a:p>
                  </a:txBody>
                  <a:tcPr anchor="ctr"/>
                </a:tc>
                <a:tc>
                  <a:txBody>
                    <a:bodyPr/>
                    <a:lstStyle/>
                    <a:p>
                      <a:r>
                        <a:rPr lang="en-US" altLang="zh-CN"/>
                        <a:t>1151727</a:t>
                      </a:r>
                    </a:p>
                  </a:txBody>
                  <a:tcPr anchor="ctr"/>
                </a:tc>
                <a:tc>
                  <a:txBody>
                    <a:bodyPr/>
                    <a:lstStyle/>
                    <a:p>
                      <a:r>
                        <a:rPr lang="en-US" altLang="zh-CN"/>
                        <a:t>1293816</a:t>
                      </a:r>
                    </a:p>
                  </a:txBody>
                  <a:tcPr anchor="ctr"/>
                </a:tc>
                <a:tc>
                  <a:txBody>
                    <a:bodyPr/>
                    <a:lstStyle/>
                    <a:p>
                      <a:r>
                        <a:rPr lang="en-US" altLang="zh-CN" dirty="0"/>
                        <a:t>-</a:t>
                      </a:r>
                    </a:p>
                  </a:txBody>
                  <a:tcPr anchor="ctr">
                    <a:solidFill>
                      <a:schemeClr val="accent6">
                        <a:lumMod val="40000"/>
                        <a:lumOff val="60000"/>
                      </a:schemeClr>
                    </a:solidFill>
                  </a:tcPr>
                </a:tc>
                <a:extLst>
                  <a:ext uri="{0D108BD9-81ED-4DB2-BD59-A6C34878D82A}">
                    <a16:rowId xmlns:a16="http://schemas.microsoft.com/office/drawing/2014/main" val="1453538023"/>
                  </a:ext>
                </a:extLst>
              </a:tr>
              <a:tr h="582833">
                <a:tc>
                  <a:txBody>
                    <a:bodyPr/>
                    <a:lstStyle/>
                    <a:p>
                      <a:r>
                        <a:rPr lang="en-US"/>
                        <a:t>virus</a:t>
                      </a:r>
                    </a:p>
                  </a:txBody>
                  <a:tcPr anchor="ctr"/>
                </a:tc>
                <a:tc>
                  <a:txBody>
                    <a:bodyPr/>
                    <a:lstStyle/>
                    <a:p>
                      <a:r>
                        <a:rPr lang="en-US" altLang="zh-CN" dirty="0"/>
                        <a:t>35402</a:t>
                      </a:r>
                    </a:p>
                  </a:txBody>
                  <a:tcPr anchor="ctr"/>
                </a:tc>
                <a:tc>
                  <a:txBody>
                    <a:bodyPr/>
                    <a:lstStyle/>
                    <a:p>
                      <a:r>
                        <a:rPr lang="en-US" altLang="zh-CN"/>
                        <a:t>71706</a:t>
                      </a:r>
                    </a:p>
                  </a:txBody>
                  <a:tcPr anchor="ctr"/>
                </a:tc>
                <a:tc>
                  <a:txBody>
                    <a:bodyPr/>
                    <a:lstStyle/>
                    <a:p>
                      <a:r>
                        <a:rPr lang="en-US" altLang="zh-CN" dirty="0">
                          <a:solidFill>
                            <a:schemeClr val="accent2">
                              <a:lumMod val="75000"/>
                            </a:schemeClr>
                          </a:solidFill>
                        </a:rPr>
                        <a:t>83836</a:t>
                      </a:r>
                    </a:p>
                  </a:txBody>
                  <a:tcPr anchor="ctr"/>
                </a:tc>
                <a:tc>
                  <a:txBody>
                    <a:bodyPr/>
                    <a:lstStyle/>
                    <a:p>
                      <a:r>
                        <a:rPr lang="en-US" altLang="zh-CN" dirty="0"/>
                        <a:t>81449</a:t>
                      </a:r>
                    </a:p>
                  </a:txBody>
                  <a:tcPr anchor="ctr">
                    <a:solidFill>
                      <a:schemeClr val="accent6">
                        <a:lumMod val="40000"/>
                        <a:lumOff val="60000"/>
                      </a:schemeClr>
                    </a:solidFill>
                  </a:tcPr>
                </a:tc>
                <a:extLst>
                  <a:ext uri="{0D108BD9-81ED-4DB2-BD59-A6C34878D82A}">
                    <a16:rowId xmlns:a16="http://schemas.microsoft.com/office/drawing/2014/main" val="625237499"/>
                  </a:ext>
                </a:extLst>
              </a:tr>
              <a:tr h="582833">
                <a:tc>
                  <a:txBody>
                    <a:bodyPr/>
                    <a:lstStyle/>
                    <a:p>
                      <a:r>
                        <a:rPr lang="en-US"/>
                        <a:t>host</a:t>
                      </a:r>
                    </a:p>
                  </a:txBody>
                  <a:tcPr anchor="ctr"/>
                </a:tc>
                <a:tc>
                  <a:txBody>
                    <a:bodyPr/>
                    <a:lstStyle/>
                    <a:p>
                      <a:r>
                        <a:rPr lang="en-US" altLang="zh-CN" dirty="0"/>
                        <a:t>5728</a:t>
                      </a:r>
                    </a:p>
                  </a:txBody>
                  <a:tcPr anchor="ctr"/>
                </a:tc>
                <a:tc>
                  <a:txBody>
                    <a:bodyPr/>
                    <a:lstStyle/>
                    <a:p>
                      <a:r>
                        <a:rPr lang="en-US" altLang="zh-CN" dirty="0"/>
                        <a:t>21973</a:t>
                      </a:r>
                    </a:p>
                  </a:txBody>
                  <a:tcPr anchor="ctr"/>
                </a:tc>
                <a:tc>
                  <a:txBody>
                    <a:bodyPr/>
                    <a:lstStyle/>
                    <a:p>
                      <a:r>
                        <a:rPr lang="en-US" altLang="zh-CN" dirty="0">
                          <a:solidFill>
                            <a:schemeClr val="accent1">
                              <a:lumMod val="60000"/>
                              <a:lumOff val="40000"/>
                            </a:schemeClr>
                          </a:solidFill>
                        </a:rPr>
                        <a:t>22923</a:t>
                      </a:r>
                    </a:p>
                  </a:txBody>
                  <a:tcPr anchor="ctr"/>
                </a:tc>
                <a:tc>
                  <a:txBody>
                    <a:bodyPr/>
                    <a:lstStyle/>
                    <a:p>
                      <a:r>
                        <a:rPr lang="en-US" altLang="zh-CN" dirty="0"/>
                        <a:t>23082</a:t>
                      </a:r>
                    </a:p>
                  </a:txBody>
                  <a:tcPr anchor="ctr">
                    <a:solidFill>
                      <a:schemeClr val="accent6">
                        <a:lumMod val="40000"/>
                        <a:lumOff val="60000"/>
                      </a:schemeClr>
                    </a:solidFill>
                  </a:tcPr>
                </a:tc>
                <a:extLst>
                  <a:ext uri="{0D108BD9-81ED-4DB2-BD59-A6C34878D82A}">
                    <a16:rowId xmlns:a16="http://schemas.microsoft.com/office/drawing/2014/main" val="336786021"/>
                  </a:ext>
                </a:extLst>
              </a:tr>
            </a:tbl>
          </a:graphicData>
        </a:graphic>
      </p:graphicFrame>
      <p:sp>
        <p:nvSpPr>
          <p:cNvPr id="4" name="Rectangle 1">
            <a:extLst>
              <a:ext uri="{FF2B5EF4-FFF2-40B4-BE49-F238E27FC236}">
                <a16:creationId xmlns:a16="http://schemas.microsoft.com/office/drawing/2014/main" id="{75291855-512E-424B-9ECF-D4FC744CC0C8}"/>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9" name="文本框 8">
            <a:extLst>
              <a:ext uri="{FF2B5EF4-FFF2-40B4-BE49-F238E27FC236}">
                <a16:creationId xmlns:a16="http://schemas.microsoft.com/office/drawing/2014/main" id="{C89F0137-C7E3-4383-B27D-33FFBB741911}"/>
              </a:ext>
            </a:extLst>
          </p:cNvPr>
          <p:cNvSpPr txBox="1"/>
          <p:nvPr/>
        </p:nvSpPr>
        <p:spPr>
          <a:xfrm>
            <a:off x="85962" y="1618794"/>
            <a:ext cx="6253715" cy="646331"/>
          </a:xfrm>
          <a:prstGeom prst="rect">
            <a:avLst/>
          </a:prstGeom>
          <a:noFill/>
        </p:spPr>
        <p:txBody>
          <a:bodyPr wrap="square">
            <a:spAutoFit/>
          </a:bodyPr>
          <a:lstStyle/>
          <a:p>
            <a:r>
              <a:rPr lang="zh-CN" altLang="en-US" dirty="0"/>
              <a:t>预测出了</a:t>
            </a:r>
            <a:r>
              <a:rPr lang="en-US" altLang="zh-CN" dirty="0"/>
              <a:t>83836</a:t>
            </a:r>
            <a:r>
              <a:rPr lang="zh-CN" altLang="en-US" dirty="0"/>
              <a:t>个</a:t>
            </a:r>
            <a:r>
              <a:rPr lang="en-US" altLang="zh-CN" dirty="0"/>
              <a:t>IMG/VR</a:t>
            </a:r>
            <a:r>
              <a:rPr lang="zh-CN" altLang="en-US" dirty="0"/>
              <a:t>病毒和</a:t>
            </a:r>
            <a:r>
              <a:rPr lang="en-US" altLang="zh-CN" dirty="0"/>
              <a:t>22923</a:t>
            </a:r>
            <a:r>
              <a:rPr lang="zh-CN" altLang="en-US" dirty="0"/>
              <a:t>个</a:t>
            </a:r>
            <a:r>
              <a:rPr lang="en-US" altLang="zh-CN" dirty="0"/>
              <a:t>GEM</a:t>
            </a:r>
            <a:r>
              <a:rPr lang="zh-CN" altLang="en-US" dirty="0"/>
              <a:t>之间共</a:t>
            </a:r>
            <a:r>
              <a:rPr lang="en-US" altLang="zh-CN" dirty="0"/>
              <a:t>1293816</a:t>
            </a:r>
            <a:r>
              <a:rPr lang="zh-CN" altLang="en-US" dirty="0"/>
              <a:t>个关系对。​</a:t>
            </a:r>
          </a:p>
        </p:txBody>
      </p:sp>
      <p:sp>
        <p:nvSpPr>
          <p:cNvPr id="7" name="文本框 6">
            <a:extLst>
              <a:ext uri="{FF2B5EF4-FFF2-40B4-BE49-F238E27FC236}">
                <a16:creationId xmlns:a16="http://schemas.microsoft.com/office/drawing/2014/main" id="{0F5AF905-9FA0-4788-879D-627DD49CAB2E}"/>
              </a:ext>
            </a:extLst>
          </p:cNvPr>
          <p:cNvSpPr txBox="1"/>
          <p:nvPr/>
        </p:nvSpPr>
        <p:spPr>
          <a:xfrm>
            <a:off x="6846659" y="1618795"/>
            <a:ext cx="5345341" cy="646330"/>
          </a:xfrm>
          <a:prstGeom prst="rect">
            <a:avLst/>
          </a:prstGeom>
          <a:noFill/>
        </p:spPr>
        <p:txBody>
          <a:bodyPr wrap="square">
            <a:spAutoFit/>
          </a:bodyPr>
          <a:lstStyle/>
          <a:p>
            <a:r>
              <a:rPr lang="zh-CN" altLang="en-US" dirty="0"/>
              <a:t>两种方法预测完全一致的</a:t>
            </a:r>
            <a:r>
              <a:rPr lang="en-US" altLang="zh-CN" dirty="0"/>
              <a:t>phage-host</a:t>
            </a:r>
            <a:r>
              <a:rPr lang="zh-CN" altLang="en-US" dirty="0"/>
              <a:t>条目</a:t>
            </a:r>
            <a:r>
              <a:rPr lang="en-US" altLang="zh-CN" dirty="0"/>
              <a:t>15795</a:t>
            </a:r>
            <a:r>
              <a:rPr lang="zh-CN" altLang="en-US" dirty="0"/>
              <a:t>，</a:t>
            </a:r>
            <a:endParaRPr lang="en-US" altLang="zh-CN" dirty="0"/>
          </a:p>
          <a:p>
            <a:r>
              <a:rPr lang="zh-CN" altLang="en-US" dirty="0"/>
              <a:t>包括</a:t>
            </a:r>
            <a:r>
              <a:rPr lang="en-US" altLang="zh-CN" dirty="0"/>
              <a:t>5623​</a:t>
            </a:r>
            <a:r>
              <a:rPr lang="zh-CN" altLang="en-US" dirty="0"/>
              <a:t>个病毒和</a:t>
            </a:r>
            <a:r>
              <a:rPr lang="en-US" altLang="zh-CN" dirty="0"/>
              <a:t>2456​</a:t>
            </a:r>
            <a:r>
              <a:rPr lang="zh-CN" altLang="en-US" dirty="0"/>
              <a:t>个宿主</a:t>
            </a:r>
            <a:endParaRPr lang="en-US" altLang="zh-CN" dirty="0"/>
          </a:p>
        </p:txBody>
      </p:sp>
      <p:sp>
        <p:nvSpPr>
          <p:cNvPr id="11" name="文本框 10">
            <a:extLst>
              <a:ext uri="{FF2B5EF4-FFF2-40B4-BE49-F238E27FC236}">
                <a16:creationId xmlns:a16="http://schemas.microsoft.com/office/drawing/2014/main" id="{70F302AF-DA20-4544-9177-427DF1A258BE}"/>
              </a:ext>
            </a:extLst>
          </p:cNvPr>
          <p:cNvSpPr txBox="1"/>
          <p:nvPr/>
        </p:nvSpPr>
        <p:spPr>
          <a:xfrm>
            <a:off x="8361842" y="5965286"/>
            <a:ext cx="6473190" cy="369332"/>
          </a:xfrm>
          <a:prstGeom prst="rect">
            <a:avLst/>
          </a:prstGeom>
          <a:noFill/>
        </p:spPr>
        <p:txBody>
          <a:bodyPr wrap="square">
            <a:spAutoFit/>
          </a:bodyPr>
          <a:lstStyle/>
          <a:p>
            <a:r>
              <a:rPr lang="zh-CN" altLang="en-US" dirty="0"/>
              <a:t>两种方法预测的</a:t>
            </a:r>
            <a:r>
              <a:rPr lang="en-US" altLang="zh-CN" dirty="0"/>
              <a:t>PHI</a:t>
            </a:r>
            <a:endParaRPr lang="zh-CN" altLang="en-US" dirty="0"/>
          </a:p>
        </p:txBody>
      </p:sp>
      <p:pic>
        <p:nvPicPr>
          <p:cNvPr id="13" name="图片 12">
            <a:extLst>
              <a:ext uri="{FF2B5EF4-FFF2-40B4-BE49-F238E27FC236}">
                <a16:creationId xmlns:a16="http://schemas.microsoft.com/office/drawing/2014/main" id="{61B4C5BF-D428-4EAB-8679-CF81D2B1621A}"/>
              </a:ext>
            </a:extLst>
          </p:cNvPr>
          <p:cNvPicPr>
            <a:picLocks noChangeAspect="1"/>
          </p:cNvPicPr>
          <p:nvPr/>
        </p:nvPicPr>
        <p:blipFill>
          <a:blip r:embed="rId3"/>
          <a:stretch>
            <a:fillRect/>
          </a:stretch>
        </p:blipFill>
        <p:spPr>
          <a:xfrm>
            <a:off x="7156831" y="2394316"/>
            <a:ext cx="4196969" cy="3544178"/>
          </a:xfrm>
          <a:prstGeom prst="rect">
            <a:avLst/>
          </a:prstGeom>
        </p:spPr>
      </p:pic>
      <p:pic>
        <p:nvPicPr>
          <p:cNvPr id="5" name="图片 4">
            <a:extLst>
              <a:ext uri="{FF2B5EF4-FFF2-40B4-BE49-F238E27FC236}">
                <a16:creationId xmlns:a16="http://schemas.microsoft.com/office/drawing/2014/main" id="{614E5588-8171-2313-BA3A-FDE0187C0DB3}"/>
              </a:ext>
            </a:extLst>
          </p:cNvPr>
          <p:cNvPicPr>
            <a:picLocks noChangeAspect="1"/>
          </p:cNvPicPr>
          <p:nvPr/>
        </p:nvPicPr>
        <p:blipFill>
          <a:blip r:embed="rId4"/>
          <a:stretch>
            <a:fillRect/>
          </a:stretch>
        </p:blipFill>
        <p:spPr>
          <a:xfrm>
            <a:off x="7271746" y="4594842"/>
            <a:ext cx="838273" cy="411516"/>
          </a:xfrm>
          <a:prstGeom prst="rect">
            <a:avLst/>
          </a:prstGeom>
        </p:spPr>
      </p:pic>
      <p:pic>
        <p:nvPicPr>
          <p:cNvPr id="6" name="图片 5">
            <a:extLst>
              <a:ext uri="{FF2B5EF4-FFF2-40B4-BE49-F238E27FC236}">
                <a16:creationId xmlns:a16="http://schemas.microsoft.com/office/drawing/2014/main" id="{D5EA1198-DF79-58BB-7FC0-1039426277A6}"/>
              </a:ext>
            </a:extLst>
          </p:cNvPr>
          <p:cNvPicPr>
            <a:picLocks noChangeAspect="1"/>
          </p:cNvPicPr>
          <p:nvPr/>
        </p:nvPicPr>
        <p:blipFill>
          <a:blip r:embed="rId4"/>
          <a:stretch>
            <a:fillRect/>
          </a:stretch>
        </p:blipFill>
        <p:spPr>
          <a:xfrm>
            <a:off x="9519329" y="5448236"/>
            <a:ext cx="1038801" cy="509957"/>
          </a:xfrm>
          <a:prstGeom prst="rect">
            <a:avLst/>
          </a:prstGeom>
        </p:spPr>
      </p:pic>
      <p:sp>
        <p:nvSpPr>
          <p:cNvPr id="12" name="文本框 11">
            <a:extLst>
              <a:ext uri="{FF2B5EF4-FFF2-40B4-BE49-F238E27FC236}">
                <a16:creationId xmlns:a16="http://schemas.microsoft.com/office/drawing/2014/main" id="{C8FD87EA-4C5B-9DA1-382D-DD9BBB4CB9BE}"/>
              </a:ext>
            </a:extLst>
          </p:cNvPr>
          <p:cNvSpPr txBox="1"/>
          <p:nvPr/>
        </p:nvSpPr>
        <p:spPr>
          <a:xfrm>
            <a:off x="7514008" y="4715557"/>
            <a:ext cx="1341686" cy="381032"/>
          </a:xfrm>
          <a:prstGeom prst="rect">
            <a:avLst/>
          </a:prstGeom>
          <a:noFill/>
        </p:spPr>
        <p:txBody>
          <a:bodyPr wrap="square">
            <a:spAutoFit/>
          </a:bodyPr>
          <a:lstStyle/>
          <a:p>
            <a:r>
              <a:rPr lang="en-US" altLang="zh-CN" dirty="0"/>
              <a:t>spacer</a:t>
            </a:r>
            <a:endParaRPr lang="zh-CN" altLang="en-US" dirty="0"/>
          </a:p>
        </p:txBody>
      </p:sp>
      <p:sp>
        <p:nvSpPr>
          <p:cNvPr id="14" name="文本框 13">
            <a:extLst>
              <a:ext uri="{FF2B5EF4-FFF2-40B4-BE49-F238E27FC236}">
                <a16:creationId xmlns:a16="http://schemas.microsoft.com/office/drawing/2014/main" id="{3B128D0B-D436-EBE1-2001-933A2A891E69}"/>
              </a:ext>
            </a:extLst>
          </p:cNvPr>
          <p:cNvSpPr txBox="1"/>
          <p:nvPr/>
        </p:nvSpPr>
        <p:spPr>
          <a:xfrm>
            <a:off x="9949180" y="5263570"/>
            <a:ext cx="6162040" cy="369332"/>
          </a:xfrm>
          <a:prstGeom prst="rect">
            <a:avLst/>
          </a:prstGeom>
          <a:noFill/>
        </p:spPr>
        <p:txBody>
          <a:bodyPr wrap="square">
            <a:spAutoFit/>
          </a:bodyPr>
          <a:lstStyle/>
          <a:p>
            <a:r>
              <a:rPr lang="en-US" altLang="zh-CN" dirty="0"/>
              <a:t>contig</a:t>
            </a:r>
            <a:endParaRPr lang="zh-CN" altLang="en-US" dirty="0"/>
          </a:p>
        </p:txBody>
      </p:sp>
    </p:spTree>
    <p:extLst>
      <p:ext uri="{BB962C8B-B14F-4D97-AF65-F5344CB8AC3E}">
        <p14:creationId xmlns:p14="http://schemas.microsoft.com/office/powerpoint/2010/main" val="179423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E9FF120-377B-46CD-8E8E-E1E7455E9AF0}"/>
              </a:ext>
            </a:extLst>
          </p:cNvPr>
          <p:cNvPicPr>
            <a:picLocks noChangeAspect="1"/>
          </p:cNvPicPr>
          <p:nvPr/>
        </p:nvPicPr>
        <p:blipFill>
          <a:blip r:embed="rId2"/>
          <a:stretch>
            <a:fillRect/>
          </a:stretch>
        </p:blipFill>
        <p:spPr>
          <a:xfrm>
            <a:off x="4951250" y="1443917"/>
            <a:ext cx="7156750" cy="5317067"/>
          </a:xfrm>
          <a:prstGeom prst="rect">
            <a:avLst/>
          </a:prstGeom>
        </p:spPr>
      </p:pic>
      <p:sp>
        <p:nvSpPr>
          <p:cNvPr id="2" name="标题 1">
            <a:extLst>
              <a:ext uri="{FF2B5EF4-FFF2-40B4-BE49-F238E27FC236}">
                <a16:creationId xmlns:a16="http://schemas.microsoft.com/office/drawing/2014/main" id="{4B3B98D8-6F44-426D-B7D9-09A6BE0EFFDF}"/>
              </a:ext>
            </a:extLst>
          </p:cNvPr>
          <p:cNvSpPr>
            <a:spLocks noGrp="1"/>
          </p:cNvSpPr>
          <p:nvPr>
            <p:ph type="title"/>
          </p:nvPr>
        </p:nvSpPr>
        <p:spPr/>
        <p:txBody>
          <a:bodyPr/>
          <a:lstStyle/>
          <a:p>
            <a:r>
              <a:rPr lang="en-US" altLang="zh-CN" dirty="0"/>
              <a:t>1.6 host taxonomy analysis</a:t>
            </a:r>
            <a:endParaRPr lang="zh-CN" altLang="en-US" dirty="0"/>
          </a:p>
        </p:txBody>
      </p:sp>
      <p:sp>
        <p:nvSpPr>
          <p:cNvPr id="5" name="文本框 4">
            <a:extLst>
              <a:ext uri="{FF2B5EF4-FFF2-40B4-BE49-F238E27FC236}">
                <a16:creationId xmlns:a16="http://schemas.microsoft.com/office/drawing/2014/main" id="{0BBF5040-54C6-4454-8027-4A3DE8437579}"/>
              </a:ext>
            </a:extLst>
          </p:cNvPr>
          <p:cNvSpPr txBox="1"/>
          <p:nvPr/>
        </p:nvSpPr>
        <p:spPr>
          <a:xfrm>
            <a:off x="524933" y="1690688"/>
            <a:ext cx="4859867" cy="4247317"/>
          </a:xfrm>
          <a:prstGeom prst="rect">
            <a:avLst/>
          </a:prstGeom>
          <a:noFill/>
        </p:spPr>
        <p:txBody>
          <a:bodyPr wrap="square">
            <a:spAutoFit/>
          </a:bodyPr>
          <a:lstStyle/>
          <a:p>
            <a:r>
              <a:rPr lang="zh-CN" altLang="en-US" dirty="0"/>
              <a:t>文章提供的数据中，</a:t>
            </a:r>
            <a:r>
              <a:rPr lang="en-US" altLang="zh-CN" dirty="0"/>
              <a:t>52515</a:t>
            </a:r>
            <a:r>
              <a:rPr lang="zh-CN" altLang="en-US" dirty="0"/>
              <a:t>个</a:t>
            </a:r>
            <a:r>
              <a:rPr lang="en-US" altLang="zh-CN" dirty="0"/>
              <a:t>GEM</a:t>
            </a:r>
            <a:r>
              <a:rPr lang="zh-CN" altLang="en-US" dirty="0"/>
              <a:t>，有</a:t>
            </a:r>
            <a:r>
              <a:rPr lang="en-US" altLang="zh-CN" dirty="0"/>
              <a:t>10</a:t>
            </a:r>
            <a:r>
              <a:rPr lang="zh-CN" altLang="en-US" dirty="0"/>
              <a:t>个是没有</a:t>
            </a:r>
            <a:r>
              <a:rPr lang="en-US" altLang="zh-CN" dirty="0"/>
              <a:t>taxonomy</a:t>
            </a:r>
            <a:r>
              <a:rPr lang="zh-CN" altLang="en-US" dirty="0"/>
              <a:t>信息的。剩下的</a:t>
            </a:r>
            <a:r>
              <a:rPr lang="en-US" altLang="zh-CN" dirty="0"/>
              <a:t>52505</a:t>
            </a:r>
            <a:r>
              <a:rPr lang="zh-CN" altLang="en-US" dirty="0"/>
              <a:t>个</a:t>
            </a:r>
            <a:r>
              <a:rPr lang="en-US" altLang="zh-CN" dirty="0"/>
              <a:t>GEM</a:t>
            </a:r>
            <a:r>
              <a:rPr lang="zh-CN" altLang="en-US" dirty="0"/>
              <a:t>在门水平总分布有</a:t>
            </a:r>
            <a:r>
              <a:rPr lang="en-US" altLang="zh-CN" dirty="0"/>
              <a:t>116</a:t>
            </a:r>
            <a:r>
              <a:rPr lang="zh-CN" altLang="en-US" dirty="0"/>
              <a:t>个门，其中包含</a:t>
            </a:r>
            <a:r>
              <a:rPr lang="en-US" altLang="zh-CN" dirty="0"/>
              <a:t>MAG</a:t>
            </a:r>
            <a:r>
              <a:rPr lang="zh-CN" altLang="en-US" dirty="0"/>
              <a:t>最多的前</a:t>
            </a:r>
            <a:r>
              <a:rPr lang="en-US" altLang="zh-CN" dirty="0"/>
              <a:t>10</a:t>
            </a:r>
            <a:r>
              <a:rPr lang="zh-CN" altLang="en-US" dirty="0"/>
              <a:t>个门为</a:t>
            </a:r>
            <a:endParaRPr lang="en-US" altLang="zh-CN" dirty="0"/>
          </a:p>
          <a:p>
            <a:endParaRPr lang="en-US" altLang="zh-CN" dirty="0"/>
          </a:p>
          <a:p>
            <a:r>
              <a:rPr lang="en-US" altLang="zh-CN" dirty="0" err="1"/>
              <a:t>p__Proteobacteria</a:t>
            </a:r>
            <a:r>
              <a:rPr lang="en-US" altLang="zh-CN" dirty="0"/>
              <a:t>(10650,20.28%)</a:t>
            </a:r>
            <a:r>
              <a:rPr lang="zh-CN" altLang="en-US" dirty="0"/>
              <a:t>，</a:t>
            </a:r>
            <a:r>
              <a:rPr lang="en-US" altLang="zh-CN" dirty="0"/>
              <a:t>p__</a:t>
            </a:r>
            <a:r>
              <a:rPr lang="en-US" altLang="zh-CN" dirty="0" err="1"/>
              <a:t>Bacteroidota</a:t>
            </a:r>
            <a:r>
              <a:rPr lang="en-US" altLang="zh-CN" dirty="0"/>
              <a:t>(9042,17.22%)</a:t>
            </a:r>
            <a:r>
              <a:rPr lang="zh-CN" altLang="en-US" dirty="0"/>
              <a:t>，</a:t>
            </a:r>
            <a:r>
              <a:rPr lang="en-US" altLang="zh-CN" dirty="0"/>
              <a:t>p__</a:t>
            </a:r>
            <a:r>
              <a:rPr lang="en-US" altLang="zh-CN" dirty="0" err="1"/>
              <a:t>Firmicutes_A</a:t>
            </a:r>
            <a:r>
              <a:rPr lang="en-US" altLang="zh-CN" dirty="0"/>
              <a:t>(8815,16.79%)</a:t>
            </a:r>
            <a:r>
              <a:rPr lang="zh-CN" altLang="en-US" dirty="0"/>
              <a:t>，</a:t>
            </a:r>
            <a:r>
              <a:rPr lang="en-US" altLang="zh-CN" dirty="0"/>
              <a:t>p__</a:t>
            </a:r>
            <a:r>
              <a:rPr lang="en-US" altLang="zh-CN" dirty="0" err="1"/>
              <a:t>Actinobacteriota</a:t>
            </a:r>
            <a:r>
              <a:rPr lang="en-US" altLang="zh-CN" dirty="0"/>
              <a:t>(4051,7.720%)</a:t>
            </a:r>
            <a:r>
              <a:rPr lang="zh-CN" altLang="en-US" dirty="0"/>
              <a:t>，</a:t>
            </a:r>
            <a:r>
              <a:rPr lang="en-US" altLang="zh-CN" dirty="0"/>
              <a:t>p__</a:t>
            </a:r>
            <a:r>
              <a:rPr lang="en-US" altLang="zh-CN" dirty="0" err="1"/>
              <a:t>Patescibacteria</a:t>
            </a:r>
            <a:r>
              <a:rPr lang="en-US" altLang="zh-CN" dirty="0"/>
              <a:t>(2247,4.279%)</a:t>
            </a:r>
            <a:r>
              <a:rPr lang="zh-CN" altLang="en-US" dirty="0"/>
              <a:t>，</a:t>
            </a:r>
            <a:r>
              <a:rPr lang="en-US" altLang="zh-CN" dirty="0" err="1"/>
              <a:t>p__Firmicutes</a:t>
            </a:r>
            <a:r>
              <a:rPr lang="en-US" altLang="zh-CN" dirty="0"/>
              <a:t>(1959,3.73%)</a:t>
            </a:r>
            <a:r>
              <a:rPr lang="zh-CN" altLang="en-US" dirty="0"/>
              <a:t>，</a:t>
            </a:r>
            <a:r>
              <a:rPr lang="en-US" altLang="zh-CN" dirty="0"/>
              <a:t>p__</a:t>
            </a:r>
            <a:r>
              <a:rPr lang="en-US" altLang="zh-CN" dirty="0" err="1"/>
              <a:t>Verrucomicrobiota</a:t>
            </a:r>
            <a:r>
              <a:rPr lang="en-US" altLang="zh-CN" dirty="0"/>
              <a:t>(1410,2.69%)</a:t>
            </a:r>
            <a:r>
              <a:rPr lang="zh-CN" altLang="en-US" dirty="0"/>
              <a:t>，</a:t>
            </a:r>
            <a:r>
              <a:rPr lang="en-US" altLang="zh-CN" dirty="0"/>
              <a:t>p__</a:t>
            </a:r>
            <a:r>
              <a:rPr lang="en-US" altLang="zh-CN" dirty="0" err="1"/>
              <a:t>Firmicutes_C</a:t>
            </a:r>
            <a:r>
              <a:rPr lang="en-US" altLang="zh-CN" dirty="0"/>
              <a:t>(1253,2.39%)</a:t>
            </a:r>
            <a:r>
              <a:rPr lang="zh-CN" altLang="en-US" dirty="0"/>
              <a:t>，</a:t>
            </a:r>
            <a:r>
              <a:rPr lang="en-US" altLang="zh-CN" dirty="0"/>
              <a:t>p__</a:t>
            </a:r>
            <a:r>
              <a:rPr lang="en-US" altLang="zh-CN" dirty="0" err="1"/>
              <a:t>Chloroflexota</a:t>
            </a:r>
            <a:r>
              <a:rPr lang="en-US" altLang="zh-CN" dirty="0"/>
              <a:t>(1152,2.19%)</a:t>
            </a:r>
            <a:r>
              <a:rPr lang="zh-CN" altLang="en-US" dirty="0"/>
              <a:t>，</a:t>
            </a:r>
            <a:r>
              <a:rPr lang="en-US" altLang="zh-CN" dirty="0"/>
              <a:t>p__</a:t>
            </a:r>
            <a:r>
              <a:rPr lang="en-US" altLang="zh-CN" dirty="0" err="1"/>
              <a:t>Crenarchaeota</a:t>
            </a:r>
            <a:r>
              <a:rPr lang="en-US" altLang="zh-CN" dirty="0"/>
              <a:t>(1040,1.980%)​</a:t>
            </a:r>
            <a:r>
              <a:rPr lang="zh-CN" altLang="en-US" dirty="0"/>
              <a:t>​</a:t>
            </a:r>
          </a:p>
        </p:txBody>
      </p:sp>
      <p:sp>
        <p:nvSpPr>
          <p:cNvPr id="9" name="Rectangle 1">
            <a:extLst>
              <a:ext uri="{FF2B5EF4-FFF2-40B4-BE49-F238E27FC236}">
                <a16:creationId xmlns:a16="http://schemas.microsoft.com/office/drawing/2014/main" id="{506B259C-BEBF-4A9A-977B-C256C3939998}"/>
              </a:ext>
            </a:extLst>
          </p:cNvPr>
          <p:cNvSpPr>
            <a:spLocks noChangeArrowheads="1"/>
          </p:cNvSpPr>
          <p:nvPr/>
        </p:nvSpPr>
        <p:spPr bwMode="auto">
          <a:xfrm>
            <a:off x="1520732" y="-590307"/>
            <a:ext cx="558227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033629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descr="图表&#10;&#10;描述已自动生成">
            <a:extLst>
              <a:ext uri="{FF2B5EF4-FFF2-40B4-BE49-F238E27FC236}">
                <a16:creationId xmlns:a16="http://schemas.microsoft.com/office/drawing/2014/main" id="{FE3D6002-3349-4365-939D-B47A3405A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467" y="1349583"/>
            <a:ext cx="5198535" cy="5352682"/>
          </a:xfrm>
          <a:prstGeom prst="rect">
            <a:avLst/>
          </a:prstGeom>
        </p:spPr>
      </p:pic>
      <p:sp>
        <p:nvSpPr>
          <p:cNvPr id="3" name="内容占位符 2">
            <a:extLst>
              <a:ext uri="{FF2B5EF4-FFF2-40B4-BE49-F238E27FC236}">
                <a16:creationId xmlns:a16="http://schemas.microsoft.com/office/drawing/2014/main" id="{07B59FC8-872A-412A-8228-69986AE75EEA}"/>
              </a:ext>
            </a:extLst>
          </p:cNvPr>
          <p:cNvSpPr>
            <a:spLocks noGrp="1"/>
          </p:cNvSpPr>
          <p:nvPr>
            <p:ph idx="1"/>
          </p:nvPr>
        </p:nvSpPr>
        <p:spPr>
          <a:xfrm>
            <a:off x="465667" y="0"/>
            <a:ext cx="11455400" cy="1439333"/>
          </a:xfrm>
        </p:spPr>
        <p:txBody>
          <a:bodyPr>
            <a:normAutofit/>
          </a:bodyPr>
          <a:lstStyle/>
          <a:p>
            <a:r>
              <a:rPr lang="zh-CN" altLang="en-US" sz="2400" dirty="0"/>
              <a:t>对</a:t>
            </a:r>
            <a:r>
              <a:rPr lang="en-US" altLang="zh-CN" sz="2400" dirty="0"/>
              <a:t>spacer match</a:t>
            </a:r>
            <a:r>
              <a:rPr lang="zh-CN" altLang="en-US" sz="2400" dirty="0"/>
              <a:t>和</a:t>
            </a:r>
            <a:r>
              <a:rPr lang="en-US" altLang="zh-CN" sz="2400" dirty="0"/>
              <a:t>prophage</a:t>
            </a:r>
            <a:r>
              <a:rPr lang="zh-CN" altLang="en-US" sz="2400" dirty="0"/>
              <a:t>找到的病毒宿主 </a:t>
            </a:r>
            <a:r>
              <a:rPr lang="en-US" altLang="zh-CN" sz="2400" dirty="0"/>
              <a:t>taxonomy</a:t>
            </a:r>
            <a:r>
              <a:rPr lang="zh-CN" altLang="en-US" sz="2400" dirty="0"/>
              <a:t>进行统计​。只展示包含至少有</a:t>
            </a:r>
            <a:r>
              <a:rPr lang="en-US" altLang="zh-CN" sz="2400" dirty="0"/>
              <a:t>100</a:t>
            </a:r>
            <a:r>
              <a:rPr lang="zh-CN" altLang="en-US" sz="2400" dirty="0"/>
              <a:t>个</a:t>
            </a:r>
            <a:r>
              <a:rPr lang="en-US" altLang="zh-CN" sz="2400" dirty="0"/>
              <a:t>MAG</a:t>
            </a:r>
            <a:r>
              <a:rPr lang="zh-CN" altLang="en-US" sz="2400" dirty="0"/>
              <a:t>的</a:t>
            </a:r>
            <a:r>
              <a:rPr lang="en-US" altLang="zh-CN" sz="2400" dirty="0"/>
              <a:t>37</a:t>
            </a:r>
            <a:r>
              <a:rPr lang="zh-CN" altLang="en-US" sz="2400" dirty="0"/>
              <a:t>个</a:t>
            </a:r>
            <a:r>
              <a:rPr lang="en-US" altLang="zh-CN" sz="2400" dirty="0"/>
              <a:t>phylum</a:t>
            </a:r>
            <a:r>
              <a:rPr lang="zh-CN" altLang="en-US" sz="2400" dirty="0"/>
              <a:t>，以不同颜色区别</a:t>
            </a:r>
            <a:r>
              <a:rPr lang="en-US" altLang="zh-CN" sz="2400" dirty="0"/>
              <a:t>spacer only</a:t>
            </a:r>
            <a:r>
              <a:rPr lang="zh-CN" altLang="en-US" sz="2400" dirty="0"/>
              <a:t>、</a:t>
            </a:r>
            <a:r>
              <a:rPr lang="en-US" altLang="zh-CN" sz="2400" dirty="0"/>
              <a:t>prophage only</a:t>
            </a:r>
            <a:r>
              <a:rPr lang="zh-CN" altLang="en-US" sz="2400" dirty="0"/>
              <a:t>、</a:t>
            </a:r>
            <a:r>
              <a:rPr lang="en-US" altLang="zh-CN" sz="2400" dirty="0"/>
              <a:t>both methods</a:t>
            </a:r>
            <a:r>
              <a:rPr lang="zh-CN" altLang="en-US" sz="2400" dirty="0"/>
              <a:t>找到的病毒宿主。 ​</a:t>
            </a:r>
          </a:p>
        </p:txBody>
      </p:sp>
      <p:pic>
        <p:nvPicPr>
          <p:cNvPr id="5" name="图片 4">
            <a:extLst>
              <a:ext uri="{FF2B5EF4-FFF2-40B4-BE49-F238E27FC236}">
                <a16:creationId xmlns:a16="http://schemas.microsoft.com/office/drawing/2014/main" id="{D9973EB8-C108-4FDE-9871-20D5CB919801}"/>
              </a:ext>
            </a:extLst>
          </p:cNvPr>
          <p:cNvPicPr>
            <a:picLocks noChangeAspect="1"/>
          </p:cNvPicPr>
          <p:nvPr/>
        </p:nvPicPr>
        <p:blipFill rotWithShape="1">
          <a:blip r:embed="rId4"/>
          <a:srcRect t="8655" b="5430"/>
          <a:stretch/>
        </p:blipFill>
        <p:spPr>
          <a:xfrm>
            <a:off x="750610" y="1439333"/>
            <a:ext cx="4151590" cy="5305272"/>
          </a:xfrm>
          <a:prstGeom prst="rect">
            <a:avLst/>
          </a:prstGeom>
        </p:spPr>
      </p:pic>
      <p:cxnSp>
        <p:nvCxnSpPr>
          <p:cNvPr id="13" name="直接箭头连接符 12">
            <a:extLst>
              <a:ext uri="{FF2B5EF4-FFF2-40B4-BE49-F238E27FC236}">
                <a16:creationId xmlns:a16="http://schemas.microsoft.com/office/drawing/2014/main" id="{6BB4591E-E042-4AFA-86D5-8AF8F9A310EC}"/>
              </a:ext>
            </a:extLst>
          </p:cNvPr>
          <p:cNvCxnSpPr>
            <a:cxnSpLocks/>
          </p:cNvCxnSpPr>
          <p:nvPr/>
        </p:nvCxnSpPr>
        <p:spPr>
          <a:xfrm>
            <a:off x="4796366" y="1534271"/>
            <a:ext cx="994834" cy="91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F316EF22-8AD6-4EBD-8F83-D449BB701E3C}"/>
              </a:ext>
            </a:extLst>
          </p:cNvPr>
          <p:cNvCxnSpPr>
            <a:cxnSpLocks/>
          </p:cNvCxnSpPr>
          <p:nvPr/>
        </p:nvCxnSpPr>
        <p:spPr>
          <a:xfrm flipV="1">
            <a:off x="4775200" y="1524000"/>
            <a:ext cx="1007535" cy="133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004C84E9-094D-4BC8-A8B0-3CD704ABAD7D}"/>
              </a:ext>
            </a:extLst>
          </p:cNvPr>
          <p:cNvCxnSpPr>
            <a:cxnSpLocks/>
          </p:cNvCxnSpPr>
          <p:nvPr/>
        </p:nvCxnSpPr>
        <p:spPr>
          <a:xfrm flipV="1">
            <a:off x="4783667" y="1761067"/>
            <a:ext cx="1007533" cy="33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BB9CF33-9570-4E59-A636-756EAF94F988}"/>
              </a:ext>
            </a:extLst>
          </p:cNvPr>
          <p:cNvCxnSpPr>
            <a:cxnSpLocks/>
          </p:cNvCxnSpPr>
          <p:nvPr/>
        </p:nvCxnSpPr>
        <p:spPr>
          <a:xfrm>
            <a:off x="4766733" y="1921933"/>
            <a:ext cx="1083734" cy="84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B6863A86-187D-4045-9427-7F096C1BB507}"/>
              </a:ext>
            </a:extLst>
          </p:cNvPr>
          <p:cNvCxnSpPr>
            <a:cxnSpLocks/>
          </p:cNvCxnSpPr>
          <p:nvPr/>
        </p:nvCxnSpPr>
        <p:spPr>
          <a:xfrm flipV="1">
            <a:off x="4783667" y="2057400"/>
            <a:ext cx="999068" cy="23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3BCD8944-3880-4986-9097-477BD6658694}"/>
              </a:ext>
            </a:extLst>
          </p:cNvPr>
          <p:cNvCxnSpPr>
            <a:cxnSpLocks/>
          </p:cNvCxnSpPr>
          <p:nvPr/>
        </p:nvCxnSpPr>
        <p:spPr>
          <a:xfrm flipV="1">
            <a:off x="4758267" y="2192867"/>
            <a:ext cx="1024468" cy="135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116F1543-9791-46BA-A4AD-1C2037757671}"/>
              </a:ext>
            </a:extLst>
          </p:cNvPr>
          <p:cNvCxnSpPr>
            <a:cxnSpLocks/>
          </p:cNvCxnSpPr>
          <p:nvPr/>
        </p:nvCxnSpPr>
        <p:spPr>
          <a:xfrm flipV="1">
            <a:off x="4766733" y="2328333"/>
            <a:ext cx="922867" cy="262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8C0AEEA9-D8FE-4CD3-8E82-26697A86B6E6}"/>
              </a:ext>
            </a:extLst>
          </p:cNvPr>
          <p:cNvCxnSpPr>
            <a:cxnSpLocks/>
          </p:cNvCxnSpPr>
          <p:nvPr/>
        </p:nvCxnSpPr>
        <p:spPr>
          <a:xfrm flipV="1">
            <a:off x="4758267" y="2514599"/>
            <a:ext cx="931333" cy="228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498B48E9-A016-489A-BF72-AF6E2D6DF26D}"/>
              </a:ext>
            </a:extLst>
          </p:cNvPr>
          <p:cNvCxnSpPr>
            <a:cxnSpLocks/>
          </p:cNvCxnSpPr>
          <p:nvPr/>
        </p:nvCxnSpPr>
        <p:spPr>
          <a:xfrm flipV="1">
            <a:off x="4766733" y="2642224"/>
            <a:ext cx="922867" cy="236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259B63F0-1289-4154-BB12-34F35652FF71}"/>
              </a:ext>
            </a:extLst>
          </p:cNvPr>
          <p:cNvCxnSpPr>
            <a:cxnSpLocks/>
          </p:cNvCxnSpPr>
          <p:nvPr/>
        </p:nvCxnSpPr>
        <p:spPr>
          <a:xfrm flipV="1">
            <a:off x="4766733" y="2769849"/>
            <a:ext cx="922867" cy="26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169064B8-11C8-40CA-98A9-ED8FC554FFB4}"/>
              </a:ext>
            </a:extLst>
          </p:cNvPr>
          <p:cNvCxnSpPr>
            <a:cxnSpLocks/>
          </p:cNvCxnSpPr>
          <p:nvPr/>
        </p:nvCxnSpPr>
        <p:spPr>
          <a:xfrm flipV="1">
            <a:off x="4766733" y="2887758"/>
            <a:ext cx="1016002" cy="388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9E487EFD-A6DF-487D-AFD1-663D18055939}"/>
              </a:ext>
            </a:extLst>
          </p:cNvPr>
          <p:cNvCxnSpPr/>
          <p:nvPr/>
        </p:nvCxnSpPr>
        <p:spPr>
          <a:xfrm flipV="1">
            <a:off x="4758265" y="3005667"/>
            <a:ext cx="931335" cy="169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4FBA34C7-17A9-47E1-827F-CABC45517A3C}"/>
              </a:ext>
            </a:extLst>
          </p:cNvPr>
          <p:cNvCxnSpPr>
            <a:cxnSpLocks/>
          </p:cNvCxnSpPr>
          <p:nvPr/>
        </p:nvCxnSpPr>
        <p:spPr>
          <a:xfrm flipV="1">
            <a:off x="4758267" y="3285067"/>
            <a:ext cx="1126066" cy="135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1E67680E-79AF-4240-8FED-55774AF6FAB6}"/>
              </a:ext>
            </a:extLst>
          </p:cNvPr>
          <p:cNvCxnSpPr>
            <a:cxnSpLocks/>
          </p:cNvCxnSpPr>
          <p:nvPr/>
        </p:nvCxnSpPr>
        <p:spPr>
          <a:xfrm flipV="1">
            <a:off x="4766733" y="3437467"/>
            <a:ext cx="1134534" cy="110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DC8E2AEC-B0CC-4C93-A5B5-31F283E662B4}"/>
              </a:ext>
            </a:extLst>
          </p:cNvPr>
          <p:cNvCxnSpPr>
            <a:cxnSpLocks/>
          </p:cNvCxnSpPr>
          <p:nvPr/>
        </p:nvCxnSpPr>
        <p:spPr>
          <a:xfrm>
            <a:off x="4775200" y="3674533"/>
            <a:ext cx="999069" cy="8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0BD43D96-E498-431E-B56A-8D5227E81341}"/>
              </a:ext>
            </a:extLst>
          </p:cNvPr>
          <p:cNvCxnSpPr>
            <a:cxnSpLocks/>
          </p:cNvCxnSpPr>
          <p:nvPr/>
        </p:nvCxnSpPr>
        <p:spPr>
          <a:xfrm flipV="1">
            <a:off x="4758267" y="3539067"/>
            <a:ext cx="1092200" cy="270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CBCDBE94-0A5A-45C2-8321-60322FE6F31E}"/>
              </a:ext>
            </a:extLst>
          </p:cNvPr>
          <p:cNvCxnSpPr>
            <a:cxnSpLocks/>
          </p:cNvCxnSpPr>
          <p:nvPr/>
        </p:nvCxnSpPr>
        <p:spPr>
          <a:xfrm flipV="1">
            <a:off x="4758267" y="3183466"/>
            <a:ext cx="1016002" cy="7620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直接箭头连接符 79">
            <a:extLst>
              <a:ext uri="{FF2B5EF4-FFF2-40B4-BE49-F238E27FC236}">
                <a16:creationId xmlns:a16="http://schemas.microsoft.com/office/drawing/2014/main" id="{A7ACD32E-6AF8-46EF-A010-1A2AA4327C74}"/>
              </a:ext>
            </a:extLst>
          </p:cNvPr>
          <p:cNvCxnSpPr>
            <a:cxnSpLocks/>
          </p:cNvCxnSpPr>
          <p:nvPr/>
        </p:nvCxnSpPr>
        <p:spPr>
          <a:xfrm flipV="1">
            <a:off x="4775200" y="1930400"/>
            <a:ext cx="1058335" cy="2455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D6826003-A3ED-4BB1-AC70-35C51F337D37}"/>
              </a:ext>
            </a:extLst>
          </p:cNvPr>
          <p:cNvCxnSpPr>
            <a:cxnSpLocks/>
          </p:cNvCxnSpPr>
          <p:nvPr/>
        </p:nvCxnSpPr>
        <p:spPr>
          <a:xfrm>
            <a:off x="4775200" y="2489198"/>
            <a:ext cx="1015999" cy="6688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2" name="直接箭头连接符 111">
            <a:extLst>
              <a:ext uri="{FF2B5EF4-FFF2-40B4-BE49-F238E27FC236}">
                <a16:creationId xmlns:a16="http://schemas.microsoft.com/office/drawing/2014/main" id="{3BF84F7F-450C-42A7-86F8-447632B2EC43}"/>
              </a:ext>
            </a:extLst>
          </p:cNvPr>
          <p:cNvCxnSpPr/>
          <p:nvPr/>
        </p:nvCxnSpPr>
        <p:spPr>
          <a:xfrm flipV="1">
            <a:off x="4775200" y="3810000"/>
            <a:ext cx="999069" cy="281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接箭头连接符 114">
            <a:extLst>
              <a:ext uri="{FF2B5EF4-FFF2-40B4-BE49-F238E27FC236}">
                <a16:creationId xmlns:a16="http://schemas.microsoft.com/office/drawing/2014/main" id="{166B964C-17C5-4FAF-A470-96897091A1DD}"/>
              </a:ext>
            </a:extLst>
          </p:cNvPr>
          <p:cNvCxnSpPr>
            <a:cxnSpLocks/>
          </p:cNvCxnSpPr>
          <p:nvPr/>
        </p:nvCxnSpPr>
        <p:spPr>
          <a:xfrm flipV="1">
            <a:off x="4775200" y="3945467"/>
            <a:ext cx="1092200" cy="279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a:extLst>
              <a:ext uri="{FF2B5EF4-FFF2-40B4-BE49-F238E27FC236}">
                <a16:creationId xmlns:a16="http://schemas.microsoft.com/office/drawing/2014/main" id="{5816690D-B160-4633-A1B8-F330BD4E0343}"/>
              </a:ext>
            </a:extLst>
          </p:cNvPr>
          <p:cNvCxnSpPr>
            <a:cxnSpLocks/>
          </p:cNvCxnSpPr>
          <p:nvPr/>
        </p:nvCxnSpPr>
        <p:spPr>
          <a:xfrm flipV="1">
            <a:off x="4796366" y="4123267"/>
            <a:ext cx="986369"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03578F41-CEE2-4062-BCD6-56D50B30C0FF}"/>
              </a:ext>
            </a:extLst>
          </p:cNvPr>
          <p:cNvCxnSpPr/>
          <p:nvPr/>
        </p:nvCxnSpPr>
        <p:spPr>
          <a:xfrm flipV="1">
            <a:off x="4775200" y="4224867"/>
            <a:ext cx="1075267" cy="262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a:extLst>
              <a:ext uri="{FF2B5EF4-FFF2-40B4-BE49-F238E27FC236}">
                <a16:creationId xmlns:a16="http://schemas.microsoft.com/office/drawing/2014/main" id="{905F38CC-A4DD-4E41-8C55-F7C9BEB7D235}"/>
              </a:ext>
            </a:extLst>
          </p:cNvPr>
          <p:cNvCxnSpPr/>
          <p:nvPr/>
        </p:nvCxnSpPr>
        <p:spPr>
          <a:xfrm flipV="1">
            <a:off x="4796366" y="4351867"/>
            <a:ext cx="1104901" cy="279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直接箭头连接符 124">
            <a:extLst>
              <a:ext uri="{FF2B5EF4-FFF2-40B4-BE49-F238E27FC236}">
                <a16:creationId xmlns:a16="http://schemas.microsoft.com/office/drawing/2014/main" id="{0663D605-04E0-472B-9281-8ED2FC911925}"/>
              </a:ext>
            </a:extLst>
          </p:cNvPr>
          <p:cNvCxnSpPr/>
          <p:nvPr/>
        </p:nvCxnSpPr>
        <p:spPr>
          <a:xfrm>
            <a:off x="4783667" y="4741333"/>
            <a:ext cx="1007532" cy="1778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7" name="直接箭头连接符 126">
            <a:extLst>
              <a:ext uri="{FF2B5EF4-FFF2-40B4-BE49-F238E27FC236}">
                <a16:creationId xmlns:a16="http://schemas.microsoft.com/office/drawing/2014/main" id="{6EDD4621-913A-4EB3-9C2D-6CF76102136B}"/>
              </a:ext>
            </a:extLst>
          </p:cNvPr>
          <p:cNvCxnSpPr>
            <a:cxnSpLocks/>
          </p:cNvCxnSpPr>
          <p:nvPr/>
        </p:nvCxnSpPr>
        <p:spPr>
          <a:xfrm flipV="1">
            <a:off x="4775200" y="4498749"/>
            <a:ext cx="999069" cy="39498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3" name="直接箭头连接符 132">
            <a:extLst>
              <a:ext uri="{FF2B5EF4-FFF2-40B4-BE49-F238E27FC236}">
                <a16:creationId xmlns:a16="http://schemas.microsoft.com/office/drawing/2014/main" id="{2606FFD4-2BD7-4B60-A83B-EB3A3ADB633A}"/>
              </a:ext>
            </a:extLst>
          </p:cNvPr>
          <p:cNvCxnSpPr>
            <a:cxnSpLocks/>
          </p:cNvCxnSpPr>
          <p:nvPr/>
        </p:nvCxnSpPr>
        <p:spPr>
          <a:xfrm flipV="1">
            <a:off x="4758265" y="4631267"/>
            <a:ext cx="1075270" cy="385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直接箭头连接符 134">
            <a:extLst>
              <a:ext uri="{FF2B5EF4-FFF2-40B4-BE49-F238E27FC236}">
                <a16:creationId xmlns:a16="http://schemas.microsoft.com/office/drawing/2014/main" id="{4FC2C512-4C7C-424D-9818-713C9090530F}"/>
              </a:ext>
            </a:extLst>
          </p:cNvPr>
          <p:cNvCxnSpPr>
            <a:cxnSpLocks/>
          </p:cNvCxnSpPr>
          <p:nvPr/>
        </p:nvCxnSpPr>
        <p:spPr>
          <a:xfrm flipV="1">
            <a:off x="4775200" y="4830233"/>
            <a:ext cx="1058335" cy="318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88F5C061-C857-4010-9E2C-48258A577B2B}"/>
              </a:ext>
            </a:extLst>
          </p:cNvPr>
          <p:cNvCxnSpPr>
            <a:cxnSpLocks/>
          </p:cNvCxnSpPr>
          <p:nvPr/>
        </p:nvCxnSpPr>
        <p:spPr>
          <a:xfrm flipV="1">
            <a:off x="4766733" y="5038539"/>
            <a:ext cx="1007536" cy="253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直接箭头连接符 143">
            <a:extLst>
              <a:ext uri="{FF2B5EF4-FFF2-40B4-BE49-F238E27FC236}">
                <a16:creationId xmlns:a16="http://schemas.microsoft.com/office/drawing/2014/main" id="{817E5EF4-8B39-4D1C-9846-967F28A80553}"/>
              </a:ext>
            </a:extLst>
          </p:cNvPr>
          <p:cNvCxnSpPr/>
          <p:nvPr/>
        </p:nvCxnSpPr>
        <p:spPr>
          <a:xfrm flipV="1">
            <a:off x="4775200" y="5165103"/>
            <a:ext cx="1075267" cy="27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直接箭头连接符 145">
            <a:extLst>
              <a:ext uri="{FF2B5EF4-FFF2-40B4-BE49-F238E27FC236}">
                <a16:creationId xmlns:a16="http://schemas.microsoft.com/office/drawing/2014/main" id="{19942A1C-FB85-440D-A48A-30109A2F3665}"/>
              </a:ext>
            </a:extLst>
          </p:cNvPr>
          <p:cNvCxnSpPr>
            <a:cxnSpLocks/>
          </p:cNvCxnSpPr>
          <p:nvPr/>
        </p:nvCxnSpPr>
        <p:spPr>
          <a:xfrm flipV="1">
            <a:off x="4758265" y="5304585"/>
            <a:ext cx="1210735" cy="24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直接箭头连接符 148">
            <a:extLst>
              <a:ext uri="{FF2B5EF4-FFF2-40B4-BE49-F238E27FC236}">
                <a16:creationId xmlns:a16="http://schemas.microsoft.com/office/drawing/2014/main" id="{7BD67CE3-0E04-498A-8559-1A85CFCF0505}"/>
              </a:ext>
            </a:extLst>
          </p:cNvPr>
          <p:cNvCxnSpPr>
            <a:cxnSpLocks/>
          </p:cNvCxnSpPr>
          <p:nvPr/>
        </p:nvCxnSpPr>
        <p:spPr>
          <a:xfrm flipV="1">
            <a:off x="4775200" y="5435601"/>
            <a:ext cx="1193800" cy="386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直接箭头连接符 151">
            <a:extLst>
              <a:ext uri="{FF2B5EF4-FFF2-40B4-BE49-F238E27FC236}">
                <a16:creationId xmlns:a16="http://schemas.microsoft.com/office/drawing/2014/main" id="{D1A97A27-EB97-424F-8847-C8A336CD07A9}"/>
              </a:ext>
            </a:extLst>
          </p:cNvPr>
          <p:cNvCxnSpPr>
            <a:cxnSpLocks/>
          </p:cNvCxnSpPr>
          <p:nvPr/>
        </p:nvCxnSpPr>
        <p:spPr>
          <a:xfrm flipV="1">
            <a:off x="4796366" y="5575083"/>
            <a:ext cx="1054101" cy="64791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5" name="直接箭头连接符 154">
            <a:extLst>
              <a:ext uri="{FF2B5EF4-FFF2-40B4-BE49-F238E27FC236}">
                <a16:creationId xmlns:a16="http://schemas.microsoft.com/office/drawing/2014/main" id="{3E7659BC-3DC0-4DA4-A3C6-42C4CD925029}"/>
              </a:ext>
            </a:extLst>
          </p:cNvPr>
          <p:cNvCxnSpPr>
            <a:cxnSpLocks/>
          </p:cNvCxnSpPr>
          <p:nvPr/>
        </p:nvCxnSpPr>
        <p:spPr>
          <a:xfrm flipV="1">
            <a:off x="4783667" y="6202830"/>
            <a:ext cx="905933" cy="181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直接箭头连接符 157">
            <a:extLst>
              <a:ext uri="{FF2B5EF4-FFF2-40B4-BE49-F238E27FC236}">
                <a16:creationId xmlns:a16="http://schemas.microsoft.com/office/drawing/2014/main" id="{18D78735-01A2-47E6-AB54-160B440BBB0F}"/>
              </a:ext>
            </a:extLst>
          </p:cNvPr>
          <p:cNvCxnSpPr>
            <a:cxnSpLocks/>
          </p:cNvCxnSpPr>
          <p:nvPr/>
        </p:nvCxnSpPr>
        <p:spPr>
          <a:xfrm flipV="1">
            <a:off x="4724400" y="5899430"/>
            <a:ext cx="965200" cy="213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直接箭头连接符 160">
            <a:extLst>
              <a:ext uri="{FF2B5EF4-FFF2-40B4-BE49-F238E27FC236}">
                <a16:creationId xmlns:a16="http://schemas.microsoft.com/office/drawing/2014/main" id="{2DA1C869-DD1B-43FB-BBE3-6EBB3E1A690D}"/>
              </a:ext>
            </a:extLst>
          </p:cNvPr>
          <p:cNvCxnSpPr/>
          <p:nvPr/>
        </p:nvCxnSpPr>
        <p:spPr>
          <a:xfrm>
            <a:off x="4766733" y="6006181"/>
            <a:ext cx="13292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直接箭头连接符 162">
            <a:extLst>
              <a:ext uri="{FF2B5EF4-FFF2-40B4-BE49-F238E27FC236}">
                <a16:creationId xmlns:a16="http://schemas.microsoft.com/office/drawing/2014/main" id="{DE9C0957-B3AF-4C53-9EDD-AC0BE73797DE}"/>
              </a:ext>
            </a:extLst>
          </p:cNvPr>
          <p:cNvCxnSpPr/>
          <p:nvPr/>
        </p:nvCxnSpPr>
        <p:spPr>
          <a:xfrm>
            <a:off x="4766733" y="5698067"/>
            <a:ext cx="1100667" cy="414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7" name="文本框 166">
            <a:extLst>
              <a:ext uri="{FF2B5EF4-FFF2-40B4-BE49-F238E27FC236}">
                <a16:creationId xmlns:a16="http://schemas.microsoft.com/office/drawing/2014/main" id="{1C60359D-1591-4414-9A5A-264FCDD43EA2}"/>
              </a:ext>
            </a:extLst>
          </p:cNvPr>
          <p:cNvSpPr txBox="1"/>
          <p:nvPr/>
        </p:nvSpPr>
        <p:spPr>
          <a:xfrm>
            <a:off x="1126069" y="1063136"/>
            <a:ext cx="694264" cy="369332"/>
          </a:xfrm>
          <a:prstGeom prst="rect">
            <a:avLst/>
          </a:prstGeom>
          <a:solidFill>
            <a:schemeClr val="bg2"/>
          </a:solidFill>
        </p:spPr>
        <p:txBody>
          <a:bodyPr wrap="square">
            <a:spAutoFit/>
          </a:bodyPr>
          <a:lstStyle/>
          <a:p>
            <a:r>
              <a:rPr lang="zh-CN" altLang="en-US" dirty="0"/>
              <a:t>原文</a:t>
            </a:r>
            <a:endParaRPr lang="en-US" altLang="zh-CN" dirty="0"/>
          </a:p>
        </p:txBody>
      </p:sp>
      <p:sp>
        <p:nvSpPr>
          <p:cNvPr id="169" name="文本框 168">
            <a:extLst>
              <a:ext uri="{FF2B5EF4-FFF2-40B4-BE49-F238E27FC236}">
                <a16:creationId xmlns:a16="http://schemas.microsoft.com/office/drawing/2014/main" id="{BAB6991D-4CAA-4372-A17C-1D5078BA0000}"/>
              </a:ext>
            </a:extLst>
          </p:cNvPr>
          <p:cNvSpPr txBox="1"/>
          <p:nvPr/>
        </p:nvSpPr>
        <p:spPr>
          <a:xfrm>
            <a:off x="5774269" y="1067338"/>
            <a:ext cx="1402539" cy="369332"/>
          </a:xfrm>
          <a:prstGeom prst="rect">
            <a:avLst/>
          </a:prstGeom>
          <a:solidFill>
            <a:schemeClr val="bg2"/>
          </a:solidFill>
        </p:spPr>
        <p:txBody>
          <a:bodyPr wrap="square">
            <a:spAutoFit/>
          </a:bodyPr>
          <a:lstStyle/>
          <a:p>
            <a:r>
              <a:rPr lang="zh-CN" altLang="en-US" dirty="0"/>
              <a:t>复现结果</a:t>
            </a:r>
          </a:p>
        </p:txBody>
      </p:sp>
      <p:sp>
        <p:nvSpPr>
          <p:cNvPr id="172" name="文本框 171">
            <a:extLst>
              <a:ext uri="{FF2B5EF4-FFF2-40B4-BE49-F238E27FC236}">
                <a16:creationId xmlns:a16="http://schemas.microsoft.com/office/drawing/2014/main" id="{17638024-639E-4DEA-906A-6E1B6EB6F97C}"/>
              </a:ext>
            </a:extLst>
          </p:cNvPr>
          <p:cNvSpPr txBox="1"/>
          <p:nvPr/>
        </p:nvSpPr>
        <p:spPr>
          <a:xfrm>
            <a:off x="9626601" y="2887758"/>
            <a:ext cx="2146834" cy="2031325"/>
          </a:xfrm>
          <a:prstGeom prst="rect">
            <a:avLst/>
          </a:prstGeom>
          <a:noFill/>
        </p:spPr>
        <p:txBody>
          <a:bodyPr wrap="square">
            <a:spAutoFit/>
          </a:bodyPr>
          <a:lstStyle/>
          <a:p>
            <a:r>
              <a:rPr lang="zh-CN" altLang="en-US" b="1" dirty="0"/>
              <a:t>分析</a:t>
            </a:r>
            <a:endParaRPr lang="en-US" altLang="zh-CN" b="1" dirty="0"/>
          </a:p>
          <a:p>
            <a:endParaRPr lang="en-US" altLang="zh-CN" dirty="0"/>
          </a:p>
          <a:p>
            <a:r>
              <a:rPr lang="zh-CN" altLang="en-US" dirty="0"/>
              <a:t>大部分门的</a:t>
            </a:r>
            <a:r>
              <a:rPr lang="en-US" altLang="zh-CN" dirty="0"/>
              <a:t>MAG</a:t>
            </a:r>
            <a:r>
              <a:rPr lang="zh-CN" altLang="en-US" dirty="0"/>
              <a:t> </a:t>
            </a:r>
            <a:r>
              <a:rPr lang="en-US" altLang="zh-CN" dirty="0"/>
              <a:t>recover rate</a:t>
            </a:r>
            <a:r>
              <a:rPr lang="zh-CN" altLang="en-US" dirty="0"/>
              <a:t>和原文较为接近</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89754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31DFE0-2453-4342-ABB8-E72AA8B3116C}"/>
              </a:ext>
            </a:extLst>
          </p:cNvPr>
          <p:cNvSpPr>
            <a:spLocks noGrp="1"/>
          </p:cNvSpPr>
          <p:nvPr>
            <p:ph idx="1"/>
          </p:nvPr>
        </p:nvSpPr>
        <p:spPr>
          <a:xfrm>
            <a:off x="796032" y="401912"/>
            <a:ext cx="10878106" cy="1196070"/>
          </a:xfrm>
        </p:spPr>
        <p:txBody>
          <a:bodyPr/>
          <a:lstStyle/>
          <a:p>
            <a:pPr marL="0" indent="0">
              <a:buNone/>
            </a:pPr>
            <a:r>
              <a:rPr lang="zh-CN" altLang="en-US" dirty="0"/>
              <a:t>虽然原文和复现筛选包含</a:t>
            </a:r>
            <a:r>
              <a:rPr lang="en-US" altLang="zh-CN" dirty="0"/>
              <a:t>MAG&gt;100</a:t>
            </a:r>
            <a:r>
              <a:rPr lang="zh-CN" altLang="en-US" dirty="0"/>
              <a:t>的</a:t>
            </a:r>
            <a:r>
              <a:rPr lang="en-US" altLang="zh-CN" dirty="0"/>
              <a:t>phylum</a:t>
            </a:r>
            <a:r>
              <a:rPr lang="zh-CN" altLang="en-US" dirty="0"/>
              <a:t>都有</a:t>
            </a:r>
            <a:r>
              <a:rPr lang="en-US" altLang="zh-CN" dirty="0"/>
              <a:t>37</a:t>
            </a:r>
            <a:r>
              <a:rPr lang="zh-CN" altLang="en-US" dirty="0"/>
              <a:t>个，但发现有许多</a:t>
            </a:r>
            <a:r>
              <a:rPr lang="en-US" altLang="zh-CN" dirty="0"/>
              <a:t>phylum</a:t>
            </a:r>
            <a:r>
              <a:rPr lang="zh-CN" altLang="en-US" dirty="0"/>
              <a:t>数目对不上​</a:t>
            </a:r>
          </a:p>
        </p:txBody>
      </p:sp>
      <p:graphicFrame>
        <p:nvGraphicFramePr>
          <p:cNvPr id="4" name="表格 3">
            <a:extLst>
              <a:ext uri="{FF2B5EF4-FFF2-40B4-BE49-F238E27FC236}">
                <a16:creationId xmlns:a16="http://schemas.microsoft.com/office/drawing/2014/main" id="{3667FDD5-CB3F-4E8F-9E37-FDDF5EFB6CA7}"/>
              </a:ext>
            </a:extLst>
          </p:cNvPr>
          <p:cNvGraphicFramePr>
            <a:graphicFrameLocks noGrp="1"/>
          </p:cNvGraphicFramePr>
          <p:nvPr>
            <p:extLst>
              <p:ext uri="{D42A27DB-BD31-4B8C-83A1-F6EECF244321}">
                <p14:modId xmlns:p14="http://schemas.microsoft.com/office/powerpoint/2010/main" val="1151623387"/>
              </p:ext>
            </p:extLst>
          </p:nvPr>
        </p:nvGraphicFramePr>
        <p:xfrm>
          <a:off x="976544" y="1597982"/>
          <a:ext cx="5442013" cy="4710360"/>
        </p:xfrm>
        <a:graphic>
          <a:graphicData uri="http://schemas.openxmlformats.org/drawingml/2006/table">
            <a:tbl>
              <a:tblPr>
                <a:tableStyleId>{616DA210-FB5B-4158-B5E0-FEB733F419BA}</a:tableStyleId>
              </a:tblPr>
              <a:tblGrid>
                <a:gridCol w="1760383">
                  <a:extLst>
                    <a:ext uri="{9D8B030D-6E8A-4147-A177-3AD203B41FA5}">
                      <a16:colId xmlns:a16="http://schemas.microsoft.com/office/drawing/2014/main" val="2881056680"/>
                    </a:ext>
                  </a:extLst>
                </a:gridCol>
                <a:gridCol w="1840815">
                  <a:extLst>
                    <a:ext uri="{9D8B030D-6E8A-4147-A177-3AD203B41FA5}">
                      <a16:colId xmlns:a16="http://schemas.microsoft.com/office/drawing/2014/main" val="2999782465"/>
                    </a:ext>
                  </a:extLst>
                </a:gridCol>
                <a:gridCol w="1840815">
                  <a:extLst>
                    <a:ext uri="{9D8B030D-6E8A-4147-A177-3AD203B41FA5}">
                      <a16:colId xmlns:a16="http://schemas.microsoft.com/office/drawing/2014/main" val="2175827153"/>
                    </a:ext>
                  </a:extLst>
                </a:gridCol>
              </a:tblGrid>
              <a:tr h="397705">
                <a:tc>
                  <a:txBody>
                    <a:bodyPr/>
                    <a:lstStyle/>
                    <a:p>
                      <a:br>
                        <a:rPr lang="zh-CN" altLang="en-US" sz="1000" b="1" dirty="0"/>
                      </a:br>
                      <a:endParaRPr lang="zh-CN" altLang="en-US" sz="1000" b="1" dirty="0"/>
                    </a:p>
                  </a:txBody>
                  <a:tcPr marL="52426" marR="52426" marT="26213" marB="26213" anchor="ctr"/>
                </a:tc>
                <a:tc>
                  <a:txBody>
                    <a:bodyPr/>
                    <a:lstStyle/>
                    <a:p>
                      <a:r>
                        <a:rPr lang="zh-CN" altLang="en-US" sz="1000" b="1" dirty="0"/>
                        <a:t>原文</a:t>
                      </a:r>
                    </a:p>
                  </a:txBody>
                  <a:tcPr marL="52426" marR="52426" marT="26213" marB="26213" anchor="ctr"/>
                </a:tc>
                <a:tc>
                  <a:txBody>
                    <a:bodyPr/>
                    <a:lstStyle/>
                    <a:p>
                      <a:r>
                        <a:rPr lang="zh-CN" altLang="en-US" sz="1000" b="1" dirty="0"/>
                        <a:t>自己统计</a:t>
                      </a:r>
                    </a:p>
                  </a:txBody>
                  <a:tcPr marL="52426" marR="52426" marT="26213" marB="26213" anchor="ctr"/>
                </a:tc>
                <a:extLst>
                  <a:ext uri="{0D108BD9-81ED-4DB2-BD59-A6C34878D82A}">
                    <a16:rowId xmlns:a16="http://schemas.microsoft.com/office/drawing/2014/main" val="720461601"/>
                  </a:ext>
                </a:extLst>
              </a:tr>
              <a:tr h="227260">
                <a:tc>
                  <a:txBody>
                    <a:bodyPr/>
                    <a:lstStyle/>
                    <a:p>
                      <a:r>
                        <a:rPr lang="en-US" sz="1000" dirty="0"/>
                        <a:t>p__</a:t>
                      </a:r>
                      <a:r>
                        <a:rPr lang="en-US" sz="1000" dirty="0" err="1"/>
                        <a:t>Firmicutes_I</a:t>
                      </a:r>
                      <a:endParaRPr lang="en-US" sz="1000" dirty="0"/>
                    </a:p>
                  </a:txBody>
                  <a:tcPr marL="52426" marR="52426" marT="26213" marB="26213" anchor="ctr">
                    <a:solidFill>
                      <a:schemeClr val="accent1">
                        <a:lumMod val="20000"/>
                        <a:lumOff val="80000"/>
                      </a:schemeClr>
                    </a:solidFill>
                  </a:tcPr>
                </a:tc>
                <a:tc>
                  <a:txBody>
                    <a:bodyPr/>
                    <a:lstStyle/>
                    <a:p>
                      <a:r>
                        <a:rPr lang="en-US" altLang="zh-CN" sz="1000" dirty="0"/>
                        <a:t>196</a:t>
                      </a:r>
                    </a:p>
                  </a:txBody>
                  <a:tcPr marL="52426" marR="52426" marT="26213" marB="26213" anchor="ctr">
                    <a:solidFill>
                      <a:schemeClr val="accent1">
                        <a:lumMod val="20000"/>
                        <a:lumOff val="80000"/>
                      </a:schemeClr>
                    </a:solidFill>
                  </a:tcPr>
                </a:tc>
                <a:tc>
                  <a:txBody>
                    <a:bodyPr/>
                    <a:lstStyle/>
                    <a:p>
                      <a:r>
                        <a:rPr lang="en-US" altLang="zh-CN" sz="1000" dirty="0"/>
                        <a:t>0</a:t>
                      </a:r>
                    </a:p>
                  </a:txBody>
                  <a:tcPr marL="52426" marR="52426" marT="26213" marB="26213" anchor="ctr">
                    <a:solidFill>
                      <a:schemeClr val="accent1">
                        <a:lumMod val="20000"/>
                        <a:lumOff val="80000"/>
                      </a:schemeClr>
                    </a:solidFill>
                  </a:tcPr>
                </a:tc>
                <a:extLst>
                  <a:ext uri="{0D108BD9-81ED-4DB2-BD59-A6C34878D82A}">
                    <a16:rowId xmlns:a16="http://schemas.microsoft.com/office/drawing/2014/main" val="76033914"/>
                  </a:ext>
                </a:extLst>
              </a:tr>
              <a:tr h="227260">
                <a:tc>
                  <a:txBody>
                    <a:bodyPr/>
                    <a:lstStyle/>
                    <a:p>
                      <a:r>
                        <a:rPr lang="en-US" sz="1000" dirty="0" err="1"/>
                        <a:t>p__Firmicutes</a:t>
                      </a:r>
                      <a:endParaRPr lang="en-US" sz="1000" dirty="0"/>
                    </a:p>
                  </a:txBody>
                  <a:tcPr marL="52426" marR="52426" marT="26213" marB="26213" anchor="ctr"/>
                </a:tc>
                <a:tc>
                  <a:txBody>
                    <a:bodyPr/>
                    <a:lstStyle/>
                    <a:p>
                      <a:r>
                        <a:rPr lang="en-US" altLang="zh-CN" sz="1000" dirty="0"/>
                        <a:t>1761</a:t>
                      </a:r>
                    </a:p>
                  </a:txBody>
                  <a:tcPr marL="52426" marR="52426" marT="26213" marB="26213" anchor="ctr"/>
                </a:tc>
                <a:tc>
                  <a:txBody>
                    <a:bodyPr/>
                    <a:lstStyle/>
                    <a:p>
                      <a:r>
                        <a:rPr lang="en-US" altLang="zh-CN" sz="1000" dirty="0"/>
                        <a:t>1959</a:t>
                      </a:r>
                    </a:p>
                  </a:txBody>
                  <a:tcPr marL="52426" marR="52426" marT="26213" marB="26213" anchor="ctr"/>
                </a:tc>
                <a:extLst>
                  <a:ext uri="{0D108BD9-81ED-4DB2-BD59-A6C34878D82A}">
                    <a16:rowId xmlns:a16="http://schemas.microsoft.com/office/drawing/2014/main" val="3108426130"/>
                  </a:ext>
                </a:extLst>
              </a:tr>
              <a:tr h="227260">
                <a:tc>
                  <a:txBody>
                    <a:bodyPr/>
                    <a:lstStyle/>
                    <a:p>
                      <a:r>
                        <a:rPr lang="en-US" sz="1000" dirty="0"/>
                        <a:t>p__</a:t>
                      </a:r>
                      <a:r>
                        <a:rPr lang="en-US" sz="1000" dirty="0" err="1"/>
                        <a:t>Desulfobacterota_A</a:t>
                      </a:r>
                      <a:endParaRPr lang="en-US" sz="1000" dirty="0"/>
                    </a:p>
                  </a:txBody>
                  <a:tcPr marL="52426" marR="52426" marT="26213" marB="26213" anchor="ctr">
                    <a:solidFill>
                      <a:schemeClr val="accent1">
                        <a:lumMod val="20000"/>
                        <a:lumOff val="80000"/>
                      </a:schemeClr>
                    </a:solidFill>
                  </a:tcPr>
                </a:tc>
                <a:tc>
                  <a:txBody>
                    <a:bodyPr/>
                    <a:lstStyle/>
                    <a:p>
                      <a:r>
                        <a:rPr lang="en-US" altLang="zh-CN" sz="1000" dirty="0"/>
                        <a:t>171</a:t>
                      </a:r>
                    </a:p>
                  </a:txBody>
                  <a:tcPr marL="52426" marR="52426" marT="26213" marB="26213" anchor="ctr">
                    <a:solidFill>
                      <a:schemeClr val="accent1">
                        <a:lumMod val="20000"/>
                        <a:lumOff val="80000"/>
                      </a:schemeClr>
                    </a:solidFill>
                  </a:tcPr>
                </a:tc>
                <a:tc>
                  <a:txBody>
                    <a:bodyPr/>
                    <a:lstStyle/>
                    <a:p>
                      <a:r>
                        <a:rPr lang="en-US" altLang="zh-CN" sz="1000" dirty="0"/>
                        <a:t>0</a:t>
                      </a:r>
                    </a:p>
                  </a:txBody>
                  <a:tcPr marL="52426" marR="52426" marT="26213" marB="26213" anchor="ctr">
                    <a:solidFill>
                      <a:schemeClr val="accent1">
                        <a:lumMod val="20000"/>
                        <a:lumOff val="80000"/>
                      </a:schemeClr>
                    </a:solidFill>
                  </a:tcPr>
                </a:tc>
                <a:extLst>
                  <a:ext uri="{0D108BD9-81ED-4DB2-BD59-A6C34878D82A}">
                    <a16:rowId xmlns:a16="http://schemas.microsoft.com/office/drawing/2014/main" val="4197181114"/>
                  </a:ext>
                </a:extLst>
              </a:tr>
              <a:tr h="227260">
                <a:tc>
                  <a:txBody>
                    <a:bodyPr/>
                    <a:lstStyle/>
                    <a:p>
                      <a:r>
                        <a:rPr lang="en-US" sz="1000" dirty="0"/>
                        <a:t>p__</a:t>
                      </a:r>
                      <a:r>
                        <a:rPr lang="en-US" sz="1000" dirty="0" err="1"/>
                        <a:t>Desulfobacterota</a:t>
                      </a:r>
                      <a:endParaRPr lang="en-US" sz="1000" dirty="0"/>
                    </a:p>
                  </a:txBody>
                  <a:tcPr marL="52426" marR="52426" marT="26213" marB="26213" anchor="ctr"/>
                </a:tc>
                <a:tc>
                  <a:txBody>
                    <a:bodyPr/>
                    <a:lstStyle/>
                    <a:p>
                      <a:r>
                        <a:rPr lang="en-US" altLang="zh-CN" sz="1000" dirty="0"/>
                        <a:t>902</a:t>
                      </a:r>
                    </a:p>
                  </a:txBody>
                  <a:tcPr marL="52426" marR="52426" marT="26213" marB="26213" anchor="ctr"/>
                </a:tc>
                <a:tc>
                  <a:txBody>
                    <a:bodyPr/>
                    <a:lstStyle/>
                    <a:p>
                      <a:r>
                        <a:rPr lang="en-US" altLang="zh-CN" sz="1000"/>
                        <a:t>982</a:t>
                      </a:r>
                    </a:p>
                  </a:txBody>
                  <a:tcPr marL="52426" marR="52426" marT="26213" marB="26213" anchor="ctr"/>
                </a:tc>
                <a:extLst>
                  <a:ext uri="{0D108BD9-81ED-4DB2-BD59-A6C34878D82A}">
                    <a16:rowId xmlns:a16="http://schemas.microsoft.com/office/drawing/2014/main" val="986122422"/>
                  </a:ext>
                </a:extLst>
              </a:tr>
              <a:tr h="227260">
                <a:tc>
                  <a:txBody>
                    <a:bodyPr/>
                    <a:lstStyle/>
                    <a:p>
                      <a:r>
                        <a:rPr lang="en-US" sz="1000"/>
                        <a:t>p__Firmicutes_C</a:t>
                      </a:r>
                    </a:p>
                  </a:txBody>
                  <a:tcPr marL="52426" marR="52426" marT="26213" marB="26213" anchor="ctr"/>
                </a:tc>
                <a:tc>
                  <a:txBody>
                    <a:bodyPr/>
                    <a:lstStyle/>
                    <a:p>
                      <a:r>
                        <a:rPr lang="en-US" altLang="zh-CN" sz="1000" dirty="0"/>
                        <a:t>1254</a:t>
                      </a:r>
                    </a:p>
                  </a:txBody>
                  <a:tcPr marL="52426" marR="52426" marT="26213" marB="26213" anchor="ctr"/>
                </a:tc>
                <a:tc>
                  <a:txBody>
                    <a:bodyPr/>
                    <a:lstStyle/>
                    <a:p>
                      <a:r>
                        <a:rPr lang="en-US" altLang="zh-CN" sz="1000" dirty="0"/>
                        <a:t>1253</a:t>
                      </a:r>
                    </a:p>
                  </a:txBody>
                  <a:tcPr marL="52426" marR="52426" marT="26213" marB="26213" anchor="ctr"/>
                </a:tc>
                <a:extLst>
                  <a:ext uri="{0D108BD9-81ED-4DB2-BD59-A6C34878D82A}">
                    <a16:rowId xmlns:a16="http://schemas.microsoft.com/office/drawing/2014/main" val="1415916870"/>
                  </a:ext>
                </a:extLst>
              </a:tr>
              <a:tr h="227260">
                <a:tc>
                  <a:txBody>
                    <a:bodyPr/>
                    <a:lstStyle/>
                    <a:p>
                      <a:r>
                        <a:rPr lang="en-US" sz="1000"/>
                        <a:t>p__Proteobacteria</a:t>
                      </a:r>
                    </a:p>
                  </a:txBody>
                  <a:tcPr marL="52426" marR="52426" marT="26213" marB="26213" anchor="ctr"/>
                </a:tc>
                <a:tc>
                  <a:txBody>
                    <a:bodyPr/>
                    <a:lstStyle/>
                    <a:p>
                      <a:r>
                        <a:rPr lang="en-US" altLang="zh-CN" sz="1000" dirty="0"/>
                        <a:t>10649</a:t>
                      </a:r>
                    </a:p>
                  </a:txBody>
                  <a:tcPr marL="52426" marR="52426" marT="26213" marB="26213" anchor="ctr"/>
                </a:tc>
                <a:tc>
                  <a:txBody>
                    <a:bodyPr/>
                    <a:lstStyle/>
                    <a:p>
                      <a:r>
                        <a:rPr lang="en-US" altLang="zh-CN" sz="1000"/>
                        <a:t>10650</a:t>
                      </a:r>
                    </a:p>
                  </a:txBody>
                  <a:tcPr marL="52426" marR="52426" marT="26213" marB="26213" anchor="ctr"/>
                </a:tc>
                <a:extLst>
                  <a:ext uri="{0D108BD9-81ED-4DB2-BD59-A6C34878D82A}">
                    <a16:rowId xmlns:a16="http://schemas.microsoft.com/office/drawing/2014/main" val="169650028"/>
                  </a:ext>
                </a:extLst>
              </a:tr>
              <a:tr h="227260">
                <a:tc>
                  <a:txBody>
                    <a:bodyPr/>
                    <a:lstStyle/>
                    <a:p>
                      <a:r>
                        <a:rPr lang="en-US" sz="1000"/>
                        <a:t>p_Euryarchaeota</a:t>
                      </a:r>
                    </a:p>
                  </a:txBody>
                  <a:tcPr marL="52426" marR="52426" marT="26213" marB="26213" anchor="ctr"/>
                </a:tc>
                <a:tc>
                  <a:txBody>
                    <a:bodyPr/>
                    <a:lstStyle/>
                    <a:p>
                      <a:r>
                        <a:rPr lang="en-US" altLang="zh-CN" sz="1000" dirty="0"/>
                        <a:t>144</a:t>
                      </a:r>
                    </a:p>
                  </a:txBody>
                  <a:tcPr marL="52426" marR="52426" marT="26213" marB="26213" anchor="ctr"/>
                </a:tc>
                <a:tc>
                  <a:txBody>
                    <a:bodyPr/>
                    <a:lstStyle/>
                    <a:p>
                      <a:r>
                        <a:rPr lang="en-US" altLang="zh-CN" sz="1000"/>
                        <a:t>143</a:t>
                      </a:r>
                    </a:p>
                  </a:txBody>
                  <a:tcPr marL="52426" marR="52426" marT="26213" marB="26213" anchor="ctr"/>
                </a:tc>
                <a:extLst>
                  <a:ext uri="{0D108BD9-81ED-4DB2-BD59-A6C34878D82A}">
                    <a16:rowId xmlns:a16="http://schemas.microsoft.com/office/drawing/2014/main" val="3573586718"/>
                  </a:ext>
                </a:extLst>
              </a:tr>
              <a:tr h="227260">
                <a:tc>
                  <a:txBody>
                    <a:bodyPr/>
                    <a:lstStyle/>
                    <a:p>
                      <a:r>
                        <a:rPr lang="en-US" sz="1000"/>
                        <a:t>p__Verrucomicrobiota</a:t>
                      </a:r>
                    </a:p>
                  </a:txBody>
                  <a:tcPr marL="52426" marR="52426" marT="26213" marB="26213" anchor="ctr"/>
                </a:tc>
                <a:tc>
                  <a:txBody>
                    <a:bodyPr/>
                    <a:lstStyle/>
                    <a:p>
                      <a:r>
                        <a:rPr lang="en-US" altLang="zh-CN" sz="1000"/>
                        <a:t>1331</a:t>
                      </a:r>
                    </a:p>
                  </a:txBody>
                  <a:tcPr marL="52426" marR="52426" marT="26213" marB="26213" anchor="ctr"/>
                </a:tc>
                <a:tc>
                  <a:txBody>
                    <a:bodyPr/>
                    <a:lstStyle/>
                    <a:p>
                      <a:r>
                        <a:rPr lang="en-US" altLang="zh-CN" sz="1000"/>
                        <a:t>1410</a:t>
                      </a:r>
                    </a:p>
                  </a:txBody>
                  <a:tcPr marL="52426" marR="52426" marT="26213" marB="26213" anchor="ctr"/>
                </a:tc>
                <a:extLst>
                  <a:ext uri="{0D108BD9-81ED-4DB2-BD59-A6C34878D82A}">
                    <a16:rowId xmlns:a16="http://schemas.microsoft.com/office/drawing/2014/main" val="3234050831"/>
                  </a:ext>
                </a:extLst>
              </a:tr>
              <a:tr h="227260">
                <a:tc>
                  <a:txBody>
                    <a:bodyPr/>
                    <a:lstStyle/>
                    <a:p>
                      <a:r>
                        <a:rPr lang="en-US" sz="1000"/>
                        <a:t>p__Halobacterota</a:t>
                      </a:r>
                    </a:p>
                  </a:txBody>
                  <a:tcPr marL="52426" marR="52426" marT="26213" marB="26213" anchor="ctr"/>
                </a:tc>
                <a:tc>
                  <a:txBody>
                    <a:bodyPr/>
                    <a:lstStyle/>
                    <a:p>
                      <a:r>
                        <a:rPr lang="en-US" altLang="zh-CN" sz="1000"/>
                        <a:t>770</a:t>
                      </a:r>
                    </a:p>
                  </a:txBody>
                  <a:tcPr marL="52426" marR="52426" marT="26213" marB="26213" anchor="ctr"/>
                </a:tc>
                <a:tc>
                  <a:txBody>
                    <a:bodyPr/>
                    <a:lstStyle/>
                    <a:p>
                      <a:r>
                        <a:rPr lang="en-US" altLang="zh-CN" sz="1000" dirty="0"/>
                        <a:t>769</a:t>
                      </a:r>
                    </a:p>
                  </a:txBody>
                  <a:tcPr marL="52426" marR="52426" marT="26213" marB="26213" anchor="ctr"/>
                </a:tc>
                <a:extLst>
                  <a:ext uri="{0D108BD9-81ED-4DB2-BD59-A6C34878D82A}">
                    <a16:rowId xmlns:a16="http://schemas.microsoft.com/office/drawing/2014/main" val="3888872695"/>
                  </a:ext>
                </a:extLst>
              </a:tr>
              <a:tr h="227260">
                <a:tc>
                  <a:txBody>
                    <a:bodyPr/>
                    <a:lstStyle/>
                    <a:p>
                      <a:r>
                        <a:rPr lang="en-US" sz="1000"/>
                        <a:t>p__Myxococcota</a:t>
                      </a:r>
                    </a:p>
                  </a:txBody>
                  <a:tcPr marL="52426" marR="52426" marT="26213" marB="26213" anchor="ctr"/>
                </a:tc>
                <a:tc>
                  <a:txBody>
                    <a:bodyPr/>
                    <a:lstStyle/>
                    <a:p>
                      <a:r>
                        <a:rPr lang="en-US" altLang="zh-CN" sz="1000" dirty="0"/>
                        <a:t>272</a:t>
                      </a:r>
                    </a:p>
                  </a:txBody>
                  <a:tcPr marL="52426" marR="52426" marT="26213" marB="26213" anchor="ctr"/>
                </a:tc>
                <a:tc>
                  <a:txBody>
                    <a:bodyPr/>
                    <a:lstStyle/>
                    <a:p>
                      <a:r>
                        <a:rPr lang="en-US" altLang="zh-CN" sz="1000"/>
                        <a:t>268</a:t>
                      </a:r>
                    </a:p>
                  </a:txBody>
                  <a:tcPr marL="52426" marR="52426" marT="26213" marB="26213" anchor="ctr"/>
                </a:tc>
                <a:extLst>
                  <a:ext uri="{0D108BD9-81ED-4DB2-BD59-A6C34878D82A}">
                    <a16:rowId xmlns:a16="http://schemas.microsoft.com/office/drawing/2014/main" val="226703639"/>
                  </a:ext>
                </a:extLst>
              </a:tr>
              <a:tr h="227260">
                <a:tc>
                  <a:txBody>
                    <a:bodyPr/>
                    <a:lstStyle/>
                    <a:p>
                      <a:r>
                        <a:rPr lang="en-US" sz="1000"/>
                        <a:t>p__Bdellovibrionota</a:t>
                      </a:r>
                    </a:p>
                  </a:txBody>
                  <a:tcPr marL="52426" marR="52426" marT="26213" marB="26213" anchor="ctr"/>
                </a:tc>
                <a:tc>
                  <a:txBody>
                    <a:bodyPr/>
                    <a:lstStyle/>
                    <a:p>
                      <a:r>
                        <a:rPr lang="en-US" altLang="zh-CN" sz="1000"/>
                        <a:t>131</a:t>
                      </a:r>
                    </a:p>
                  </a:txBody>
                  <a:tcPr marL="52426" marR="52426" marT="26213" marB="26213" anchor="ctr"/>
                </a:tc>
                <a:tc>
                  <a:txBody>
                    <a:bodyPr/>
                    <a:lstStyle/>
                    <a:p>
                      <a:r>
                        <a:rPr lang="en-US" altLang="zh-CN" sz="1000"/>
                        <a:t>196</a:t>
                      </a:r>
                    </a:p>
                  </a:txBody>
                  <a:tcPr marL="52426" marR="52426" marT="26213" marB="26213" anchor="ctr"/>
                </a:tc>
                <a:extLst>
                  <a:ext uri="{0D108BD9-81ED-4DB2-BD59-A6C34878D82A}">
                    <a16:rowId xmlns:a16="http://schemas.microsoft.com/office/drawing/2014/main" val="2759876797"/>
                  </a:ext>
                </a:extLst>
              </a:tr>
              <a:tr h="227260">
                <a:tc>
                  <a:txBody>
                    <a:bodyPr/>
                    <a:lstStyle/>
                    <a:p>
                      <a:r>
                        <a:rPr lang="en-US" sz="1000"/>
                        <a:t>p__Crenarchaeota</a:t>
                      </a:r>
                    </a:p>
                  </a:txBody>
                  <a:tcPr marL="52426" marR="52426" marT="26213" marB="26213" anchor="ctr"/>
                </a:tc>
                <a:tc>
                  <a:txBody>
                    <a:bodyPr/>
                    <a:lstStyle/>
                    <a:p>
                      <a:r>
                        <a:rPr lang="en-US" altLang="zh-CN" sz="1000"/>
                        <a:t>1047</a:t>
                      </a:r>
                    </a:p>
                  </a:txBody>
                  <a:tcPr marL="52426" marR="52426" marT="26213" marB="26213" anchor="ctr"/>
                </a:tc>
                <a:tc>
                  <a:txBody>
                    <a:bodyPr/>
                    <a:lstStyle/>
                    <a:p>
                      <a:r>
                        <a:rPr lang="en-US" altLang="zh-CN" sz="1000" dirty="0"/>
                        <a:t>1040</a:t>
                      </a:r>
                    </a:p>
                  </a:txBody>
                  <a:tcPr marL="52426" marR="52426" marT="26213" marB="26213" anchor="ctr"/>
                </a:tc>
                <a:extLst>
                  <a:ext uri="{0D108BD9-81ED-4DB2-BD59-A6C34878D82A}">
                    <a16:rowId xmlns:a16="http://schemas.microsoft.com/office/drawing/2014/main" val="2149380422"/>
                  </a:ext>
                </a:extLst>
              </a:tr>
              <a:tr h="227260">
                <a:tc>
                  <a:txBody>
                    <a:bodyPr/>
                    <a:lstStyle/>
                    <a:p>
                      <a:r>
                        <a:rPr lang="en-US" sz="1000"/>
                        <a:t>p__Chloroflexota</a:t>
                      </a:r>
                    </a:p>
                  </a:txBody>
                  <a:tcPr marL="52426" marR="52426" marT="26213" marB="26213" anchor="ctr"/>
                </a:tc>
                <a:tc>
                  <a:txBody>
                    <a:bodyPr/>
                    <a:lstStyle/>
                    <a:p>
                      <a:r>
                        <a:rPr lang="en-US" altLang="zh-CN" sz="1000" dirty="0"/>
                        <a:t>1092</a:t>
                      </a:r>
                    </a:p>
                  </a:txBody>
                  <a:tcPr marL="52426" marR="52426" marT="26213" marB="26213" anchor="ctr"/>
                </a:tc>
                <a:tc>
                  <a:txBody>
                    <a:bodyPr/>
                    <a:lstStyle/>
                    <a:p>
                      <a:r>
                        <a:rPr lang="en-US" altLang="zh-CN" sz="1000" dirty="0"/>
                        <a:t>1152</a:t>
                      </a:r>
                    </a:p>
                  </a:txBody>
                  <a:tcPr marL="52426" marR="52426" marT="26213" marB="26213" anchor="ctr"/>
                </a:tc>
                <a:extLst>
                  <a:ext uri="{0D108BD9-81ED-4DB2-BD59-A6C34878D82A}">
                    <a16:rowId xmlns:a16="http://schemas.microsoft.com/office/drawing/2014/main" val="2012609758"/>
                  </a:ext>
                </a:extLst>
              </a:tr>
              <a:tr h="227260">
                <a:tc>
                  <a:txBody>
                    <a:bodyPr/>
                    <a:lstStyle/>
                    <a:p>
                      <a:r>
                        <a:rPr lang="en-US" sz="1000"/>
                        <a:t>p__SAR324</a:t>
                      </a:r>
                    </a:p>
                  </a:txBody>
                  <a:tcPr marL="52426" marR="52426" marT="26213" marB="26213" anchor="ctr"/>
                </a:tc>
                <a:tc>
                  <a:txBody>
                    <a:bodyPr/>
                    <a:lstStyle/>
                    <a:p>
                      <a:r>
                        <a:rPr lang="en-US" altLang="zh-CN" sz="1000" dirty="0"/>
                        <a:t>237</a:t>
                      </a:r>
                    </a:p>
                  </a:txBody>
                  <a:tcPr marL="52426" marR="52426" marT="26213" marB="26213" anchor="ctr"/>
                </a:tc>
                <a:tc>
                  <a:txBody>
                    <a:bodyPr/>
                    <a:lstStyle/>
                    <a:p>
                      <a:r>
                        <a:rPr lang="en-US" altLang="zh-CN" sz="1000"/>
                        <a:t>239</a:t>
                      </a:r>
                    </a:p>
                  </a:txBody>
                  <a:tcPr marL="52426" marR="52426" marT="26213" marB="26213" anchor="ctr"/>
                </a:tc>
                <a:extLst>
                  <a:ext uri="{0D108BD9-81ED-4DB2-BD59-A6C34878D82A}">
                    <a16:rowId xmlns:a16="http://schemas.microsoft.com/office/drawing/2014/main" val="739393320"/>
                  </a:ext>
                </a:extLst>
              </a:tr>
              <a:tr h="227260">
                <a:tc>
                  <a:txBody>
                    <a:bodyPr/>
                    <a:lstStyle/>
                    <a:p>
                      <a:r>
                        <a:rPr lang="en-US" sz="1000"/>
                        <a:t>p__Thermoplasmatota</a:t>
                      </a:r>
                    </a:p>
                  </a:txBody>
                  <a:tcPr marL="52426" marR="52426" marT="26213" marB="26213" anchor="ctr"/>
                </a:tc>
                <a:tc>
                  <a:txBody>
                    <a:bodyPr/>
                    <a:lstStyle/>
                    <a:p>
                      <a:r>
                        <a:rPr lang="en-US" altLang="zh-CN" sz="1000"/>
                        <a:t>624</a:t>
                      </a:r>
                    </a:p>
                  </a:txBody>
                  <a:tcPr marL="52426" marR="52426" marT="26213" marB="26213" anchor="ctr"/>
                </a:tc>
                <a:tc>
                  <a:txBody>
                    <a:bodyPr/>
                    <a:lstStyle/>
                    <a:p>
                      <a:r>
                        <a:rPr lang="en-US" altLang="zh-CN" sz="1000" dirty="0"/>
                        <a:t>623</a:t>
                      </a:r>
                    </a:p>
                  </a:txBody>
                  <a:tcPr marL="52426" marR="52426" marT="26213" marB="26213" anchor="ctr"/>
                </a:tc>
                <a:extLst>
                  <a:ext uri="{0D108BD9-81ED-4DB2-BD59-A6C34878D82A}">
                    <a16:rowId xmlns:a16="http://schemas.microsoft.com/office/drawing/2014/main" val="2373034233"/>
                  </a:ext>
                </a:extLst>
              </a:tr>
              <a:tr h="227260">
                <a:tc>
                  <a:txBody>
                    <a:bodyPr/>
                    <a:lstStyle/>
                    <a:p>
                      <a:r>
                        <a:rPr lang="en-US" sz="1000"/>
                        <a:t>p__Nanoarchaeota</a:t>
                      </a:r>
                    </a:p>
                  </a:txBody>
                  <a:tcPr marL="52426" marR="52426" marT="26213" marB="26213" anchor="ctr"/>
                </a:tc>
                <a:tc>
                  <a:txBody>
                    <a:bodyPr/>
                    <a:lstStyle/>
                    <a:p>
                      <a:r>
                        <a:rPr lang="en-US" altLang="zh-CN" sz="1000"/>
                        <a:t>176</a:t>
                      </a:r>
                    </a:p>
                  </a:txBody>
                  <a:tcPr marL="52426" marR="52426" marT="26213" marB="26213" anchor="ctr"/>
                </a:tc>
                <a:tc>
                  <a:txBody>
                    <a:bodyPr/>
                    <a:lstStyle/>
                    <a:p>
                      <a:r>
                        <a:rPr lang="en-US" altLang="zh-CN" sz="1000" dirty="0"/>
                        <a:t>259</a:t>
                      </a:r>
                    </a:p>
                  </a:txBody>
                  <a:tcPr marL="52426" marR="52426" marT="26213" marB="26213" anchor="ctr"/>
                </a:tc>
                <a:extLst>
                  <a:ext uri="{0D108BD9-81ED-4DB2-BD59-A6C34878D82A}">
                    <a16:rowId xmlns:a16="http://schemas.microsoft.com/office/drawing/2014/main" val="633774649"/>
                  </a:ext>
                </a:extLst>
              </a:tr>
              <a:tr h="227260">
                <a:tc>
                  <a:txBody>
                    <a:bodyPr/>
                    <a:lstStyle/>
                    <a:p>
                      <a:r>
                        <a:rPr lang="en-US" sz="1000"/>
                        <a:t>p__Omnitrophota</a:t>
                      </a:r>
                    </a:p>
                  </a:txBody>
                  <a:tcPr marL="52426" marR="52426" marT="26213" marB="26213" anchor="ctr"/>
                </a:tc>
                <a:tc>
                  <a:txBody>
                    <a:bodyPr/>
                    <a:lstStyle/>
                    <a:p>
                      <a:r>
                        <a:rPr lang="en-US" altLang="zh-CN" sz="1000"/>
                        <a:t>232</a:t>
                      </a:r>
                    </a:p>
                  </a:txBody>
                  <a:tcPr marL="52426" marR="52426" marT="26213" marB="26213" anchor="ctr"/>
                </a:tc>
                <a:tc>
                  <a:txBody>
                    <a:bodyPr/>
                    <a:lstStyle/>
                    <a:p>
                      <a:r>
                        <a:rPr lang="en-US" altLang="zh-CN" sz="1000" dirty="0"/>
                        <a:t>259</a:t>
                      </a:r>
                    </a:p>
                  </a:txBody>
                  <a:tcPr marL="52426" marR="52426" marT="26213" marB="26213" anchor="ctr"/>
                </a:tc>
                <a:extLst>
                  <a:ext uri="{0D108BD9-81ED-4DB2-BD59-A6C34878D82A}">
                    <a16:rowId xmlns:a16="http://schemas.microsoft.com/office/drawing/2014/main" val="844132161"/>
                  </a:ext>
                </a:extLst>
              </a:tr>
              <a:tr h="221975">
                <a:tc>
                  <a:txBody>
                    <a:bodyPr/>
                    <a:lstStyle/>
                    <a:p>
                      <a:r>
                        <a:rPr lang="en-US" sz="1000" dirty="0"/>
                        <a:t>p__WOR-3</a:t>
                      </a:r>
                    </a:p>
                  </a:txBody>
                  <a:tcPr marL="52426" marR="52426" marT="26213" marB="26213" anchor="ctr">
                    <a:solidFill>
                      <a:schemeClr val="accent2"/>
                    </a:solidFill>
                  </a:tcPr>
                </a:tc>
                <a:tc>
                  <a:txBody>
                    <a:bodyPr/>
                    <a:lstStyle/>
                    <a:p>
                      <a:r>
                        <a:rPr lang="en-US" altLang="zh-CN" sz="1000" dirty="0"/>
                        <a:t>0</a:t>
                      </a:r>
                    </a:p>
                  </a:txBody>
                  <a:tcPr marL="52426" marR="52426" marT="26213" marB="26213" anchor="ctr">
                    <a:solidFill>
                      <a:schemeClr val="accent2"/>
                    </a:solidFill>
                  </a:tcPr>
                </a:tc>
                <a:tc>
                  <a:txBody>
                    <a:bodyPr/>
                    <a:lstStyle/>
                    <a:p>
                      <a:r>
                        <a:rPr lang="en-US" altLang="zh-CN" sz="1000" dirty="0"/>
                        <a:t>105</a:t>
                      </a:r>
                    </a:p>
                  </a:txBody>
                  <a:tcPr marL="52426" marR="52426" marT="26213" marB="26213" anchor="ctr">
                    <a:solidFill>
                      <a:schemeClr val="accent2"/>
                    </a:solidFill>
                  </a:tcPr>
                </a:tc>
                <a:extLst>
                  <a:ext uri="{0D108BD9-81ED-4DB2-BD59-A6C34878D82A}">
                    <a16:rowId xmlns:a16="http://schemas.microsoft.com/office/drawing/2014/main" val="1098257277"/>
                  </a:ext>
                </a:extLst>
              </a:tr>
              <a:tr h="227260">
                <a:tc>
                  <a:txBody>
                    <a:bodyPr/>
                    <a:lstStyle/>
                    <a:p>
                      <a:r>
                        <a:rPr lang="en-US" sz="1000"/>
                        <a:t>p__Micrarchaeota</a:t>
                      </a:r>
                    </a:p>
                  </a:txBody>
                  <a:tcPr marL="52426" marR="52426" marT="26213" marB="26213" anchor="ctr">
                    <a:solidFill>
                      <a:schemeClr val="accent2"/>
                    </a:solidFill>
                  </a:tcPr>
                </a:tc>
                <a:tc>
                  <a:txBody>
                    <a:bodyPr/>
                    <a:lstStyle/>
                    <a:p>
                      <a:r>
                        <a:rPr lang="en-US" altLang="zh-CN" sz="1000"/>
                        <a:t>0</a:t>
                      </a:r>
                    </a:p>
                  </a:txBody>
                  <a:tcPr marL="52426" marR="52426" marT="26213" marB="26213" anchor="ctr">
                    <a:solidFill>
                      <a:schemeClr val="accent2"/>
                    </a:solidFill>
                  </a:tcPr>
                </a:tc>
                <a:tc>
                  <a:txBody>
                    <a:bodyPr/>
                    <a:lstStyle/>
                    <a:p>
                      <a:r>
                        <a:rPr lang="en-US" altLang="zh-CN" sz="1000" dirty="0"/>
                        <a:t>130</a:t>
                      </a:r>
                    </a:p>
                  </a:txBody>
                  <a:tcPr marL="52426" marR="52426" marT="26213" marB="26213" anchor="ctr">
                    <a:solidFill>
                      <a:schemeClr val="accent2"/>
                    </a:solidFill>
                  </a:tcPr>
                </a:tc>
                <a:extLst>
                  <a:ext uri="{0D108BD9-81ED-4DB2-BD59-A6C34878D82A}">
                    <a16:rowId xmlns:a16="http://schemas.microsoft.com/office/drawing/2014/main" val="2875566856"/>
                  </a:ext>
                </a:extLst>
              </a:tr>
            </a:tbl>
          </a:graphicData>
        </a:graphic>
      </p:graphicFrame>
      <p:sp>
        <p:nvSpPr>
          <p:cNvPr id="5" name="Rectangle 1">
            <a:extLst>
              <a:ext uri="{FF2B5EF4-FFF2-40B4-BE49-F238E27FC236}">
                <a16:creationId xmlns:a16="http://schemas.microsoft.com/office/drawing/2014/main" id="{0D52A3FC-822D-4CA9-BDA0-2E24BB5E9FE3}"/>
              </a:ext>
            </a:extLst>
          </p:cNvPr>
          <p:cNvSpPr>
            <a:spLocks noChangeArrowheads="1"/>
          </p:cNvSpPr>
          <p:nvPr/>
        </p:nvSpPr>
        <p:spPr bwMode="auto">
          <a:xfrm>
            <a:off x="4013493" y="20830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7" name="文本框 6">
            <a:extLst>
              <a:ext uri="{FF2B5EF4-FFF2-40B4-BE49-F238E27FC236}">
                <a16:creationId xmlns:a16="http://schemas.microsoft.com/office/drawing/2014/main" id="{1C2C9B83-7D9C-484A-9C35-9DAF1A0FD0FA}"/>
              </a:ext>
            </a:extLst>
          </p:cNvPr>
          <p:cNvSpPr txBox="1"/>
          <p:nvPr/>
        </p:nvSpPr>
        <p:spPr>
          <a:xfrm>
            <a:off x="6749987" y="1526954"/>
            <a:ext cx="5129767" cy="4401205"/>
          </a:xfrm>
          <a:prstGeom prst="rect">
            <a:avLst/>
          </a:prstGeom>
          <a:noFill/>
        </p:spPr>
        <p:txBody>
          <a:bodyPr wrap="square">
            <a:spAutoFit/>
          </a:bodyPr>
          <a:lstStyle/>
          <a:p>
            <a:r>
              <a:rPr lang="zh-CN" altLang="en-US" sz="3200" dirty="0"/>
              <a:t>试图解释</a:t>
            </a:r>
            <a:endParaRPr lang="en-US" altLang="zh-CN" sz="3200" dirty="0"/>
          </a:p>
          <a:p>
            <a:endParaRPr lang="en-US" altLang="zh-CN" sz="3200" dirty="0"/>
          </a:p>
          <a:p>
            <a:r>
              <a:rPr lang="zh-CN" altLang="en-US" dirty="0"/>
              <a:t>原文的物种注释使用的是</a:t>
            </a:r>
            <a:r>
              <a:rPr lang="en-US" altLang="zh-CN" dirty="0"/>
              <a:t>GTDB-TK</a:t>
            </a:r>
          </a:p>
          <a:p>
            <a:r>
              <a:rPr lang="zh-CN" altLang="en-US" dirty="0"/>
              <a:t>猜测发布</a:t>
            </a:r>
            <a:r>
              <a:rPr lang="en-US" altLang="zh-CN" dirty="0"/>
              <a:t>GEM</a:t>
            </a:r>
            <a:r>
              <a:rPr lang="zh-CN" altLang="en-US" dirty="0"/>
              <a:t>信息之后用重新跑了一遍，造成门的分布与原文不一致</a:t>
            </a:r>
            <a:endParaRPr lang="en-US" altLang="zh-CN" dirty="0"/>
          </a:p>
          <a:p>
            <a:endParaRPr lang="en-US" altLang="zh-CN" dirty="0"/>
          </a:p>
          <a:p>
            <a:r>
              <a:rPr lang="zh-CN" altLang="en-US" dirty="0"/>
              <a:t>例如</a:t>
            </a:r>
            <a:endParaRPr lang="en-US" altLang="zh-CN" dirty="0"/>
          </a:p>
          <a:p>
            <a:endParaRPr lang="en-US" altLang="zh-CN" dirty="0"/>
          </a:p>
          <a:p>
            <a:r>
              <a:rPr lang="zh-CN" altLang="en-US" dirty="0"/>
              <a:t>原文出现的</a:t>
            </a:r>
            <a:r>
              <a:rPr lang="en-US" altLang="zh-CN" dirty="0"/>
              <a:t>p__</a:t>
            </a:r>
            <a:r>
              <a:rPr lang="en-US" altLang="zh-CN" dirty="0" err="1"/>
              <a:t>Firmicutes_I</a:t>
            </a:r>
            <a:r>
              <a:rPr lang="zh-CN" altLang="en-US" dirty="0"/>
              <a:t>、</a:t>
            </a:r>
            <a:r>
              <a:rPr lang="en-US" altLang="zh-CN" dirty="0"/>
              <a:t>p__</a:t>
            </a:r>
            <a:r>
              <a:rPr lang="en-US" altLang="zh-CN" dirty="0" err="1"/>
              <a:t>Desulfobacterota_A</a:t>
            </a:r>
            <a:r>
              <a:rPr lang="zh-CN" altLang="en-US" dirty="0"/>
              <a:t>是</a:t>
            </a:r>
            <a:r>
              <a:rPr lang="en-US" altLang="zh-CN" dirty="0"/>
              <a:t>GTDB R89</a:t>
            </a:r>
            <a:r>
              <a:rPr lang="zh-CN" altLang="en-US" dirty="0"/>
              <a:t>版本及之前才有的门，</a:t>
            </a:r>
            <a:endParaRPr lang="en-US" altLang="zh-CN" dirty="0"/>
          </a:p>
          <a:p>
            <a:endParaRPr lang="en-US" altLang="zh-CN" dirty="0"/>
          </a:p>
          <a:p>
            <a:r>
              <a:rPr lang="zh-CN" altLang="en-US" dirty="0"/>
              <a:t>而复现结果中出现的</a:t>
            </a:r>
            <a:r>
              <a:rPr lang="en-US" altLang="zh-CN" dirty="0"/>
              <a:t>p__WOR-3</a:t>
            </a:r>
            <a:r>
              <a:rPr lang="zh-CN" altLang="en-US" dirty="0"/>
              <a:t>在</a:t>
            </a:r>
            <a:r>
              <a:rPr lang="en-US" altLang="zh-CN" dirty="0"/>
              <a:t>GTDB R95</a:t>
            </a:r>
            <a:r>
              <a:rPr lang="zh-CN" altLang="en-US" dirty="0"/>
              <a:t>才出现</a:t>
            </a:r>
          </a:p>
        </p:txBody>
      </p:sp>
    </p:spTree>
    <p:extLst>
      <p:ext uri="{BB962C8B-B14F-4D97-AF65-F5344CB8AC3E}">
        <p14:creationId xmlns:p14="http://schemas.microsoft.com/office/powerpoint/2010/main" val="1425590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D49063B9-E703-4CF0-89E2-06837BF6A218}"/>
              </a:ext>
            </a:extLst>
          </p:cNvPr>
          <p:cNvSpPr>
            <a:spLocks noGrp="1"/>
          </p:cNvSpPr>
          <p:nvPr>
            <p:ph type="title"/>
          </p:nvPr>
        </p:nvSpPr>
        <p:spPr>
          <a:xfrm>
            <a:off x="2416052" y="2438670"/>
            <a:ext cx="7359896" cy="1498329"/>
          </a:xfrm>
        </p:spPr>
        <p:txBody>
          <a:bodyPr/>
          <a:lstStyle/>
          <a:p>
            <a:pPr algn="ctr"/>
            <a:r>
              <a:rPr lang="en-US" altLang="zh-CN" dirty="0"/>
              <a:t>2. </a:t>
            </a:r>
            <a:r>
              <a:rPr lang="zh-CN" altLang="en-US" dirty="0"/>
              <a:t>使用 </a:t>
            </a:r>
            <a:r>
              <a:rPr lang="en-US" altLang="zh-CN" dirty="0"/>
              <a:t>Gold </a:t>
            </a:r>
            <a:r>
              <a:rPr lang="zh-CN" altLang="en-US" dirty="0"/>
              <a:t>数据库评估文章的</a:t>
            </a:r>
            <a:r>
              <a:rPr lang="en-US" altLang="zh-CN" dirty="0"/>
              <a:t>phage-host</a:t>
            </a:r>
            <a:r>
              <a:rPr lang="zh-CN" altLang="en-US" dirty="0"/>
              <a:t>预测方法​</a:t>
            </a:r>
          </a:p>
        </p:txBody>
      </p:sp>
    </p:spTree>
    <p:extLst>
      <p:ext uri="{BB962C8B-B14F-4D97-AF65-F5344CB8AC3E}">
        <p14:creationId xmlns:p14="http://schemas.microsoft.com/office/powerpoint/2010/main" val="1793751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61CE7B-4115-4AA5-B280-0AE93037671C}"/>
              </a:ext>
            </a:extLst>
          </p:cNvPr>
          <p:cNvPicPr>
            <a:picLocks noChangeAspect="1"/>
          </p:cNvPicPr>
          <p:nvPr/>
        </p:nvPicPr>
        <p:blipFill>
          <a:blip r:embed="rId3"/>
          <a:stretch>
            <a:fillRect/>
          </a:stretch>
        </p:blipFill>
        <p:spPr>
          <a:xfrm>
            <a:off x="7376700" y="1690686"/>
            <a:ext cx="4695059" cy="1942201"/>
          </a:xfrm>
          <a:prstGeom prst="rect">
            <a:avLst/>
          </a:prstGeom>
        </p:spPr>
      </p:pic>
      <p:sp>
        <p:nvSpPr>
          <p:cNvPr id="2" name="标题 1">
            <a:extLst>
              <a:ext uri="{FF2B5EF4-FFF2-40B4-BE49-F238E27FC236}">
                <a16:creationId xmlns:a16="http://schemas.microsoft.com/office/drawing/2014/main" id="{FF206160-60D0-4339-9783-2E358580A47C}"/>
              </a:ext>
            </a:extLst>
          </p:cNvPr>
          <p:cNvSpPr>
            <a:spLocks noGrp="1"/>
          </p:cNvSpPr>
          <p:nvPr>
            <p:ph type="title"/>
          </p:nvPr>
        </p:nvSpPr>
        <p:spPr>
          <a:xfrm>
            <a:off x="698716" y="365125"/>
            <a:ext cx="10515600" cy="1325563"/>
          </a:xfrm>
        </p:spPr>
        <p:txBody>
          <a:bodyPr>
            <a:normAutofit/>
          </a:bodyPr>
          <a:lstStyle/>
          <a:p>
            <a:r>
              <a:rPr lang="zh-CN" altLang="en-US" dirty="0"/>
              <a:t>构建</a:t>
            </a:r>
            <a:r>
              <a:rPr lang="en-US" altLang="zh-CN" dirty="0"/>
              <a:t>Gold</a:t>
            </a:r>
            <a:r>
              <a:rPr lang="zh-CN" altLang="en-US" dirty="0"/>
              <a:t>数据库</a:t>
            </a:r>
          </a:p>
        </p:txBody>
      </p:sp>
      <p:sp>
        <p:nvSpPr>
          <p:cNvPr id="3" name="内容占位符 2">
            <a:extLst>
              <a:ext uri="{FF2B5EF4-FFF2-40B4-BE49-F238E27FC236}">
                <a16:creationId xmlns:a16="http://schemas.microsoft.com/office/drawing/2014/main" id="{610737E4-4552-43C4-AC4E-E879E9B48802}"/>
              </a:ext>
            </a:extLst>
          </p:cNvPr>
          <p:cNvSpPr>
            <a:spLocks noGrp="1"/>
          </p:cNvSpPr>
          <p:nvPr>
            <p:ph idx="1"/>
          </p:nvPr>
        </p:nvSpPr>
        <p:spPr>
          <a:xfrm>
            <a:off x="618282" y="1690687"/>
            <a:ext cx="6758418" cy="4663813"/>
          </a:xfrm>
        </p:spPr>
        <p:txBody>
          <a:bodyPr>
            <a:normAutofit fontScale="92500" lnSpcReduction="10000"/>
          </a:bodyPr>
          <a:lstStyle/>
          <a:p>
            <a:r>
              <a:rPr lang="zh-CN" altLang="en-US" dirty="0"/>
              <a:t>数据库：</a:t>
            </a:r>
            <a:r>
              <a:rPr lang="en-US" altLang="zh-CN" b="1" i="0" dirty="0">
                <a:solidFill>
                  <a:srgbClr val="202124"/>
                </a:solidFill>
                <a:effectLst/>
                <a:latin typeface="HarmonyOS"/>
                <a:hlinkClick r:id="rId4"/>
              </a:rPr>
              <a:t>Virus-Host Database</a:t>
            </a:r>
            <a:r>
              <a:rPr lang="en-US" altLang="zh-CN" b="1" i="0" dirty="0">
                <a:solidFill>
                  <a:srgbClr val="202124"/>
                </a:solidFill>
                <a:effectLst/>
                <a:latin typeface="HarmonyOS"/>
              </a:rPr>
              <a:t> </a:t>
            </a:r>
            <a:r>
              <a:rPr lang="zh-CN" altLang="en-US" b="1" i="0" dirty="0">
                <a:solidFill>
                  <a:srgbClr val="202124"/>
                </a:solidFill>
                <a:effectLst/>
                <a:latin typeface="HarmonyOS"/>
              </a:rPr>
              <a:t>（简称</a:t>
            </a:r>
            <a:r>
              <a:rPr lang="en-US" altLang="zh-CN" b="1" i="0" dirty="0">
                <a:solidFill>
                  <a:srgbClr val="202124"/>
                </a:solidFill>
                <a:effectLst/>
                <a:latin typeface="HarmonyOS"/>
              </a:rPr>
              <a:t>VHDB</a:t>
            </a:r>
            <a:r>
              <a:rPr lang="zh-CN" altLang="en-US" b="1" i="0" dirty="0">
                <a:solidFill>
                  <a:srgbClr val="202124"/>
                </a:solidFill>
                <a:effectLst/>
                <a:latin typeface="HarmonyOS"/>
              </a:rPr>
              <a:t>）</a:t>
            </a:r>
            <a:endParaRPr lang="en-US" altLang="zh-CN" b="1" i="0" dirty="0">
              <a:solidFill>
                <a:srgbClr val="202124"/>
              </a:solidFill>
              <a:effectLst/>
              <a:latin typeface="HarmonyOS"/>
            </a:endParaRPr>
          </a:p>
          <a:p>
            <a:r>
              <a:rPr lang="zh-CN" altLang="en-US" b="1" dirty="0">
                <a:solidFill>
                  <a:srgbClr val="202124"/>
                </a:solidFill>
                <a:latin typeface="HarmonyOS"/>
              </a:rPr>
              <a:t>数据来源：</a:t>
            </a:r>
            <a:r>
              <a:rPr lang="zh-CN" altLang="en-US" dirty="0"/>
              <a:t>整合了</a:t>
            </a:r>
            <a:r>
              <a:rPr lang="en-US" altLang="zh-CN" dirty="0" err="1"/>
              <a:t>RefSeq</a:t>
            </a:r>
            <a:r>
              <a:rPr lang="en-US" altLang="zh-CN" dirty="0"/>
              <a:t>, GenBank, </a:t>
            </a:r>
            <a:r>
              <a:rPr lang="en-US" altLang="zh-CN" dirty="0" err="1"/>
              <a:t>UniProt</a:t>
            </a:r>
            <a:r>
              <a:rPr lang="en-US" altLang="zh-CN" dirty="0"/>
              <a:t>, </a:t>
            </a:r>
            <a:r>
              <a:rPr lang="en-US" altLang="zh-CN" dirty="0" err="1"/>
              <a:t>ViralZone</a:t>
            </a:r>
            <a:r>
              <a:rPr lang="zh-CN" altLang="en-US" dirty="0"/>
              <a:t>以及文献的</a:t>
            </a:r>
            <a:r>
              <a:rPr lang="en-US" altLang="zh-CN" dirty="0"/>
              <a:t>phage-host relationship</a:t>
            </a:r>
            <a:r>
              <a:rPr lang="zh-CN" altLang="en-US" dirty="0"/>
              <a:t>。</a:t>
            </a:r>
            <a:endParaRPr lang="en-US" altLang="zh-CN" dirty="0"/>
          </a:p>
          <a:p>
            <a:r>
              <a:rPr lang="zh-CN" altLang="en-US" b="1" dirty="0"/>
              <a:t>特点：</a:t>
            </a:r>
            <a:endParaRPr lang="en-US" altLang="zh-CN" b="1" dirty="0"/>
          </a:p>
          <a:p>
            <a:pPr lvl="1"/>
            <a:r>
              <a:rPr lang="zh-CN" altLang="en-US" dirty="0"/>
              <a:t>数据库每日更新</a:t>
            </a:r>
            <a:endParaRPr lang="en-US" altLang="zh-CN" dirty="0"/>
          </a:p>
          <a:p>
            <a:pPr lvl="1"/>
            <a:r>
              <a:rPr lang="zh-CN" altLang="en-US" dirty="0"/>
              <a:t>矫正了不规范的</a:t>
            </a:r>
            <a:r>
              <a:rPr lang="en-US" altLang="zh-CN" dirty="0"/>
              <a:t>host name</a:t>
            </a:r>
            <a:r>
              <a:rPr lang="zh-CN" altLang="en-US" dirty="0"/>
              <a:t>，提供了</a:t>
            </a:r>
            <a:r>
              <a:rPr lang="en-US" altLang="zh-CN" dirty="0" err="1"/>
              <a:t>taxid</a:t>
            </a:r>
            <a:r>
              <a:rPr lang="zh-CN" altLang="en-US" dirty="0"/>
              <a:t>、</a:t>
            </a:r>
            <a:r>
              <a:rPr lang="en-US" altLang="zh-CN" dirty="0"/>
              <a:t>tax</a:t>
            </a:r>
            <a:r>
              <a:rPr lang="zh-CN" altLang="en-US" dirty="0"/>
              <a:t>完整</a:t>
            </a:r>
            <a:r>
              <a:rPr lang="en-US" altLang="zh-CN" dirty="0"/>
              <a:t>lineage</a:t>
            </a:r>
            <a:r>
              <a:rPr lang="zh-CN" altLang="en-US" dirty="0"/>
              <a:t>信息，大大节省了自己手动校对、生成谱系数据的难题。</a:t>
            </a:r>
            <a:endParaRPr lang="en-US" altLang="zh-CN" dirty="0"/>
          </a:p>
          <a:p>
            <a:r>
              <a:rPr lang="zh-CN" altLang="en-US" dirty="0"/>
              <a:t>下载数据库：</a:t>
            </a:r>
            <a:r>
              <a:rPr lang="zh-CN" altLang="en-US" sz="2000" dirty="0"/>
              <a:t>使用</a:t>
            </a:r>
            <a:r>
              <a:rPr lang="en-US" altLang="zh-CN" sz="2000" dirty="0"/>
              <a:t>daily</a:t>
            </a:r>
            <a:r>
              <a:rPr lang="zh-CN" altLang="en-US" sz="2000" dirty="0"/>
              <a:t>更新版</a:t>
            </a:r>
            <a:r>
              <a:rPr lang="en-US" altLang="zh-CN" sz="2000" dirty="0"/>
              <a:t>(2022.03.19)</a:t>
            </a:r>
          </a:p>
          <a:p>
            <a:pPr marL="0" indent="0">
              <a:buNone/>
            </a:pPr>
            <a:endParaRPr lang="en-US" altLang="zh-CN" sz="1600" dirty="0"/>
          </a:p>
          <a:p>
            <a:pPr marL="0" indent="0">
              <a:buNone/>
            </a:pPr>
            <a:r>
              <a:rPr lang="zh-CN" altLang="en-US" dirty="0"/>
              <a:t>​</a:t>
            </a:r>
          </a:p>
          <a:p>
            <a:endParaRPr lang="en-US" altLang="zh-CN" b="1" i="0" dirty="0">
              <a:solidFill>
                <a:srgbClr val="202124"/>
              </a:solidFill>
              <a:effectLst/>
              <a:latin typeface="HarmonyOS"/>
            </a:endParaRPr>
          </a:p>
          <a:p>
            <a:endParaRPr lang="en-US" altLang="zh-CN" b="1" i="0" dirty="0">
              <a:solidFill>
                <a:srgbClr val="202124"/>
              </a:solidFill>
              <a:effectLst/>
              <a:latin typeface="HarmonyOS"/>
            </a:endParaRPr>
          </a:p>
          <a:p>
            <a:endParaRPr lang="zh-CN" altLang="en-US" dirty="0"/>
          </a:p>
        </p:txBody>
      </p:sp>
    </p:spTree>
    <p:extLst>
      <p:ext uri="{BB962C8B-B14F-4D97-AF65-F5344CB8AC3E}">
        <p14:creationId xmlns:p14="http://schemas.microsoft.com/office/powerpoint/2010/main" val="134409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7D6D6-569B-4763-9108-756A57A13E88}"/>
              </a:ext>
            </a:extLst>
          </p:cNvPr>
          <p:cNvSpPr>
            <a:spLocks noGrp="1"/>
          </p:cNvSpPr>
          <p:nvPr>
            <p:ph type="title"/>
          </p:nvPr>
        </p:nvSpPr>
        <p:spPr/>
        <p:txBody>
          <a:bodyPr/>
          <a:lstStyle/>
          <a:p>
            <a:r>
              <a:rPr lang="en-US" altLang="zh-CN" dirty="0"/>
              <a:t>VHDB</a:t>
            </a:r>
            <a:r>
              <a:rPr lang="zh-CN" altLang="en-US" dirty="0"/>
              <a:t>数据库数据筛选</a:t>
            </a:r>
          </a:p>
        </p:txBody>
      </p:sp>
      <p:sp>
        <p:nvSpPr>
          <p:cNvPr id="3" name="内容占位符 2">
            <a:extLst>
              <a:ext uri="{FF2B5EF4-FFF2-40B4-BE49-F238E27FC236}">
                <a16:creationId xmlns:a16="http://schemas.microsoft.com/office/drawing/2014/main" id="{AD22F769-B55B-4552-A038-FB69D94231A7}"/>
              </a:ext>
            </a:extLst>
          </p:cNvPr>
          <p:cNvSpPr>
            <a:spLocks noGrp="1"/>
          </p:cNvSpPr>
          <p:nvPr>
            <p:ph idx="1"/>
          </p:nvPr>
        </p:nvSpPr>
        <p:spPr/>
        <p:txBody>
          <a:bodyPr/>
          <a:lstStyle/>
          <a:p>
            <a:endParaRPr lang="en-US" altLang="zh-CN" dirty="0"/>
          </a:p>
          <a:p>
            <a:endParaRPr lang="zh-CN" altLang="en-US" dirty="0"/>
          </a:p>
        </p:txBody>
      </p:sp>
      <p:pic>
        <p:nvPicPr>
          <p:cNvPr id="5" name="图片 4">
            <a:extLst>
              <a:ext uri="{FF2B5EF4-FFF2-40B4-BE49-F238E27FC236}">
                <a16:creationId xmlns:a16="http://schemas.microsoft.com/office/drawing/2014/main" id="{825679CF-6395-4BF8-9D10-AE78155C2DA7}"/>
              </a:ext>
            </a:extLst>
          </p:cNvPr>
          <p:cNvPicPr>
            <a:picLocks noChangeAspect="1"/>
          </p:cNvPicPr>
          <p:nvPr/>
        </p:nvPicPr>
        <p:blipFill>
          <a:blip r:embed="rId3"/>
          <a:stretch>
            <a:fillRect/>
          </a:stretch>
        </p:blipFill>
        <p:spPr>
          <a:xfrm>
            <a:off x="6057747" y="1358603"/>
            <a:ext cx="5627477" cy="3051909"/>
          </a:xfrm>
          <a:prstGeom prst="rect">
            <a:avLst/>
          </a:prstGeom>
        </p:spPr>
      </p:pic>
      <p:sp>
        <p:nvSpPr>
          <p:cNvPr id="7" name="文本框 6">
            <a:extLst>
              <a:ext uri="{FF2B5EF4-FFF2-40B4-BE49-F238E27FC236}">
                <a16:creationId xmlns:a16="http://schemas.microsoft.com/office/drawing/2014/main" id="{41D53F16-5FFB-4B95-A563-5A251AEDB537}"/>
              </a:ext>
            </a:extLst>
          </p:cNvPr>
          <p:cNvSpPr txBox="1"/>
          <p:nvPr/>
        </p:nvSpPr>
        <p:spPr>
          <a:xfrm>
            <a:off x="604779" y="1989057"/>
            <a:ext cx="4638553" cy="3416320"/>
          </a:xfrm>
          <a:prstGeom prst="rect">
            <a:avLst/>
          </a:prstGeom>
          <a:noFill/>
        </p:spPr>
        <p:txBody>
          <a:bodyPr wrap="square">
            <a:spAutoFit/>
          </a:bodyPr>
          <a:lstStyle/>
          <a:p>
            <a:pPr marL="285750" indent="-285750">
              <a:buFont typeface="Arial" panose="020B0604020202020204" pitchFamily="34" charset="0"/>
              <a:buChar char="•"/>
            </a:pPr>
            <a:r>
              <a:rPr lang="zh-CN" altLang="en-US" b="1" dirty="0"/>
              <a:t>数据概览</a:t>
            </a:r>
            <a:r>
              <a:rPr lang="zh-CN" altLang="en-US" dirty="0"/>
              <a:t>：</a:t>
            </a:r>
            <a:r>
              <a:rPr lang="en-US" altLang="zh-CN" dirty="0"/>
              <a:t>VHDB</a:t>
            </a:r>
            <a:r>
              <a:rPr lang="zh-CN" altLang="en-US" dirty="0"/>
              <a:t>还包含有着真核病毒与</a:t>
            </a:r>
            <a:r>
              <a:rPr lang="en-US" altLang="zh-CN" dirty="0"/>
              <a:t>host</a:t>
            </a:r>
            <a:r>
              <a:rPr lang="zh-CN" altLang="en-US" dirty="0"/>
              <a:t>的信息，有些条目</a:t>
            </a:r>
            <a:r>
              <a:rPr lang="en-US" altLang="zh-CN" dirty="0"/>
              <a:t>host</a:t>
            </a:r>
            <a:r>
              <a:rPr lang="zh-CN" altLang="en-US" dirty="0"/>
              <a:t>部分信息缺失或无效</a:t>
            </a:r>
            <a:endParaRPr lang="en-US" altLang="zh-CN" dirty="0"/>
          </a:p>
          <a:p>
            <a:pPr marL="285750" indent="-285750">
              <a:buFont typeface="Arial" panose="020B0604020202020204" pitchFamily="34" charset="0"/>
              <a:buChar char="•"/>
            </a:pPr>
            <a:r>
              <a:rPr lang="zh-CN" altLang="en-US" b="1" dirty="0"/>
              <a:t>数据筛选</a:t>
            </a:r>
            <a:r>
              <a:rPr lang="zh-CN" altLang="en-US" dirty="0"/>
              <a:t>：选取</a:t>
            </a:r>
            <a:r>
              <a:rPr lang="en-US" altLang="zh-CN" dirty="0"/>
              <a:t>host</a:t>
            </a:r>
            <a:r>
              <a:rPr lang="zh-CN" altLang="en-US" dirty="0"/>
              <a:t>为细菌或古菌界的条目，并去除为</a:t>
            </a:r>
            <a:r>
              <a:rPr lang="en-US" altLang="zh-CN" b="0" dirty="0">
                <a:solidFill>
                  <a:srgbClr val="53A053"/>
                </a:solidFill>
                <a:effectLst/>
                <a:latin typeface="Fira Code" panose="020B0809050000020004" pitchFamily="49" charset="0"/>
              </a:rPr>
              <a:t>‘virus name’</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a:t>
            </a:r>
            <a:r>
              <a:rPr lang="en-US" altLang="zh-CN" b="0" dirty="0" err="1">
                <a:solidFill>
                  <a:srgbClr val="53A053"/>
                </a:solidFill>
                <a:effectLst/>
                <a:latin typeface="Fira Code" panose="020B0809050000020004" pitchFamily="49" charset="0"/>
              </a:rPr>
              <a:t>refseq</a:t>
            </a:r>
            <a:r>
              <a:rPr lang="en-US" altLang="zh-CN" b="0" dirty="0">
                <a:solidFill>
                  <a:srgbClr val="53A053"/>
                </a:solidFill>
                <a:effectLst/>
                <a:latin typeface="Fira Code" panose="020B0809050000020004" pitchFamily="49" charset="0"/>
              </a:rPr>
              <a:t> id’</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‘evidence’</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‘host name’</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‘host tax id’</a:t>
            </a:r>
            <a:r>
              <a:rPr lang="en-US" altLang="zh-CN" b="0" dirty="0">
                <a:solidFill>
                  <a:srgbClr val="A0A1A7"/>
                </a:solidFill>
                <a:effectLst/>
                <a:latin typeface="Fira Code" panose="020B0809050000020004" pitchFamily="49" charset="0"/>
              </a:rPr>
              <a:t>,</a:t>
            </a:r>
            <a:r>
              <a:rPr lang="en-US" altLang="zh-CN" b="0" dirty="0">
                <a:solidFill>
                  <a:srgbClr val="5D5D5F"/>
                </a:solidFill>
                <a:effectLst/>
                <a:latin typeface="Fira Code" panose="020B0809050000020004" pitchFamily="49" charset="0"/>
              </a:rPr>
              <a:t> </a:t>
            </a:r>
            <a:r>
              <a:rPr lang="en-US" altLang="zh-CN" b="0" dirty="0">
                <a:solidFill>
                  <a:srgbClr val="53A053"/>
                </a:solidFill>
                <a:effectLst/>
                <a:latin typeface="Fira Code" panose="020B0809050000020004" pitchFamily="49" charset="0"/>
              </a:rPr>
              <a:t>‘host lineage‘</a:t>
            </a:r>
            <a:r>
              <a:rPr lang="zh-CN" altLang="en-US" b="0" dirty="0">
                <a:effectLst/>
                <a:latin typeface="Fira Code" panose="020B0809050000020004" pitchFamily="49" charset="0"/>
              </a:rPr>
              <a:t>任一字段有缺失的条目</a:t>
            </a:r>
            <a:endParaRPr lang="en-US" altLang="zh-CN" b="0" dirty="0">
              <a:effectLst/>
              <a:latin typeface="Fira Code" panose="020B0809050000020004" pitchFamily="49" charset="0"/>
            </a:endParaRPr>
          </a:p>
          <a:p>
            <a:pPr marL="285750" indent="-285750">
              <a:buFont typeface="Arial" panose="020B0604020202020204" pitchFamily="34" charset="0"/>
              <a:buChar char="•"/>
            </a:pPr>
            <a:r>
              <a:rPr lang="zh-CN" altLang="en-US" b="1" dirty="0">
                <a:solidFill>
                  <a:srgbClr val="5D5D5F"/>
                </a:solidFill>
                <a:effectLst/>
                <a:latin typeface="Fira Code" panose="020B0809050000020004" pitchFamily="49" charset="0"/>
              </a:rPr>
              <a:t>得到的数据</a:t>
            </a:r>
            <a:r>
              <a:rPr lang="zh-CN" altLang="en-US" b="0" dirty="0">
                <a:solidFill>
                  <a:srgbClr val="5D5D5F"/>
                </a:solidFill>
                <a:effectLst/>
                <a:latin typeface="Fira Code" panose="020B0809050000020004" pitchFamily="49" charset="0"/>
              </a:rPr>
              <a:t>：</a:t>
            </a:r>
            <a:r>
              <a:rPr lang="zh-CN" altLang="en-US" dirty="0"/>
              <a:t>包含完整信息的</a:t>
            </a:r>
            <a:r>
              <a:rPr lang="en-US" altLang="zh-CN" dirty="0"/>
              <a:t>phage</a:t>
            </a:r>
            <a:r>
              <a:rPr lang="zh-CN" altLang="en-US" dirty="0"/>
              <a:t>和</a:t>
            </a:r>
            <a:r>
              <a:rPr lang="en-US" altLang="zh-CN" dirty="0"/>
              <a:t>host</a:t>
            </a:r>
            <a:r>
              <a:rPr lang="zh-CN" altLang="en-US" dirty="0"/>
              <a:t>关系条目共</a:t>
            </a:r>
            <a:r>
              <a:rPr lang="en-US" altLang="zh-CN" dirty="0"/>
              <a:t>5204</a:t>
            </a:r>
            <a:r>
              <a:rPr lang="zh-CN" altLang="en-US" dirty="0"/>
              <a:t>条，其中</a:t>
            </a:r>
            <a:r>
              <a:rPr lang="en-US" altLang="zh-CN" dirty="0"/>
              <a:t>phage </a:t>
            </a:r>
            <a:r>
              <a:rPr lang="zh-CN" altLang="en-US" dirty="0"/>
              <a:t>数目</a:t>
            </a:r>
            <a:r>
              <a:rPr lang="en-US" altLang="zh-CN" dirty="0"/>
              <a:t>4791, report host </a:t>
            </a:r>
            <a:r>
              <a:rPr lang="zh-CN" altLang="en-US" dirty="0"/>
              <a:t>数目</a:t>
            </a:r>
            <a:r>
              <a:rPr lang="en-US" altLang="zh-CN" dirty="0"/>
              <a:t>841</a:t>
            </a:r>
            <a:r>
              <a:rPr lang="zh-CN" altLang="en-US" dirty="0"/>
              <a:t>个​</a:t>
            </a:r>
            <a:endParaRPr lang="en-US" altLang="zh-CN" b="0" dirty="0">
              <a:solidFill>
                <a:srgbClr val="5D5D5F"/>
              </a:solidFill>
              <a:effectLst/>
              <a:latin typeface="Fira Code" panose="020B0809050000020004" pitchFamily="49" charset="0"/>
            </a:endParaRPr>
          </a:p>
        </p:txBody>
      </p:sp>
      <p:sp>
        <p:nvSpPr>
          <p:cNvPr id="6" name="文本框 5">
            <a:extLst>
              <a:ext uri="{FF2B5EF4-FFF2-40B4-BE49-F238E27FC236}">
                <a16:creationId xmlns:a16="http://schemas.microsoft.com/office/drawing/2014/main" id="{7A7B781B-A782-43B0-872E-EA4C8E111EAE}"/>
              </a:ext>
            </a:extLst>
          </p:cNvPr>
          <p:cNvSpPr txBox="1"/>
          <p:nvPr/>
        </p:nvSpPr>
        <p:spPr>
          <a:xfrm>
            <a:off x="5977689" y="4719461"/>
            <a:ext cx="6094070"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dirty="0"/>
              <a:t>数据检验：</a:t>
            </a:r>
            <a:r>
              <a:rPr lang="en-US" altLang="zh-CN" sz="2000" dirty="0" err="1"/>
              <a:t>edwards,PHIAF,wang</a:t>
            </a:r>
            <a:r>
              <a:rPr lang="zh-CN" altLang="en-US" sz="2000" dirty="0"/>
              <a:t>数据库共有</a:t>
            </a:r>
            <a:r>
              <a:rPr lang="en-US" altLang="zh-CN" sz="2000" dirty="0"/>
              <a:t>1771</a:t>
            </a:r>
            <a:r>
              <a:rPr lang="zh-CN" altLang="en-US" sz="2000" dirty="0"/>
              <a:t>个</a:t>
            </a:r>
            <a:r>
              <a:rPr lang="en-US" altLang="zh-CN" sz="2000" dirty="0"/>
              <a:t>phage id</a:t>
            </a:r>
          </a:p>
          <a:p>
            <a:pPr lvl="1"/>
            <a:r>
              <a:rPr lang="zh-CN" altLang="en-US" sz="1600" dirty="0"/>
              <a:t>发现这些</a:t>
            </a:r>
            <a:r>
              <a:rPr lang="en-US" altLang="zh-CN" sz="1600" dirty="0"/>
              <a:t>id</a:t>
            </a:r>
            <a:r>
              <a:rPr lang="zh-CN" altLang="en-US" sz="1600" dirty="0"/>
              <a:t>在</a:t>
            </a:r>
            <a:r>
              <a:rPr lang="en-US" altLang="zh-CN" sz="1600" dirty="0"/>
              <a:t>VHDB</a:t>
            </a:r>
            <a:r>
              <a:rPr lang="zh-CN" altLang="en-US" sz="1600" dirty="0"/>
              <a:t>没有的</a:t>
            </a:r>
            <a:r>
              <a:rPr lang="en-US" altLang="zh-CN" sz="1600" dirty="0"/>
              <a:t>phage id </a:t>
            </a:r>
            <a:r>
              <a:rPr lang="zh-CN" altLang="en-US" sz="1600" dirty="0"/>
              <a:t>只有</a:t>
            </a:r>
            <a:r>
              <a:rPr lang="en-US" altLang="zh-CN" sz="1600" dirty="0"/>
              <a:t>38</a:t>
            </a:r>
            <a:r>
              <a:rPr lang="zh-CN" altLang="en-US" sz="1600" dirty="0"/>
              <a:t>个，其中实际没有的只有</a:t>
            </a:r>
            <a:r>
              <a:rPr lang="en-US" altLang="zh-CN" sz="1600" dirty="0"/>
              <a:t>14</a:t>
            </a:r>
            <a:r>
              <a:rPr lang="zh-CN" altLang="en-US" sz="1600" dirty="0"/>
              <a:t>个。</a:t>
            </a:r>
          </a:p>
          <a:p>
            <a:pPr lvl="1"/>
            <a:r>
              <a:rPr lang="en-US" altLang="zh-CN" sz="1600" dirty="0" err="1"/>
              <a:t>genbank</a:t>
            </a:r>
            <a:r>
              <a:rPr lang="en-US" altLang="zh-CN" sz="1600" dirty="0"/>
              <a:t> id</a:t>
            </a:r>
            <a:r>
              <a:rPr lang="zh-CN" altLang="en-US" sz="1600" dirty="0"/>
              <a:t>：有</a:t>
            </a:r>
            <a:r>
              <a:rPr lang="en-US" altLang="zh-CN" sz="1600" dirty="0"/>
              <a:t>14</a:t>
            </a:r>
            <a:r>
              <a:rPr lang="zh-CN" altLang="en-US" sz="1600" dirty="0"/>
              <a:t>个</a:t>
            </a:r>
            <a:r>
              <a:rPr lang="en-US" altLang="zh-CN" sz="1600" dirty="0"/>
              <a:t>VHDB</a:t>
            </a:r>
            <a:r>
              <a:rPr lang="zh-CN" altLang="en-US" sz="1600" dirty="0"/>
              <a:t>没有的</a:t>
            </a:r>
            <a:r>
              <a:rPr lang="en-US" altLang="zh-CN" sz="1600" dirty="0"/>
              <a:t>phage</a:t>
            </a:r>
            <a:r>
              <a:rPr lang="zh-CN" altLang="en-US" sz="1600" dirty="0"/>
              <a:t>，</a:t>
            </a:r>
            <a:endParaRPr lang="en-US" altLang="zh-CN" sz="1600" dirty="0"/>
          </a:p>
          <a:p>
            <a:pPr marL="457200" lvl="1" indent="0">
              <a:buNone/>
            </a:pPr>
            <a:r>
              <a:rPr lang="zh-CN" altLang="en-US" sz="1600" dirty="0"/>
              <a:t>其他的</a:t>
            </a:r>
            <a:r>
              <a:rPr lang="en-US" altLang="zh-CN" sz="1600" dirty="0"/>
              <a:t>11</a:t>
            </a:r>
            <a:r>
              <a:rPr lang="zh-CN" altLang="en-US" sz="1600" dirty="0"/>
              <a:t>个是</a:t>
            </a:r>
            <a:r>
              <a:rPr lang="en-US" altLang="zh-CN" sz="1600" dirty="0"/>
              <a:t>VHDB</a:t>
            </a:r>
            <a:r>
              <a:rPr lang="zh-CN" altLang="en-US" sz="1600" dirty="0"/>
              <a:t>已经有</a:t>
            </a:r>
            <a:r>
              <a:rPr lang="en-US" altLang="zh-CN" sz="1600" dirty="0" err="1"/>
              <a:t>nc</a:t>
            </a:r>
            <a:r>
              <a:rPr lang="en-US" altLang="zh-CN" sz="1600" dirty="0"/>
              <a:t> id</a:t>
            </a:r>
            <a:r>
              <a:rPr lang="zh-CN" altLang="en-US" sz="1600" dirty="0"/>
              <a:t>了</a:t>
            </a:r>
          </a:p>
          <a:p>
            <a:pPr lvl="1"/>
            <a:r>
              <a:rPr lang="en-US" altLang="zh-CN" sz="1600" dirty="0"/>
              <a:t>NC id</a:t>
            </a:r>
            <a:r>
              <a:rPr lang="zh-CN" altLang="en-US" sz="1600" dirty="0"/>
              <a:t>：</a:t>
            </a:r>
            <a:r>
              <a:rPr lang="en-US" altLang="zh-CN" sz="1600" dirty="0"/>
              <a:t>13</a:t>
            </a:r>
            <a:r>
              <a:rPr lang="zh-CN" altLang="en-US" sz="1600" dirty="0"/>
              <a:t>个都是被</a:t>
            </a:r>
            <a:r>
              <a:rPr lang="en-US" altLang="zh-CN" sz="1600" dirty="0"/>
              <a:t>remove</a:t>
            </a:r>
            <a:r>
              <a:rPr lang="zh-CN" altLang="en-US" sz="1600" dirty="0"/>
              <a:t>的过期</a:t>
            </a:r>
            <a:r>
              <a:rPr lang="en-US" altLang="zh-CN" sz="1600" dirty="0"/>
              <a:t>id</a:t>
            </a:r>
            <a:r>
              <a:rPr lang="zh-CN" altLang="en-US" sz="1600" dirty="0"/>
              <a:t>，</a:t>
            </a:r>
            <a:r>
              <a:rPr lang="en-US" altLang="zh-CN" sz="1600" dirty="0"/>
              <a:t>VHDB</a:t>
            </a:r>
            <a:r>
              <a:rPr lang="zh-CN" altLang="en-US" sz="1600" dirty="0"/>
              <a:t>实际有新的</a:t>
            </a:r>
            <a:r>
              <a:rPr lang="en-US" altLang="zh-CN" sz="1600" dirty="0"/>
              <a:t>id</a:t>
            </a:r>
            <a:endParaRPr lang="zh-CN" altLang="en-US" dirty="0"/>
          </a:p>
        </p:txBody>
      </p:sp>
    </p:spTree>
    <p:extLst>
      <p:ext uri="{BB962C8B-B14F-4D97-AF65-F5344CB8AC3E}">
        <p14:creationId xmlns:p14="http://schemas.microsoft.com/office/powerpoint/2010/main" val="518620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089242D-2C80-F12B-8EFD-77B6794F5170}"/>
              </a:ext>
            </a:extLst>
          </p:cNvPr>
          <p:cNvPicPr>
            <a:picLocks noChangeAspect="1"/>
          </p:cNvPicPr>
          <p:nvPr/>
        </p:nvPicPr>
        <p:blipFill>
          <a:blip r:embed="rId3"/>
          <a:stretch>
            <a:fillRect/>
          </a:stretch>
        </p:blipFill>
        <p:spPr>
          <a:xfrm>
            <a:off x="565470" y="786794"/>
            <a:ext cx="11415784" cy="5793697"/>
          </a:xfrm>
          <a:prstGeom prst="rect">
            <a:avLst/>
          </a:prstGeom>
        </p:spPr>
      </p:pic>
      <p:sp>
        <p:nvSpPr>
          <p:cNvPr id="6" name="文本框 5">
            <a:extLst>
              <a:ext uri="{FF2B5EF4-FFF2-40B4-BE49-F238E27FC236}">
                <a16:creationId xmlns:a16="http://schemas.microsoft.com/office/drawing/2014/main" id="{9A07F9D9-8C46-A2FF-9B57-5EEB83C4F474}"/>
              </a:ext>
            </a:extLst>
          </p:cNvPr>
          <p:cNvSpPr txBox="1"/>
          <p:nvPr/>
        </p:nvSpPr>
        <p:spPr>
          <a:xfrm>
            <a:off x="755248" y="277509"/>
            <a:ext cx="7682695" cy="369332"/>
          </a:xfrm>
          <a:prstGeom prst="rect">
            <a:avLst/>
          </a:prstGeom>
          <a:noFill/>
        </p:spPr>
        <p:txBody>
          <a:bodyPr wrap="square">
            <a:spAutoFit/>
          </a:bodyPr>
          <a:lstStyle/>
          <a:p>
            <a:r>
              <a:rPr lang="zh-CN" altLang="en-US" dirty="0"/>
              <a:t>最终获得了</a:t>
            </a:r>
            <a:r>
              <a:rPr lang="en-US" altLang="zh-CN" dirty="0"/>
              <a:t>4596</a:t>
            </a:r>
            <a:r>
              <a:rPr lang="zh-CN" altLang="en-US" dirty="0"/>
              <a:t>条记录，其中包括</a:t>
            </a:r>
            <a:r>
              <a:rPr lang="en-US" altLang="zh-CN" dirty="0"/>
              <a:t>4303</a:t>
            </a:r>
            <a:r>
              <a:rPr lang="zh-CN" altLang="en-US" dirty="0"/>
              <a:t>个病毒和相关</a:t>
            </a:r>
            <a:r>
              <a:rPr lang="en-US" altLang="zh-CN" dirty="0"/>
              <a:t>496</a:t>
            </a:r>
            <a:r>
              <a:rPr lang="zh-CN" altLang="en-US" dirty="0"/>
              <a:t>个宿主菌。​</a:t>
            </a:r>
          </a:p>
        </p:txBody>
      </p:sp>
    </p:spTree>
    <p:extLst>
      <p:ext uri="{BB962C8B-B14F-4D97-AF65-F5344CB8AC3E}">
        <p14:creationId xmlns:p14="http://schemas.microsoft.com/office/powerpoint/2010/main" val="82704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5F04A0E-9A15-45AC-9DDD-8E59AFDD8163}"/>
              </a:ext>
            </a:extLst>
          </p:cNvPr>
          <p:cNvSpPr txBox="1"/>
          <p:nvPr/>
        </p:nvSpPr>
        <p:spPr>
          <a:xfrm>
            <a:off x="6335233" y="1572666"/>
            <a:ext cx="6097772" cy="369332"/>
          </a:xfrm>
          <a:prstGeom prst="rect">
            <a:avLst/>
          </a:prstGeom>
          <a:noFill/>
        </p:spPr>
        <p:txBody>
          <a:bodyPr wrap="square">
            <a:spAutoFit/>
          </a:bodyPr>
          <a:lstStyle/>
          <a:p>
            <a:r>
              <a:rPr lang="en-US" altLang="zh-CN" dirty="0"/>
              <a:t>CRISPR</a:t>
            </a:r>
            <a:r>
              <a:rPr lang="zh-CN" altLang="en-US" dirty="0"/>
              <a:t>过滤</a:t>
            </a:r>
            <a:r>
              <a:rPr lang="en-US" altLang="zh-CN" dirty="0"/>
              <a:t>Cas</a:t>
            </a:r>
            <a:r>
              <a:rPr lang="zh-CN" altLang="en-US" dirty="0"/>
              <a:t>蛋白：</a:t>
            </a:r>
            <a:r>
              <a:rPr lang="en-US" altLang="zh-CN" dirty="0"/>
              <a:t> 290</a:t>
            </a:r>
            <a:r>
              <a:rPr lang="zh-CN" altLang="en-US" dirty="0"/>
              <a:t>关系对，</a:t>
            </a:r>
            <a:r>
              <a:rPr lang="en-US" altLang="zh-CN" dirty="0"/>
              <a:t>61</a:t>
            </a:r>
            <a:r>
              <a:rPr lang="zh-CN" altLang="en-US" dirty="0"/>
              <a:t>个细菌、</a:t>
            </a:r>
            <a:r>
              <a:rPr lang="en-US" altLang="zh-CN" dirty="0"/>
              <a:t>232</a:t>
            </a:r>
            <a:r>
              <a:rPr lang="zh-CN" altLang="en-US" dirty="0"/>
              <a:t>个病毒​</a:t>
            </a:r>
          </a:p>
        </p:txBody>
      </p:sp>
      <p:graphicFrame>
        <p:nvGraphicFramePr>
          <p:cNvPr id="8" name="表格 7">
            <a:extLst>
              <a:ext uri="{FF2B5EF4-FFF2-40B4-BE49-F238E27FC236}">
                <a16:creationId xmlns:a16="http://schemas.microsoft.com/office/drawing/2014/main" id="{35B3ADB0-AC8B-4A2D-8EDE-61973DEDE803}"/>
              </a:ext>
            </a:extLst>
          </p:cNvPr>
          <p:cNvGraphicFramePr>
            <a:graphicFrameLocks noGrp="1"/>
          </p:cNvGraphicFramePr>
          <p:nvPr>
            <p:extLst>
              <p:ext uri="{D42A27DB-BD31-4B8C-83A1-F6EECF244321}">
                <p14:modId xmlns:p14="http://schemas.microsoft.com/office/powerpoint/2010/main" val="3706758453"/>
              </p:ext>
            </p:extLst>
          </p:nvPr>
        </p:nvGraphicFramePr>
        <p:xfrm>
          <a:off x="838200" y="2147571"/>
          <a:ext cx="5257800" cy="1737360"/>
        </p:xfrm>
        <a:graphic>
          <a:graphicData uri="http://schemas.openxmlformats.org/drawingml/2006/table">
            <a:tbl>
              <a:tblPr>
                <a:tableStyleId>{5940675A-B579-460E-94D1-54222C63F5DA}</a:tableStyleId>
              </a:tblPr>
              <a:tblGrid>
                <a:gridCol w="1314450">
                  <a:extLst>
                    <a:ext uri="{9D8B030D-6E8A-4147-A177-3AD203B41FA5}">
                      <a16:colId xmlns:a16="http://schemas.microsoft.com/office/drawing/2014/main" val="2743839456"/>
                    </a:ext>
                  </a:extLst>
                </a:gridCol>
                <a:gridCol w="1314450">
                  <a:extLst>
                    <a:ext uri="{9D8B030D-6E8A-4147-A177-3AD203B41FA5}">
                      <a16:colId xmlns:a16="http://schemas.microsoft.com/office/drawing/2014/main" val="3129366228"/>
                    </a:ext>
                  </a:extLst>
                </a:gridCol>
                <a:gridCol w="1314450">
                  <a:extLst>
                    <a:ext uri="{9D8B030D-6E8A-4147-A177-3AD203B41FA5}">
                      <a16:colId xmlns:a16="http://schemas.microsoft.com/office/drawing/2014/main" val="2760711992"/>
                    </a:ext>
                  </a:extLst>
                </a:gridCol>
                <a:gridCol w="1314450">
                  <a:extLst>
                    <a:ext uri="{9D8B030D-6E8A-4147-A177-3AD203B41FA5}">
                      <a16:colId xmlns:a16="http://schemas.microsoft.com/office/drawing/2014/main" val="1011523233"/>
                    </a:ext>
                  </a:extLst>
                </a:gridCol>
              </a:tblGrid>
              <a:tr h="607247">
                <a:tc>
                  <a:txBody>
                    <a:bodyPr/>
                    <a:lstStyle/>
                    <a:p>
                      <a:br>
                        <a:rPr lang="zh-CN" altLang="en-US"/>
                      </a:br>
                      <a:endParaRPr lang="zh-CN" altLang="en-US"/>
                    </a:p>
                  </a:txBody>
                  <a:tcPr anchor="ctr"/>
                </a:tc>
                <a:tc>
                  <a:txBody>
                    <a:bodyPr/>
                    <a:lstStyle/>
                    <a:p>
                      <a:r>
                        <a:rPr lang="en-US" b="1"/>
                        <a:t>PILERCR</a:t>
                      </a:r>
                    </a:p>
                  </a:txBody>
                  <a:tcPr anchor="ctr"/>
                </a:tc>
                <a:tc>
                  <a:txBody>
                    <a:bodyPr/>
                    <a:lstStyle/>
                    <a:p>
                      <a:r>
                        <a:rPr lang="en-US" b="1"/>
                        <a:t>CRT</a:t>
                      </a:r>
                    </a:p>
                  </a:txBody>
                  <a:tcPr anchor="ctr"/>
                </a:tc>
                <a:tc>
                  <a:txBody>
                    <a:bodyPr/>
                    <a:lstStyle/>
                    <a:p>
                      <a:r>
                        <a:rPr lang="zh-CN" altLang="en-US" b="1" dirty="0"/>
                        <a:t>合并</a:t>
                      </a:r>
                    </a:p>
                  </a:txBody>
                  <a:tcPr anchor="ctr"/>
                </a:tc>
                <a:extLst>
                  <a:ext uri="{0D108BD9-81ED-4DB2-BD59-A6C34878D82A}">
                    <a16:rowId xmlns:a16="http://schemas.microsoft.com/office/drawing/2014/main" val="861550410"/>
                  </a:ext>
                </a:extLst>
              </a:tr>
              <a:tr h="346999">
                <a:tc>
                  <a:txBody>
                    <a:bodyPr/>
                    <a:lstStyle/>
                    <a:p>
                      <a:r>
                        <a:rPr lang="en-US"/>
                        <a:t>Bacteria</a:t>
                      </a:r>
                    </a:p>
                  </a:txBody>
                  <a:tcPr anchor="ctr"/>
                </a:tc>
                <a:tc>
                  <a:txBody>
                    <a:bodyPr/>
                    <a:lstStyle/>
                    <a:p>
                      <a:r>
                        <a:rPr lang="en-US" altLang="zh-CN" dirty="0"/>
                        <a:t>183</a:t>
                      </a:r>
                    </a:p>
                  </a:txBody>
                  <a:tcPr anchor="ctr"/>
                </a:tc>
                <a:tc>
                  <a:txBody>
                    <a:bodyPr/>
                    <a:lstStyle/>
                    <a:p>
                      <a:r>
                        <a:rPr lang="en-US" altLang="zh-CN"/>
                        <a:t>183</a:t>
                      </a:r>
                    </a:p>
                  </a:txBody>
                  <a:tcPr anchor="ctr"/>
                </a:tc>
                <a:tc>
                  <a:txBody>
                    <a:bodyPr/>
                    <a:lstStyle/>
                    <a:p>
                      <a:r>
                        <a:rPr lang="en-US" altLang="zh-CN" dirty="0"/>
                        <a:t>194</a:t>
                      </a:r>
                    </a:p>
                  </a:txBody>
                  <a:tcPr anchor="ctr">
                    <a:solidFill>
                      <a:schemeClr val="accent2">
                        <a:lumMod val="40000"/>
                        <a:lumOff val="60000"/>
                      </a:schemeClr>
                    </a:solidFill>
                  </a:tcPr>
                </a:tc>
                <a:extLst>
                  <a:ext uri="{0D108BD9-81ED-4DB2-BD59-A6C34878D82A}">
                    <a16:rowId xmlns:a16="http://schemas.microsoft.com/office/drawing/2014/main" val="1797366765"/>
                  </a:ext>
                </a:extLst>
              </a:tr>
              <a:tr h="346999">
                <a:tc>
                  <a:txBody>
                    <a:bodyPr/>
                    <a:lstStyle/>
                    <a:p>
                      <a:r>
                        <a:rPr lang="en-US"/>
                        <a:t>ARRAY</a:t>
                      </a:r>
                    </a:p>
                  </a:txBody>
                  <a:tcPr anchor="ctr"/>
                </a:tc>
                <a:tc>
                  <a:txBody>
                    <a:bodyPr/>
                    <a:lstStyle/>
                    <a:p>
                      <a:r>
                        <a:rPr lang="en-US" altLang="zh-CN"/>
                        <a:t>493</a:t>
                      </a:r>
                    </a:p>
                  </a:txBody>
                  <a:tcPr anchor="ctr"/>
                </a:tc>
                <a:tc>
                  <a:txBody>
                    <a:bodyPr/>
                    <a:lstStyle/>
                    <a:p>
                      <a:r>
                        <a:rPr lang="en-US" altLang="zh-CN"/>
                        <a:t>428</a:t>
                      </a:r>
                    </a:p>
                  </a:txBody>
                  <a:tcPr anchor="ctr"/>
                </a:tc>
                <a:tc>
                  <a:txBody>
                    <a:bodyPr/>
                    <a:lstStyle/>
                    <a:p>
                      <a:r>
                        <a:rPr lang="en-US" altLang="zh-CN" dirty="0"/>
                        <a:t>440</a:t>
                      </a:r>
                    </a:p>
                  </a:txBody>
                  <a:tcPr anchor="ctr">
                    <a:solidFill>
                      <a:schemeClr val="accent2">
                        <a:lumMod val="40000"/>
                        <a:lumOff val="60000"/>
                      </a:schemeClr>
                    </a:solidFill>
                  </a:tcPr>
                </a:tc>
                <a:extLst>
                  <a:ext uri="{0D108BD9-81ED-4DB2-BD59-A6C34878D82A}">
                    <a16:rowId xmlns:a16="http://schemas.microsoft.com/office/drawing/2014/main" val="3726961643"/>
                  </a:ext>
                </a:extLst>
              </a:tr>
              <a:tr h="346999">
                <a:tc>
                  <a:txBody>
                    <a:bodyPr/>
                    <a:lstStyle/>
                    <a:p>
                      <a:r>
                        <a:rPr lang="en-US"/>
                        <a:t>SPACERS</a:t>
                      </a:r>
                    </a:p>
                  </a:txBody>
                  <a:tcPr anchor="ctr"/>
                </a:tc>
                <a:tc>
                  <a:txBody>
                    <a:bodyPr/>
                    <a:lstStyle/>
                    <a:p>
                      <a:r>
                        <a:rPr lang="en-US" altLang="zh-CN"/>
                        <a:t>9898</a:t>
                      </a:r>
                    </a:p>
                  </a:txBody>
                  <a:tcPr anchor="ctr"/>
                </a:tc>
                <a:tc>
                  <a:txBody>
                    <a:bodyPr/>
                    <a:lstStyle/>
                    <a:p>
                      <a:r>
                        <a:rPr lang="en-US" altLang="zh-CN"/>
                        <a:t>10873</a:t>
                      </a:r>
                    </a:p>
                  </a:txBody>
                  <a:tcPr anchor="ctr"/>
                </a:tc>
                <a:tc>
                  <a:txBody>
                    <a:bodyPr/>
                    <a:lstStyle/>
                    <a:p>
                      <a:r>
                        <a:rPr lang="en-US" altLang="zh-CN" dirty="0"/>
                        <a:t>10922</a:t>
                      </a:r>
                    </a:p>
                  </a:txBody>
                  <a:tcPr anchor="ctr">
                    <a:solidFill>
                      <a:schemeClr val="accent2">
                        <a:lumMod val="40000"/>
                        <a:lumOff val="60000"/>
                      </a:schemeClr>
                    </a:solidFill>
                  </a:tcPr>
                </a:tc>
                <a:extLst>
                  <a:ext uri="{0D108BD9-81ED-4DB2-BD59-A6C34878D82A}">
                    <a16:rowId xmlns:a16="http://schemas.microsoft.com/office/drawing/2014/main" val="1441158252"/>
                  </a:ext>
                </a:extLst>
              </a:tr>
            </a:tbl>
          </a:graphicData>
        </a:graphic>
      </p:graphicFrame>
      <p:sp>
        <p:nvSpPr>
          <p:cNvPr id="9" name="Rectangle 1">
            <a:extLst>
              <a:ext uri="{FF2B5EF4-FFF2-40B4-BE49-F238E27FC236}">
                <a16:creationId xmlns:a16="http://schemas.microsoft.com/office/drawing/2014/main" id="{2C36CBFB-6F4D-44F6-917C-6E68619FB71E}"/>
              </a:ext>
            </a:extLst>
          </p:cNvPr>
          <p:cNvSpPr>
            <a:spLocks noChangeArrowheads="1"/>
          </p:cNvSpPr>
          <p:nvPr/>
        </p:nvSpPr>
        <p:spPr bwMode="auto">
          <a:xfrm>
            <a:off x="838200" y="21470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10" name="表格 9">
            <a:extLst>
              <a:ext uri="{FF2B5EF4-FFF2-40B4-BE49-F238E27FC236}">
                <a16:creationId xmlns:a16="http://schemas.microsoft.com/office/drawing/2014/main" id="{6CE27666-1748-4C16-90B4-AD70F75A796B}"/>
              </a:ext>
            </a:extLst>
          </p:cNvPr>
          <p:cNvGraphicFramePr>
            <a:graphicFrameLocks noGrp="1"/>
          </p:cNvGraphicFramePr>
          <p:nvPr>
            <p:extLst>
              <p:ext uri="{D42A27DB-BD31-4B8C-83A1-F6EECF244321}">
                <p14:modId xmlns:p14="http://schemas.microsoft.com/office/powerpoint/2010/main" val="3984986800"/>
              </p:ext>
            </p:extLst>
          </p:nvPr>
        </p:nvGraphicFramePr>
        <p:xfrm>
          <a:off x="6803065" y="2181904"/>
          <a:ext cx="5162108" cy="1737360"/>
        </p:xfrm>
        <a:graphic>
          <a:graphicData uri="http://schemas.openxmlformats.org/drawingml/2006/table">
            <a:tbl>
              <a:tblPr>
                <a:tableStyleId>{5940675A-B579-460E-94D1-54222C63F5DA}</a:tableStyleId>
              </a:tblPr>
              <a:tblGrid>
                <a:gridCol w="1290527">
                  <a:extLst>
                    <a:ext uri="{9D8B030D-6E8A-4147-A177-3AD203B41FA5}">
                      <a16:colId xmlns:a16="http://schemas.microsoft.com/office/drawing/2014/main" val="2046732857"/>
                    </a:ext>
                  </a:extLst>
                </a:gridCol>
                <a:gridCol w="1290527">
                  <a:extLst>
                    <a:ext uri="{9D8B030D-6E8A-4147-A177-3AD203B41FA5}">
                      <a16:colId xmlns:a16="http://schemas.microsoft.com/office/drawing/2014/main" val="1571938047"/>
                    </a:ext>
                  </a:extLst>
                </a:gridCol>
                <a:gridCol w="1290527">
                  <a:extLst>
                    <a:ext uri="{9D8B030D-6E8A-4147-A177-3AD203B41FA5}">
                      <a16:colId xmlns:a16="http://schemas.microsoft.com/office/drawing/2014/main" val="1474263433"/>
                    </a:ext>
                  </a:extLst>
                </a:gridCol>
                <a:gridCol w="1290527">
                  <a:extLst>
                    <a:ext uri="{9D8B030D-6E8A-4147-A177-3AD203B41FA5}">
                      <a16:colId xmlns:a16="http://schemas.microsoft.com/office/drawing/2014/main" val="3793433595"/>
                    </a:ext>
                  </a:extLst>
                </a:gridCol>
              </a:tblGrid>
              <a:tr h="545969">
                <a:tc>
                  <a:txBody>
                    <a:bodyPr/>
                    <a:lstStyle/>
                    <a:p>
                      <a:br>
                        <a:rPr lang="zh-CN" altLang="en-US"/>
                      </a:br>
                      <a:endParaRPr lang="zh-CN" altLang="en-US"/>
                    </a:p>
                  </a:txBody>
                  <a:tcPr anchor="ctr"/>
                </a:tc>
                <a:tc>
                  <a:txBody>
                    <a:bodyPr/>
                    <a:lstStyle/>
                    <a:p>
                      <a:r>
                        <a:rPr lang="en-US" b="1"/>
                        <a:t>PILERCR</a:t>
                      </a:r>
                    </a:p>
                  </a:txBody>
                  <a:tcPr anchor="ctr"/>
                </a:tc>
                <a:tc>
                  <a:txBody>
                    <a:bodyPr/>
                    <a:lstStyle/>
                    <a:p>
                      <a:r>
                        <a:rPr lang="en-US" b="1" dirty="0"/>
                        <a:t>CRT</a:t>
                      </a:r>
                    </a:p>
                  </a:txBody>
                  <a:tcPr anchor="ctr"/>
                </a:tc>
                <a:tc>
                  <a:txBody>
                    <a:bodyPr/>
                    <a:lstStyle/>
                    <a:p>
                      <a:r>
                        <a:rPr lang="zh-CN" altLang="en-US" b="1" dirty="0"/>
                        <a:t>合并</a:t>
                      </a:r>
                    </a:p>
                  </a:txBody>
                  <a:tcPr anchor="ctr"/>
                </a:tc>
                <a:extLst>
                  <a:ext uri="{0D108BD9-81ED-4DB2-BD59-A6C34878D82A}">
                    <a16:rowId xmlns:a16="http://schemas.microsoft.com/office/drawing/2014/main" val="70601262"/>
                  </a:ext>
                </a:extLst>
              </a:tr>
              <a:tr h="311983">
                <a:tc>
                  <a:txBody>
                    <a:bodyPr/>
                    <a:lstStyle/>
                    <a:p>
                      <a:r>
                        <a:rPr lang="en-US" dirty="0"/>
                        <a:t>Bacteria</a:t>
                      </a:r>
                    </a:p>
                  </a:txBody>
                  <a:tcPr anchor="ctr"/>
                </a:tc>
                <a:tc>
                  <a:txBody>
                    <a:bodyPr/>
                    <a:lstStyle/>
                    <a:p>
                      <a:r>
                        <a:rPr lang="en-US" altLang="zh-CN"/>
                        <a:t>156</a:t>
                      </a:r>
                    </a:p>
                  </a:txBody>
                  <a:tcPr anchor="ctr"/>
                </a:tc>
                <a:tc>
                  <a:txBody>
                    <a:bodyPr/>
                    <a:lstStyle/>
                    <a:p>
                      <a:r>
                        <a:rPr lang="en-US" altLang="zh-CN"/>
                        <a:t>158</a:t>
                      </a:r>
                    </a:p>
                  </a:txBody>
                  <a:tcPr anchor="ctr"/>
                </a:tc>
                <a:tc>
                  <a:txBody>
                    <a:bodyPr/>
                    <a:lstStyle/>
                    <a:p>
                      <a:r>
                        <a:rPr lang="en-US" altLang="zh-CN"/>
                        <a:t>162</a:t>
                      </a:r>
                    </a:p>
                  </a:txBody>
                  <a:tcPr anchor="ctr">
                    <a:solidFill>
                      <a:schemeClr val="accent1">
                        <a:lumMod val="20000"/>
                        <a:lumOff val="80000"/>
                      </a:schemeClr>
                    </a:solidFill>
                  </a:tcPr>
                </a:tc>
                <a:extLst>
                  <a:ext uri="{0D108BD9-81ED-4DB2-BD59-A6C34878D82A}">
                    <a16:rowId xmlns:a16="http://schemas.microsoft.com/office/drawing/2014/main" val="1120668104"/>
                  </a:ext>
                </a:extLst>
              </a:tr>
              <a:tr h="311983">
                <a:tc>
                  <a:txBody>
                    <a:bodyPr/>
                    <a:lstStyle/>
                    <a:p>
                      <a:r>
                        <a:rPr lang="en-US"/>
                        <a:t>ARRAY</a:t>
                      </a:r>
                    </a:p>
                  </a:txBody>
                  <a:tcPr anchor="ctr"/>
                </a:tc>
                <a:tc>
                  <a:txBody>
                    <a:bodyPr/>
                    <a:lstStyle/>
                    <a:p>
                      <a:r>
                        <a:rPr lang="en-US" altLang="zh-CN"/>
                        <a:t>446</a:t>
                      </a:r>
                    </a:p>
                  </a:txBody>
                  <a:tcPr anchor="ctr"/>
                </a:tc>
                <a:tc>
                  <a:txBody>
                    <a:bodyPr/>
                    <a:lstStyle/>
                    <a:p>
                      <a:r>
                        <a:rPr lang="en-US" altLang="zh-CN"/>
                        <a:t>394</a:t>
                      </a:r>
                    </a:p>
                  </a:txBody>
                  <a:tcPr anchor="ctr"/>
                </a:tc>
                <a:tc>
                  <a:txBody>
                    <a:bodyPr/>
                    <a:lstStyle/>
                    <a:p>
                      <a:r>
                        <a:rPr lang="en-US" altLang="zh-CN" dirty="0"/>
                        <a:t>399</a:t>
                      </a:r>
                    </a:p>
                  </a:txBody>
                  <a:tcPr anchor="ctr">
                    <a:solidFill>
                      <a:schemeClr val="accent1">
                        <a:lumMod val="20000"/>
                        <a:lumOff val="80000"/>
                      </a:schemeClr>
                    </a:solidFill>
                  </a:tcPr>
                </a:tc>
                <a:extLst>
                  <a:ext uri="{0D108BD9-81ED-4DB2-BD59-A6C34878D82A}">
                    <a16:rowId xmlns:a16="http://schemas.microsoft.com/office/drawing/2014/main" val="3534565180"/>
                  </a:ext>
                </a:extLst>
              </a:tr>
              <a:tr h="311983">
                <a:tc>
                  <a:txBody>
                    <a:bodyPr/>
                    <a:lstStyle/>
                    <a:p>
                      <a:r>
                        <a:rPr lang="en-US"/>
                        <a:t>SPACERS</a:t>
                      </a:r>
                    </a:p>
                  </a:txBody>
                  <a:tcPr anchor="ctr"/>
                </a:tc>
                <a:tc>
                  <a:txBody>
                    <a:bodyPr/>
                    <a:lstStyle/>
                    <a:p>
                      <a:r>
                        <a:rPr lang="en-US" altLang="zh-CN" dirty="0"/>
                        <a:t>9467</a:t>
                      </a:r>
                    </a:p>
                  </a:txBody>
                  <a:tcPr anchor="ctr"/>
                </a:tc>
                <a:tc>
                  <a:txBody>
                    <a:bodyPr/>
                    <a:lstStyle/>
                    <a:p>
                      <a:r>
                        <a:rPr lang="en-US" altLang="zh-CN"/>
                        <a:t>10424</a:t>
                      </a:r>
                    </a:p>
                  </a:txBody>
                  <a:tcPr anchor="ctr"/>
                </a:tc>
                <a:tc>
                  <a:txBody>
                    <a:bodyPr/>
                    <a:lstStyle/>
                    <a:p>
                      <a:r>
                        <a:rPr lang="en-US" altLang="zh-CN" dirty="0"/>
                        <a:t>10446</a:t>
                      </a:r>
                    </a:p>
                  </a:txBody>
                  <a:tcPr anchor="ctr">
                    <a:solidFill>
                      <a:schemeClr val="accent1">
                        <a:lumMod val="20000"/>
                        <a:lumOff val="80000"/>
                      </a:schemeClr>
                    </a:solidFill>
                  </a:tcPr>
                </a:tc>
                <a:extLst>
                  <a:ext uri="{0D108BD9-81ED-4DB2-BD59-A6C34878D82A}">
                    <a16:rowId xmlns:a16="http://schemas.microsoft.com/office/drawing/2014/main" val="142393149"/>
                  </a:ext>
                </a:extLst>
              </a:tr>
            </a:tbl>
          </a:graphicData>
        </a:graphic>
      </p:graphicFrame>
      <p:sp>
        <p:nvSpPr>
          <p:cNvPr id="11" name="Rectangle 2">
            <a:extLst>
              <a:ext uri="{FF2B5EF4-FFF2-40B4-BE49-F238E27FC236}">
                <a16:creationId xmlns:a16="http://schemas.microsoft.com/office/drawing/2014/main" id="{CED8138C-CCAF-4B9D-851C-FD604E7B8354}"/>
              </a:ext>
            </a:extLst>
          </p:cNvPr>
          <p:cNvSpPr>
            <a:spLocks noChangeArrowheads="1"/>
          </p:cNvSpPr>
          <p:nvPr/>
        </p:nvSpPr>
        <p:spPr bwMode="auto">
          <a:xfrm>
            <a:off x="933893" y="43761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12" name="文本框 11">
            <a:extLst>
              <a:ext uri="{FF2B5EF4-FFF2-40B4-BE49-F238E27FC236}">
                <a16:creationId xmlns:a16="http://schemas.microsoft.com/office/drawing/2014/main" id="{9162FF07-D87A-441A-AE38-6FC28D9F5A20}"/>
              </a:ext>
            </a:extLst>
          </p:cNvPr>
          <p:cNvSpPr txBox="1"/>
          <p:nvPr/>
        </p:nvSpPr>
        <p:spPr>
          <a:xfrm>
            <a:off x="109472" y="1566964"/>
            <a:ext cx="6097772" cy="369332"/>
          </a:xfrm>
          <a:prstGeom prst="rect">
            <a:avLst/>
          </a:prstGeom>
          <a:noFill/>
        </p:spPr>
        <p:txBody>
          <a:bodyPr wrap="square">
            <a:spAutoFit/>
          </a:bodyPr>
          <a:lstStyle/>
          <a:p>
            <a:r>
              <a:rPr lang="en-US" altLang="zh-CN" dirty="0"/>
              <a:t>CRISPR</a:t>
            </a:r>
            <a:r>
              <a:rPr lang="zh-CN" altLang="en-US" dirty="0"/>
              <a:t>不过滤</a:t>
            </a:r>
            <a:r>
              <a:rPr lang="en-US" altLang="zh-CN" dirty="0"/>
              <a:t>Cas</a:t>
            </a:r>
            <a:r>
              <a:rPr lang="zh-CN" altLang="en-US" dirty="0"/>
              <a:t>蛋白：</a:t>
            </a:r>
            <a:r>
              <a:rPr lang="en-US" altLang="zh-CN" dirty="0"/>
              <a:t>300</a:t>
            </a:r>
            <a:r>
              <a:rPr lang="zh-CN" altLang="en-US" dirty="0"/>
              <a:t>关系对，</a:t>
            </a:r>
            <a:r>
              <a:rPr lang="en-US" altLang="zh-CN" dirty="0"/>
              <a:t>67</a:t>
            </a:r>
            <a:r>
              <a:rPr lang="zh-CN" altLang="en-US" dirty="0"/>
              <a:t>个细菌、</a:t>
            </a:r>
            <a:r>
              <a:rPr lang="en-US" altLang="zh-CN" dirty="0"/>
              <a:t>242</a:t>
            </a:r>
            <a:r>
              <a:rPr lang="zh-CN" altLang="en-US" dirty="0"/>
              <a:t>个病毒​</a:t>
            </a:r>
          </a:p>
        </p:txBody>
      </p:sp>
      <p:graphicFrame>
        <p:nvGraphicFramePr>
          <p:cNvPr id="13" name="表格 12">
            <a:extLst>
              <a:ext uri="{FF2B5EF4-FFF2-40B4-BE49-F238E27FC236}">
                <a16:creationId xmlns:a16="http://schemas.microsoft.com/office/drawing/2014/main" id="{2B8A4C1F-8221-45BE-B748-6665FD00F5BC}"/>
              </a:ext>
            </a:extLst>
          </p:cNvPr>
          <p:cNvGraphicFramePr>
            <a:graphicFrameLocks noGrp="1"/>
          </p:cNvGraphicFramePr>
          <p:nvPr>
            <p:extLst>
              <p:ext uri="{D42A27DB-BD31-4B8C-83A1-F6EECF244321}">
                <p14:modId xmlns:p14="http://schemas.microsoft.com/office/powerpoint/2010/main" val="3136332105"/>
              </p:ext>
            </p:extLst>
          </p:nvPr>
        </p:nvGraphicFramePr>
        <p:xfrm>
          <a:off x="1795131" y="3990160"/>
          <a:ext cx="3329763" cy="2867840"/>
        </p:xfrm>
        <a:graphic>
          <a:graphicData uri="http://schemas.openxmlformats.org/drawingml/2006/table">
            <a:tbl>
              <a:tblPr>
                <a:tableStyleId>{5940675A-B579-460E-94D1-54222C63F5DA}</a:tableStyleId>
              </a:tblPr>
              <a:tblGrid>
                <a:gridCol w="1109921">
                  <a:extLst>
                    <a:ext uri="{9D8B030D-6E8A-4147-A177-3AD203B41FA5}">
                      <a16:colId xmlns:a16="http://schemas.microsoft.com/office/drawing/2014/main" val="3514450267"/>
                    </a:ext>
                  </a:extLst>
                </a:gridCol>
                <a:gridCol w="1109921">
                  <a:extLst>
                    <a:ext uri="{9D8B030D-6E8A-4147-A177-3AD203B41FA5}">
                      <a16:colId xmlns:a16="http://schemas.microsoft.com/office/drawing/2014/main" val="3913064114"/>
                    </a:ext>
                  </a:extLst>
                </a:gridCol>
                <a:gridCol w="1109921">
                  <a:extLst>
                    <a:ext uri="{9D8B030D-6E8A-4147-A177-3AD203B41FA5}">
                      <a16:colId xmlns:a16="http://schemas.microsoft.com/office/drawing/2014/main" val="1858816106"/>
                    </a:ext>
                  </a:extLst>
                </a:gridCol>
              </a:tblGrid>
              <a:tr h="494017">
                <a:tc>
                  <a:txBody>
                    <a:bodyPr/>
                    <a:lstStyle/>
                    <a:p>
                      <a:r>
                        <a:rPr lang="en-US" altLang="zh-CN" sz="1400" b="1" dirty="0"/>
                        <a:t>Level</a:t>
                      </a:r>
                      <a:endParaRPr lang="en-US" sz="1400" b="1" dirty="0"/>
                    </a:p>
                  </a:txBody>
                  <a:tcPr anchor="ctr"/>
                </a:tc>
                <a:tc>
                  <a:txBody>
                    <a:bodyPr/>
                    <a:lstStyle/>
                    <a:p>
                      <a:r>
                        <a:rPr lang="en-US" altLang="zh-CN" sz="1400" b="1" dirty="0"/>
                        <a:t>Purity</a:t>
                      </a:r>
                      <a:r>
                        <a:rPr lang="zh-CN" altLang="en-US" sz="1400" b="1" dirty="0"/>
                        <a:t>（过滤前）</a:t>
                      </a:r>
                      <a:endParaRPr lang="en-US" sz="1400" b="1" dirty="0"/>
                    </a:p>
                  </a:txBody>
                  <a:tcPr anchor="ctr"/>
                </a:tc>
                <a:tc>
                  <a:txBody>
                    <a:bodyPr/>
                    <a:lstStyle/>
                    <a:p>
                      <a:r>
                        <a:rPr lang="en-US" altLang="zh-CN" sz="1400" b="1" dirty="0"/>
                        <a:t>Purity</a:t>
                      </a:r>
                      <a:r>
                        <a:rPr lang="zh-CN" altLang="en-US" sz="1400" b="1" dirty="0"/>
                        <a:t>（过滤后）</a:t>
                      </a:r>
                      <a:endParaRPr lang="en-US" sz="1400" b="1" dirty="0"/>
                    </a:p>
                  </a:txBody>
                  <a:tcPr anchor="ctr"/>
                </a:tc>
                <a:extLst>
                  <a:ext uri="{0D108BD9-81ED-4DB2-BD59-A6C34878D82A}">
                    <a16:rowId xmlns:a16="http://schemas.microsoft.com/office/drawing/2014/main" val="1845024450"/>
                  </a:ext>
                </a:extLst>
              </a:tr>
              <a:tr h="348016">
                <a:tc>
                  <a:txBody>
                    <a:bodyPr/>
                    <a:lstStyle/>
                    <a:p>
                      <a:r>
                        <a:rPr lang="en-US" sz="1400"/>
                        <a:t>kingdom</a:t>
                      </a:r>
                    </a:p>
                  </a:txBody>
                  <a:tcPr anchor="ctr"/>
                </a:tc>
                <a:tc>
                  <a:txBody>
                    <a:bodyPr/>
                    <a:lstStyle/>
                    <a:p>
                      <a:r>
                        <a:rPr lang="en-US" altLang="zh-CN" sz="1400"/>
                        <a:t>100.00</a:t>
                      </a:r>
                    </a:p>
                  </a:txBody>
                  <a:tcPr anchor="ctr">
                    <a:noFill/>
                  </a:tcPr>
                </a:tc>
                <a:tc>
                  <a:txBody>
                    <a:bodyPr/>
                    <a:lstStyle/>
                    <a:p>
                      <a:r>
                        <a:rPr lang="en-US" altLang="zh-CN" sz="1400"/>
                        <a:t>100.00</a:t>
                      </a:r>
                    </a:p>
                  </a:txBody>
                  <a:tcPr anchor="ctr">
                    <a:noFill/>
                  </a:tcPr>
                </a:tc>
                <a:extLst>
                  <a:ext uri="{0D108BD9-81ED-4DB2-BD59-A6C34878D82A}">
                    <a16:rowId xmlns:a16="http://schemas.microsoft.com/office/drawing/2014/main" val="2828699422"/>
                  </a:ext>
                </a:extLst>
              </a:tr>
              <a:tr h="348016">
                <a:tc>
                  <a:txBody>
                    <a:bodyPr/>
                    <a:lstStyle/>
                    <a:p>
                      <a:r>
                        <a:rPr lang="en-US" sz="1400"/>
                        <a:t>phylum</a:t>
                      </a:r>
                    </a:p>
                  </a:txBody>
                  <a:tcPr anchor="ctr"/>
                </a:tc>
                <a:tc>
                  <a:txBody>
                    <a:bodyPr/>
                    <a:lstStyle/>
                    <a:p>
                      <a:r>
                        <a:rPr lang="en-US" altLang="zh-CN" sz="1400"/>
                        <a:t>100.00</a:t>
                      </a:r>
                    </a:p>
                  </a:txBody>
                  <a:tcPr anchor="ctr">
                    <a:noFill/>
                  </a:tcPr>
                </a:tc>
                <a:tc>
                  <a:txBody>
                    <a:bodyPr/>
                    <a:lstStyle/>
                    <a:p>
                      <a:r>
                        <a:rPr lang="en-US" altLang="zh-CN" sz="1400"/>
                        <a:t>100.00</a:t>
                      </a:r>
                    </a:p>
                  </a:txBody>
                  <a:tcPr anchor="ctr">
                    <a:noFill/>
                  </a:tcPr>
                </a:tc>
                <a:extLst>
                  <a:ext uri="{0D108BD9-81ED-4DB2-BD59-A6C34878D82A}">
                    <a16:rowId xmlns:a16="http://schemas.microsoft.com/office/drawing/2014/main" val="1673017042"/>
                  </a:ext>
                </a:extLst>
              </a:tr>
              <a:tr h="348016">
                <a:tc>
                  <a:txBody>
                    <a:bodyPr/>
                    <a:lstStyle/>
                    <a:p>
                      <a:r>
                        <a:rPr lang="en-US" sz="1400"/>
                        <a:t>class</a:t>
                      </a:r>
                    </a:p>
                  </a:txBody>
                  <a:tcPr anchor="ctr"/>
                </a:tc>
                <a:tc>
                  <a:txBody>
                    <a:bodyPr/>
                    <a:lstStyle/>
                    <a:p>
                      <a:r>
                        <a:rPr lang="en-US" altLang="zh-CN" sz="1400"/>
                        <a:t>100.00</a:t>
                      </a:r>
                    </a:p>
                  </a:txBody>
                  <a:tcPr anchor="ctr">
                    <a:noFill/>
                  </a:tcPr>
                </a:tc>
                <a:tc>
                  <a:txBody>
                    <a:bodyPr/>
                    <a:lstStyle/>
                    <a:p>
                      <a:r>
                        <a:rPr lang="en-US" altLang="zh-CN" sz="1400"/>
                        <a:t>100.00</a:t>
                      </a:r>
                    </a:p>
                  </a:txBody>
                  <a:tcPr anchor="ctr">
                    <a:noFill/>
                  </a:tcPr>
                </a:tc>
                <a:extLst>
                  <a:ext uri="{0D108BD9-81ED-4DB2-BD59-A6C34878D82A}">
                    <a16:rowId xmlns:a16="http://schemas.microsoft.com/office/drawing/2014/main" val="757616943"/>
                  </a:ext>
                </a:extLst>
              </a:tr>
              <a:tr h="348016">
                <a:tc>
                  <a:txBody>
                    <a:bodyPr/>
                    <a:lstStyle/>
                    <a:p>
                      <a:r>
                        <a:rPr lang="en-US" sz="1400"/>
                        <a:t>order</a:t>
                      </a:r>
                    </a:p>
                  </a:txBody>
                  <a:tcPr anchor="ctr"/>
                </a:tc>
                <a:tc>
                  <a:txBody>
                    <a:bodyPr/>
                    <a:lstStyle/>
                    <a:p>
                      <a:r>
                        <a:rPr lang="en-US" altLang="zh-CN" sz="1400" dirty="0"/>
                        <a:t>100.00</a:t>
                      </a:r>
                    </a:p>
                  </a:txBody>
                  <a:tcPr anchor="ctr">
                    <a:noFill/>
                  </a:tcPr>
                </a:tc>
                <a:tc>
                  <a:txBody>
                    <a:bodyPr/>
                    <a:lstStyle/>
                    <a:p>
                      <a:r>
                        <a:rPr lang="en-US" altLang="zh-CN" sz="1400" dirty="0"/>
                        <a:t>100.00</a:t>
                      </a:r>
                    </a:p>
                  </a:txBody>
                  <a:tcPr anchor="ctr">
                    <a:noFill/>
                  </a:tcPr>
                </a:tc>
                <a:extLst>
                  <a:ext uri="{0D108BD9-81ED-4DB2-BD59-A6C34878D82A}">
                    <a16:rowId xmlns:a16="http://schemas.microsoft.com/office/drawing/2014/main" val="3300777892"/>
                  </a:ext>
                </a:extLst>
              </a:tr>
              <a:tr h="290598">
                <a:tc>
                  <a:txBody>
                    <a:bodyPr/>
                    <a:lstStyle/>
                    <a:p>
                      <a:r>
                        <a:rPr lang="en-US" sz="1400"/>
                        <a:t>family</a:t>
                      </a:r>
                    </a:p>
                  </a:txBody>
                  <a:tcPr anchor="ctr"/>
                </a:tc>
                <a:tc>
                  <a:txBody>
                    <a:bodyPr/>
                    <a:lstStyle/>
                    <a:p>
                      <a:r>
                        <a:rPr lang="en-US" altLang="zh-CN" sz="1400" dirty="0"/>
                        <a:t>99.79</a:t>
                      </a:r>
                    </a:p>
                  </a:txBody>
                  <a:tcPr anchor="ctr">
                    <a:solidFill>
                      <a:schemeClr val="accent2">
                        <a:lumMod val="40000"/>
                        <a:lumOff val="60000"/>
                      </a:schemeClr>
                    </a:solidFill>
                  </a:tcPr>
                </a:tc>
                <a:tc>
                  <a:txBody>
                    <a:bodyPr/>
                    <a:lstStyle/>
                    <a:p>
                      <a:r>
                        <a:rPr lang="en-US" altLang="zh-CN" sz="1400" dirty="0"/>
                        <a:t>99.78</a:t>
                      </a:r>
                    </a:p>
                  </a:txBody>
                  <a:tcPr anchor="ctr">
                    <a:solidFill>
                      <a:schemeClr val="accent1">
                        <a:lumMod val="20000"/>
                        <a:lumOff val="80000"/>
                      </a:schemeClr>
                    </a:solidFill>
                  </a:tcPr>
                </a:tc>
                <a:extLst>
                  <a:ext uri="{0D108BD9-81ED-4DB2-BD59-A6C34878D82A}">
                    <a16:rowId xmlns:a16="http://schemas.microsoft.com/office/drawing/2014/main" val="2363502753"/>
                  </a:ext>
                </a:extLst>
              </a:tr>
              <a:tr h="290598">
                <a:tc>
                  <a:txBody>
                    <a:bodyPr/>
                    <a:lstStyle/>
                    <a:p>
                      <a:r>
                        <a:rPr lang="en-US" sz="1400"/>
                        <a:t>genus</a:t>
                      </a:r>
                    </a:p>
                  </a:txBody>
                  <a:tcPr anchor="ctr"/>
                </a:tc>
                <a:tc>
                  <a:txBody>
                    <a:bodyPr/>
                    <a:lstStyle/>
                    <a:p>
                      <a:r>
                        <a:rPr lang="en-US" altLang="zh-CN" sz="1400"/>
                        <a:t>97.80</a:t>
                      </a:r>
                    </a:p>
                  </a:txBody>
                  <a:tcPr anchor="ctr">
                    <a:solidFill>
                      <a:schemeClr val="accent2">
                        <a:lumMod val="40000"/>
                        <a:lumOff val="60000"/>
                      </a:schemeClr>
                    </a:solidFill>
                  </a:tcPr>
                </a:tc>
                <a:tc>
                  <a:txBody>
                    <a:bodyPr/>
                    <a:lstStyle/>
                    <a:p>
                      <a:r>
                        <a:rPr lang="en-US" altLang="zh-CN" sz="1400" dirty="0"/>
                        <a:t>97.70</a:t>
                      </a:r>
                    </a:p>
                  </a:txBody>
                  <a:tcPr anchor="ctr">
                    <a:solidFill>
                      <a:schemeClr val="accent1">
                        <a:lumMod val="20000"/>
                        <a:lumOff val="80000"/>
                      </a:schemeClr>
                    </a:solidFill>
                  </a:tcPr>
                </a:tc>
                <a:extLst>
                  <a:ext uri="{0D108BD9-81ED-4DB2-BD59-A6C34878D82A}">
                    <a16:rowId xmlns:a16="http://schemas.microsoft.com/office/drawing/2014/main" val="1745648532"/>
                  </a:ext>
                </a:extLst>
              </a:tr>
              <a:tr h="348016">
                <a:tc>
                  <a:txBody>
                    <a:bodyPr/>
                    <a:lstStyle/>
                    <a:p>
                      <a:r>
                        <a:rPr lang="en-US" sz="1400"/>
                        <a:t>species</a:t>
                      </a:r>
                    </a:p>
                  </a:txBody>
                  <a:tcPr anchor="ctr"/>
                </a:tc>
                <a:tc>
                  <a:txBody>
                    <a:bodyPr/>
                    <a:lstStyle/>
                    <a:p>
                      <a:r>
                        <a:rPr lang="en-US" altLang="zh-CN" sz="1400" dirty="0"/>
                        <a:t>95.80</a:t>
                      </a:r>
                    </a:p>
                  </a:txBody>
                  <a:tcPr anchor="ctr">
                    <a:solidFill>
                      <a:schemeClr val="accent2">
                        <a:lumMod val="40000"/>
                        <a:lumOff val="60000"/>
                      </a:schemeClr>
                    </a:solidFill>
                  </a:tcPr>
                </a:tc>
                <a:tc>
                  <a:txBody>
                    <a:bodyPr/>
                    <a:lstStyle/>
                    <a:p>
                      <a:r>
                        <a:rPr lang="en-US" altLang="zh-CN" sz="1400" dirty="0"/>
                        <a:t>95.62</a:t>
                      </a:r>
                    </a:p>
                  </a:txBody>
                  <a:tcPr anchor="ctr">
                    <a:solidFill>
                      <a:schemeClr val="accent1">
                        <a:lumMod val="20000"/>
                        <a:lumOff val="80000"/>
                      </a:schemeClr>
                    </a:solidFill>
                  </a:tcPr>
                </a:tc>
                <a:extLst>
                  <a:ext uri="{0D108BD9-81ED-4DB2-BD59-A6C34878D82A}">
                    <a16:rowId xmlns:a16="http://schemas.microsoft.com/office/drawing/2014/main" val="1741291239"/>
                  </a:ext>
                </a:extLst>
              </a:tr>
            </a:tbl>
          </a:graphicData>
        </a:graphic>
      </p:graphicFrame>
      <p:sp>
        <p:nvSpPr>
          <p:cNvPr id="15" name="Rectangle 4">
            <a:extLst>
              <a:ext uri="{FF2B5EF4-FFF2-40B4-BE49-F238E27FC236}">
                <a16:creationId xmlns:a16="http://schemas.microsoft.com/office/drawing/2014/main" id="{7C42B8E9-E28C-43CE-A3B9-93BD86A60CC2}"/>
              </a:ext>
            </a:extLst>
          </p:cNvPr>
          <p:cNvSpPr>
            <a:spLocks noChangeArrowheads="1"/>
          </p:cNvSpPr>
          <p:nvPr/>
        </p:nvSpPr>
        <p:spPr bwMode="auto">
          <a:xfrm>
            <a:off x="1795131" y="4086374"/>
            <a:ext cx="2726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16" name="表格 15">
            <a:extLst>
              <a:ext uri="{FF2B5EF4-FFF2-40B4-BE49-F238E27FC236}">
                <a16:creationId xmlns:a16="http://schemas.microsoft.com/office/drawing/2014/main" id="{25F3A2AE-33ED-4E61-A279-25E40B2D46E2}"/>
              </a:ext>
            </a:extLst>
          </p:cNvPr>
          <p:cNvGraphicFramePr>
            <a:graphicFrameLocks noGrp="1"/>
          </p:cNvGraphicFramePr>
          <p:nvPr>
            <p:extLst>
              <p:ext uri="{D42A27DB-BD31-4B8C-83A1-F6EECF244321}">
                <p14:modId xmlns:p14="http://schemas.microsoft.com/office/powerpoint/2010/main" val="4112357024"/>
              </p:ext>
            </p:extLst>
          </p:nvPr>
        </p:nvGraphicFramePr>
        <p:xfrm>
          <a:off x="7528797" y="3990160"/>
          <a:ext cx="3329763" cy="2867840"/>
        </p:xfrm>
        <a:graphic>
          <a:graphicData uri="http://schemas.openxmlformats.org/drawingml/2006/table">
            <a:tbl>
              <a:tblPr>
                <a:tableStyleId>{5940675A-B579-460E-94D1-54222C63F5DA}</a:tableStyleId>
              </a:tblPr>
              <a:tblGrid>
                <a:gridCol w="1109921">
                  <a:extLst>
                    <a:ext uri="{9D8B030D-6E8A-4147-A177-3AD203B41FA5}">
                      <a16:colId xmlns:a16="http://schemas.microsoft.com/office/drawing/2014/main" val="3514450267"/>
                    </a:ext>
                  </a:extLst>
                </a:gridCol>
                <a:gridCol w="1109921">
                  <a:extLst>
                    <a:ext uri="{9D8B030D-6E8A-4147-A177-3AD203B41FA5}">
                      <a16:colId xmlns:a16="http://schemas.microsoft.com/office/drawing/2014/main" val="3913064114"/>
                    </a:ext>
                  </a:extLst>
                </a:gridCol>
                <a:gridCol w="1109921">
                  <a:extLst>
                    <a:ext uri="{9D8B030D-6E8A-4147-A177-3AD203B41FA5}">
                      <a16:colId xmlns:a16="http://schemas.microsoft.com/office/drawing/2014/main" val="1858816106"/>
                    </a:ext>
                  </a:extLst>
                </a:gridCol>
              </a:tblGrid>
              <a:tr h="355423">
                <a:tc>
                  <a:txBody>
                    <a:bodyPr/>
                    <a:lstStyle/>
                    <a:p>
                      <a:r>
                        <a:rPr lang="en-US" altLang="zh-CN" sz="1400" b="1" dirty="0"/>
                        <a:t>Level</a:t>
                      </a:r>
                      <a:endParaRPr lang="en-US" sz="1400" b="1" dirty="0"/>
                    </a:p>
                  </a:txBody>
                  <a:tcPr anchor="ctr"/>
                </a:tc>
                <a:tc>
                  <a:txBody>
                    <a:bodyPr/>
                    <a:lstStyle/>
                    <a:p>
                      <a:r>
                        <a:rPr lang="en-US" altLang="zh-CN" sz="1400" b="1" dirty="0" err="1"/>
                        <a:t>precison</a:t>
                      </a:r>
                      <a:r>
                        <a:rPr lang="zh-CN" altLang="en-US" sz="1400" b="1" dirty="0"/>
                        <a:t>（过滤前）</a:t>
                      </a:r>
                      <a:endParaRPr lang="en-US" sz="1400" b="1" dirty="0"/>
                    </a:p>
                  </a:txBody>
                  <a:tcPr anchor="ctr"/>
                </a:tc>
                <a:tc>
                  <a:txBody>
                    <a:bodyPr/>
                    <a:lstStyle/>
                    <a:p>
                      <a:r>
                        <a:rPr lang="en-US" altLang="zh-CN" sz="1400" b="1" dirty="0" err="1"/>
                        <a:t>precison</a:t>
                      </a:r>
                      <a:r>
                        <a:rPr lang="zh-CN" altLang="en-US" sz="1400" b="1" dirty="0"/>
                        <a:t>（过滤后）</a:t>
                      </a:r>
                      <a:endParaRPr lang="en-US" sz="1400" b="1" dirty="0"/>
                    </a:p>
                  </a:txBody>
                  <a:tcPr anchor="ctr"/>
                </a:tc>
                <a:extLst>
                  <a:ext uri="{0D108BD9-81ED-4DB2-BD59-A6C34878D82A}">
                    <a16:rowId xmlns:a16="http://schemas.microsoft.com/office/drawing/2014/main" val="1845024450"/>
                  </a:ext>
                </a:extLst>
              </a:tr>
              <a:tr h="348016">
                <a:tc>
                  <a:txBody>
                    <a:bodyPr/>
                    <a:lstStyle/>
                    <a:p>
                      <a:r>
                        <a:rPr lang="en-US" sz="1400"/>
                        <a:t>kingdom</a:t>
                      </a:r>
                    </a:p>
                  </a:txBody>
                  <a:tcPr anchor="ctr"/>
                </a:tc>
                <a:tc>
                  <a:txBody>
                    <a:bodyPr/>
                    <a:lstStyle/>
                    <a:p>
                      <a:r>
                        <a:rPr lang="en-US" altLang="zh-CN" sz="1400" dirty="0"/>
                        <a:t>100.00</a:t>
                      </a:r>
                    </a:p>
                  </a:txBody>
                  <a:tcPr anchor="ctr"/>
                </a:tc>
                <a:tc>
                  <a:txBody>
                    <a:bodyPr/>
                    <a:lstStyle/>
                    <a:p>
                      <a:r>
                        <a:rPr lang="en-US" altLang="zh-CN" sz="1400"/>
                        <a:t>100.00</a:t>
                      </a:r>
                    </a:p>
                  </a:txBody>
                  <a:tcPr anchor="ctr"/>
                </a:tc>
                <a:extLst>
                  <a:ext uri="{0D108BD9-81ED-4DB2-BD59-A6C34878D82A}">
                    <a16:rowId xmlns:a16="http://schemas.microsoft.com/office/drawing/2014/main" val="2828699422"/>
                  </a:ext>
                </a:extLst>
              </a:tr>
              <a:tr h="348016">
                <a:tc>
                  <a:txBody>
                    <a:bodyPr/>
                    <a:lstStyle/>
                    <a:p>
                      <a:r>
                        <a:rPr lang="en-US" sz="1400"/>
                        <a:t>phylum</a:t>
                      </a:r>
                    </a:p>
                  </a:txBody>
                  <a:tcPr anchor="ctr"/>
                </a:tc>
                <a:tc>
                  <a:txBody>
                    <a:bodyPr/>
                    <a:lstStyle/>
                    <a:p>
                      <a:r>
                        <a:rPr lang="en-US" altLang="zh-CN" sz="1400" dirty="0"/>
                        <a:t>100.00</a:t>
                      </a:r>
                    </a:p>
                  </a:txBody>
                  <a:tcPr anchor="ctr"/>
                </a:tc>
                <a:tc>
                  <a:txBody>
                    <a:bodyPr/>
                    <a:lstStyle/>
                    <a:p>
                      <a:r>
                        <a:rPr lang="en-US" altLang="zh-CN" sz="1400"/>
                        <a:t>100.00</a:t>
                      </a:r>
                    </a:p>
                  </a:txBody>
                  <a:tcPr anchor="ctr"/>
                </a:tc>
                <a:extLst>
                  <a:ext uri="{0D108BD9-81ED-4DB2-BD59-A6C34878D82A}">
                    <a16:rowId xmlns:a16="http://schemas.microsoft.com/office/drawing/2014/main" val="1673017042"/>
                  </a:ext>
                </a:extLst>
              </a:tr>
              <a:tr h="348016">
                <a:tc>
                  <a:txBody>
                    <a:bodyPr/>
                    <a:lstStyle/>
                    <a:p>
                      <a:r>
                        <a:rPr lang="en-US" sz="1400"/>
                        <a:t>class</a:t>
                      </a:r>
                    </a:p>
                  </a:txBody>
                  <a:tcPr anchor="ctr"/>
                </a:tc>
                <a:tc>
                  <a:txBody>
                    <a:bodyPr/>
                    <a:lstStyle/>
                    <a:p>
                      <a:r>
                        <a:rPr lang="en-US" altLang="zh-CN" sz="1400"/>
                        <a:t>100.00</a:t>
                      </a:r>
                    </a:p>
                  </a:txBody>
                  <a:tcPr anchor="ctr"/>
                </a:tc>
                <a:tc>
                  <a:txBody>
                    <a:bodyPr/>
                    <a:lstStyle/>
                    <a:p>
                      <a:r>
                        <a:rPr lang="en-US" altLang="zh-CN" sz="1400" dirty="0"/>
                        <a:t>100.00</a:t>
                      </a:r>
                    </a:p>
                  </a:txBody>
                  <a:tcPr anchor="ctr"/>
                </a:tc>
                <a:extLst>
                  <a:ext uri="{0D108BD9-81ED-4DB2-BD59-A6C34878D82A}">
                    <a16:rowId xmlns:a16="http://schemas.microsoft.com/office/drawing/2014/main" val="757616943"/>
                  </a:ext>
                </a:extLst>
              </a:tr>
              <a:tr h="348016">
                <a:tc>
                  <a:txBody>
                    <a:bodyPr/>
                    <a:lstStyle/>
                    <a:p>
                      <a:r>
                        <a:rPr lang="en-US" sz="1400"/>
                        <a:t>order</a:t>
                      </a:r>
                    </a:p>
                  </a:txBody>
                  <a:tcPr anchor="ctr"/>
                </a:tc>
                <a:tc>
                  <a:txBody>
                    <a:bodyPr/>
                    <a:lstStyle/>
                    <a:p>
                      <a:r>
                        <a:rPr lang="en-US" altLang="zh-CN" sz="1400" dirty="0"/>
                        <a:t>100.00</a:t>
                      </a:r>
                    </a:p>
                  </a:txBody>
                  <a:tcPr anchor="ctr"/>
                </a:tc>
                <a:tc>
                  <a:txBody>
                    <a:bodyPr/>
                    <a:lstStyle/>
                    <a:p>
                      <a:r>
                        <a:rPr lang="en-US" altLang="zh-CN" sz="1400" dirty="0"/>
                        <a:t>100.00</a:t>
                      </a:r>
                    </a:p>
                  </a:txBody>
                  <a:tcPr anchor="ctr"/>
                </a:tc>
                <a:extLst>
                  <a:ext uri="{0D108BD9-81ED-4DB2-BD59-A6C34878D82A}">
                    <a16:rowId xmlns:a16="http://schemas.microsoft.com/office/drawing/2014/main" val="3300777892"/>
                  </a:ext>
                </a:extLst>
              </a:tr>
              <a:tr h="290598">
                <a:tc>
                  <a:txBody>
                    <a:bodyPr/>
                    <a:lstStyle/>
                    <a:p>
                      <a:r>
                        <a:rPr lang="en-US" sz="1400"/>
                        <a:t>family</a:t>
                      </a:r>
                    </a:p>
                  </a:txBody>
                  <a:tcPr anchor="ctr"/>
                </a:tc>
                <a:tc>
                  <a:txBody>
                    <a:bodyPr/>
                    <a:lstStyle/>
                    <a:p>
                      <a:r>
                        <a:rPr lang="en-US" altLang="zh-CN" sz="1400" dirty="0"/>
                        <a:t>99.00</a:t>
                      </a:r>
                    </a:p>
                  </a:txBody>
                  <a:tcPr anchor="ctr">
                    <a:solidFill>
                      <a:schemeClr val="accent2">
                        <a:lumMod val="40000"/>
                        <a:lumOff val="60000"/>
                      </a:schemeClr>
                    </a:solidFill>
                  </a:tcPr>
                </a:tc>
                <a:tc>
                  <a:txBody>
                    <a:bodyPr/>
                    <a:lstStyle/>
                    <a:p>
                      <a:r>
                        <a:rPr lang="en-US" altLang="zh-CN" sz="1400" dirty="0"/>
                        <a:t>98.97</a:t>
                      </a:r>
                    </a:p>
                  </a:txBody>
                  <a:tcPr anchor="ctr">
                    <a:solidFill>
                      <a:schemeClr val="accent1">
                        <a:lumMod val="20000"/>
                        <a:lumOff val="80000"/>
                      </a:schemeClr>
                    </a:solidFill>
                  </a:tcPr>
                </a:tc>
                <a:extLst>
                  <a:ext uri="{0D108BD9-81ED-4DB2-BD59-A6C34878D82A}">
                    <a16:rowId xmlns:a16="http://schemas.microsoft.com/office/drawing/2014/main" val="2363502753"/>
                  </a:ext>
                </a:extLst>
              </a:tr>
              <a:tr h="290598">
                <a:tc>
                  <a:txBody>
                    <a:bodyPr/>
                    <a:lstStyle/>
                    <a:p>
                      <a:r>
                        <a:rPr lang="en-US" sz="1400"/>
                        <a:t>genus</a:t>
                      </a:r>
                    </a:p>
                  </a:txBody>
                  <a:tcPr anchor="ctr"/>
                </a:tc>
                <a:tc>
                  <a:txBody>
                    <a:bodyPr/>
                    <a:lstStyle/>
                    <a:p>
                      <a:r>
                        <a:rPr lang="en-US" altLang="zh-CN" sz="1400" dirty="0"/>
                        <a:t>77.67</a:t>
                      </a:r>
                    </a:p>
                  </a:txBody>
                  <a:tcPr anchor="ctr">
                    <a:solidFill>
                      <a:schemeClr val="accent2">
                        <a:lumMod val="40000"/>
                        <a:lumOff val="60000"/>
                      </a:schemeClr>
                    </a:solidFill>
                  </a:tcPr>
                </a:tc>
                <a:tc>
                  <a:txBody>
                    <a:bodyPr/>
                    <a:lstStyle/>
                    <a:p>
                      <a:r>
                        <a:rPr lang="en-US" altLang="zh-CN" sz="1400" dirty="0"/>
                        <a:t>77.24</a:t>
                      </a:r>
                    </a:p>
                  </a:txBody>
                  <a:tcPr anchor="ctr">
                    <a:solidFill>
                      <a:schemeClr val="accent1">
                        <a:lumMod val="20000"/>
                        <a:lumOff val="80000"/>
                      </a:schemeClr>
                    </a:solidFill>
                  </a:tcPr>
                </a:tc>
                <a:extLst>
                  <a:ext uri="{0D108BD9-81ED-4DB2-BD59-A6C34878D82A}">
                    <a16:rowId xmlns:a16="http://schemas.microsoft.com/office/drawing/2014/main" val="1745648532"/>
                  </a:ext>
                </a:extLst>
              </a:tr>
              <a:tr h="348016">
                <a:tc>
                  <a:txBody>
                    <a:bodyPr/>
                    <a:lstStyle/>
                    <a:p>
                      <a:r>
                        <a:rPr lang="en-US" sz="1400"/>
                        <a:t>species</a:t>
                      </a:r>
                    </a:p>
                  </a:txBody>
                  <a:tcPr anchor="ctr"/>
                </a:tc>
                <a:tc>
                  <a:txBody>
                    <a:bodyPr/>
                    <a:lstStyle/>
                    <a:p>
                      <a:r>
                        <a:rPr lang="en-US" altLang="zh-CN" sz="1400" dirty="0"/>
                        <a:t>69.33</a:t>
                      </a:r>
                    </a:p>
                  </a:txBody>
                  <a:tcPr anchor="ctr">
                    <a:solidFill>
                      <a:schemeClr val="accent2">
                        <a:lumMod val="40000"/>
                        <a:lumOff val="60000"/>
                      </a:schemeClr>
                    </a:solidFill>
                  </a:tcPr>
                </a:tc>
                <a:tc>
                  <a:txBody>
                    <a:bodyPr/>
                    <a:lstStyle/>
                    <a:p>
                      <a:r>
                        <a:rPr lang="en-US" altLang="zh-CN" sz="1400" dirty="0"/>
                        <a:t>68.62</a:t>
                      </a:r>
                    </a:p>
                  </a:txBody>
                  <a:tcPr anchor="ctr">
                    <a:solidFill>
                      <a:schemeClr val="accent1">
                        <a:lumMod val="20000"/>
                        <a:lumOff val="80000"/>
                      </a:schemeClr>
                    </a:solidFill>
                  </a:tcPr>
                </a:tc>
                <a:extLst>
                  <a:ext uri="{0D108BD9-81ED-4DB2-BD59-A6C34878D82A}">
                    <a16:rowId xmlns:a16="http://schemas.microsoft.com/office/drawing/2014/main" val="1741291239"/>
                  </a:ext>
                </a:extLst>
              </a:tr>
            </a:tbl>
          </a:graphicData>
        </a:graphic>
      </p:graphicFrame>
      <p:sp>
        <p:nvSpPr>
          <p:cNvPr id="19" name="标题 4">
            <a:extLst>
              <a:ext uri="{FF2B5EF4-FFF2-40B4-BE49-F238E27FC236}">
                <a16:creationId xmlns:a16="http://schemas.microsoft.com/office/drawing/2014/main" id="{7AB8B285-B84B-464B-9F47-FD84C6733567}"/>
              </a:ext>
            </a:extLst>
          </p:cNvPr>
          <p:cNvSpPr>
            <a:spLocks noGrp="1"/>
          </p:cNvSpPr>
          <p:nvPr>
            <p:ph type="title"/>
          </p:nvPr>
        </p:nvSpPr>
        <p:spPr>
          <a:xfrm>
            <a:off x="189614" y="240926"/>
            <a:ext cx="10515600" cy="1325563"/>
          </a:xfrm>
        </p:spPr>
        <p:txBody>
          <a:bodyPr/>
          <a:lstStyle/>
          <a:p>
            <a:r>
              <a:rPr lang="en-US" altLang="zh-CN" dirty="0"/>
              <a:t>2.</a:t>
            </a:r>
            <a:r>
              <a:rPr lang="zh-CN" altLang="en-US" dirty="0"/>
              <a:t> </a:t>
            </a:r>
            <a:r>
              <a:rPr lang="en-US" altLang="zh-CN" dirty="0"/>
              <a:t>1 spacer match</a:t>
            </a:r>
            <a:r>
              <a:rPr lang="zh-CN" altLang="en-US" dirty="0"/>
              <a:t>方法​</a:t>
            </a:r>
          </a:p>
        </p:txBody>
      </p:sp>
      <p:sp>
        <p:nvSpPr>
          <p:cNvPr id="14" name="文本框 13">
            <a:extLst>
              <a:ext uri="{FF2B5EF4-FFF2-40B4-BE49-F238E27FC236}">
                <a16:creationId xmlns:a16="http://schemas.microsoft.com/office/drawing/2014/main" id="{ADC77F49-95F4-4B24-A874-B0B6F596516D}"/>
              </a:ext>
            </a:extLst>
          </p:cNvPr>
          <p:cNvSpPr txBox="1"/>
          <p:nvPr/>
        </p:nvSpPr>
        <p:spPr>
          <a:xfrm>
            <a:off x="171480" y="5089642"/>
            <a:ext cx="1333440" cy="646331"/>
          </a:xfrm>
          <a:prstGeom prst="rect">
            <a:avLst/>
          </a:prstGeom>
          <a:solidFill>
            <a:schemeClr val="bg2"/>
          </a:solidFill>
        </p:spPr>
        <p:txBody>
          <a:bodyPr wrap="square">
            <a:spAutoFit/>
          </a:bodyPr>
          <a:lstStyle/>
          <a:p>
            <a:r>
              <a:rPr lang="zh-CN" altLang="en-US" dirty="0"/>
              <a:t>比较过滤前后的</a:t>
            </a:r>
            <a:r>
              <a:rPr lang="en-US" altLang="zh-CN" dirty="0"/>
              <a:t>purity</a:t>
            </a:r>
          </a:p>
        </p:txBody>
      </p:sp>
      <p:sp>
        <p:nvSpPr>
          <p:cNvPr id="17" name="文本框 16">
            <a:extLst>
              <a:ext uri="{FF2B5EF4-FFF2-40B4-BE49-F238E27FC236}">
                <a16:creationId xmlns:a16="http://schemas.microsoft.com/office/drawing/2014/main" id="{7604DFF6-2F8D-4579-9A0E-C28E1834B0A9}"/>
              </a:ext>
            </a:extLst>
          </p:cNvPr>
          <p:cNvSpPr txBox="1"/>
          <p:nvPr/>
        </p:nvSpPr>
        <p:spPr>
          <a:xfrm>
            <a:off x="5905500" y="5089643"/>
            <a:ext cx="1430020" cy="923330"/>
          </a:xfrm>
          <a:prstGeom prst="rect">
            <a:avLst/>
          </a:prstGeom>
          <a:solidFill>
            <a:schemeClr val="bg2"/>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比较过滤前后的</a:t>
            </a:r>
            <a:r>
              <a:rPr lang="en-US" altLang="zh-CN" dirty="0"/>
              <a:t>precision</a:t>
            </a:r>
            <a:endParaRPr lang="zh-CN" altLang="en-US" dirty="0"/>
          </a:p>
        </p:txBody>
      </p:sp>
    </p:spTree>
    <p:extLst>
      <p:ext uri="{BB962C8B-B14F-4D97-AF65-F5344CB8AC3E}">
        <p14:creationId xmlns:p14="http://schemas.microsoft.com/office/powerpoint/2010/main" val="67906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7B5AE-6878-AEE0-A990-3200AE1C3115}"/>
              </a:ext>
            </a:extLst>
          </p:cNvPr>
          <p:cNvSpPr>
            <a:spLocks noGrp="1"/>
          </p:cNvSpPr>
          <p:nvPr>
            <p:ph type="title"/>
          </p:nvPr>
        </p:nvSpPr>
        <p:spPr/>
        <p:txBody>
          <a:bodyPr/>
          <a:lstStyle/>
          <a:p>
            <a:r>
              <a:rPr lang="zh-CN" altLang="en-US" dirty="0"/>
              <a:t>背景介绍：噬菌体简介</a:t>
            </a:r>
          </a:p>
        </p:txBody>
      </p:sp>
      <p:sp>
        <p:nvSpPr>
          <p:cNvPr id="3" name="内容占位符 2">
            <a:extLst>
              <a:ext uri="{FF2B5EF4-FFF2-40B4-BE49-F238E27FC236}">
                <a16:creationId xmlns:a16="http://schemas.microsoft.com/office/drawing/2014/main" id="{E605EE78-D654-45E9-5C06-C1A9743860D8}"/>
              </a:ext>
            </a:extLst>
          </p:cNvPr>
          <p:cNvSpPr>
            <a:spLocks noGrp="1"/>
          </p:cNvSpPr>
          <p:nvPr>
            <p:ph idx="1"/>
          </p:nvPr>
        </p:nvSpPr>
        <p:spPr>
          <a:xfrm>
            <a:off x="565330" y="1690688"/>
            <a:ext cx="10915469" cy="4368346"/>
          </a:xfrm>
        </p:spPr>
        <p:txBody>
          <a:bodyPr>
            <a:normAutofit fontScale="92500" lnSpcReduction="20000"/>
          </a:bodyPr>
          <a:lstStyle/>
          <a:p>
            <a:pPr marL="0" indent="0">
              <a:buNone/>
            </a:pPr>
            <a:endParaRPr lang="zh-CN" altLang="en-US" dirty="0"/>
          </a:p>
          <a:p>
            <a:pPr lvl="1">
              <a:lnSpc>
                <a:spcPct val="150000"/>
              </a:lnSpc>
            </a:pPr>
            <a:r>
              <a:rPr lang="zh-CN" altLang="en-US" b="1" dirty="0"/>
              <a:t>定义</a:t>
            </a:r>
            <a:r>
              <a:rPr lang="zh-CN" altLang="en-US" dirty="0"/>
              <a:t>：感染细菌和古细菌的病毒的总称</a:t>
            </a:r>
          </a:p>
          <a:p>
            <a:pPr lvl="1">
              <a:lnSpc>
                <a:spcPct val="150000"/>
              </a:lnSpc>
            </a:pPr>
            <a:r>
              <a:rPr lang="zh-CN" altLang="en-US" b="1" dirty="0"/>
              <a:t>分布特点</a:t>
            </a:r>
            <a:r>
              <a:rPr lang="zh-CN" altLang="en-US" dirty="0"/>
              <a:t>：噬菌体是病毒中最为普遍和分布最广的群体，几乎无处不在</a:t>
            </a:r>
            <a:endParaRPr lang="en-US" altLang="zh-CN" dirty="0"/>
          </a:p>
          <a:p>
            <a:pPr lvl="1">
              <a:lnSpc>
                <a:spcPct val="150000"/>
              </a:lnSpc>
            </a:pPr>
            <a:r>
              <a:rPr lang="zh-CN" altLang="en-US" b="1" dirty="0"/>
              <a:t>分类：</a:t>
            </a:r>
            <a:r>
              <a:rPr lang="zh-CN" altLang="en-US" dirty="0"/>
              <a:t>烈性噬菌体和温和噬菌体</a:t>
            </a:r>
          </a:p>
          <a:p>
            <a:pPr lvl="1">
              <a:lnSpc>
                <a:spcPct val="150000"/>
              </a:lnSpc>
            </a:pPr>
            <a:r>
              <a:rPr lang="zh-CN" altLang="en-US" b="1" dirty="0"/>
              <a:t>感染范围</a:t>
            </a:r>
            <a:r>
              <a:rPr lang="zh-CN" altLang="en-US" dirty="0"/>
              <a:t>：宿主范围比较窄，</a:t>
            </a:r>
            <a:r>
              <a:rPr lang="en-US" altLang="zh-CN" dirty="0"/>
              <a:t>Species</a:t>
            </a:r>
            <a:r>
              <a:rPr lang="zh-CN" altLang="en-US" dirty="0"/>
              <a:t>水平或</a:t>
            </a:r>
            <a:r>
              <a:rPr lang="en-US" altLang="zh-CN" dirty="0"/>
              <a:t>Strain</a:t>
            </a:r>
            <a:r>
              <a:rPr lang="zh-CN" altLang="en-US" dirty="0"/>
              <a:t>水平</a:t>
            </a:r>
          </a:p>
          <a:p>
            <a:pPr lvl="1">
              <a:lnSpc>
                <a:spcPct val="150000"/>
              </a:lnSpc>
            </a:pPr>
            <a:r>
              <a:rPr lang="zh-CN" altLang="en-US" b="1" dirty="0"/>
              <a:t>​主要应用</a:t>
            </a:r>
            <a:r>
              <a:rPr lang="zh-CN" altLang="en-US" dirty="0"/>
              <a:t>：噬菌体疗法被视为抗生素的替代品​、利用其特异性可以治疗病原菌感染、调控菌群结构等</a:t>
            </a:r>
            <a:endParaRPr lang="en-US" altLang="zh-CN" dirty="0"/>
          </a:p>
          <a:p>
            <a:pPr lvl="1">
              <a:lnSpc>
                <a:spcPct val="150000"/>
              </a:lnSpc>
            </a:pPr>
            <a:r>
              <a:rPr lang="zh-CN" altLang="en-US" b="1" dirty="0"/>
              <a:t>噬菌体</a:t>
            </a:r>
            <a:r>
              <a:rPr lang="en-US" altLang="zh-CN" b="1" dirty="0"/>
              <a:t>-</a:t>
            </a:r>
            <a:r>
              <a:rPr lang="zh-CN" altLang="en-US" b="1" dirty="0"/>
              <a:t>宿主作用关系（</a:t>
            </a:r>
            <a:r>
              <a:rPr lang="en-US" altLang="zh-CN" kern="100" dirty="0">
                <a:effectLst/>
                <a:latin typeface="Times New Roman" panose="02020603050405020304" pitchFamily="18" charset="0"/>
                <a:ea typeface="宋体" panose="02010600030101010101" pitchFamily="2" charset="-122"/>
              </a:rPr>
              <a:t>Phage-Host Interactions</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，简称为</a:t>
            </a:r>
            <a:r>
              <a:rPr lang="en-US" altLang="zh-CN" kern="100" dirty="0">
                <a:effectLst/>
                <a:latin typeface="Times New Roman" panose="02020603050405020304" pitchFamily="18" charset="0"/>
                <a:ea typeface="宋体" panose="02010600030101010101" pitchFamily="2" charset="-122"/>
              </a:rPr>
              <a:t>PHIs</a:t>
            </a:r>
            <a:r>
              <a:rPr lang="zh-CN" altLang="en-US" b="1" dirty="0"/>
              <a:t>）</a:t>
            </a:r>
            <a:r>
              <a:rPr lang="zh-CN" altLang="en-US" dirty="0"/>
              <a:t>：病毒和宿主之间的持续对抗中同步进化</a:t>
            </a:r>
            <a:endParaRPr lang="en-US" altLang="zh-CN" dirty="0"/>
          </a:p>
        </p:txBody>
      </p:sp>
      <p:pic>
        <p:nvPicPr>
          <p:cNvPr id="5" name="图片 4" descr="FI}MYLCRU7MVFPMX$$@3HJB">
            <a:extLst>
              <a:ext uri="{FF2B5EF4-FFF2-40B4-BE49-F238E27FC236}">
                <a16:creationId xmlns:a16="http://schemas.microsoft.com/office/drawing/2014/main" id="{42D4532B-7E05-99BA-DEFC-60C6B5B91136}"/>
              </a:ext>
            </a:extLst>
          </p:cNvPr>
          <p:cNvPicPr>
            <a:picLocks noChangeAspect="1"/>
          </p:cNvPicPr>
          <p:nvPr/>
        </p:nvPicPr>
        <p:blipFill>
          <a:blip r:embed="rId2"/>
          <a:srcRect r="339"/>
          <a:stretch>
            <a:fillRect/>
          </a:stretch>
        </p:blipFill>
        <p:spPr>
          <a:xfrm>
            <a:off x="8529683" y="108858"/>
            <a:ext cx="3455488" cy="2089296"/>
          </a:xfrm>
          <a:prstGeom prst="rect">
            <a:avLst/>
          </a:prstGeom>
        </p:spPr>
      </p:pic>
    </p:spTree>
    <p:extLst>
      <p:ext uri="{BB962C8B-B14F-4D97-AF65-F5344CB8AC3E}">
        <p14:creationId xmlns:p14="http://schemas.microsoft.com/office/powerpoint/2010/main" val="1747602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61339-BD76-4834-A381-FDCFB2032159}"/>
              </a:ext>
            </a:extLst>
          </p:cNvPr>
          <p:cNvSpPr>
            <a:spLocks noGrp="1"/>
          </p:cNvSpPr>
          <p:nvPr>
            <p:ph type="title"/>
          </p:nvPr>
        </p:nvSpPr>
        <p:spPr>
          <a:xfrm>
            <a:off x="291445" y="6640"/>
            <a:ext cx="10515600" cy="1325563"/>
          </a:xfrm>
        </p:spPr>
        <p:txBody>
          <a:bodyPr/>
          <a:lstStyle/>
          <a:p>
            <a:r>
              <a:rPr lang="zh-CN" altLang="en-US" dirty="0"/>
              <a:t>补充：评估预测结果</a:t>
            </a:r>
            <a:r>
              <a:rPr lang="en-US" altLang="zh-CN" dirty="0" err="1"/>
              <a:t>precison</a:t>
            </a:r>
            <a:r>
              <a:rPr lang="zh-CN" altLang="en-US" dirty="0"/>
              <a:t>的评估方法</a:t>
            </a:r>
          </a:p>
        </p:txBody>
      </p:sp>
      <p:sp>
        <p:nvSpPr>
          <p:cNvPr id="3" name="内容占位符 2">
            <a:extLst>
              <a:ext uri="{FF2B5EF4-FFF2-40B4-BE49-F238E27FC236}">
                <a16:creationId xmlns:a16="http://schemas.microsoft.com/office/drawing/2014/main" id="{C537B03E-C651-4946-A949-216A171480AC}"/>
              </a:ext>
            </a:extLst>
          </p:cNvPr>
          <p:cNvSpPr>
            <a:spLocks noGrp="1"/>
          </p:cNvSpPr>
          <p:nvPr>
            <p:ph idx="1"/>
          </p:nvPr>
        </p:nvSpPr>
        <p:spPr>
          <a:xfrm>
            <a:off x="291445" y="1750539"/>
            <a:ext cx="4261701" cy="4584274"/>
          </a:xfrm>
        </p:spPr>
        <p:txBody>
          <a:bodyPr>
            <a:normAutofit/>
          </a:bodyPr>
          <a:lstStyle/>
          <a:p>
            <a:pPr marL="0" indent="0">
              <a:buNone/>
            </a:pPr>
            <a:r>
              <a:rPr lang="zh-CN" altLang="en-US" sz="2400" dirty="0"/>
              <a:t>根据</a:t>
            </a:r>
            <a:r>
              <a:rPr lang="en-US" altLang="zh-CN" sz="2400" dirty="0"/>
              <a:t>VDHB</a:t>
            </a:r>
            <a:r>
              <a:rPr lang="zh-CN" altLang="en-US" sz="2400" dirty="0"/>
              <a:t>数据库生成</a:t>
            </a:r>
            <a:r>
              <a:rPr lang="en-US" altLang="zh-CN" sz="2400" dirty="0" err="1"/>
              <a:t>gold_virus_host.json</a:t>
            </a:r>
            <a:r>
              <a:rPr lang="zh-CN" altLang="en-US" sz="2400" dirty="0"/>
              <a:t>，以</a:t>
            </a:r>
            <a:r>
              <a:rPr lang="en-US" altLang="zh-CN" sz="2400" dirty="0"/>
              <a:t>virus id</a:t>
            </a:r>
            <a:r>
              <a:rPr lang="zh-CN" altLang="en-US" sz="2400" dirty="0"/>
              <a:t>为</a:t>
            </a:r>
            <a:r>
              <a:rPr lang="en-US" altLang="zh-CN" sz="2400" dirty="0"/>
              <a:t>key</a:t>
            </a:r>
          </a:p>
          <a:p>
            <a:pPr marL="0" indent="0">
              <a:buNone/>
            </a:pPr>
            <a:endParaRPr lang="en-US" altLang="zh-CN" sz="2400" dirty="0"/>
          </a:p>
          <a:p>
            <a:pPr marL="0" indent="0">
              <a:buNone/>
            </a:pPr>
            <a:r>
              <a:rPr lang="en-US" altLang="zh-CN" sz="2400" dirty="0" err="1"/>
              <a:t>json</a:t>
            </a:r>
            <a:r>
              <a:rPr lang="zh-CN" altLang="en-US" sz="2400" dirty="0"/>
              <a:t>文件内容举例：</a:t>
            </a:r>
            <a:endParaRPr lang="en-US" altLang="zh-CN" sz="2400" dirty="0"/>
          </a:p>
          <a:p>
            <a:pPr marL="0" indent="0">
              <a:buNone/>
            </a:pPr>
            <a:endParaRPr lang="en-US" altLang="zh-CN" dirty="0"/>
          </a:p>
          <a:p>
            <a:pPr marL="0" indent="0">
              <a:buNone/>
            </a:pPr>
            <a:endParaRPr lang="en-US" altLang="zh-CN" dirty="0"/>
          </a:p>
          <a:p>
            <a:pPr marL="0" indent="0">
              <a:buNone/>
            </a:pPr>
            <a:r>
              <a:rPr lang="zh-CN" altLang="en-US" b="1" dirty="0"/>
              <a:t>评估预测结果的准确度使用</a:t>
            </a:r>
            <a:r>
              <a:rPr lang="en-US" altLang="zh-CN" b="1" dirty="0" err="1"/>
              <a:t>split_lineage</a:t>
            </a:r>
            <a:r>
              <a:rPr lang="zh-CN" altLang="en-US" b="1" dirty="0"/>
              <a:t>信息</a:t>
            </a:r>
            <a:endParaRPr lang="en-US" altLang="zh-CN" b="1" dirty="0"/>
          </a:p>
        </p:txBody>
      </p:sp>
      <p:pic>
        <p:nvPicPr>
          <p:cNvPr id="9" name="图片 8">
            <a:extLst>
              <a:ext uri="{FF2B5EF4-FFF2-40B4-BE49-F238E27FC236}">
                <a16:creationId xmlns:a16="http://schemas.microsoft.com/office/drawing/2014/main" id="{A85ABA36-1F31-4686-A8F3-9956EF5F74C1}"/>
              </a:ext>
            </a:extLst>
          </p:cNvPr>
          <p:cNvPicPr>
            <a:picLocks noChangeAspect="1"/>
          </p:cNvPicPr>
          <p:nvPr/>
        </p:nvPicPr>
        <p:blipFill>
          <a:blip r:embed="rId2"/>
          <a:stretch>
            <a:fillRect/>
          </a:stretch>
        </p:blipFill>
        <p:spPr>
          <a:xfrm>
            <a:off x="5659058" y="1563601"/>
            <a:ext cx="5348051" cy="4958150"/>
          </a:xfrm>
          <a:prstGeom prst="rect">
            <a:avLst/>
          </a:prstGeom>
        </p:spPr>
      </p:pic>
      <p:cxnSp>
        <p:nvCxnSpPr>
          <p:cNvPr id="5" name="直接箭头连接符 4">
            <a:extLst>
              <a:ext uri="{FF2B5EF4-FFF2-40B4-BE49-F238E27FC236}">
                <a16:creationId xmlns:a16="http://schemas.microsoft.com/office/drawing/2014/main" id="{973AB931-7F04-41F8-897E-3B2424037A65}"/>
              </a:ext>
            </a:extLst>
          </p:cNvPr>
          <p:cNvCxnSpPr/>
          <p:nvPr/>
        </p:nvCxnSpPr>
        <p:spPr>
          <a:xfrm>
            <a:off x="2936240" y="3505200"/>
            <a:ext cx="2458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1883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2C36CBFB-6F4D-44F6-917C-6E68619FB71E}"/>
              </a:ext>
            </a:extLst>
          </p:cNvPr>
          <p:cNvSpPr>
            <a:spLocks noChangeArrowheads="1"/>
          </p:cNvSpPr>
          <p:nvPr/>
        </p:nvSpPr>
        <p:spPr bwMode="auto">
          <a:xfrm>
            <a:off x="990600" y="21470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11" name="Rectangle 2">
            <a:extLst>
              <a:ext uri="{FF2B5EF4-FFF2-40B4-BE49-F238E27FC236}">
                <a16:creationId xmlns:a16="http://schemas.microsoft.com/office/drawing/2014/main" id="{CED8138C-CCAF-4B9D-851C-FD604E7B8354}"/>
              </a:ext>
            </a:extLst>
          </p:cNvPr>
          <p:cNvSpPr>
            <a:spLocks noChangeArrowheads="1"/>
          </p:cNvSpPr>
          <p:nvPr/>
        </p:nvSpPr>
        <p:spPr bwMode="auto">
          <a:xfrm>
            <a:off x="7806585" y="2636349"/>
            <a:ext cx="4172055" cy="36932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r>
              <a:rPr lang="en-US" altLang="zh-CN" dirty="0"/>
              <a:t>Precision</a:t>
            </a:r>
            <a:endParaRPr lang="zh-CN" altLang="en-US" dirty="0"/>
          </a:p>
        </p:txBody>
      </p:sp>
      <p:sp>
        <p:nvSpPr>
          <p:cNvPr id="19" name="标题 4">
            <a:extLst>
              <a:ext uri="{FF2B5EF4-FFF2-40B4-BE49-F238E27FC236}">
                <a16:creationId xmlns:a16="http://schemas.microsoft.com/office/drawing/2014/main" id="{7AB8B285-B84B-464B-9F47-FD84C6733567}"/>
              </a:ext>
            </a:extLst>
          </p:cNvPr>
          <p:cNvSpPr>
            <a:spLocks noGrp="1"/>
          </p:cNvSpPr>
          <p:nvPr>
            <p:ph type="title"/>
          </p:nvPr>
        </p:nvSpPr>
        <p:spPr>
          <a:xfrm>
            <a:off x="148522" y="-3729"/>
            <a:ext cx="10515600" cy="1325563"/>
          </a:xfrm>
        </p:spPr>
        <p:txBody>
          <a:bodyPr/>
          <a:lstStyle/>
          <a:p>
            <a:r>
              <a:rPr lang="en-US" altLang="zh-CN" dirty="0"/>
              <a:t>2.</a:t>
            </a:r>
            <a:r>
              <a:rPr lang="zh-CN" altLang="en-US" dirty="0"/>
              <a:t> </a:t>
            </a:r>
            <a:r>
              <a:rPr lang="en-US" altLang="zh-CN" dirty="0"/>
              <a:t>2 Contig</a:t>
            </a:r>
            <a:r>
              <a:rPr lang="zh-CN" altLang="en-US" dirty="0"/>
              <a:t>序列比对方法</a:t>
            </a:r>
          </a:p>
        </p:txBody>
      </p:sp>
      <p:graphicFrame>
        <p:nvGraphicFramePr>
          <p:cNvPr id="2" name="表格 1">
            <a:extLst>
              <a:ext uri="{FF2B5EF4-FFF2-40B4-BE49-F238E27FC236}">
                <a16:creationId xmlns:a16="http://schemas.microsoft.com/office/drawing/2014/main" id="{58C7FFCE-27B2-41F5-A711-40F0424299F4}"/>
              </a:ext>
            </a:extLst>
          </p:cNvPr>
          <p:cNvGraphicFramePr>
            <a:graphicFrameLocks noGrp="1"/>
          </p:cNvGraphicFramePr>
          <p:nvPr>
            <p:extLst>
              <p:ext uri="{D42A27DB-BD31-4B8C-83A1-F6EECF244321}">
                <p14:modId xmlns:p14="http://schemas.microsoft.com/office/powerpoint/2010/main" val="2349673474"/>
              </p:ext>
            </p:extLst>
          </p:nvPr>
        </p:nvGraphicFramePr>
        <p:xfrm>
          <a:off x="0" y="3124770"/>
          <a:ext cx="3258690" cy="3249752"/>
        </p:xfrm>
        <a:graphic>
          <a:graphicData uri="http://schemas.openxmlformats.org/drawingml/2006/table">
            <a:tbl>
              <a:tblPr>
                <a:tableStyleId>{5940675A-B579-460E-94D1-54222C63F5DA}</a:tableStyleId>
              </a:tblPr>
              <a:tblGrid>
                <a:gridCol w="1629345">
                  <a:extLst>
                    <a:ext uri="{9D8B030D-6E8A-4147-A177-3AD203B41FA5}">
                      <a16:colId xmlns:a16="http://schemas.microsoft.com/office/drawing/2014/main" val="451023202"/>
                    </a:ext>
                  </a:extLst>
                </a:gridCol>
                <a:gridCol w="1629345">
                  <a:extLst>
                    <a:ext uri="{9D8B030D-6E8A-4147-A177-3AD203B41FA5}">
                      <a16:colId xmlns:a16="http://schemas.microsoft.com/office/drawing/2014/main" val="914470013"/>
                    </a:ext>
                  </a:extLst>
                </a:gridCol>
              </a:tblGrid>
              <a:tr h="406219">
                <a:tc>
                  <a:txBody>
                    <a:bodyPr/>
                    <a:lstStyle/>
                    <a:p>
                      <a:r>
                        <a:rPr lang="en-US" b="1" dirty="0"/>
                        <a:t>level</a:t>
                      </a:r>
                    </a:p>
                  </a:txBody>
                  <a:tcPr anchor="ctr"/>
                </a:tc>
                <a:tc>
                  <a:txBody>
                    <a:bodyPr/>
                    <a:lstStyle/>
                    <a:p>
                      <a:r>
                        <a:rPr lang="en-US" altLang="zh-CN" b="1" dirty="0"/>
                        <a:t>purity</a:t>
                      </a:r>
                      <a:endParaRPr lang="en-US" b="1" dirty="0"/>
                    </a:p>
                  </a:txBody>
                  <a:tcPr anchor="ctr"/>
                </a:tc>
                <a:extLst>
                  <a:ext uri="{0D108BD9-81ED-4DB2-BD59-A6C34878D82A}">
                    <a16:rowId xmlns:a16="http://schemas.microsoft.com/office/drawing/2014/main" val="2975964041"/>
                  </a:ext>
                </a:extLst>
              </a:tr>
              <a:tr h="406219">
                <a:tc>
                  <a:txBody>
                    <a:bodyPr/>
                    <a:lstStyle/>
                    <a:p>
                      <a:r>
                        <a:rPr lang="en-US" dirty="0"/>
                        <a:t>kingdom</a:t>
                      </a:r>
                    </a:p>
                  </a:txBody>
                  <a:tcPr anchor="ctr"/>
                </a:tc>
                <a:tc>
                  <a:txBody>
                    <a:bodyPr/>
                    <a:lstStyle/>
                    <a:p>
                      <a:r>
                        <a:rPr lang="en-US" altLang="zh-CN"/>
                        <a:t>100.00</a:t>
                      </a:r>
                    </a:p>
                  </a:txBody>
                  <a:tcPr anchor="ctr"/>
                </a:tc>
                <a:extLst>
                  <a:ext uri="{0D108BD9-81ED-4DB2-BD59-A6C34878D82A}">
                    <a16:rowId xmlns:a16="http://schemas.microsoft.com/office/drawing/2014/main" val="2748374283"/>
                  </a:ext>
                </a:extLst>
              </a:tr>
              <a:tr h="406219">
                <a:tc>
                  <a:txBody>
                    <a:bodyPr/>
                    <a:lstStyle/>
                    <a:p>
                      <a:r>
                        <a:rPr lang="en-US" dirty="0"/>
                        <a:t>phylum</a:t>
                      </a:r>
                    </a:p>
                  </a:txBody>
                  <a:tcPr anchor="ctr"/>
                </a:tc>
                <a:tc>
                  <a:txBody>
                    <a:bodyPr/>
                    <a:lstStyle/>
                    <a:p>
                      <a:r>
                        <a:rPr lang="en-US" altLang="zh-CN"/>
                        <a:t>99.93</a:t>
                      </a:r>
                    </a:p>
                  </a:txBody>
                  <a:tcPr anchor="ctr"/>
                </a:tc>
                <a:extLst>
                  <a:ext uri="{0D108BD9-81ED-4DB2-BD59-A6C34878D82A}">
                    <a16:rowId xmlns:a16="http://schemas.microsoft.com/office/drawing/2014/main" val="3658418430"/>
                  </a:ext>
                </a:extLst>
              </a:tr>
              <a:tr h="406219">
                <a:tc>
                  <a:txBody>
                    <a:bodyPr/>
                    <a:lstStyle/>
                    <a:p>
                      <a:r>
                        <a:rPr lang="en-US"/>
                        <a:t>class</a:t>
                      </a:r>
                    </a:p>
                  </a:txBody>
                  <a:tcPr anchor="ctr"/>
                </a:tc>
                <a:tc>
                  <a:txBody>
                    <a:bodyPr/>
                    <a:lstStyle/>
                    <a:p>
                      <a:r>
                        <a:rPr lang="en-US" altLang="zh-CN" dirty="0"/>
                        <a:t>99.93</a:t>
                      </a:r>
                    </a:p>
                  </a:txBody>
                  <a:tcPr anchor="ctr"/>
                </a:tc>
                <a:extLst>
                  <a:ext uri="{0D108BD9-81ED-4DB2-BD59-A6C34878D82A}">
                    <a16:rowId xmlns:a16="http://schemas.microsoft.com/office/drawing/2014/main" val="915105573"/>
                  </a:ext>
                </a:extLst>
              </a:tr>
              <a:tr h="406219">
                <a:tc>
                  <a:txBody>
                    <a:bodyPr/>
                    <a:lstStyle/>
                    <a:p>
                      <a:r>
                        <a:rPr lang="en-US"/>
                        <a:t>order</a:t>
                      </a:r>
                    </a:p>
                  </a:txBody>
                  <a:tcPr anchor="ctr"/>
                </a:tc>
                <a:tc>
                  <a:txBody>
                    <a:bodyPr/>
                    <a:lstStyle/>
                    <a:p>
                      <a:r>
                        <a:rPr lang="en-US" altLang="zh-CN"/>
                        <a:t>99.83</a:t>
                      </a:r>
                    </a:p>
                  </a:txBody>
                  <a:tcPr anchor="ctr"/>
                </a:tc>
                <a:extLst>
                  <a:ext uri="{0D108BD9-81ED-4DB2-BD59-A6C34878D82A}">
                    <a16:rowId xmlns:a16="http://schemas.microsoft.com/office/drawing/2014/main" val="2672454239"/>
                  </a:ext>
                </a:extLst>
              </a:tr>
              <a:tr h="406219">
                <a:tc>
                  <a:txBody>
                    <a:bodyPr/>
                    <a:lstStyle/>
                    <a:p>
                      <a:r>
                        <a:rPr lang="en-US"/>
                        <a:t>family</a:t>
                      </a:r>
                    </a:p>
                  </a:txBody>
                  <a:tcPr anchor="ctr"/>
                </a:tc>
                <a:tc>
                  <a:txBody>
                    <a:bodyPr/>
                    <a:lstStyle/>
                    <a:p>
                      <a:r>
                        <a:rPr lang="en-US" altLang="zh-CN" dirty="0"/>
                        <a:t>99.49</a:t>
                      </a:r>
                    </a:p>
                  </a:txBody>
                  <a:tcPr anchor="ctr"/>
                </a:tc>
                <a:extLst>
                  <a:ext uri="{0D108BD9-81ED-4DB2-BD59-A6C34878D82A}">
                    <a16:rowId xmlns:a16="http://schemas.microsoft.com/office/drawing/2014/main" val="2412287741"/>
                  </a:ext>
                </a:extLst>
              </a:tr>
              <a:tr h="406219">
                <a:tc>
                  <a:txBody>
                    <a:bodyPr/>
                    <a:lstStyle/>
                    <a:p>
                      <a:r>
                        <a:rPr lang="en-US"/>
                        <a:t>genus</a:t>
                      </a:r>
                    </a:p>
                  </a:txBody>
                  <a:tcPr anchor="ctr"/>
                </a:tc>
                <a:tc>
                  <a:txBody>
                    <a:bodyPr/>
                    <a:lstStyle/>
                    <a:p>
                      <a:r>
                        <a:rPr lang="en-US" altLang="zh-CN" dirty="0"/>
                        <a:t>89.45</a:t>
                      </a:r>
                    </a:p>
                  </a:txBody>
                  <a:tcPr anchor="ctr"/>
                </a:tc>
                <a:extLst>
                  <a:ext uri="{0D108BD9-81ED-4DB2-BD59-A6C34878D82A}">
                    <a16:rowId xmlns:a16="http://schemas.microsoft.com/office/drawing/2014/main" val="3209747156"/>
                  </a:ext>
                </a:extLst>
              </a:tr>
              <a:tr h="406219">
                <a:tc>
                  <a:txBody>
                    <a:bodyPr/>
                    <a:lstStyle/>
                    <a:p>
                      <a:r>
                        <a:rPr lang="en-US"/>
                        <a:t>species</a:t>
                      </a:r>
                    </a:p>
                  </a:txBody>
                  <a:tcPr anchor="ctr"/>
                </a:tc>
                <a:tc>
                  <a:txBody>
                    <a:bodyPr/>
                    <a:lstStyle/>
                    <a:p>
                      <a:r>
                        <a:rPr lang="en-US" altLang="zh-CN" dirty="0"/>
                        <a:t>82.22</a:t>
                      </a:r>
                    </a:p>
                  </a:txBody>
                  <a:tcPr anchor="ctr"/>
                </a:tc>
                <a:extLst>
                  <a:ext uri="{0D108BD9-81ED-4DB2-BD59-A6C34878D82A}">
                    <a16:rowId xmlns:a16="http://schemas.microsoft.com/office/drawing/2014/main" val="3073765425"/>
                  </a:ext>
                </a:extLst>
              </a:tr>
            </a:tbl>
          </a:graphicData>
        </a:graphic>
      </p:graphicFrame>
      <p:graphicFrame>
        <p:nvGraphicFramePr>
          <p:cNvPr id="14" name="表格 13">
            <a:extLst>
              <a:ext uri="{FF2B5EF4-FFF2-40B4-BE49-F238E27FC236}">
                <a16:creationId xmlns:a16="http://schemas.microsoft.com/office/drawing/2014/main" id="{888F24CC-91DD-4453-9676-D0B2B22BF0D2}"/>
              </a:ext>
            </a:extLst>
          </p:cNvPr>
          <p:cNvGraphicFramePr>
            <a:graphicFrameLocks noGrp="1"/>
          </p:cNvGraphicFramePr>
          <p:nvPr>
            <p:extLst>
              <p:ext uri="{D42A27DB-BD31-4B8C-83A1-F6EECF244321}">
                <p14:modId xmlns:p14="http://schemas.microsoft.com/office/powerpoint/2010/main" val="743416152"/>
              </p:ext>
            </p:extLst>
          </p:nvPr>
        </p:nvGraphicFramePr>
        <p:xfrm>
          <a:off x="7806585" y="3124771"/>
          <a:ext cx="4012881" cy="3285656"/>
        </p:xfrm>
        <a:graphic>
          <a:graphicData uri="http://schemas.openxmlformats.org/drawingml/2006/table">
            <a:tbl>
              <a:tblPr>
                <a:tableStyleId>{5940675A-B579-460E-94D1-54222C63F5DA}</a:tableStyleId>
              </a:tblPr>
              <a:tblGrid>
                <a:gridCol w="1337627">
                  <a:extLst>
                    <a:ext uri="{9D8B030D-6E8A-4147-A177-3AD203B41FA5}">
                      <a16:colId xmlns:a16="http://schemas.microsoft.com/office/drawing/2014/main" val="2861005112"/>
                    </a:ext>
                  </a:extLst>
                </a:gridCol>
                <a:gridCol w="1337627">
                  <a:extLst>
                    <a:ext uri="{9D8B030D-6E8A-4147-A177-3AD203B41FA5}">
                      <a16:colId xmlns:a16="http://schemas.microsoft.com/office/drawing/2014/main" val="2862741426"/>
                    </a:ext>
                  </a:extLst>
                </a:gridCol>
                <a:gridCol w="1337627">
                  <a:extLst>
                    <a:ext uri="{9D8B030D-6E8A-4147-A177-3AD203B41FA5}">
                      <a16:colId xmlns:a16="http://schemas.microsoft.com/office/drawing/2014/main" val="2884171564"/>
                    </a:ext>
                  </a:extLst>
                </a:gridCol>
              </a:tblGrid>
              <a:tr h="650744">
                <a:tc>
                  <a:txBody>
                    <a:bodyPr/>
                    <a:lstStyle/>
                    <a:p>
                      <a:r>
                        <a:rPr lang="en-US" b="1" dirty="0"/>
                        <a:t>level</a:t>
                      </a:r>
                    </a:p>
                  </a:txBody>
                  <a:tcPr anchor="ctr"/>
                </a:tc>
                <a:tc>
                  <a:txBody>
                    <a:bodyPr/>
                    <a:lstStyle/>
                    <a:p>
                      <a:r>
                        <a:rPr lang="en-US" b="1"/>
                        <a:t>correct_num</a:t>
                      </a:r>
                    </a:p>
                  </a:txBody>
                  <a:tcPr anchor="ctr"/>
                </a:tc>
                <a:tc>
                  <a:txBody>
                    <a:bodyPr/>
                    <a:lstStyle/>
                    <a:p>
                      <a:r>
                        <a:rPr lang="en-US" altLang="zh-CN" b="1" dirty="0"/>
                        <a:t>precision</a:t>
                      </a:r>
                      <a:endParaRPr lang="en-US" b="1" dirty="0"/>
                    </a:p>
                  </a:txBody>
                  <a:tcPr anchor="ctr"/>
                </a:tc>
                <a:extLst>
                  <a:ext uri="{0D108BD9-81ED-4DB2-BD59-A6C34878D82A}">
                    <a16:rowId xmlns:a16="http://schemas.microsoft.com/office/drawing/2014/main" val="36091649"/>
                  </a:ext>
                </a:extLst>
              </a:tr>
              <a:tr h="376416">
                <a:tc>
                  <a:txBody>
                    <a:bodyPr/>
                    <a:lstStyle/>
                    <a:p>
                      <a:r>
                        <a:rPr lang="en-US"/>
                        <a:t>kingdom</a:t>
                      </a:r>
                    </a:p>
                  </a:txBody>
                  <a:tcPr anchor="ctr"/>
                </a:tc>
                <a:tc>
                  <a:txBody>
                    <a:bodyPr/>
                    <a:lstStyle/>
                    <a:p>
                      <a:r>
                        <a:rPr lang="en-US" altLang="zh-CN"/>
                        <a:t>4123</a:t>
                      </a:r>
                    </a:p>
                  </a:txBody>
                  <a:tcPr anchor="ctr"/>
                </a:tc>
                <a:tc>
                  <a:txBody>
                    <a:bodyPr/>
                    <a:lstStyle/>
                    <a:p>
                      <a:r>
                        <a:rPr lang="en-US" altLang="zh-CN"/>
                        <a:t>1.0000</a:t>
                      </a:r>
                    </a:p>
                  </a:txBody>
                  <a:tcPr anchor="ctr"/>
                </a:tc>
                <a:extLst>
                  <a:ext uri="{0D108BD9-81ED-4DB2-BD59-A6C34878D82A}">
                    <a16:rowId xmlns:a16="http://schemas.microsoft.com/office/drawing/2014/main" val="2105813209"/>
                  </a:ext>
                </a:extLst>
              </a:tr>
              <a:tr h="376416">
                <a:tc>
                  <a:txBody>
                    <a:bodyPr/>
                    <a:lstStyle/>
                    <a:p>
                      <a:r>
                        <a:rPr lang="en-US"/>
                        <a:t>phylum</a:t>
                      </a:r>
                    </a:p>
                  </a:txBody>
                  <a:tcPr anchor="ctr"/>
                </a:tc>
                <a:tc>
                  <a:txBody>
                    <a:bodyPr/>
                    <a:lstStyle/>
                    <a:p>
                      <a:r>
                        <a:rPr lang="en-US" altLang="zh-CN"/>
                        <a:t>4110</a:t>
                      </a:r>
                    </a:p>
                  </a:txBody>
                  <a:tcPr anchor="ctr"/>
                </a:tc>
                <a:tc>
                  <a:txBody>
                    <a:bodyPr/>
                    <a:lstStyle/>
                    <a:p>
                      <a:r>
                        <a:rPr lang="en-US" altLang="zh-CN"/>
                        <a:t>0.9968</a:t>
                      </a:r>
                    </a:p>
                  </a:txBody>
                  <a:tcPr anchor="ctr"/>
                </a:tc>
                <a:extLst>
                  <a:ext uri="{0D108BD9-81ED-4DB2-BD59-A6C34878D82A}">
                    <a16:rowId xmlns:a16="http://schemas.microsoft.com/office/drawing/2014/main" val="3759682553"/>
                  </a:ext>
                </a:extLst>
              </a:tr>
              <a:tr h="376416">
                <a:tc>
                  <a:txBody>
                    <a:bodyPr/>
                    <a:lstStyle/>
                    <a:p>
                      <a:r>
                        <a:rPr lang="en-US"/>
                        <a:t>class</a:t>
                      </a:r>
                    </a:p>
                  </a:txBody>
                  <a:tcPr anchor="ctr"/>
                </a:tc>
                <a:tc>
                  <a:txBody>
                    <a:bodyPr/>
                    <a:lstStyle/>
                    <a:p>
                      <a:r>
                        <a:rPr lang="en-US" altLang="zh-CN"/>
                        <a:t>4110</a:t>
                      </a:r>
                    </a:p>
                  </a:txBody>
                  <a:tcPr anchor="ctr"/>
                </a:tc>
                <a:tc>
                  <a:txBody>
                    <a:bodyPr/>
                    <a:lstStyle/>
                    <a:p>
                      <a:r>
                        <a:rPr lang="en-US" altLang="zh-CN"/>
                        <a:t>0.9968</a:t>
                      </a:r>
                    </a:p>
                  </a:txBody>
                  <a:tcPr anchor="ctr"/>
                </a:tc>
                <a:extLst>
                  <a:ext uri="{0D108BD9-81ED-4DB2-BD59-A6C34878D82A}">
                    <a16:rowId xmlns:a16="http://schemas.microsoft.com/office/drawing/2014/main" val="1877427213"/>
                  </a:ext>
                </a:extLst>
              </a:tr>
              <a:tr h="376416">
                <a:tc>
                  <a:txBody>
                    <a:bodyPr/>
                    <a:lstStyle/>
                    <a:p>
                      <a:r>
                        <a:rPr lang="en-US"/>
                        <a:t>order</a:t>
                      </a:r>
                    </a:p>
                  </a:txBody>
                  <a:tcPr anchor="ctr"/>
                </a:tc>
                <a:tc>
                  <a:txBody>
                    <a:bodyPr/>
                    <a:lstStyle/>
                    <a:p>
                      <a:r>
                        <a:rPr lang="en-US" altLang="zh-CN"/>
                        <a:t>4097</a:t>
                      </a:r>
                    </a:p>
                  </a:txBody>
                  <a:tcPr anchor="ctr"/>
                </a:tc>
                <a:tc>
                  <a:txBody>
                    <a:bodyPr/>
                    <a:lstStyle/>
                    <a:p>
                      <a:r>
                        <a:rPr lang="en-US" altLang="zh-CN"/>
                        <a:t>0.9937</a:t>
                      </a:r>
                    </a:p>
                  </a:txBody>
                  <a:tcPr anchor="ctr"/>
                </a:tc>
                <a:extLst>
                  <a:ext uri="{0D108BD9-81ED-4DB2-BD59-A6C34878D82A}">
                    <a16:rowId xmlns:a16="http://schemas.microsoft.com/office/drawing/2014/main" val="3386291422"/>
                  </a:ext>
                </a:extLst>
              </a:tr>
              <a:tr h="376416">
                <a:tc>
                  <a:txBody>
                    <a:bodyPr/>
                    <a:lstStyle/>
                    <a:p>
                      <a:r>
                        <a:rPr lang="en-US"/>
                        <a:t>family</a:t>
                      </a:r>
                    </a:p>
                  </a:txBody>
                  <a:tcPr anchor="ctr"/>
                </a:tc>
                <a:tc>
                  <a:txBody>
                    <a:bodyPr/>
                    <a:lstStyle/>
                    <a:p>
                      <a:r>
                        <a:rPr lang="en-US" altLang="zh-CN"/>
                        <a:t>4003</a:t>
                      </a:r>
                    </a:p>
                  </a:txBody>
                  <a:tcPr anchor="ctr"/>
                </a:tc>
                <a:tc>
                  <a:txBody>
                    <a:bodyPr/>
                    <a:lstStyle/>
                    <a:p>
                      <a:r>
                        <a:rPr lang="en-US" altLang="zh-CN"/>
                        <a:t>0.9709</a:t>
                      </a:r>
                    </a:p>
                  </a:txBody>
                  <a:tcPr anchor="ctr"/>
                </a:tc>
                <a:extLst>
                  <a:ext uri="{0D108BD9-81ED-4DB2-BD59-A6C34878D82A}">
                    <a16:rowId xmlns:a16="http://schemas.microsoft.com/office/drawing/2014/main" val="2117584791"/>
                  </a:ext>
                </a:extLst>
              </a:tr>
              <a:tr h="376416">
                <a:tc>
                  <a:txBody>
                    <a:bodyPr/>
                    <a:lstStyle/>
                    <a:p>
                      <a:r>
                        <a:rPr lang="en-US"/>
                        <a:t>genus</a:t>
                      </a:r>
                    </a:p>
                  </a:txBody>
                  <a:tcPr anchor="ctr"/>
                </a:tc>
                <a:tc>
                  <a:txBody>
                    <a:bodyPr/>
                    <a:lstStyle/>
                    <a:p>
                      <a:r>
                        <a:rPr lang="en-US" altLang="zh-CN"/>
                        <a:t>2696</a:t>
                      </a:r>
                    </a:p>
                  </a:txBody>
                  <a:tcPr anchor="ctr"/>
                </a:tc>
                <a:tc>
                  <a:txBody>
                    <a:bodyPr/>
                    <a:lstStyle/>
                    <a:p>
                      <a:r>
                        <a:rPr lang="en-US" altLang="zh-CN"/>
                        <a:t>0.6539</a:t>
                      </a:r>
                    </a:p>
                  </a:txBody>
                  <a:tcPr anchor="ctr"/>
                </a:tc>
                <a:extLst>
                  <a:ext uri="{0D108BD9-81ED-4DB2-BD59-A6C34878D82A}">
                    <a16:rowId xmlns:a16="http://schemas.microsoft.com/office/drawing/2014/main" val="4148863224"/>
                  </a:ext>
                </a:extLst>
              </a:tr>
              <a:tr h="376416">
                <a:tc>
                  <a:txBody>
                    <a:bodyPr/>
                    <a:lstStyle/>
                    <a:p>
                      <a:r>
                        <a:rPr lang="en-US" dirty="0"/>
                        <a:t>species</a:t>
                      </a:r>
                    </a:p>
                  </a:txBody>
                  <a:tcPr anchor="ctr"/>
                </a:tc>
                <a:tc>
                  <a:txBody>
                    <a:bodyPr/>
                    <a:lstStyle/>
                    <a:p>
                      <a:r>
                        <a:rPr lang="en-US" altLang="zh-CN"/>
                        <a:t>2406</a:t>
                      </a:r>
                    </a:p>
                  </a:txBody>
                  <a:tcPr anchor="ctr"/>
                </a:tc>
                <a:tc>
                  <a:txBody>
                    <a:bodyPr/>
                    <a:lstStyle/>
                    <a:p>
                      <a:r>
                        <a:rPr lang="en-US" altLang="zh-CN" dirty="0"/>
                        <a:t>0.5836</a:t>
                      </a:r>
                    </a:p>
                  </a:txBody>
                  <a:tcPr anchor="ctr"/>
                </a:tc>
                <a:extLst>
                  <a:ext uri="{0D108BD9-81ED-4DB2-BD59-A6C34878D82A}">
                    <a16:rowId xmlns:a16="http://schemas.microsoft.com/office/drawing/2014/main" val="4251756750"/>
                  </a:ext>
                </a:extLst>
              </a:tr>
            </a:tbl>
          </a:graphicData>
        </a:graphic>
      </p:graphicFrame>
      <p:sp>
        <p:nvSpPr>
          <p:cNvPr id="17" name="Rectangle 4">
            <a:extLst>
              <a:ext uri="{FF2B5EF4-FFF2-40B4-BE49-F238E27FC236}">
                <a16:creationId xmlns:a16="http://schemas.microsoft.com/office/drawing/2014/main" id="{AD7D5362-02E5-4005-A906-1060499BC8EB}"/>
              </a:ext>
            </a:extLst>
          </p:cNvPr>
          <p:cNvSpPr>
            <a:spLocks noChangeArrowheads="1"/>
          </p:cNvSpPr>
          <p:nvPr/>
        </p:nvSpPr>
        <p:spPr bwMode="auto">
          <a:xfrm>
            <a:off x="5377635" y="1830480"/>
            <a:ext cx="54886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18" name="表格 17">
            <a:extLst>
              <a:ext uri="{FF2B5EF4-FFF2-40B4-BE49-F238E27FC236}">
                <a16:creationId xmlns:a16="http://schemas.microsoft.com/office/drawing/2014/main" id="{548503B7-DC41-45E0-95DE-33752A8D3426}"/>
              </a:ext>
            </a:extLst>
          </p:cNvPr>
          <p:cNvGraphicFramePr>
            <a:graphicFrameLocks noGrp="1"/>
          </p:cNvGraphicFramePr>
          <p:nvPr>
            <p:extLst>
              <p:ext uri="{D42A27DB-BD31-4B8C-83A1-F6EECF244321}">
                <p14:modId xmlns:p14="http://schemas.microsoft.com/office/powerpoint/2010/main" val="2845508078"/>
              </p:ext>
            </p:extLst>
          </p:nvPr>
        </p:nvGraphicFramePr>
        <p:xfrm>
          <a:off x="3733143" y="3160668"/>
          <a:ext cx="3598989" cy="3249757"/>
        </p:xfrm>
        <a:graphic>
          <a:graphicData uri="http://schemas.openxmlformats.org/drawingml/2006/table">
            <a:tbl>
              <a:tblPr>
                <a:tableStyleId>{5940675A-B579-460E-94D1-54222C63F5DA}</a:tableStyleId>
              </a:tblPr>
              <a:tblGrid>
                <a:gridCol w="1199663">
                  <a:extLst>
                    <a:ext uri="{9D8B030D-6E8A-4147-A177-3AD203B41FA5}">
                      <a16:colId xmlns:a16="http://schemas.microsoft.com/office/drawing/2014/main" val="2287460031"/>
                    </a:ext>
                  </a:extLst>
                </a:gridCol>
                <a:gridCol w="1199663">
                  <a:extLst>
                    <a:ext uri="{9D8B030D-6E8A-4147-A177-3AD203B41FA5}">
                      <a16:colId xmlns:a16="http://schemas.microsoft.com/office/drawing/2014/main" val="3068344427"/>
                    </a:ext>
                  </a:extLst>
                </a:gridCol>
                <a:gridCol w="1199663">
                  <a:extLst>
                    <a:ext uri="{9D8B030D-6E8A-4147-A177-3AD203B41FA5}">
                      <a16:colId xmlns:a16="http://schemas.microsoft.com/office/drawing/2014/main" val="1944840982"/>
                    </a:ext>
                  </a:extLst>
                </a:gridCol>
              </a:tblGrid>
              <a:tr h="464251">
                <a:tc>
                  <a:txBody>
                    <a:bodyPr/>
                    <a:lstStyle/>
                    <a:p>
                      <a:r>
                        <a:rPr lang="en-US" b="1" dirty="0"/>
                        <a:t>Tax level</a:t>
                      </a:r>
                    </a:p>
                  </a:txBody>
                  <a:tcPr anchor="ctr"/>
                </a:tc>
                <a:tc>
                  <a:txBody>
                    <a:bodyPr/>
                    <a:lstStyle/>
                    <a:p>
                      <a:r>
                        <a:rPr lang="en-US" b="1"/>
                        <a:t>Count</a:t>
                      </a:r>
                    </a:p>
                  </a:txBody>
                  <a:tcPr anchor="ctr"/>
                </a:tc>
                <a:tc>
                  <a:txBody>
                    <a:bodyPr/>
                    <a:lstStyle/>
                    <a:p>
                      <a:r>
                        <a:rPr lang="en-US" b="1" dirty="0"/>
                        <a:t>Percent</a:t>
                      </a:r>
                    </a:p>
                  </a:txBody>
                  <a:tcPr anchor="ctr"/>
                </a:tc>
                <a:extLst>
                  <a:ext uri="{0D108BD9-81ED-4DB2-BD59-A6C34878D82A}">
                    <a16:rowId xmlns:a16="http://schemas.microsoft.com/office/drawing/2014/main" val="975867050"/>
                  </a:ext>
                </a:extLst>
              </a:tr>
              <a:tr h="464251">
                <a:tc>
                  <a:txBody>
                    <a:bodyPr/>
                    <a:lstStyle/>
                    <a:p>
                      <a:r>
                        <a:rPr lang="en-US" dirty="0"/>
                        <a:t>species</a:t>
                      </a:r>
                    </a:p>
                  </a:txBody>
                  <a:tcPr anchor="ctr"/>
                </a:tc>
                <a:tc>
                  <a:txBody>
                    <a:bodyPr/>
                    <a:lstStyle/>
                    <a:p>
                      <a:r>
                        <a:rPr lang="en-US" altLang="zh-CN" dirty="0"/>
                        <a:t>413</a:t>
                      </a:r>
                    </a:p>
                  </a:txBody>
                  <a:tcPr anchor="ctr"/>
                </a:tc>
                <a:tc>
                  <a:txBody>
                    <a:bodyPr/>
                    <a:lstStyle/>
                    <a:p>
                      <a:r>
                        <a:rPr lang="en-US" altLang="zh-CN"/>
                        <a:t>0.6065</a:t>
                      </a:r>
                    </a:p>
                  </a:txBody>
                  <a:tcPr anchor="ctr"/>
                </a:tc>
                <a:extLst>
                  <a:ext uri="{0D108BD9-81ED-4DB2-BD59-A6C34878D82A}">
                    <a16:rowId xmlns:a16="http://schemas.microsoft.com/office/drawing/2014/main" val="1103253331"/>
                  </a:ext>
                </a:extLst>
              </a:tr>
              <a:tr h="464251">
                <a:tc>
                  <a:txBody>
                    <a:bodyPr/>
                    <a:lstStyle/>
                    <a:p>
                      <a:r>
                        <a:rPr lang="en-US"/>
                        <a:t>family</a:t>
                      </a:r>
                    </a:p>
                  </a:txBody>
                  <a:tcPr anchor="ctr"/>
                </a:tc>
                <a:tc>
                  <a:txBody>
                    <a:bodyPr/>
                    <a:lstStyle/>
                    <a:p>
                      <a:r>
                        <a:rPr lang="en-US" altLang="zh-CN"/>
                        <a:t>132</a:t>
                      </a:r>
                    </a:p>
                  </a:txBody>
                  <a:tcPr anchor="ctr"/>
                </a:tc>
                <a:tc>
                  <a:txBody>
                    <a:bodyPr/>
                    <a:lstStyle/>
                    <a:p>
                      <a:r>
                        <a:rPr lang="en-US" altLang="zh-CN"/>
                        <a:t>0.1938</a:t>
                      </a:r>
                    </a:p>
                  </a:txBody>
                  <a:tcPr anchor="ctr"/>
                </a:tc>
                <a:extLst>
                  <a:ext uri="{0D108BD9-81ED-4DB2-BD59-A6C34878D82A}">
                    <a16:rowId xmlns:a16="http://schemas.microsoft.com/office/drawing/2014/main" val="1635411683"/>
                  </a:ext>
                </a:extLst>
              </a:tr>
              <a:tr h="464251">
                <a:tc>
                  <a:txBody>
                    <a:bodyPr/>
                    <a:lstStyle/>
                    <a:p>
                      <a:r>
                        <a:rPr lang="en-US"/>
                        <a:t>genus</a:t>
                      </a:r>
                    </a:p>
                  </a:txBody>
                  <a:tcPr anchor="ctr"/>
                </a:tc>
                <a:tc>
                  <a:txBody>
                    <a:bodyPr/>
                    <a:lstStyle/>
                    <a:p>
                      <a:r>
                        <a:rPr lang="en-US" altLang="zh-CN"/>
                        <a:t>110</a:t>
                      </a:r>
                    </a:p>
                  </a:txBody>
                  <a:tcPr anchor="ctr"/>
                </a:tc>
                <a:tc>
                  <a:txBody>
                    <a:bodyPr/>
                    <a:lstStyle/>
                    <a:p>
                      <a:r>
                        <a:rPr lang="en-US" altLang="zh-CN"/>
                        <a:t>0.1615</a:t>
                      </a:r>
                    </a:p>
                  </a:txBody>
                  <a:tcPr anchor="ctr"/>
                </a:tc>
                <a:extLst>
                  <a:ext uri="{0D108BD9-81ED-4DB2-BD59-A6C34878D82A}">
                    <a16:rowId xmlns:a16="http://schemas.microsoft.com/office/drawing/2014/main" val="4285860960"/>
                  </a:ext>
                </a:extLst>
              </a:tr>
              <a:tr h="464251">
                <a:tc>
                  <a:txBody>
                    <a:bodyPr/>
                    <a:lstStyle/>
                    <a:p>
                      <a:r>
                        <a:rPr lang="en-US"/>
                        <a:t>order</a:t>
                      </a:r>
                    </a:p>
                  </a:txBody>
                  <a:tcPr anchor="ctr"/>
                </a:tc>
                <a:tc>
                  <a:txBody>
                    <a:bodyPr/>
                    <a:lstStyle/>
                    <a:p>
                      <a:r>
                        <a:rPr lang="en-US" altLang="zh-CN"/>
                        <a:t>17</a:t>
                      </a:r>
                    </a:p>
                  </a:txBody>
                  <a:tcPr anchor="ctr"/>
                </a:tc>
                <a:tc>
                  <a:txBody>
                    <a:bodyPr/>
                    <a:lstStyle/>
                    <a:p>
                      <a:r>
                        <a:rPr lang="en-US" altLang="zh-CN" dirty="0"/>
                        <a:t>0.0250</a:t>
                      </a:r>
                    </a:p>
                  </a:txBody>
                  <a:tcPr anchor="ctr"/>
                </a:tc>
                <a:extLst>
                  <a:ext uri="{0D108BD9-81ED-4DB2-BD59-A6C34878D82A}">
                    <a16:rowId xmlns:a16="http://schemas.microsoft.com/office/drawing/2014/main" val="3072877344"/>
                  </a:ext>
                </a:extLst>
              </a:tr>
              <a:tr h="464251">
                <a:tc>
                  <a:txBody>
                    <a:bodyPr/>
                    <a:lstStyle/>
                    <a:p>
                      <a:r>
                        <a:rPr lang="en-US"/>
                        <a:t>kingdom</a:t>
                      </a:r>
                    </a:p>
                  </a:txBody>
                  <a:tcPr anchor="ctr"/>
                </a:tc>
                <a:tc>
                  <a:txBody>
                    <a:bodyPr/>
                    <a:lstStyle/>
                    <a:p>
                      <a:r>
                        <a:rPr lang="en-US" altLang="zh-CN" dirty="0"/>
                        <a:t>7</a:t>
                      </a:r>
                    </a:p>
                  </a:txBody>
                  <a:tcPr anchor="ctr"/>
                </a:tc>
                <a:tc>
                  <a:txBody>
                    <a:bodyPr/>
                    <a:lstStyle/>
                    <a:p>
                      <a:r>
                        <a:rPr lang="en-US" altLang="zh-CN"/>
                        <a:t>0.0103</a:t>
                      </a:r>
                    </a:p>
                  </a:txBody>
                  <a:tcPr anchor="ctr"/>
                </a:tc>
                <a:extLst>
                  <a:ext uri="{0D108BD9-81ED-4DB2-BD59-A6C34878D82A}">
                    <a16:rowId xmlns:a16="http://schemas.microsoft.com/office/drawing/2014/main" val="712315310"/>
                  </a:ext>
                </a:extLst>
              </a:tr>
              <a:tr h="464251">
                <a:tc>
                  <a:txBody>
                    <a:bodyPr/>
                    <a:lstStyle/>
                    <a:p>
                      <a:r>
                        <a:rPr lang="en-US"/>
                        <a:t>class</a:t>
                      </a:r>
                    </a:p>
                  </a:txBody>
                  <a:tcPr anchor="ctr"/>
                </a:tc>
                <a:tc>
                  <a:txBody>
                    <a:bodyPr/>
                    <a:lstStyle/>
                    <a:p>
                      <a:r>
                        <a:rPr lang="en-US" altLang="zh-CN"/>
                        <a:t>2</a:t>
                      </a:r>
                    </a:p>
                  </a:txBody>
                  <a:tcPr anchor="ctr"/>
                </a:tc>
                <a:tc>
                  <a:txBody>
                    <a:bodyPr/>
                    <a:lstStyle/>
                    <a:p>
                      <a:r>
                        <a:rPr lang="en-US" altLang="zh-CN" dirty="0"/>
                        <a:t>0.0029</a:t>
                      </a:r>
                    </a:p>
                  </a:txBody>
                  <a:tcPr anchor="ctr"/>
                </a:tc>
                <a:extLst>
                  <a:ext uri="{0D108BD9-81ED-4DB2-BD59-A6C34878D82A}">
                    <a16:rowId xmlns:a16="http://schemas.microsoft.com/office/drawing/2014/main" val="332480493"/>
                  </a:ext>
                </a:extLst>
              </a:tr>
            </a:tbl>
          </a:graphicData>
        </a:graphic>
      </p:graphicFrame>
      <p:sp>
        <p:nvSpPr>
          <p:cNvPr id="22" name="文本框 21">
            <a:extLst>
              <a:ext uri="{FF2B5EF4-FFF2-40B4-BE49-F238E27FC236}">
                <a16:creationId xmlns:a16="http://schemas.microsoft.com/office/drawing/2014/main" id="{581EBA7E-EC1A-48B0-AA54-03256370E852}"/>
              </a:ext>
            </a:extLst>
          </p:cNvPr>
          <p:cNvSpPr txBox="1"/>
          <p:nvPr/>
        </p:nvSpPr>
        <p:spPr>
          <a:xfrm>
            <a:off x="3733144" y="2616125"/>
            <a:ext cx="3818250" cy="369332"/>
          </a:xfrm>
          <a:prstGeom prst="rect">
            <a:avLst/>
          </a:prstGeom>
          <a:solidFill>
            <a:schemeClr val="bg2"/>
          </a:solidFill>
        </p:spPr>
        <p:txBody>
          <a:bodyPr wrap="square">
            <a:spAutoFit/>
          </a:bodyPr>
          <a:lstStyle/>
          <a:p>
            <a:r>
              <a:rPr lang="en-US" altLang="zh-CN" dirty="0"/>
              <a:t>LCA host range</a:t>
            </a:r>
            <a:endParaRPr lang="zh-CN" altLang="en-US" dirty="0"/>
          </a:p>
        </p:txBody>
      </p:sp>
      <p:sp>
        <p:nvSpPr>
          <p:cNvPr id="24" name="文本框 23">
            <a:extLst>
              <a:ext uri="{FF2B5EF4-FFF2-40B4-BE49-F238E27FC236}">
                <a16:creationId xmlns:a16="http://schemas.microsoft.com/office/drawing/2014/main" id="{C7642008-4BAA-49E8-9FD4-317165E2D033}"/>
              </a:ext>
            </a:extLst>
          </p:cNvPr>
          <p:cNvSpPr txBox="1"/>
          <p:nvPr/>
        </p:nvSpPr>
        <p:spPr>
          <a:xfrm>
            <a:off x="0" y="1687435"/>
            <a:ext cx="6310422" cy="369332"/>
          </a:xfrm>
          <a:prstGeom prst="rect">
            <a:avLst/>
          </a:prstGeom>
          <a:noFill/>
        </p:spPr>
        <p:txBody>
          <a:bodyPr wrap="square">
            <a:spAutoFit/>
          </a:bodyPr>
          <a:lstStyle/>
          <a:p>
            <a:r>
              <a:rPr lang="zh-CN" altLang="en-US" dirty="0"/>
              <a:t>​</a:t>
            </a:r>
            <a:r>
              <a:rPr lang="en-US" altLang="zh-CN" dirty="0"/>
              <a:t>681</a:t>
            </a:r>
            <a:r>
              <a:rPr lang="zh-CN" altLang="en-US" dirty="0"/>
              <a:t>个病毒与</a:t>
            </a:r>
            <a:r>
              <a:rPr lang="en-US" altLang="zh-CN" dirty="0"/>
              <a:t>234</a:t>
            </a:r>
            <a:r>
              <a:rPr lang="zh-CN" altLang="en-US" dirty="0"/>
              <a:t>个细菌组成</a:t>
            </a:r>
            <a:r>
              <a:rPr lang="en-US" altLang="zh-CN" dirty="0"/>
              <a:t>4123</a:t>
            </a:r>
            <a:r>
              <a:rPr lang="zh-CN" altLang="en-US" dirty="0"/>
              <a:t>关系对</a:t>
            </a:r>
          </a:p>
        </p:txBody>
      </p:sp>
      <p:sp>
        <p:nvSpPr>
          <p:cNvPr id="26" name="文本框 25">
            <a:extLst>
              <a:ext uri="{FF2B5EF4-FFF2-40B4-BE49-F238E27FC236}">
                <a16:creationId xmlns:a16="http://schemas.microsoft.com/office/drawing/2014/main" id="{8D61274E-5CDD-456E-9543-504BC8B3237F}"/>
              </a:ext>
            </a:extLst>
          </p:cNvPr>
          <p:cNvSpPr txBox="1"/>
          <p:nvPr/>
        </p:nvSpPr>
        <p:spPr>
          <a:xfrm>
            <a:off x="0" y="2606756"/>
            <a:ext cx="3477952" cy="369328"/>
          </a:xfrm>
          <a:prstGeom prst="rect">
            <a:avLst/>
          </a:prstGeom>
          <a:solidFill>
            <a:schemeClr val="bg2"/>
          </a:solidFill>
        </p:spPr>
        <p:txBody>
          <a:bodyPr wrap="square">
            <a:spAutoFit/>
          </a:bodyPr>
          <a:lstStyle/>
          <a:p>
            <a:r>
              <a:rPr lang="en-US" altLang="zh-CN" dirty="0"/>
              <a:t>purity</a:t>
            </a:r>
            <a:endParaRPr lang="zh-CN" altLang="en-US" dirty="0"/>
          </a:p>
        </p:txBody>
      </p:sp>
    </p:spTree>
    <p:extLst>
      <p:ext uri="{BB962C8B-B14F-4D97-AF65-F5344CB8AC3E}">
        <p14:creationId xmlns:p14="http://schemas.microsoft.com/office/powerpoint/2010/main" val="3760363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2C36CBFB-6F4D-44F6-917C-6E68619FB71E}"/>
              </a:ext>
            </a:extLst>
          </p:cNvPr>
          <p:cNvSpPr>
            <a:spLocks noChangeArrowheads="1"/>
          </p:cNvSpPr>
          <p:nvPr/>
        </p:nvSpPr>
        <p:spPr bwMode="auto">
          <a:xfrm>
            <a:off x="313347" y="3248024"/>
            <a:ext cx="22621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pPr>
            <a:r>
              <a:rPr kumimoji="0" lang="zh-CN" altLang="zh-CN" sz="1800" b="0" i="0" u="none" strike="noStrike" cap="none" normalizeH="0" baseline="0" dirty="0">
                <a:ln>
                  <a:noFill/>
                </a:ln>
                <a:solidFill>
                  <a:schemeClr val="tx1"/>
                </a:solidFill>
                <a:effectLst/>
                <a:latin typeface="Arial" panose="020B0604020202020204" pitchFamily="34" charset="0"/>
              </a:rPr>
              <a:t>​</a:t>
            </a:r>
            <a:r>
              <a:rPr kumimoji="0" lang="zh-CN" altLang="en-US" sz="1800" b="0" i="0" u="none" strike="noStrike" cap="none" normalizeH="0" baseline="0" dirty="0">
                <a:ln>
                  <a:noFill/>
                </a:ln>
                <a:solidFill>
                  <a:schemeClr val="tx1"/>
                </a:solidFill>
                <a:effectLst/>
                <a:latin typeface="Arial" panose="020B0604020202020204" pitchFamily="34" charset="0"/>
              </a:rPr>
              <a:t>合并结果后的</a:t>
            </a:r>
            <a:r>
              <a:rPr lang="zh-CN" altLang="zh-CN" dirty="0">
                <a:latin typeface="Arial" panose="020B0604020202020204" pitchFamily="34" charset="0"/>
              </a:rPr>
              <a:t>准确度</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标题 4">
            <a:extLst>
              <a:ext uri="{FF2B5EF4-FFF2-40B4-BE49-F238E27FC236}">
                <a16:creationId xmlns:a16="http://schemas.microsoft.com/office/drawing/2014/main" id="{7AB8B285-B84B-464B-9F47-FD84C6733567}"/>
              </a:ext>
            </a:extLst>
          </p:cNvPr>
          <p:cNvSpPr>
            <a:spLocks noGrp="1"/>
          </p:cNvSpPr>
          <p:nvPr>
            <p:ph type="title"/>
          </p:nvPr>
        </p:nvSpPr>
        <p:spPr>
          <a:xfrm>
            <a:off x="148522" y="-3729"/>
            <a:ext cx="10515600" cy="1325563"/>
          </a:xfrm>
        </p:spPr>
        <p:txBody>
          <a:bodyPr/>
          <a:lstStyle/>
          <a:p>
            <a:r>
              <a:rPr lang="en-US" altLang="zh-CN" dirty="0"/>
              <a:t>2.</a:t>
            </a:r>
            <a:r>
              <a:rPr lang="zh-CN" altLang="en-US" dirty="0"/>
              <a:t> </a:t>
            </a:r>
            <a:r>
              <a:rPr lang="en-US" altLang="zh-CN" dirty="0"/>
              <a:t>3 </a:t>
            </a:r>
            <a:r>
              <a:rPr lang="zh-CN" altLang="en-US" dirty="0"/>
              <a:t>两种方法的比较</a:t>
            </a:r>
          </a:p>
        </p:txBody>
      </p:sp>
      <p:sp>
        <p:nvSpPr>
          <p:cNvPr id="20" name="Rectangle 5">
            <a:extLst>
              <a:ext uri="{FF2B5EF4-FFF2-40B4-BE49-F238E27FC236}">
                <a16:creationId xmlns:a16="http://schemas.microsoft.com/office/drawing/2014/main" id="{B26C252A-47C8-4CD2-9D69-4C6B5840A8FD}"/>
              </a:ext>
            </a:extLst>
          </p:cNvPr>
          <p:cNvSpPr>
            <a:spLocks noChangeArrowheads="1"/>
          </p:cNvSpPr>
          <p:nvPr/>
        </p:nvSpPr>
        <p:spPr bwMode="auto">
          <a:xfrm>
            <a:off x="6941288" y="447575"/>
            <a:ext cx="55864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3" name="表格 2">
            <a:extLst>
              <a:ext uri="{FF2B5EF4-FFF2-40B4-BE49-F238E27FC236}">
                <a16:creationId xmlns:a16="http://schemas.microsoft.com/office/drawing/2014/main" id="{FDDBA0DD-A2C9-4E42-9C8A-4354E1E24F5E}"/>
              </a:ext>
            </a:extLst>
          </p:cNvPr>
          <p:cNvGraphicFramePr>
            <a:graphicFrameLocks noGrp="1"/>
          </p:cNvGraphicFramePr>
          <p:nvPr>
            <p:extLst>
              <p:ext uri="{D42A27DB-BD31-4B8C-83A1-F6EECF244321}">
                <p14:modId xmlns:p14="http://schemas.microsoft.com/office/powerpoint/2010/main" val="1342404019"/>
              </p:ext>
            </p:extLst>
          </p:nvPr>
        </p:nvGraphicFramePr>
        <p:xfrm>
          <a:off x="544694" y="1141929"/>
          <a:ext cx="6154395" cy="2286000"/>
        </p:xfrm>
        <a:graphic>
          <a:graphicData uri="http://schemas.openxmlformats.org/drawingml/2006/table">
            <a:tbl>
              <a:tblPr>
                <a:tableStyleId>{5940675A-B579-460E-94D1-54222C63F5DA}</a:tableStyleId>
              </a:tblPr>
              <a:tblGrid>
                <a:gridCol w="1230879">
                  <a:extLst>
                    <a:ext uri="{9D8B030D-6E8A-4147-A177-3AD203B41FA5}">
                      <a16:colId xmlns:a16="http://schemas.microsoft.com/office/drawing/2014/main" val="4061711313"/>
                    </a:ext>
                  </a:extLst>
                </a:gridCol>
                <a:gridCol w="1230879">
                  <a:extLst>
                    <a:ext uri="{9D8B030D-6E8A-4147-A177-3AD203B41FA5}">
                      <a16:colId xmlns:a16="http://schemas.microsoft.com/office/drawing/2014/main" val="3371122079"/>
                    </a:ext>
                  </a:extLst>
                </a:gridCol>
                <a:gridCol w="1230879">
                  <a:extLst>
                    <a:ext uri="{9D8B030D-6E8A-4147-A177-3AD203B41FA5}">
                      <a16:colId xmlns:a16="http://schemas.microsoft.com/office/drawing/2014/main" val="4252225909"/>
                    </a:ext>
                  </a:extLst>
                </a:gridCol>
                <a:gridCol w="1230879">
                  <a:extLst>
                    <a:ext uri="{9D8B030D-6E8A-4147-A177-3AD203B41FA5}">
                      <a16:colId xmlns:a16="http://schemas.microsoft.com/office/drawing/2014/main" val="1426123425"/>
                    </a:ext>
                  </a:extLst>
                </a:gridCol>
                <a:gridCol w="1230879">
                  <a:extLst>
                    <a:ext uri="{9D8B030D-6E8A-4147-A177-3AD203B41FA5}">
                      <a16:colId xmlns:a16="http://schemas.microsoft.com/office/drawing/2014/main" val="453485697"/>
                    </a:ext>
                  </a:extLst>
                </a:gridCol>
              </a:tblGrid>
              <a:tr h="612546">
                <a:tc>
                  <a:txBody>
                    <a:bodyPr/>
                    <a:lstStyle/>
                    <a:p>
                      <a:br>
                        <a:rPr lang="zh-CN" altLang="en-US"/>
                      </a:br>
                      <a:endParaRPr lang="zh-CN" altLang="en-US"/>
                    </a:p>
                  </a:txBody>
                  <a:tcPr anchor="ctr"/>
                </a:tc>
                <a:tc>
                  <a:txBody>
                    <a:bodyPr/>
                    <a:lstStyle/>
                    <a:p>
                      <a:r>
                        <a:rPr lang="en-US"/>
                        <a:t>spacer</a:t>
                      </a:r>
                    </a:p>
                  </a:txBody>
                  <a:tcPr anchor="ctr"/>
                </a:tc>
                <a:tc>
                  <a:txBody>
                    <a:bodyPr/>
                    <a:lstStyle/>
                    <a:p>
                      <a:r>
                        <a:rPr lang="en-US" altLang="zh-CN" dirty="0"/>
                        <a:t>contig</a:t>
                      </a:r>
                      <a:endParaRPr lang="en-US" dirty="0"/>
                    </a:p>
                  </a:txBody>
                  <a:tcPr anchor="ctr"/>
                </a:tc>
                <a:tc>
                  <a:txBody>
                    <a:bodyPr/>
                    <a:lstStyle/>
                    <a:p>
                      <a:r>
                        <a:rPr lang="zh-CN" altLang="en-US" dirty="0"/>
                        <a:t>合并</a:t>
                      </a:r>
                    </a:p>
                  </a:txBody>
                  <a:tcPr anchor="ctr"/>
                </a:tc>
                <a:tc>
                  <a:txBody>
                    <a:bodyPr/>
                    <a:lstStyle/>
                    <a:p>
                      <a:r>
                        <a:rPr lang="en-US"/>
                        <a:t>Gold</a:t>
                      </a:r>
                      <a:r>
                        <a:rPr lang="zh-CN" altLang="en-US"/>
                        <a:t>数据库</a:t>
                      </a:r>
                    </a:p>
                  </a:txBody>
                  <a:tcPr anchor="ctr"/>
                </a:tc>
                <a:extLst>
                  <a:ext uri="{0D108BD9-81ED-4DB2-BD59-A6C34878D82A}">
                    <a16:rowId xmlns:a16="http://schemas.microsoft.com/office/drawing/2014/main" val="3027839670"/>
                  </a:ext>
                </a:extLst>
              </a:tr>
              <a:tr h="355781">
                <a:tc>
                  <a:txBody>
                    <a:bodyPr/>
                    <a:lstStyle/>
                    <a:p>
                      <a:r>
                        <a:rPr lang="en-US" altLang="zh-CN" dirty="0"/>
                        <a:t>PHI</a:t>
                      </a:r>
                      <a:endParaRPr lang="en-US" dirty="0"/>
                    </a:p>
                  </a:txBody>
                  <a:tcPr anchor="ctr"/>
                </a:tc>
                <a:tc>
                  <a:txBody>
                    <a:bodyPr/>
                    <a:lstStyle/>
                    <a:p>
                      <a:r>
                        <a:rPr lang="en-US" altLang="zh-CN" dirty="0"/>
                        <a:t>300</a:t>
                      </a:r>
                    </a:p>
                  </a:txBody>
                  <a:tcPr anchor="ctr"/>
                </a:tc>
                <a:tc>
                  <a:txBody>
                    <a:bodyPr/>
                    <a:lstStyle/>
                    <a:p>
                      <a:r>
                        <a:rPr lang="en-US" altLang="zh-CN"/>
                        <a:t>4123</a:t>
                      </a:r>
                    </a:p>
                  </a:txBody>
                  <a:tcPr anchor="ctr"/>
                </a:tc>
                <a:tc>
                  <a:txBody>
                    <a:bodyPr/>
                    <a:lstStyle/>
                    <a:p>
                      <a:r>
                        <a:rPr lang="en-US" altLang="zh-CN"/>
                        <a:t>4327</a:t>
                      </a:r>
                    </a:p>
                  </a:txBody>
                  <a:tcPr anchor="ctr"/>
                </a:tc>
                <a:tc>
                  <a:txBody>
                    <a:bodyPr/>
                    <a:lstStyle/>
                    <a:p>
                      <a:r>
                        <a:rPr lang="en-US" altLang="zh-CN"/>
                        <a:t>4596</a:t>
                      </a:r>
                      <a:r>
                        <a:rPr lang="zh-CN" altLang="en-US"/>
                        <a:t>个关系对</a:t>
                      </a:r>
                    </a:p>
                  </a:txBody>
                  <a:tcPr anchor="ctr"/>
                </a:tc>
                <a:extLst>
                  <a:ext uri="{0D108BD9-81ED-4DB2-BD59-A6C34878D82A}">
                    <a16:rowId xmlns:a16="http://schemas.microsoft.com/office/drawing/2014/main" val="930659255"/>
                  </a:ext>
                </a:extLst>
              </a:tr>
              <a:tr h="355781">
                <a:tc>
                  <a:txBody>
                    <a:bodyPr/>
                    <a:lstStyle/>
                    <a:p>
                      <a:r>
                        <a:rPr lang="en-US"/>
                        <a:t>host num</a:t>
                      </a:r>
                    </a:p>
                  </a:txBody>
                  <a:tcPr anchor="ctr"/>
                </a:tc>
                <a:tc>
                  <a:txBody>
                    <a:bodyPr/>
                    <a:lstStyle/>
                    <a:p>
                      <a:r>
                        <a:rPr lang="en-US" altLang="zh-CN"/>
                        <a:t>67</a:t>
                      </a:r>
                    </a:p>
                  </a:txBody>
                  <a:tcPr anchor="ctr"/>
                </a:tc>
                <a:tc>
                  <a:txBody>
                    <a:bodyPr/>
                    <a:lstStyle/>
                    <a:p>
                      <a:r>
                        <a:rPr lang="en-US" altLang="zh-CN"/>
                        <a:t>234</a:t>
                      </a:r>
                    </a:p>
                  </a:txBody>
                  <a:tcPr anchor="ctr"/>
                </a:tc>
                <a:tc>
                  <a:txBody>
                    <a:bodyPr/>
                    <a:lstStyle/>
                    <a:p>
                      <a:r>
                        <a:rPr lang="en-US" altLang="zh-CN"/>
                        <a:t>263</a:t>
                      </a:r>
                    </a:p>
                  </a:txBody>
                  <a:tcPr anchor="ctr"/>
                </a:tc>
                <a:tc>
                  <a:txBody>
                    <a:bodyPr/>
                    <a:lstStyle/>
                    <a:p>
                      <a:r>
                        <a:rPr lang="en-US" altLang="zh-CN" dirty="0"/>
                        <a:t>496</a:t>
                      </a:r>
                      <a:r>
                        <a:rPr lang="zh-CN" altLang="en-US" dirty="0"/>
                        <a:t>个</a:t>
                      </a:r>
                      <a:r>
                        <a:rPr lang="en-US" dirty="0" err="1"/>
                        <a:t>gcf</a:t>
                      </a:r>
                      <a:endParaRPr lang="en-US" dirty="0"/>
                    </a:p>
                  </a:txBody>
                  <a:tcPr anchor="ctr"/>
                </a:tc>
                <a:extLst>
                  <a:ext uri="{0D108BD9-81ED-4DB2-BD59-A6C34878D82A}">
                    <a16:rowId xmlns:a16="http://schemas.microsoft.com/office/drawing/2014/main" val="2238593598"/>
                  </a:ext>
                </a:extLst>
              </a:tr>
              <a:tr h="355781">
                <a:tc>
                  <a:txBody>
                    <a:bodyPr/>
                    <a:lstStyle/>
                    <a:p>
                      <a:r>
                        <a:rPr lang="en-US"/>
                        <a:t>phage num</a:t>
                      </a:r>
                    </a:p>
                  </a:txBody>
                  <a:tcPr anchor="ctr"/>
                </a:tc>
                <a:tc>
                  <a:txBody>
                    <a:bodyPr/>
                    <a:lstStyle/>
                    <a:p>
                      <a:r>
                        <a:rPr lang="en-US" altLang="zh-CN" dirty="0"/>
                        <a:t>242</a:t>
                      </a:r>
                    </a:p>
                  </a:txBody>
                  <a:tcPr anchor="ctr"/>
                </a:tc>
                <a:tc>
                  <a:txBody>
                    <a:bodyPr/>
                    <a:lstStyle/>
                    <a:p>
                      <a:r>
                        <a:rPr lang="en-US" altLang="zh-CN" dirty="0"/>
                        <a:t>681</a:t>
                      </a:r>
                    </a:p>
                  </a:txBody>
                  <a:tcPr anchor="ctr"/>
                </a:tc>
                <a:tc>
                  <a:txBody>
                    <a:bodyPr/>
                    <a:lstStyle/>
                    <a:p>
                      <a:r>
                        <a:rPr lang="en-US" altLang="zh-CN"/>
                        <a:t>795</a:t>
                      </a:r>
                    </a:p>
                  </a:txBody>
                  <a:tcPr anchor="ctr"/>
                </a:tc>
                <a:tc>
                  <a:txBody>
                    <a:bodyPr/>
                    <a:lstStyle/>
                    <a:p>
                      <a:r>
                        <a:rPr lang="en-US" altLang="zh-CN" dirty="0"/>
                        <a:t>4303</a:t>
                      </a:r>
                      <a:r>
                        <a:rPr lang="zh-CN" altLang="en-US" dirty="0"/>
                        <a:t>个</a:t>
                      </a:r>
                      <a:r>
                        <a:rPr lang="en-US" dirty="0"/>
                        <a:t>phage id</a:t>
                      </a:r>
                    </a:p>
                  </a:txBody>
                  <a:tcPr anchor="ctr"/>
                </a:tc>
                <a:extLst>
                  <a:ext uri="{0D108BD9-81ED-4DB2-BD59-A6C34878D82A}">
                    <a16:rowId xmlns:a16="http://schemas.microsoft.com/office/drawing/2014/main" val="989558157"/>
                  </a:ext>
                </a:extLst>
              </a:tr>
            </a:tbl>
          </a:graphicData>
        </a:graphic>
      </p:graphicFrame>
      <p:sp>
        <p:nvSpPr>
          <p:cNvPr id="4" name="Rectangle 1">
            <a:extLst>
              <a:ext uri="{FF2B5EF4-FFF2-40B4-BE49-F238E27FC236}">
                <a16:creationId xmlns:a16="http://schemas.microsoft.com/office/drawing/2014/main" id="{F3107C60-C9BE-4AD1-85AA-9B4A02475702}"/>
              </a:ext>
            </a:extLst>
          </p:cNvPr>
          <p:cNvSpPr>
            <a:spLocks noChangeArrowheads="1"/>
          </p:cNvSpPr>
          <p:nvPr/>
        </p:nvSpPr>
        <p:spPr bwMode="auto">
          <a:xfrm>
            <a:off x="625548" y="1420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5" name="表格 4">
            <a:extLst>
              <a:ext uri="{FF2B5EF4-FFF2-40B4-BE49-F238E27FC236}">
                <a16:creationId xmlns:a16="http://schemas.microsoft.com/office/drawing/2014/main" id="{ED0164AE-1145-4A96-B5E9-AED3B2913D4B}"/>
              </a:ext>
            </a:extLst>
          </p:cNvPr>
          <p:cNvGraphicFramePr>
            <a:graphicFrameLocks noGrp="1"/>
          </p:cNvGraphicFramePr>
          <p:nvPr>
            <p:extLst>
              <p:ext uri="{D42A27DB-BD31-4B8C-83A1-F6EECF244321}">
                <p14:modId xmlns:p14="http://schemas.microsoft.com/office/powerpoint/2010/main" val="1052441054"/>
              </p:ext>
            </p:extLst>
          </p:nvPr>
        </p:nvGraphicFramePr>
        <p:xfrm>
          <a:off x="7636356" y="491021"/>
          <a:ext cx="3250022" cy="2975791"/>
        </p:xfrm>
        <a:graphic>
          <a:graphicData uri="http://schemas.openxmlformats.org/drawingml/2006/table">
            <a:tbl>
              <a:tblPr>
                <a:tableStyleId>{5940675A-B579-460E-94D1-54222C63F5DA}</a:tableStyleId>
              </a:tblPr>
              <a:tblGrid>
                <a:gridCol w="1625011">
                  <a:extLst>
                    <a:ext uri="{9D8B030D-6E8A-4147-A177-3AD203B41FA5}">
                      <a16:colId xmlns:a16="http://schemas.microsoft.com/office/drawing/2014/main" val="2012285940"/>
                    </a:ext>
                  </a:extLst>
                </a:gridCol>
                <a:gridCol w="1625011">
                  <a:extLst>
                    <a:ext uri="{9D8B030D-6E8A-4147-A177-3AD203B41FA5}">
                      <a16:colId xmlns:a16="http://schemas.microsoft.com/office/drawing/2014/main" val="646924725"/>
                    </a:ext>
                  </a:extLst>
                </a:gridCol>
              </a:tblGrid>
              <a:tr h="334145">
                <a:tc>
                  <a:txBody>
                    <a:bodyPr/>
                    <a:lstStyle/>
                    <a:p>
                      <a:r>
                        <a:rPr lang="en-US"/>
                        <a:t>level</a:t>
                      </a:r>
                    </a:p>
                  </a:txBody>
                  <a:tcPr anchor="ctr"/>
                </a:tc>
                <a:tc>
                  <a:txBody>
                    <a:bodyPr/>
                    <a:lstStyle/>
                    <a:p>
                      <a:r>
                        <a:rPr lang="en-US" dirty="0"/>
                        <a:t>agreement</a:t>
                      </a:r>
                    </a:p>
                  </a:txBody>
                  <a:tcPr anchor="ctr"/>
                </a:tc>
                <a:extLst>
                  <a:ext uri="{0D108BD9-81ED-4DB2-BD59-A6C34878D82A}">
                    <a16:rowId xmlns:a16="http://schemas.microsoft.com/office/drawing/2014/main" val="4063296952"/>
                  </a:ext>
                </a:extLst>
              </a:tr>
              <a:tr h="334145">
                <a:tc>
                  <a:txBody>
                    <a:bodyPr/>
                    <a:lstStyle/>
                    <a:p>
                      <a:r>
                        <a:rPr lang="en-US" dirty="0"/>
                        <a:t>kingdom</a:t>
                      </a:r>
                    </a:p>
                  </a:txBody>
                  <a:tcPr anchor="ctr"/>
                </a:tc>
                <a:tc>
                  <a:txBody>
                    <a:bodyPr/>
                    <a:lstStyle/>
                    <a:p>
                      <a:r>
                        <a:rPr lang="en-US" altLang="zh-CN" dirty="0"/>
                        <a:t>1.0000</a:t>
                      </a:r>
                    </a:p>
                  </a:txBody>
                  <a:tcPr anchor="ctr"/>
                </a:tc>
                <a:extLst>
                  <a:ext uri="{0D108BD9-81ED-4DB2-BD59-A6C34878D82A}">
                    <a16:rowId xmlns:a16="http://schemas.microsoft.com/office/drawing/2014/main" val="2638649707"/>
                  </a:ext>
                </a:extLst>
              </a:tr>
              <a:tr h="334145">
                <a:tc>
                  <a:txBody>
                    <a:bodyPr/>
                    <a:lstStyle/>
                    <a:p>
                      <a:r>
                        <a:rPr lang="en-US"/>
                        <a:t>phylum</a:t>
                      </a:r>
                    </a:p>
                  </a:txBody>
                  <a:tcPr anchor="ctr"/>
                </a:tc>
                <a:tc>
                  <a:txBody>
                    <a:bodyPr/>
                    <a:lstStyle/>
                    <a:p>
                      <a:r>
                        <a:rPr lang="en-US" altLang="zh-CN"/>
                        <a:t>1.0000</a:t>
                      </a:r>
                    </a:p>
                  </a:txBody>
                  <a:tcPr anchor="ctr"/>
                </a:tc>
                <a:extLst>
                  <a:ext uri="{0D108BD9-81ED-4DB2-BD59-A6C34878D82A}">
                    <a16:rowId xmlns:a16="http://schemas.microsoft.com/office/drawing/2014/main" val="24786759"/>
                  </a:ext>
                </a:extLst>
              </a:tr>
              <a:tr h="334145">
                <a:tc>
                  <a:txBody>
                    <a:bodyPr/>
                    <a:lstStyle/>
                    <a:p>
                      <a:r>
                        <a:rPr lang="en-US"/>
                        <a:t>class</a:t>
                      </a:r>
                    </a:p>
                  </a:txBody>
                  <a:tcPr anchor="ctr"/>
                </a:tc>
                <a:tc>
                  <a:txBody>
                    <a:bodyPr/>
                    <a:lstStyle/>
                    <a:p>
                      <a:r>
                        <a:rPr lang="en-US" altLang="zh-CN"/>
                        <a:t>1.0000</a:t>
                      </a:r>
                    </a:p>
                  </a:txBody>
                  <a:tcPr anchor="ctr"/>
                </a:tc>
                <a:extLst>
                  <a:ext uri="{0D108BD9-81ED-4DB2-BD59-A6C34878D82A}">
                    <a16:rowId xmlns:a16="http://schemas.microsoft.com/office/drawing/2014/main" val="2396190863"/>
                  </a:ext>
                </a:extLst>
              </a:tr>
              <a:tr h="334145">
                <a:tc>
                  <a:txBody>
                    <a:bodyPr/>
                    <a:lstStyle/>
                    <a:p>
                      <a:r>
                        <a:rPr lang="en-US"/>
                        <a:t>order</a:t>
                      </a:r>
                    </a:p>
                  </a:txBody>
                  <a:tcPr anchor="ctr"/>
                </a:tc>
                <a:tc>
                  <a:txBody>
                    <a:bodyPr/>
                    <a:lstStyle/>
                    <a:p>
                      <a:r>
                        <a:rPr lang="en-US" altLang="zh-CN"/>
                        <a:t>1.0000</a:t>
                      </a:r>
                    </a:p>
                  </a:txBody>
                  <a:tcPr anchor="ctr"/>
                </a:tc>
                <a:extLst>
                  <a:ext uri="{0D108BD9-81ED-4DB2-BD59-A6C34878D82A}">
                    <a16:rowId xmlns:a16="http://schemas.microsoft.com/office/drawing/2014/main" val="2608506264"/>
                  </a:ext>
                </a:extLst>
              </a:tr>
              <a:tr h="334145">
                <a:tc>
                  <a:txBody>
                    <a:bodyPr/>
                    <a:lstStyle/>
                    <a:p>
                      <a:r>
                        <a:rPr lang="en-US"/>
                        <a:t>family</a:t>
                      </a:r>
                    </a:p>
                  </a:txBody>
                  <a:tcPr anchor="ctr"/>
                </a:tc>
                <a:tc>
                  <a:txBody>
                    <a:bodyPr/>
                    <a:lstStyle/>
                    <a:p>
                      <a:r>
                        <a:rPr lang="en-US" altLang="zh-CN"/>
                        <a:t>0.9922</a:t>
                      </a:r>
                    </a:p>
                  </a:txBody>
                  <a:tcPr anchor="ctr"/>
                </a:tc>
                <a:extLst>
                  <a:ext uri="{0D108BD9-81ED-4DB2-BD59-A6C34878D82A}">
                    <a16:rowId xmlns:a16="http://schemas.microsoft.com/office/drawing/2014/main" val="2181031247"/>
                  </a:ext>
                </a:extLst>
              </a:tr>
              <a:tr h="415471">
                <a:tc>
                  <a:txBody>
                    <a:bodyPr/>
                    <a:lstStyle/>
                    <a:p>
                      <a:r>
                        <a:rPr lang="en-US"/>
                        <a:t>genus</a:t>
                      </a:r>
                    </a:p>
                  </a:txBody>
                  <a:tcPr anchor="ctr"/>
                </a:tc>
                <a:tc>
                  <a:txBody>
                    <a:bodyPr/>
                    <a:lstStyle/>
                    <a:p>
                      <a:r>
                        <a:rPr lang="en-US" altLang="zh-CN"/>
                        <a:t>0.7500</a:t>
                      </a:r>
                    </a:p>
                  </a:txBody>
                  <a:tcPr anchor="ctr"/>
                </a:tc>
                <a:extLst>
                  <a:ext uri="{0D108BD9-81ED-4DB2-BD59-A6C34878D82A}">
                    <a16:rowId xmlns:a16="http://schemas.microsoft.com/office/drawing/2014/main" val="2209483437"/>
                  </a:ext>
                </a:extLst>
              </a:tr>
              <a:tr h="334145">
                <a:tc>
                  <a:txBody>
                    <a:bodyPr/>
                    <a:lstStyle/>
                    <a:p>
                      <a:r>
                        <a:rPr lang="en-US"/>
                        <a:t>species</a:t>
                      </a:r>
                    </a:p>
                  </a:txBody>
                  <a:tcPr anchor="ctr"/>
                </a:tc>
                <a:tc>
                  <a:txBody>
                    <a:bodyPr/>
                    <a:lstStyle/>
                    <a:p>
                      <a:r>
                        <a:rPr lang="en-US" altLang="zh-CN" dirty="0"/>
                        <a:t>0.6797</a:t>
                      </a:r>
                    </a:p>
                  </a:txBody>
                  <a:tcPr anchor="ctr"/>
                </a:tc>
                <a:extLst>
                  <a:ext uri="{0D108BD9-81ED-4DB2-BD59-A6C34878D82A}">
                    <a16:rowId xmlns:a16="http://schemas.microsoft.com/office/drawing/2014/main" val="1930415672"/>
                  </a:ext>
                </a:extLst>
              </a:tr>
            </a:tbl>
          </a:graphicData>
        </a:graphic>
      </p:graphicFrame>
      <p:sp>
        <p:nvSpPr>
          <p:cNvPr id="6" name="Rectangle 2">
            <a:extLst>
              <a:ext uri="{FF2B5EF4-FFF2-40B4-BE49-F238E27FC236}">
                <a16:creationId xmlns:a16="http://schemas.microsoft.com/office/drawing/2014/main" id="{3057976E-4C1B-45AD-A771-7A03A457B793}"/>
              </a:ext>
            </a:extLst>
          </p:cNvPr>
          <p:cNvSpPr>
            <a:spLocks noChangeArrowheads="1"/>
          </p:cNvSpPr>
          <p:nvPr/>
        </p:nvSpPr>
        <p:spPr bwMode="auto">
          <a:xfrm>
            <a:off x="6431747" y="33464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graphicFrame>
        <p:nvGraphicFramePr>
          <p:cNvPr id="7" name="表格 6">
            <a:extLst>
              <a:ext uri="{FF2B5EF4-FFF2-40B4-BE49-F238E27FC236}">
                <a16:creationId xmlns:a16="http://schemas.microsoft.com/office/drawing/2014/main" id="{F10B5398-4995-4E0E-A8B1-299580F337C6}"/>
              </a:ext>
            </a:extLst>
          </p:cNvPr>
          <p:cNvGraphicFramePr>
            <a:graphicFrameLocks noGrp="1"/>
          </p:cNvGraphicFramePr>
          <p:nvPr>
            <p:extLst>
              <p:ext uri="{D42A27DB-BD31-4B8C-83A1-F6EECF244321}">
                <p14:modId xmlns:p14="http://schemas.microsoft.com/office/powerpoint/2010/main" val="2516879851"/>
              </p:ext>
            </p:extLst>
          </p:nvPr>
        </p:nvGraphicFramePr>
        <p:xfrm>
          <a:off x="791306" y="3872338"/>
          <a:ext cx="4459407" cy="2926080"/>
        </p:xfrm>
        <a:graphic>
          <a:graphicData uri="http://schemas.openxmlformats.org/drawingml/2006/table">
            <a:tbl>
              <a:tblPr>
                <a:tableStyleId>{5940675A-B579-460E-94D1-54222C63F5DA}</a:tableStyleId>
              </a:tblPr>
              <a:tblGrid>
                <a:gridCol w="1486469">
                  <a:extLst>
                    <a:ext uri="{9D8B030D-6E8A-4147-A177-3AD203B41FA5}">
                      <a16:colId xmlns:a16="http://schemas.microsoft.com/office/drawing/2014/main" val="2230767139"/>
                    </a:ext>
                  </a:extLst>
                </a:gridCol>
                <a:gridCol w="1486469">
                  <a:extLst>
                    <a:ext uri="{9D8B030D-6E8A-4147-A177-3AD203B41FA5}">
                      <a16:colId xmlns:a16="http://schemas.microsoft.com/office/drawing/2014/main" val="1344397796"/>
                    </a:ext>
                  </a:extLst>
                </a:gridCol>
                <a:gridCol w="1486469">
                  <a:extLst>
                    <a:ext uri="{9D8B030D-6E8A-4147-A177-3AD203B41FA5}">
                      <a16:colId xmlns:a16="http://schemas.microsoft.com/office/drawing/2014/main" val="3168758272"/>
                    </a:ext>
                  </a:extLst>
                </a:gridCol>
              </a:tblGrid>
              <a:tr h="365759">
                <a:tc>
                  <a:txBody>
                    <a:bodyPr/>
                    <a:lstStyle/>
                    <a:p>
                      <a:r>
                        <a:rPr lang="en-US" dirty="0"/>
                        <a:t>level</a:t>
                      </a:r>
                    </a:p>
                  </a:txBody>
                  <a:tcPr anchor="ctr"/>
                </a:tc>
                <a:tc>
                  <a:txBody>
                    <a:bodyPr/>
                    <a:lstStyle/>
                    <a:p>
                      <a:r>
                        <a:rPr lang="en-US" dirty="0" err="1"/>
                        <a:t>correct_num</a:t>
                      </a:r>
                      <a:endParaRPr lang="en-US" dirty="0"/>
                    </a:p>
                  </a:txBody>
                  <a:tcPr anchor="ctr"/>
                </a:tc>
                <a:tc>
                  <a:txBody>
                    <a:bodyPr/>
                    <a:lstStyle/>
                    <a:p>
                      <a:r>
                        <a:rPr lang="en-US" altLang="zh-CN" dirty="0"/>
                        <a:t>precision</a:t>
                      </a:r>
                      <a:endParaRPr lang="en-US" dirty="0"/>
                    </a:p>
                  </a:txBody>
                  <a:tcPr anchor="ctr"/>
                </a:tc>
                <a:extLst>
                  <a:ext uri="{0D108BD9-81ED-4DB2-BD59-A6C34878D82A}">
                    <a16:rowId xmlns:a16="http://schemas.microsoft.com/office/drawing/2014/main" val="1973657706"/>
                  </a:ext>
                </a:extLst>
              </a:tr>
              <a:tr h="365759">
                <a:tc>
                  <a:txBody>
                    <a:bodyPr/>
                    <a:lstStyle/>
                    <a:p>
                      <a:r>
                        <a:rPr lang="en-US" dirty="0"/>
                        <a:t>kingdom</a:t>
                      </a:r>
                    </a:p>
                  </a:txBody>
                  <a:tcPr anchor="ctr"/>
                </a:tc>
                <a:tc>
                  <a:txBody>
                    <a:bodyPr/>
                    <a:lstStyle/>
                    <a:p>
                      <a:r>
                        <a:rPr lang="en-US" altLang="zh-CN"/>
                        <a:t>4327</a:t>
                      </a:r>
                    </a:p>
                  </a:txBody>
                  <a:tcPr anchor="ctr"/>
                </a:tc>
                <a:tc>
                  <a:txBody>
                    <a:bodyPr/>
                    <a:lstStyle/>
                    <a:p>
                      <a:r>
                        <a:rPr lang="en-US" altLang="zh-CN"/>
                        <a:t>1.0000</a:t>
                      </a:r>
                    </a:p>
                  </a:txBody>
                  <a:tcPr anchor="ctr"/>
                </a:tc>
                <a:extLst>
                  <a:ext uri="{0D108BD9-81ED-4DB2-BD59-A6C34878D82A}">
                    <a16:rowId xmlns:a16="http://schemas.microsoft.com/office/drawing/2014/main" val="4787402"/>
                  </a:ext>
                </a:extLst>
              </a:tr>
              <a:tr h="365759">
                <a:tc>
                  <a:txBody>
                    <a:bodyPr/>
                    <a:lstStyle/>
                    <a:p>
                      <a:r>
                        <a:rPr lang="en-US" dirty="0"/>
                        <a:t>phylum</a:t>
                      </a:r>
                    </a:p>
                  </a:txBody>
                  <a:tcPr anchor="ctr"/>
                </a:tc>
                <a:tc>
                  <a:txBody>
                    <a:bodyPr/>
                    <a:lstStyle/>
                    <a:p>
                      <a:r>
                        <a:rPr lang="en-US" altLang="zh-CN"/>
                        <a:t>4314</a:t>
                      </a:r>
                    </a:p>
                  </a:txBody>
                  <a:tcPr anchor="ctr"/>
                </a:tc>
                <a:tc>
                  <a:txBody>
                    <a:bodyPr/>
                    <a:lstStyle/>
                    <a:p>
                      <a:r>
                        <a:rPr lang="en-US" altLang="zh-CN"/>
                        <a:t>0.9970</a:t>
                      </a:r>
                    </a:p>
                  </a:txBody>
                  <a:tcPr anchor="ctr"/>
                </a:tc>
                <a:extLst>
                  <a:ext uri="{0D108BD9-81ED-4DB2-BD59-A6C34878D82A}">
                    <a16:rowId xmlns:a16="http://schemas.microsoft.com/office/drawing/2014/main" val="198403325"/>
                  </a:ext>
                </a:extLst>
              </a:tr>
              <a:tr h="365759">
                <a:tc>
                  <a:txBody>
                    <a:bodyPr/>
                    <a:lstStyle/>
                    <a:p>
                      <a:r>
                        <a:rPr lang="en-US" dirty="0"/>
                        <a:t>class</a:t>
                      </a:r>
                    </a:p>
                  </a:txBody>
                  <a:tcPr anchor="ctr"/>
                </a:tc>
                <a:tc>
                  <a:txBody>
                    <a:bodyPr/>
                    <a:lstStyle/>
                    <a:p>
                      <a:r>
                        <a:rPr lang="en-US" altLang="zh-CN" dirty="0"/>
                        <a:t>4314</a:t>
                      </a:r>
                    </a:p>
                  </a:txBody>
                  <a:tcPr anchor="ctr"/>
                </a:tc>
                <a:tc>
                  <a:txBody>
                    <a:bodyPr/>
                    <a:lstStyle/>
                    <a:p>
                      <a:r>
                        <a:rPr lang="en-US" altLang="zh-CN"/>
                        <a:t>0.9970</a:t>
                      </a:r>
                    </a:p>
                  </a:txBody>
                  <a:tcPr anchor="ctr"/>
                </a:tc>
                <a:extLst>
                  <a:ext uri="{0D108BD9-81ED-4DB2-BD59-A6C34878D82A}">
                    <a16:rowId xmlns:a16="http://schemas.microsoft.com/office/drawing/2014/main" val="2686749409"/>
                  </a:ext>
                </a:extLst>
              </a:tr>
              <a:tr h="365759">
                <a:tc>
                  <a:txBody>
                    <a:bodyPr/>
                    <a:lstStyle/>
                    <a:p>
                      <a:r>
                        <a:rPr lang="en-US"/>
                        <a:t>order</a:t>
                      </a:r>
                    </a:p>
                  </a:txBody>
                  <a:tcPr anchor="ctr"/>
                </a:tc>
                <a:tc>
                  <a:txBody>
                    <a:bodyPr/>
                    <a:lstStyle/>
                    <a:p>
                      <a:r>
                        <a:rPr lang="en-US" altLang="zh-CN"/>
                        <a:t>4301</a:t>
                      </a:r>
                    </a:p>
                  </a:txBody>
                  <a:tcPr anchor="ctr"/>
                </a:tc>
                <a:tc>
                  <a:txBody>
                    <a:bodyPr/>
                    <a:lstStyle/>
                    <a:p>
                      <a:r>
                        <a:rPr lang="en-US" altLang="zh-CN"/>
                        <a:t>0.9940</a:t>
                      </a:r>
                    </a:p>
                  </a:txBody>
                  <a:tcPr anchor="ctr"/>
                </a:tc>
                <a:extLst>
                  <a:ext uri="{0D108BD9-81ED-4DB2-BD59-A6C34878D82A}">
                    <a16:rowId xmlns:a16="http://schemas.microsoft.com/office/drawing/2014/main" val="1410036769"/>
                  </a:ext>
                </a:extLst>
              </a:tr>
              <a:tr h="365759">
                <a:tc>
                  <a:txBody>
                    <a:bodyPr/>
                    <a:lstStyle/>
                    <a:p>
                      <a:r>
                        <a:rPr lang="en-US"/>
                        <a:t>family</a:t>
                      </a:r>
                    </a:p>
                  </a:txBody>
                  <a:tcPr anchor="ctr"/>
                </a:tc>
                <a:tc>
                  <a:txBody>
                    <a:bodyPr/>
                    <a:lstStyle/>
                    <a:p>
                      <a:r>
                        <a:rPr lang="en-US" altLang="zh-CN"/>
                        <a:t>4204</a:t>
                      </a:r>
                    </a:p>
                  </a:txBody>
                  <a:tcPr anchor="ctr"/>
                </a:tc>
                <a:tc>
                  <a:txBody>
                    <a:bodyPr/>
                    <a:lstStyle/>
                    <a:p>
                      <a:r>
                        <a:rPr lang="en-US" altLang="zh-CN"/>
                        <a:t>0.9716</a:t>
                      </a:r>
                    </a:p>
                  </a:txBody>
                  <a:tcPr anchor="ctr"/>
                </a:tc>
                <a:extLst>
                  <a:ext uri="{0D108BD9-81ED-4DB2-BD59-A6C34878D82A}">
                    <a16:rowId xmlns:a16="http://schemas.microsoft.com/office/drawing/2014/main" val="1945975923"/>
                  </a:ext>
                </a:extLst>
              </a:tr>
              <a:tr h="365759">
                <a:tc>
                  <a:txBody>
                    <a:bodyPr/>
                    <a:lstStyle/>
                    <a:p>
                      <a:r>
                        <a:rPr lang="en-US"/>
                        <a:t>genus</a:t>
                      </a:r>
                    </a:p>
                  </a:txBody>
                  <a:tcPr anchor="ctr"/>
                </a:tc>
                <a:tc>
                  <a:txBody>
                    <a:bodyPr/>
                    <a:lstStyle/>
                    <a:p>
                      <a:r>
                        <a:rPr lang="en-US" altLang="zh-CN"/>
                        <a:t>2834</a:t>
                      </a:r>
                    </a:p>
                  </a:txBody>
                  <a:tcPr anchor="ctr"/>
                </a:tc>
                <a:tc>
                  <a:txBody>
                    <a:bodyPr/>
                    <a:lstStyle/>
                    <a:p>
                      <a:r>
                        <a:rPr lang="en-US" altLang="zh-CN"/>
                        <a:t>0.6550</a:t>
                      </a:r>
                    </a:p>
                  </a:txBody>
                  <a:tcPr anchor="ctr"/>
                </a:tc>
                <a:extLst>
                  <a:ext uri="{0D108BD9-81ED-4DB2-BD59-A6C34878D82A}">
                    <a16:rowId xmlns:a16="http://schemas.microsoft.com/office/drawing/2014/main" val="1089468591"/>
                  </a:ext>
                </a:extLst>
              </a:tr>
              <a:tr h="365759">
                <a:tc>
                  <a:txBody>
                    <a:bodyPr/>
                    <a:lstStyle/>
                    <a:p>
                      <a:r>
                        <a:rPr lang="en-US"/>
                        <a:t>species</a:t>
                      </a:r>
                    </a:p>
                  </a:txBody>
                  <a:tcPr anchor="ctr"/>
                </a:tc>
                <a:tc>
                  <a:txBody>
                    <a:bodyPr/>
                    <a:lstStyle/>
                    <a:p>
                      <a:r>
                        <a:rPr lang="en-US" altLang="zh-CN" dirty="0"/>
                        <a:t>2523</a:t>
                      </a:r>
                    </a:p>
                  </a:txBody>
                  <a:tcPr anchor="ctr"/>
                </a:tc>
                <a:tc>
                  <a:txBody>
                    <a:bodyPr/>
                    <a:lstStyle/>
                    <a:p>
                      <a:r>
                        <a:rPr lang="en-US" altLang="zh-CN" dirty="0"/>
                        <a:t>0.5831</a:t>
                      </a:r>
                    </a:p>
                  </a:txBody>
                  <a:tcPr anchor="ctr"/>
                </a:tc>
                <a:extLst>
                  <a:ext uri="{0D108BD9-81ED-4DB2-BD59-A6C34878D82A}">
                    <a16:rowId xmlns:a16="http://schemas.microsoft.com/office/drawing/2014/main" val="3978508029"/>
                  </a:ext>
                </a:extLst>
              </a:tr>
            </a:tbl>
          </a:graphicData>
        </a:graphic>
      </p:graphicFrame>
      <p:sp>
        <p:nvSpPr>
          <p:cNvPr id="8" name="Rectangle 3">
            <a:extLst>
              <a:ext uri="{FF2B5EF4-FFF2-40B4-BE49-F238E27FC236}">
                <a16:creationId xmlns:a16="http://schemas.microsoft.com/office/drawing/2014/main" id="{82D232AB-BCAB-4AED-AE7F-E734ACCDC306}"/>
              </a:ext>
            </a:extLst>
          </p:cNvPr>
          <p:cNvSpPr>
            <a:spLocks noChangeArrowheads="1"/>
          </p:cNvSpPr>
          <p:nvPr/>
        </p:nvSpPr>
        <p:spPr bwMode="auto">
          <a:xfrm>
            <a:off x="11141148" y="292485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C8E1E7B3-42E8-451B-9841-D96DB96390B1}"/>
              </a:ext>
            </a:extLst>
          </p:cNvPr>
          <p:cNvSpPr>
            <a:spLocks noChangeArrowheads="1"/>
          </p:cNvSpPr>
          <p:nvPr/>
        </p:nvSpPr>
        <p:spPr bwMode="auto">
          <a:xfrm>
            <a:off x="11141148" y="3248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sp>
        <p:nvSpPr>
          <p:cNvPr id="15" name="文本框 14">
            <a:extLst>
              <a:ext uri="{FF2B5EF4-FFF2-40B4-BE49-F238E27FC236}">
                <a16:creationId xmlns:a16="http://schemas.microsoft.com/office/drawing/2014/main" id="{9FD50FD8-ABD0-4471-8EDB-4D17B99D370F}"/>
              </a:ext>
            </a:extLst>
          </p:cNvPr>
          <p:cNvSpPr txBox="1"/>
          <p:nvPr/>
        </p:nvSpPr>
        <p:spPr>
          <a:xfrm>
            <a:off x="6783433" y="58980"/>
            <a:ext cx="6797040" cy="369332"/>
          </a:xfrm>
          <a:prstGeom prst="rect">
            <a:avLst/>
          </a:prstGeom>
          <a:noFill/>
        </p:spPr>
        <p:txBody>
          <a:bodyPr wrap="square">
            <a:spAutoFit/>
          </a:bodyPr>
          <a:lstStyle/>
          <a:p>
            <a:r>
              <a:rPr lang="zh-CN" altLang="en-US" dirty="0"/>
              <a:t>两种方法都预测有</a:t>
            </a:r>
            <a:r>
              <a:rPr lang="en-US" altLang="zh-CN" dirty="0"/>
              <a:t>host</a:t>
            </a:r>
            <a:r>
              <a:rPr lang="zh-CN" altLang="en-US" dirty="0"/>
              <a:t>的病毒数目：</a:t>
            </a:r>
            <a:r>
              <a:rPr lang="en-US" altLang="zh-CN" dirty="0"/>
              <a:t> 128</a:t>
            </a:r>
            <a:r>
              <a:rPr lang="zh-CN" altLang="en-US" dirty="0"/>
              <a:t>，其一致性</a:t>
            </a:r>
          </a:p>
        </p:txBody>
      </p:sp>
      <p:sp>
        <p:nvSpPr>
          <p:cNvPr id="16" name="文本框 15">
            <a:extLst>
              <a:ext uri="{FF2B5EF4-FFF2-40B4-BE49-F238E27FC236}">
                <a16:creationId xmlns:a16="http://schemas.microsoft.com/office/drawing/2014/main" id="{C104E7BC-5B21-47D7-8AD3-4A3F6355DAD1}"/>
              </a:ext>
            </a:extLst>
          </p:cNvPr>
          <p:cNvSpPr txBox="1"/>
          <p:nvPr/>
        </p:nvSpPr>
        <p:spPr>
          <a:xfrm>
            <a:off x="6941288" y="3423430"/>
            <a:ext cx="5118548" cy="646331"/>
          </a:xfrm>
          <a:prstGeom prst="rect">
            <a:avLst/>
          </a:prstGeom>
          <a:noFill/>
        </p:spPr>
        <p:txBody>
          <a:bodyPr wrap="square">
            <a:spAutoFit/>
          </a:bodyPr>
          <a:lstStyle/>
          <a:p>
            <a:r>
              <a:rPr lang="zh-CN" altLang="en-US" dirty="0"/>
              <a:t>如果验证两种方法都共同预测有宿主的病毒的预测结果精确率，并没有多大提高</a:t>
            </a:r>
          </a:p>
        </p:txBody>
      </p:sp>
      <p:graphicFrame>
        <p:nvGraphicFramePr>
          <p:cNvPr id="18" name="表格 17">
            <a:extLst>
              <a:ext uri="{FF2B5EF4-FFF2-40B4-BE49-F238E27FC236}">
                <a16:creationId xmlns:a16="http://schemas.microsoft.com/office/drawing/2014/main" id="{90685B08-CEB9-413C-B08D-7A3FE953C6F9}"/>
              </a:ext>
            </a:extLst>
          </p:cNvPr>
          <p:cNvGraphicFramePr>
            <a:graphicFrameLocks noGrp="1"/>
          </p:cNvGraphicFramePr>
          <p:nvPr>
            <p:extLst>
              <p:ext uri="{D42A27DB-BD31-4B8C-83A1-F6EECF244321}">
                <p14:modId xmlns:p14="http://schemas.microsoft.com/office/powerpoint/2010/main" val="3164164862"/>
              </p:ext>
            </p:extLst>
          </p:nvPr>
        </p:nvGraphicFramePr>
        <p:xfrm>
          <a:off x="7367833" y="4007996"/>
          <a:ext cx="4032861" cy="2805600"/>
        </p:xfrm>
        <a:graphic>
          <a:graphicData uri="http://schemas.openxmlformats.org/drawingml/2006/table">
            <a:tbl>
              <a:tblPr>
                <a:tableStyleId>{5940675A-B579-460E-94D1-54222C63F5DA}</a:tableStyleId>
              </a:tblPr>
              <a:tblGrid>
                <a:gridCol w="1344287">
                  <a:extLst>
                    <a:ext uri="{9D8B030D-6E8A-4147-A177-3AD203B41FA5}">
                      <a16:colId xmlns:a16="http://schemas.microsoft.com/office/drawing/2014/main" val="2230767139"/>
                    </a:ext>
                  </a:extLst>
                </a:gridCol>
                <a:gridCol w="1344287">
                  <a:extLst>
                    <a:ext uri="{9D8B030D-6E8A-4147-A177-3AD203B41FA5}">
                      <a16:colId xmlns:a16="http://schemas.microsoft.com/office/drawing/2014/main" val="1344397796"/>
                    </a:ext>
                  </a:extLst>
                </a:gridCol>
                <a:gridCol w="1344287">
                  <a:extLst>
                    <a:ext uri="{9D8B030D-6E8A-4147-A177-3AD203B41FA5}">
                      <a16:colId xmlns:a16="http://schemas.microsoft.com/office/drawing/2014/main" val="3168758272"/>
                    </a:ext>
                  </a:extLst>
                </a:gridCol>
              </a:tblGrid>
              <a:tr h="350700">
                <a:tc>
                  <a:txBody>
                    <a:bodyPr/>
                    <a:lstStyle/>
                    <a:p>
                      <a:r>
                        <a:rPr lang="en-US" sz="1600"/>
                        <a:t>level</a:t>
                      </a:r>
                    </a:p>
                  </a:txBody>
                  <a:tcPr anchor="ctr"/>
                </a:tc>
                <a:tc>
                  <a:txBody>
                    <a:bodyPr/>
                    <a:lstStyle/>
                    <a:p>
                      <a:r>
                        <a:rPr lang="en-US" sz="1600"/>
                        <a:t>correct_num</a:t>
                      </a:r>
                    </a:p>
                  </a:txBody>
                  <a:tcPr anchor="ctr"/>
                </a:tc>
                <a:tc>
                  <a:txBody>
                    <a:bodyPr/>
                    <a:lstStyle/>
                    <a:p>
                      <a:r>
                        <a:rPr lang="en-US" altLang="zh-CN" sz="1600" dirty="0"/>
                        <a:t>precision</a:t>
                      </a:r>
                      <a:endParaRPr lang="en-US" sz="1600" dirty="0"/>
                    </a:p>
                  </a:txBody>
                  <a:tcPr anchor="ctr"/>
                </a:tc>
                <a:extLst>
                  <a:ext uri="{0D108BD9-81ED-4DB2-BD59-A6C34878D82A}">
                    <a16:rowId xmlns:a16="http://schemas.microsoft.com/office/drawing/2014/main" val="1973657706"/>
                  </a:ext>
                </a:extLst>
              </a:tr>
              <a:tr h="350700">
                <a:tc>
                  <a:txBody>
                    <a:bodyPr/>
                    <a:lstStyle/>
                    <a:p>
                      <a:r>
                        <a:rPr lang="en-US" sz="1600"/>
                        <a:t>kingdom</a:t>
                      </a:r>
                    </a:p>
                  </a:txBody>
                  <a:tcPr anchor="ctr"/>
                </a:tc>
                <a:tc>
                  <a:txBody>
                    <a:bodyPr/>
                    <a:lstStyle/>
                    <a:p>
                      <a:r>
                        <a:rPr lang="en-US" altLang="zh-CN" sz="1600"/>
                        <a:t>1075</a:t>
                      </a:r>
                    </a:p>
                  </a:txBody>
                  <a:tcPr anchor="ctr"/>
                </a:tc>
                <a:tc>
                  <a:txBody>
                    <a:bodyPr/>
                    <a:lstStyle/>
                    <a:p>
                      <a:r>
                        <a:rPr lang="en-US" altLang="zh-CN" sz="1600"/>
                        <a:t>1.0000</a:t>
                      </a:r>
                    </a:p>
                  </a:txBody>
                  <a:tcPr anchor="ctr"/>
                </a:tc>
                <a:extLst>
                  <a:ext uri="{0D108BD9-81ED-4DB2-BD59-A6C34878D82A}">
                    <a16:rowId xmlns:a16="http://schemas.microsoft.com/office/drawing/2014/main" val="4787402"/>
                  </a:ext>
                </a:extLst>
              </a:tr>
              <a:tr h="350700">
                <a:tc>
                  <a:txBody>
                    <a:bodyPr/>
                    <a:lstStyle/>
                    <a:p>
                      <a:r>
                        <a:rPr lang="en-US" sz="1600"/>
                        <a:t>phylum</a:t>
                      </a:r>
                    </a:p>
                  </a:txBody>
                  <a:tcPr anchor="ctr"/>
                </a:tc>
                <a:tc>
                  <a:txBody>
                    <a:bodyPr/>
                    <a:lstStyle/>
                    <a:p>
                      <a:r>
                        <a:rPr lang="en-US" altLang="zh-CN" sz="1600" dirty="0"/>
                        <a:t>1074</a:t>
                      </a:r>
                    </a:p>
                  </a:txBody>
                  <a:tcPr anchor="ctr"/>
                </a:tc>
                <a:tc>
                  <a:txBody>
                    <a:bodyPr/>
                    <a:lstStyle/>
                    <a:p>
                      <a:r>
                        <a:rPr lang="en-US" altLang="zh-CN" sz="1600"/>
                        <a:t>0.9991</a:t>
                      </a:r>
                    </a:p>
                  </a:txBody>
                  <a:tcPr anchor="ctr"/>
                </a:tc>
                <a:extLst>
                  <a:ext uri="{0D108BD9-81ED-4DB2-BD59-A6C34878D82A}">
                    <a16:rowId xmlns:a16="http://schemas.microsoft.com/office/drawing/2014/main" val="198403325"/>
                  </a:ext>
                </a:extLst>
              </a:tr>
              <a:tr h="350700">
                <a:tc>
                  <a:txBody>
                    <a:bodyPr/>
                    <a:lstStyle/>
                    <a:p>
                      <a:r>
                        <a:rPr lang="en-US" sz="1600"/>
                        <a:t>class</a:t>
                      </a:r>
                    </a:p>
                  </a:txBody>
                  <a:tcPr anchor="ctr"/>
                </a:tc>
                <a:tc>
                  <a:txBody>
                    <a:bodyPr/>
                    <a:lstStyle/>
                    <a:p>
                      <a:r>
                        <a:rPr lang="en-US" altLang="zh-CN" sz="1600"/>
                        <a:t>1074</a:t>
                      </a:r>
                    </a:p>
                  </a:txBody>
                  <a:tcPr anchor="ctr"/>
                </a:tc>
                <a:tc>
                  <a:txBody>
                    <a:bodyPr/>
                    <a:lstStyle/>
                    <a:p>
                      <a:r>
                        <a:rPr lang="en-US" altLang="zh-CN" sz="1600"/>
                        <a:t>0.9991</a:t>
                      </a:r>
                    </a:p>
                  </a:txBody>
                  <a:tcPr anchor="ctr"/>
                </a:tc>
                <a:extLst>
                  <a:ext uri="{0D108BD9-81ED-4DB2-BD59-A6C34878D82A}">
                    <a16:rowId xmlns:a16="http://schemas.microsoft.com/office/drawing/2014/main" val="2686749409"/>
                  </a:ext>
                </a:extLst>
              </a:tr>
              <a:tr h="350700">
                <a:tc>
                  <a:txBody>
                    <a:bodyPr/>
                    <a:lstStyle/>
                    <a:p>
                      <a:r>
                        <a:rPr lang="en-US" sz="1600"/>
                        <a:t>order</a:t>
                      </a:r>
                    </a:p>
                  </a:txBody>
                  <a:tcPr anchor="ctr"/>
                </a:tc>
                <a:tc>
                  <a:txBody>
                    <a:bodyPr/>
                    <a:lstStyle/>
                    <a:p>
                      <a:r>
                        <a:rPr lang="en-US" altLang="zh-CN" sz="1600"/>
                        <a:t>1072</a:t>
                      </a:r>
                    </a:p>
                  </a:txBody>
                  <a:tcPr anchor="ctr"/>
                </a:tc>
                <a:tc>
                  <a:txBody>
                    <a:bodyPr/>
                    <a:lstStyle/>
                    <a:p>
                      <a:r>
                        <a:rPr lang="en-US" altLang="zh-CN" sz="1600"/>
                        <a:t>0.9972</a:t>
                      </a:r>
                    </a:p>
                  </a:txBody>
                  <a:tcPr anchor="ctr"/>
                </a:tc>
                <a:extLst>
                  <a:ext uri="{0D108BD9-81ED-4DB2-BD59-A6C34878D82A}">
                    <a16:rowId xmlns:a16="http://schemas.microsoft.com/office/drawing/2014/main" val="1410036769"/>
                  </a:ext>
                </a:extLst>
              </a:tr>
              <a:tr h="350700">
                <a:tc>
                  <a:txBody>
                    <a:bodyPr/>
                    <a:lstStyle/>
                    <a:p>
                      <a:r>
                        <a:rPr lang="en-US" sz="1600"/>
                        <a:t>family</a:t>
                      </a:r>
                    </a:p>
                  </a:txBody>
                  <a:tcPr anchor="ctr"/>
                </a:tc>
                <a:tc>
                  <a:txBody>
                    <a:bodyPr/>
                    <a:lstStyle/>
                    <a:p>
                      <a:r>
                        <a:rPr lang="en-US" altLang="zh-CN" sz="1600"/>
                        <a:t>1062</a:t>
                      </a:r>
                    </a:p>
                  </a:txBody>
                  <a:tcPr anchor="ctr"/>
                </a:tc>
                <a:tc>
                  <a:txBody>
                    <a:bodyPr/>
                    <a:lstStyle/>
                    <a:p>
                      <a:r>
                        <a:rPr lang="en-US" altLang="zh-CN" sz="1600"/>
                        <a:t>0.9879</a:t>
                      </a:r>
                    </a:p>
                  </a:txBody>
                  <a:tcPr anchor="ctr"/>
                </a:tc>
                <a:extLst>
                  <a:ext uri="{0D108BD9-81ED-4DB2-BD59-A6C34878D82A}">
                    <a16:rowId xmlns:a16="http://schemas.microsoft.com/office/drawing/2014/main" val="1945975923"/>
                  </a:ext>
                </a:extLst>
              </a:tr>
              <a:tr h="350700">
                <a:tc>
                  <a:txBody>
                    <a:bodyPr/>
                    <a:lstStyle/>
                    <a:p>
                      <a:r>
                        <a:rPr lang="en-US" sz="1600"/>
                        <a:t>genus</a:t>
                      </a:r>
                    </a:p>
                  </a:txBody>
                  <a:tcPr anchor="ctr"/>
                </a:tc>
                <a:tc>
                  <a:txBody>
                    <a:bodyPr/>
                    <a:lstStyle/>
                    <a:p>
                      <a:r>
                        <a:rPr lang="en-US" altLang="zh-CN" sz="1600"/>
                        <a:t>665</a:t>
                      </a:r>
                    </a:p>
                  </a:txBody>
                  <a:tcPr anchor="ctr"/>
                </a:tc>
                <a:tc>
                  <a:txBody>
                    <a:bodyPr/>
                    <a:lstStyle/>
                    <a:p>
                      <a:r>
                        <a:rPr lang="en-US" altLang="zh-CN" sz="1600" dirty="0">
                          <a:solidFill>
                            <a:schemeClr val="accent1">
                              <a:lumMod val="60000"/>
                              <a:lumOff val="40000"/>
                            </a:schemeClr>
                          </a:solidFill>
                        </a:rPr>
                        <a:t>0.6186</a:t>
                      </a:r>
                    </a:p>
                  </a:txBody>
                  <a:tcPr anchor="ctr"/>
                </a:tc>
                <a:extLst>
                  <a:ext uri="{0D108BD9-81ED-4DB2-BD59-A6C34878D82A}">
                    <a16:rowId xmlns:a16="http://schemas.microsoft.com/office/drawing/2014/main" val="1089468591"/>
                  </a:ext>
                </a:extLst>
              </a:tr>
              <a:tr h="350700">
                <a:tc>
                  <a:txBody>
                    <a:bodyPr/>
                    <a:lstStyle/>
                    <a:p>
                      <a:r>
                        <a:rPr lang="en-US" sz="1600" dirty="0"/>
                        <a:t>species</a:t>
                      </a:r>
                    </a:p>
                  </a:txBody>
                  <a:tcPr anchor="ctr"/>
                </a:tc>
                <a:tc>
                  <a:txBody>
                    <a:bodyPr/>
                    <a:lstStyle/>
                    <a:p>
                      <a:r>
                        <a:rPr lang="en-US" altLang="zh-CN" sz="1600"/>
                        <a:t>632</a:t>
                      </a:r>
                    </a:p>
                  </a:txBody>
                  <a:tcPr anchor="ctr"/>
                </a:tc>
                <a:tc>
                  <a:txBody>
                    <a:bodyPr/>
                    <a:lstStyle/>
                    <a:p>
                      <a:r>
                        <a:rPr lang="en-US" altLang="zh-CN" sz="1600" dirty="0"/>
                        <a:t>0.5879</a:t>
                      </a:r>
                    </a:p>
                  </a:txBody>
                  <a:tcPr anchor="ctr"/>
                </a:tc>
                <a:extLst>
                  <a:ext uri="{0D108BD9-81ED-4DB2-BD59-A6C34878D82A}">
                    <a16:rowId xmlns:a16="http://schemas.microsoft.com/office/drawing/2014/main" val="3978508029"/>
                  </a:ext>
                </a:extLst>
              </a:tr>
            </a:tbl>
          </a:graphicData>
        </a:graphic>
      </p:graphicFrame>
      <p:cxnSp>
        <p:nvCxnSpPr>
          <p:cNvPr id="17" name="直接箭头连接符 16">
            <a:extLst>
              <a:ext uri="{FF2B5EF4-FFF2-40B4-BE49-F238E27FC236}">
                <a16:creationId xmlns:a16="http://schemas.microsoft.com/office/drawing/2014/main" id="{149AF0A9-030E-4811-BA21-5F5F0B4792E5}"/>
              </a:ext>
            </a:extLst>
          </p:cNvPr>
          <p:cNvCxnSpPr/>
          <p:nvPr/>
        </p:nvCxnSpPr>
        <p:spPr>
          <a:xfrm>
            <a:off x="10967232" y="337190"/>
            <a:ext cx="592284" cy="3086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0123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7CF978BD-8630-9AC8-434F-5C0F438BEE1E}"/>
              </a:ext>
            </a:extLst>
          </p:cNvPr>
          <p:cNvGraphicFramePr>
            <a:graphicFrameLocks noGrp="1"/>
          </p:cNvGraphicFramePr>
          <p:nvPr>
            <p:extLst>
              <p:ext uri="{D42A27DB-BD31-4B8C-83A1-F6EECF244321}">
                <p14:modId xmlns:p14="http://schemas.microsoft.com/office/powerpoint/2010/main" val="1561364958"/>
              </p:ext>
            </p:extLst>
          </p:nvPr>
        </p:nvGraphicFramePr>
        <p:xfrm>
          <a:off x="3629728" y="2286676"/>
          <a:ext cx="4459407" cy="2926080"/>
        </p:xfrm>
        <a:graphic>
          <a:graphicData uri="http://schemas.openxmlformats.org/drawingml/2006/table">
            <a:tbl>
              <a:tblPr>
                <a:tableStyleId>{5940675A-B579-460E-94D1-54222C63F5DA}</a:tableStyleId>
              </a:tblPr>
              <a:tblGrid>
                <a:gridCol w="1486469">
                  <a:extLst>
                    <a:ext uri="{9D8B030D-6E8A-4147-A177-3AD203B41FA5}">
                      <a16:colId xmlns:a16="http://schemas.microsoft.com/office/drawing/2014/main" val="2230767139"/>
                    </a:ext>
                  </a:extLst>
                </a:gridCol>
                <a:gridCol w="1486469">
                  <a:extLst>
                    <a:ext uri="{9D8B030D-6E8A-4147-A177-3AD203B41FA5}">
                      <a16:colId xmlns:a16="http://schemas.microsoft.com/office/drawing/2014/main" val="1344397796"/>
                    </a:ext>
                  </a:extLst>
                </a:gridCol>
                <a:gridCol w="1486469">
                  <a:extLst>
                    <a:ext uri="{9D8B030D-6E8A-4147-A177-3AD203B41FA5}">
                      <a16:colId xmlns:a16="http://schemas.microsoft.com/office/drawing/2014/main" val="3168758272"/>
                    </a:ext>
                  </a:extLst>
                </a:gridCol>
              </a:tblGrid>
              <a:tr h="365759">
                <a:tc>
                  <a:txBody>
                    <a:bodyPr/>
                    <a:lstStyle/>
                    <a:p>
                      <a:r>
                        <a:rPr lang="en-US"/>
                        <a:t>level</a:t>
                      </a:r>
                    </a:p>
                  </a:txBody>
                  <a:tcPr anchor="ctr"/>
                </a:tc>
                <a:tc>
                  <a:txBody>
                    <a:bodyPr/>
                    <a:lstStyle/>
                    <a:p>
                      <a:r>
                        <a:rPr lang="en-US"/>
                        <a:t>correct_num</a:t>
                      </a:r>
                    </a:p>
                  </a:txBody>
                  <a:tcPr anchor="ctr"/>
                </a:tc>
                <a:tc>
                  <a:txBody>
                    <a:bodyPr/>
                    <a:lstStyle/>
                    <a:p>
                      <a:r>
                        <a:rPr lang="en-US" altLang="zh-CN" dirty="0"/>
                        <a:t>precision</a:t>
                      </a:r>
                      <a:endParaRPr lang="en-US" dirty="0"/>
                    </a:p>
                  </a:txBody>
                  <a:tcPr anchor="ctr"/>
                </a:tc>
                <a:extLst>
                  <a:ext uri="{0D108BD9-81ED-4DB2-BD59-A6C34878D82A}">
                    <a16:rowId xmlns:a16="http://schemas.microsoft.com/office/drawing/2014/main" val="1973657706"/>
                  </a:ext>
                </a:extLst>
              </a:tr>
              <a:tr h="365759">
                <a:tc>
                  <a:txBody>
                    <a:bodyPr/>
                    <a:lstStyle/>
                    <a:p>
                      <a:r>
                        <a:rPr lang="en-US"/>
                        <a:t>kingdom</a:t>
                      </a:r>
                    </a:p>
                  </a:txBody>
                  <a:tcPr anchor="ctr"/>
                </a:tc>
                <a:tc>
                  <a:txBody>
                    <a:bodyPr/>
                    <a:lstStyle/>
                    <a:p>
                      <a:r>
                        <a:rPr lang="en-US" altLang="zh-CN" dirty="0"/>
                        <a:t>87</a:t>
                      </a:r>
                    </a:p>
                  </a:txBody>
                  <a:tcPr anchor="ctr"/>
                </a:tc>
                <a:tc>
                  <a:txBody>
                    <a:bodyPr/>
                    <a:lstStyle/>
                    <a:p>
                      <a:r>
                        <a:rPr lang="en-US" altLang="zh-CN"/>
                        <a:t>1.000</a:t>
                      </a:r>
                    </a:p>
                  </a:txBody>
                  <a:tcPr anchor="ctr"/>
                </a:tc>
                <a:extLst>
                  <a:ext uri="{0D108BD9-81ED-4DB2-BD59-A6C34878D82A}">
                    <a16:rowId xmlns:a16="http://schemas.microsoft.com/office/drawing/2014/main" val="4787402"/>
                  </a:ext>
                </a:extLst>
              </a:tr>
              <a:tr h="365759">
                <a:tc>
                  <a:txBody>
                    <a:bodyPr/>
                    <a:lstStyle/>
                    <a:p>
                      <a:r>
                        <a:rPr lang="en-US"/>
                        <a:t>phylum</a:t>
                      </a:r>
                    </a:p>
                  </a:txBody>
                  <a:tcPr anchor="ctr"/>
                </a:tc>
                <a:tc>
                  <a:txBody>
                    <a:bodyPr/>
                    <a:lstStyle/>
                    <a:p>
                      <a:r>
                        <a:rPr lang="en-US" altLang="zh-CN"/>
                        <a:t>87</a:t>
                      </a:r>
                    </a:p>
                  </a:txBody>
                  <a:tcPr anchor="ctr"/>
                </a:tc>
                <a:tc>
                  <a:txBody>
                    <a:bodyPr/>
                    <a:lstStyle/>
                    <a:p>
                      <a:r>
                        <a:rPr lang="en-US" altLang="zh-CN"/>
                        <a:t>1.000</a:t>
                      </a:r>
                    </a:p>
                  </a:txBody>
                  <a:tcPr anchor="ctr"/>
                </a:tc>
                <a:extLst>
                  <a:ext uri="{0D108BD9-81ED-4DB2-BD59-A6C34878D82A}">
                    <a16:rowId xmlns:a16="http://schemas.microsoft.com/office/drawing/2014/main" val="198403325"/>
                  </a:ext>
                </a:extLst>
              </a:tr>
              <a:tr h="365759">
                <a:tc>
                  <a:txBody>
                    <a:bodyPr/>
                    <a:lstStyle/>
                    <a:p>
                      <a:r>
                        <a:rPr lang="en-US"/>
                        <a:t>class</a:t>
                      </a:r>
                    </a:p>
                  </a:txBody>
                  <a:tcPr anchor="ctr"/>
                </a:tc>
                <a:tc>
                  <a:txBody>
                    <a:bodyPr/>
                    <a:lstStyle/>
                    <a:p>
                      <a:r>
                        <a:rPr lang="en-US" altLang="zh-CN"/>
                        <a:t>87</a:t>
                      </a:r>
                    </a:p>
                  </a:txBody>
                  <a:tcPr anchor="ctr"/>
                </a:tc>
                <a:tc>
                  <a:txBody>
                    <a:bodyPr/>
                    <a:lstStyle/>
                    <a:p>
                      <a:r>
                        <a:rPr lang="en-US" altLang="zh-CN"/>
                        <a:t>1.000</a:t>
                      </a:r>
                    </a:p>
                  </a:txBody>
                  <a:tcPr anchor="ctr"/>
                </a:tc>
                <a:extLst>
                  <a:ext uri="{0D108BD9-81ED-4DB2-BD59-A6C34878D82A}">
                    <a16:rowId xmlns:a16="http://schemas.microsoft.com/office/drawing/2014/main" val="2686749409"/>
                  </a:ext>
                </a:extLst>
              </a:tr>
              <a:tr h="365759">
                <a:tc>
                  <a:txBody>
                    <a:bodyPr/>
                    <a:lstStyle/>
                    <a:p>
                      <a:r>
                        <a:rPr lang="en-US"/>
                        <a:t>order</a:t>
                      </a:r>
                    </a:p>
                  </a:txBody>
                  <a:tcPr anchor="ctr"/>
                </a:tc>
                <a:tc>
                  <a:txBody>
                    <a:bodyPr/>
                    <a:lstStyle/>
                    <a:p>
                      <a:r>
                        <a:rPr lang="en-US" altLang="zh-CN"/>
                        <a:t>87</a:t>
                      </a:r>
                    </a:p>
                  </a:txBody>
                  <a:tcPr anchor="ctr"/>
                </a:tc>
                <a:tc>
                  <a:txBody>
                    <a:bodyPr/>
                    <a:lstStyle/>
                    <a:p>
                      <a:r>
                        <a:rPr lang="en-US" altLang="zh-CN"/>
                        <a:t>1.000</a:t>
                      </a:r>
                    </a:p>
                  </a:txBody>
                  <a:tcPr anchor="ctr"/>
                </a:tc>
                <a:extLst>
                  <a:ext uri="{0D108BD9-81ED-4DB2-BD59-A6C34878D82A}">
                    <a16:rowId xmlns:a16="http://schemas.microsoft.com/office/drawing/2014/main" val="1410036769"/>
                  </a:ext>
                </a:extLst>
              </a:tr>
              <a:tr h="365759">
                <a:tc>
                  <a:txBody>
                    <a:bodyPr/>
                    <a:lstStyle/>
                    <a:p>
                      <a:r>
                        <a:rPr lang="en-US"/>
                        <a:t>family</a:t>
                      </a:r>
                    </a:p>
                  </a:txBody>
                  <a:tcPr anchor="ctr"/>
                </a:tc>
                <a:tc>
                  <a:txBody>
                    <a:bodyPr/>
                    <a:lstStyle/>
                    <a:p>
                      <a:r>
                        <a:rPr lang="en-US" altLang="zh-CN"/>
                        <a:t>87</a:t>
                      </a:r>
                    </a:p>
                  </a:txBody>
                  <a:tcPr anchor="ctr"/>
                </a:tc>
                <a:tc>
                  <a:txBody>
                    <a:bodyPr/>
                    <a:lstStyle/>
                    <a:p>
                      <a:r>
                        <a:rPr lang="en-US" altLang="zh-CN"/>
                        <a:t>1.000</a:t>
                      </a:r>
                    </a:p>
                  </a:txBody>
                  <a:tcPr anchor="ctr"/>
                </a:tc>
                <a:extLst>
                  <a:ext uri="{0D108BD9-81ED-4DB2-BD59-A6C34878D82A}">
                    <a16:rowId xmlns:a16="http://schemas.microsoft.com/office/drawing/2014/main" val="1945975923"/>
                  </a:ext>
                </a:extLst>
              </a:tr>
              <a:tr h="365759">
                <a:tc>
                  <a:txBody>
                    <a:bodyPr/>
                    <a:lstStyle/>
                    <a:p>
                      <a:r>
                        <a:rPr lang="en-US"/>
                        <a:t>genus</a:t>
                      </a:r>
                    </a:p>
                  </a:txBody>
                  <a:tcPr anchor="ctr"/>
                </a:tc>
                <a:tc>
                  <a:txBody>
                    <a:bodyPr/>
                    <a:lstStyle/>
                    <a:p>
                      <a:r>
                        <a:rPr lang="en-US" altLang="zh-CN"/>
                        <a:t>87</a:t>
                      </a:r>
                    </a:p>
                  </a:txBody>
                  <a:tcPr anchor="ctr"/>
                </a:tc>
                <a:tc>
                  <a:txBody>
                    <a:bodyPr/>
                    <a:lstStyle/>
                    <a:p>
                      <a:r>
                        <a:rPr lang="en-US" altLang="zh-CN"/>
                        <a:t>1.000</a:t>
                      </a:r>
                    </a:p>
                  </a:txBody>
                  <a:tcPr anchor="ctr"/>
                </a:tc>
                <a:extLst>
                  <a:ext uri="{0D108BD9-81ED-4DB2-BD59-A6C34878D82A}">
                    <a16:rowId xmlns:a16="http://schemas.microsoft.com/office/drawing/2014/main" val="1089468591"/>
                  </a:ext>
                </a:extLst>
              </a:tr>
              <a:tr h="365759">
                <a:tc>
                  <a:txBody>
                    <a:bodyPr/>
                    <a:lstStyle/>
                    <a:p>
                      <a:r>
                        <a:rPr lang="en-US"/>
                        <a:t>species</a:t>
                      </a:r>
                    </a:p>
                  </a:txBody>
                  <a:tcPr anchor="ctr"/>
                </a:tc>
                <a:tc>
                  <a:txBody>
                    <a:bodyPr/>
                    <a:lstStyle/>
                    <a:p>
                      <a:r>
                        <a:rPr lang="en-US" altLang="zh-CN"/>
                        <a:t>85</a:t>
                      </a:r>
                    </a:p>
                  </a:txBody>
                  <a:tcPr anchor="ctr"/>
                </a:tc>
                <a:tc>
                  <a:txBody>
                    <a:bodyPr/>
                    <a:lstStyle/>
                    <a:p>
                      <a:r>
                        <a:rPr lang="en-US" altLang="zh-CN" dirty="0"/>
                        <a:t>0.977</a:t>
                      </a:r>
                    </a:p>
                  </a:txBody>
                  <a:tcPr anchor="ctr"/>
                </a:tc>
                <a:extLst>
                  <a:ext uri="{0D108BD9-81ED-4DB2-BD59-A6C34878D82A}">
                    <a16:rowId xmlns:a16="http://schemas.microsoft.com/office/drawing/2014/main" val="3978508029"/>
                  </a:ext>
                </a:extLst>
              </a:tr>
            </a:tbl>
          </a:graphicData>
        </a:graphic>
      </p:graphicFrame>
      <p:sp>
        <p:nvSpPr>
          <p:cNvPr id="6" name="文本框 5">
            <a:extLst>
              <a:ext uri="{FF2B5EF4-FFF2-40B4-BE49-F238E27FC236}">
                <a16:creationId xmlns:a16="http://schemas.microsoft.com/office/drawing/2014/main" id="{521A84C8-7A3D-BF4A-C6A7-3324A62CA22E}"/>
              </a:ext>
            </a:extLst>
          </p:cNvPr>
          <p:cNvSpPr txBox="1"/>
          <p:nvPr/>
        </p:nvSpPr>
        <p:spPr>
          <a:xfrm>
            <a:off x="2638830" y="1363474"/>
            <a:ext cx="6619587" cy="369332"/>
          </a:xfrm>
          <a:prstGeom prst="rect">
            <a:avLst/>
          </a:prstGeom>
          <a:noFill/>
        </p:spPr>
        <p:txBody>
          <a:bodyPr wrap="square">
            <a:spAutoFit/>
          </a:bodyPr>
          <a:lstStyle/>
          <a:p>
            <a:r>
              <a:rPr lang="zh-CN" altLang="en-US" dirty="0"/>
              <a:t>两种方法预测噬菌体宿主范围</a:t>
            </a:r>
            <a:r>
              <a:rPr lang="en-US" altLang="zh-CN" dirty="0"/>
              <a:t>MCH</a:t>
            </a:r>
            <a:r>
              <a:rPr lang="zh-CN" altLang="en-US" dirty="0"/>
              <a:t>一致的有噬菌体数目有</a:t>
            </a:r>
            <a:r>
              <a:rPr lang="en-US" altLang="zh-CN" dirty="0"/>
              <a:t>87</a:t>
            </a:r>
            <a:r>
              <a:rPr lang="zh-CN" altLang="en-US" dirty="0"/>
              <a:t>个</a:t>
            </a:r>
          </a:p>
        </p:txBody>
      </p:sp>
    </p:spTree>
    <p:extLst>
      <p:ext uri="{BB962C8B-B14F-4D97-AF65-F5344CB8AC3E}">
        <p14:creationId xmlns:p14="http://schemas.microsoft.com/office/powerpoint/2010/main" val="567984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EE3435-9843-49AB-877B-53295AD9DF9D}"/>
              </a:ext>
            </a:extLst>
          </p:cNvPr>
          <p:cNvSpPr>
            <a:spLocks noGrp="1"/>
          </p:cNvSpPr>
          <p:nvPr>
            <p:ph idx="1"/>
          </p:nvPr>
        </p:nvSpPr>
        <p:spPr>
          <a:xfrm>
            <a:off x="457200" y="385602"/>
            <a:ext cx="11506200" cy="2723358"/>
          </a:xfrm>
        </p:spPr>
        <p:txBody>
          <a:bodyPr/>
          <a:lstStyle/>
          <a:p>
            <a:pPr marL="0" indent="0">
              <a:buNone/>
            </a:pPr>
            <a:endParaRPr lang="en-US" altLang="zh-CN" dirty="0"/>
          </a:p>
          <a:p>
            <a:pPr marL="0" indent="0">
              <a:buNone/>
            </a:pPr>
            <a:r>
              <a:rPr lang="zh-CN" altLang="en-US" sz="2400" dirty="0"/>
              <a:t>两种方法预测的</a:t>
            </a:r>
            <a:r>
              <a:rPr lang="en-US" altLang="zh-CN" sz="2400" dirty="0" err="1"/>
              <a:t>PHIt</a:t>
            </a:r>
            <a:r>
              <a:rPr lang="zh-CN" altLang="en-US" sz="2400" dirty="0"/>
              <a:t>完全一致有</a:t>
            </a:r>
            <a:r>
              <a:rPr lang="en-US" altLang="zh-CN" sz="2400" dirty="0"/>
              <a:t>96</a:t>
            </a:r>
            <a:r>
              <a:rPr lang="zh-CN" altLang="en-US" sz="2400" dirty="0"/>
              <a:t>个关系对，其中包括</a:t>
            </a:r>
            <a:r>
              <a:rPr lang="en-US" altLang="zh-CN" sz="2400" dirty="0"/>
              <a:t>70</a:t>
            </a:r>
            <a:r>
              <a:rPr lang="zh-CN" altLang="en-US" sz="2400" dirty="0"/>
              <a:t>个病毒和</a:t>
            </a:r>
            <a:r>
              <a:rPr lang="en-US" altLang="zh-CN" sz="2400" dirty="0"/>
              <a:t>26</a:t>
            </a:r>
            <a:r>
              <a:rPr lang="zh-CN" altLang="en-US" sz="2400" dirty="0"/>
              <a:t>个细菌，验证后其预测宿主</a:t>
            </a:r>
            <a:r>
              <a:rPr lang="zh-CN" altLang="en-US" sz="2400" b="1" dirty="0"/>
              <a:t>在</a:t>
            </a:r>
            <a:r>
              <a:rPr lang="en-US" altLang="zh-CN" sz="2400" b="1" dirty="0"/>
              <a:t>species level</a:t>
            </a:r>
            <a:r>
              <a:rPr lang="zh-CN" altLang="en-US" sz="2400" b="1" dirty="0"/>
              <a:t>上的准确度为</a:t>
            </a:r>
            <a:r>
              <a:rPr lang="en-US" altLang="zh-CN" sz="2400" b="1" dirty="0"/>
              <a:t>94.79%</a:t>
            </a:r>
            <a:r>
              <a:rPr lang="zh-CN" altLang="en-US" sz="2400" dirty="0"/>
              <a:t>​</a:t>
            </a:r>
          </a:p>
        </p:txBody>
      </p:sp>
      <p:graphicFrame>
        <p:nvGraphicFramePr>
          <p:cNvPr id="4" name="表格 3">
            <a:extLst>
              <a:ext uri="{FF2B5EF4-FFF2-40B4-BE49-F238E27FC236}">
                <a16:creationId xmlns:a16="http://schemas.microsoft.com/office/drawing/2014/main" id="{5032485D-6A2C-4009-9B3B-9B808A066EA4}"/>
              </a:ext>
            </a:extLst>
          </p:cNvPr>
          <p:cNvGraphicFramePr>
            <a:graphicFrameLocks noGrp="1"/>
          </p:cNvGraphicFramePr>
          <p:nvPr>
            <p:extLst>
              <p:ext uri="{D42A27DB-BD31-4B8C-83A1-F6EECF244321}">
                <p14:modId xmlns:p14="http://schemas.microsoft.com/office/powerpoint/2010/main" val="1109455267"/>
              </p:ext>
            </p:extLst>
          </p:nvPr>
        </p:nvGraphicFramePr>
        <p:xfrm>
          <a:off x="601980" y="2709308"/>
          <a:ext cx="4632960" cy="3158945"/>
        </p:xfrm>
        <a:graphic>
          <a:graphicData uri="http://schemas.openxmlformats.org/drawingml/2006/table">
            <a:tbl>
              <a:tblPr>
                <a:tableStyleId>{5940675A-B579-460E-94D1-54222C63F5DA}</a:tableStyleId>
              </a:tblPr>
              <a:tblGrid>
                <a:gridCol w="1544320">
                  <a:extLst>
                    <a:ext uri="{9D8B030D-6E8A-4147-A177-3AD203B41FA5}">
                      <a16:colId xmlns:a16="http://schemas.microsoft.com/office/drawing/2014/main" val="3194148141"/>
                    </a:ext>
                  </a:extLst>
                </a:gridCol>
                <a:gridCol w="1544320">
                  <a:extLst>
                    <a:ext uri="{9D8B030D-6E8A-4147-A177-3AD203B41FA5}">
                      <a16:colId xmlns:a16="http://schemas.microsoft.com/office/drawing/2014/main" val="467879898"/>
                    </a:ext>
                  </a:extLst>
                </a:gridCol>
                <a:gridCol w="1544320">
                  <a:extLst>
                    <a:ext uri="{9D8B030D-6E8A-4147-A177-3AD203B41FA5}">
                      <a16:colId xmlns:a16="http://schemas.microsoft.com/office/drawing/2014/main" val="3199589514"/>
                    </a:ext>
                  </a:extLst>
                </a:gridCol>
              </a:tblGrid>
              <a:tr h="397093">
                <a:tc>
                  <a:txBody>
                    <a:bodyPr/>
                    <a:lstStyle/>
                    <a:p>
                      <a:r>
                        <a:rPr lang="en-US"/>
                        <a:t>level</a:t>
                      </a:r>
                    </a:p>
                  </a:txBody>
                  <a:tcPr anchor="ctr"/>
                </a:tc>
                <a:tc>
                  <a:txBody>
                    <a:bodyPr/>
                    <a:lstStyle/>
                    <a:p>
                      <a:r>
                        <a:rPr lang="en-US" dirty="0" err="1"/>
                        <a:t>correct_num</a:t>
                      </a:r>
                      <a:endParaRPr lang="en-US" dirty="0"/>
                    </a:p>
                  </a:txBody>
                  <a:tcPr anchor="ctr"/>
                </a:tc>
                <a:tc>
                  <a:txBody>
                    <a:bodyPr/>
                    <a:lstStyle/>
                    <a:p>
                      <a:r>
                        <a:rPr lang="en-US" altLang="zh-CN" dirty="0"/>
                        <a:t>precision</a:t>
                      </a:r>
                      <a:endParaRPr lang="en-US" dirty="0"/>
                    </a:p>
                  </a:txBody>
                  <a:tcPr anchor="ctr"/>
                </a:tc>
                <a:extLst>
                  <a:ext uri="{0D108BD9-81ED-4DB2-BD59-A6C34878D82A}">
                    <a16:rowId xmlns:a16="http://schemas.microsoft.com/office/drawing/2014/main" val="4150216059"/>
                  </a:ext>
                </a:extLst>
              </a:tr>
              <a:tr h="397093">
                <a:tc>
                  <a:txBody>
                    <a:bodyPr/>
                    <a:lstStyle/>
                    <a:p>
                      <a:r>
                        <a:rPr lang="en-US" dirty="0"/>
                        <a:t>kingdom</a:t>
                      </a:r>
                    </a:p>
                  </a:txBody>
                  <a:tcPr anchor="ctr"/>
                </a:tc>
                <a:tc>
                  <a:txBody>
                    <a:bodyPr/>
                    <a:lstStyle/>
                    <a:p>
                      <a:r>
                        <a:rPr lang="en-US" altLang="zh-CN" dirty="0"/>
                        <a:t>96</a:t>
                      </a:r>
                    </a:p>
                  </a:txBody>
                  <a:tcPr anchor="ctr"/>
                </a:tc>
                <a:tc>
                  <a:txBody>
                    <a:bodyPr/>
                    <a:lstStyle/>
                    <a:p>
                      <a:r>
                        <a:rPr lang="en-US" altLang="zh-CN" dirty="0"/>
                        <a:t>1.0000</a:t>
                      </a:r>
                    </a:p>
                  </a:txBody>
                  <a:tcPr anchor="ctr"/>
                </a:tc>
                <a:extLst>
                  <a:ext uri="{0D108BD9-81ED-4DB2-BD59-A6C34878D82A}">
                    <a16:rowId xmlns:a16="http://schemas.microsoft.com/office/drawing/2014/main" val="1103856177"/>
                  </a:ext>
                </a:extLst>
              </a:tr>
              <a:tr h="397093">
                <a:tc>
                  <a:txBody>
                    <a:bodyPr/>
                    <a:lstStyle/>
                    <a:p>
                      <a:r>
                        <a:rPr lang="en-US"/>
                        <a:t>phylum</a:t>
                      </a:r>
                    </a:p>
                  </a:txBody>
                  <a:tcPr anchor="ctr"/>
                </a:tc>
                <a:tc>
                  <a:txBody>
                    <a:bodyPr/>
                    <a:lstStyle/>
                    <a:p>
                      <a:r>
                        <a:rPr lang="en-US" altLang="zh-CN"/>
                        <a:t>96</a:t>
                      </a:r>
                    </a:p>
                  </a:txBody>
                  <a:tcPr anchor="ctr"/>
                </a:tc>
                <a:tc>
                  <a:txBody>
                    <a:bodyPr/>
                    <a:lstStyle/>
                    <a:p>
                      <a:r>
                        <a:rPr lang="en-US" altLang="zh-CN"/>
                        <a:t>1.0000</a:t>
                      </a:r>
                    </a:p>
                  </a:txBody>
                  <a:tcPr anchor="ctr"/>
                </a:tc>
                <a:extLst>
                  <a:ext uri="{0D108BD9-81ED-4DB2-BD59-A6C34878D82A}">
                    <a16:rowId xmlns:a16="http://schemas.microsoft.com/office/drawing/2014/main" val="3117870728"/>
                  </a:ext>
                </a:extLst>
              </a:tr>
              <a:tr h="397093">
                <a:tc>
                  <a:txBody>
                    <a:bodyPr/>
                    <a:lstStyle/>
                    <a:p>
                      <a:r>
                        <a:rPr lang="en-US"/>
                        <a:t>class</a:t>
                      </a:r>
                    </a:p>
                  </a:txBody>
                  <a:tcPr anchor="ctr"/>
                </a:tc>
                <a:tc>
                  <a:txBody>
                    <a:bodyPr/>
                    <a:lstStyle/>
                    <a:p>
                      <a:r>
                        <a:rPr lang="en-US" altLang="zh-CN"/>
                        <a:t>96</a:t>
                      </a:r>
                    </a:p>
                  </a:txBody>
                  <a:tcPr anchor="ctr"/>
                </a:tc>
                <a:tc>
                  <a:txBody>
                    <a:bodyPr/>
                    <a:lstStyle/>
                    <a:p>
                      <a:r>
                        <a:rPr lang="en-US" altLang="zh-CN" dirty="0"/>
                        <a:t>1.0000</a:t>
                      </a:r>
                    </a:p>
                  </a:txBody>
                  <a:tcPr anchor="ctr"/>
                </a:tc>
                <a:extLst>
                  <a:ext uri="{0D108BD9-81ED-4DB2-BD59-A6C34878D82A}">
                    <a16:rowId xmlns:a16="http://schemas.microsoft.com/office/drawing/2014/main" val="3130132259"/>
                  </a:ext>
                </a:extLst>
              </a:tr>
              <a:tr h="397093">
                <a:tc>
                  <a:txBody>
                    <a:bodyPr/>
                    <a:lstStyle/>
                    <a:p>
                      <a:r>
                        <a:rPr lang="en-US"/>
                        <a:t>order</a:t>
                      </a:r>
                    </a:p>
                  </a:txBody>
                  <a:tcPr anchor="ctr"/>
                </a:tc>
                <a:tc>
                  <a:txBody>
                    <a:bodyPr/>
                    <a:lstStyle/>
                    <a:p>
                      <a:r>
                        <a:rPr lang="en-US" altLang="zh-CN"/>
                        <a:t>96</a:t>
                      </a:r>
                    </a:p>
                  </a:txBody>
                  <a:tcPr anchor="ctr"/>
                </a:tc>
                <a:tc>
                  <a:txBody>
                    <a:bodyPr/>
                    <a:lstStyle/>
                    <a:p>
                      <a:r>
                        <a:rPr lang="en-US" altLang="zh-CN"/>
                        <a:t>1.0000</a:t>
                      </a:r>
                    </a:p>
                  </a:txBody>
                  <a:tcPr anchor="ctr"/>
                </a:tc>
                <a:extLst>
                  <a:ext uri="{0D108BD9-81ED-4DB2-BD59-A6C34878D82A}">
                    <a16:rowId xmlns:a16="http://schemas.microsoft.com/office/drawing/2014/main" val="1677554071"/>
                  </a:ext>
                </a:extLst>
              </a:tr>
              <a:tr h="397093">
                <a:tc>
                  <a:txBody>
                    <a:bodyPr/>
                    <a:lstStyle/>
                    <a:p>
                      <a:r>
                        <a:rPr lang="en-US"/>
                        <a:t>family</a:t>
                      </a:r>
                    </a:p>
                  </a:txBody>
                  <a:tcPr anchor="ctr"/>
                </a:tc>
                <a:tc>
                  <a:txBody>
                    <a:bodyPr/>
                    <a:lstStyle/>
                    <a:p>
                      <a:r>
                        <a:rPr lang="en-US" altLang="zh-CN"/>
                        <a:t>96</a:t>
                      </a:r>
                    </a:p>
                  </a:txBody>
                  <a:tcPr anchor="ctr"/>
                </a:tc>
                <a:tc>
                  <a:txBody>
                    <a:bodyPr/>
                    <a:lstStyle/>
                    <a:p>
                      <a:r>
                        <a:rPr lang="en-US" altLang="zh-CN" dirty="0"/>
                        <a:t>1.0000</a:t>
                      </a:r>
                    </a:p>
                  </a:txBody>
                  <a:tcPr anchor="ctr"/>
                </a:tc>
                <a:extLst>
                  <a:ext uri="{0D108BD9-81ED-4DB2-BD59-A6C34878D82A}">
                    <a16:rowId xmlns:a16="http://schemas.microsoft.com/office/drawing/2014/main" val="1644104618"/>
                  </a:ext>
                </a:extLst>
              </a:tr>
              <a:tr h="379294">
                <a:tc>
                  <a:txBody>
                    <a:bodyPr/>
                    <a:lstStyle/>
                    <a:p>
                      <a:r>
                        <a:rPr lang="en-US" dirty="0"/>
                        <a:t>genus</a:t>
                      </a:r>
                    </a:p>
                  </a:txBody>
                  <a:tcPr anchor="ctr"/>
                </a:tc>
                <a:tc>
                  <a:txBody>
                    <a:bodyPr/>
                    <a:lstStyle/>
                    <a:p>
                      <a:r>
                        <a:rPr lang="en-US" altLang="zh-CN"/>
                        <a:t>95</a:t>
                      </a:r>
                    </a:p>
                  </a:txBody>
                  <a:tcPr anchor="ctr"/>
                </a:tc>
                <a:tc>
                  <a:txBody>
                    <a:bodyPr/>
                    <a:lstStyle/>
                    <a:p>
                      <a:r>
                        <a:rPr lang="en-US" altLang="zh-CN"/>
                        <a:t>0.9896</a:t>
                      </a:r>
                    </a:p>
                  </a:txBody>
                  <a:tcPr anchor="ctr"/>
                </a:tc>
                <a:extLst>
                  <a:ext uri="{0D108BD9-81ED-4DB2-BD59-A6C34878D82A}">
                    <a16:rowId xmlns:a16="http://schemas.microsoft.com/office/drawing/2014/main" val="2220850777"/>
                  </a:ext>
                </a:extLst>
              </a:tr>
              <a:tr h="397093">
                <a:tc>
                  <a:txBody>
                    <a:bodyPr/>
                    <a:lstStyle/>
                    <a:p>
                      <a:r>
                        <a:rPr lang="en-US"/>
                        <a:t>species</a:t>
                      </a:r>
                    </a:p>
                  </a:txBody>
                  <a:tcPr anchor="ctr"/>
                </a:tc>
                <a:tc>
                  <a:txBody>
                    <a:bodyPr/>
                    <a:lstStyle/>
                    <a:p>
                      <a:r>
                        <a:rPr lang="en-US" altLang="zh-CN"/>
                        <a:t>91</a:t>
                      </a:r>
                    </a:p>
                  </a:txBody>
                  <a:tcPr anchor="ctr"/>
                </a:tc>
                <a:tc>
                  <a:txBody>
                    <a:bodyPr/>
                    <a:lstStyle/>
                    <a:p>
                      <a:r>
                        <a:rPr lang="en-US" altLang="zh-CN" dirty="0"/>
                        <a:t>0.9479</a:t>
                      </a:r>
                    </a:p>
                  </a:txBody>
                  <a:tcPr anchor="ctr"/>
                </a:tc>
                <a:extLst>
                  <a:ext uri="{0D108BD9-81ED-4DB2-BD59-A6C34878D82A}">
                    <a16:rowId xmlns:a16="http://schemas.microsoft.com/office/drawing/2014/main" val="2737186576"/>
                  </a:ext>
                </a:extLst>
              </a:tr>
            </a:tbl>
          </a:graphicData>
        </a:graphic>
      </p:graphicFrame>
      <p:sp>
        <p:nvSpPr>
          <p:cNvPr id="5" name="Rectangle 1">
            <a:extLst>
              <a:ext uri="{FF2B5EF4-FFF2-40B4-BE49-F238E27FC236}">
                <a16:creationId xmlns:a16="http://schemas.microsoft.com/office/drawing/2014/main" id="{5CC80A30-86E3-42AC-9DC0-8F3EA1EA3426}"/>
              </a:ext>
            </a:extLst>
          </p:cNvPr>
          <p:cNvSpPr>
            <a:spLocks noChangeArrowheads="1"/>
          </p:cNvSpPr>
          <p:nvPr/>
        </p:nvSpPr>
        <p:spPr bwMode="auto">
          <a:xfrm>
            <a:off x="838200" y="2238106"/>
            <a:ext cx="53715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p>
        </p:txBody>
      </p:sp>
      <p:pic>
        <p:nvPicPr>
          <p:cNvPr id="9" name="图片 8">
            <a:extLst>
              <a:ext uri="{FF2B5EF4-FFF2-40B4-BE49-F238E27FC236}">
                <a16:creationId xmlns:a16="http://schemas.microsoft.com/office/drawing/2014/main" id="{94E1B7A9-3A44-430C-B844-E6ADC0B11943}"/>
              </a:ext>
            </a:extLst>
          </p:cNvPr>
          <p:cNvPicPr>
            <a:picLocks noChangeAspect="1"/>
          </p:cNvPicPr>
          <p:nvPr/>
        </p:nvPicPr>
        <p:blipFill>
          <a:blip r:embed="rId3"/>
          <a:stretch>
            <a:fillRect/>
          </a:stretch>
        </p:blipFill>
        <p:spPr>
          <a:xfrm>
            <a:off x="6728067" y="2370370"/>
            <a:ext cx="4534293" cy="3497883"/>
          </a:xfrm>
          <a:prstGeom prst="rect">
            <a:avLst/>
          </a:prstGeom>
        </p:spPr>
      </p:pic>
      <p:sp>
        <p:nvSpPr>
          <p:cNvPr id="11" name="文本框 10">
            <a:extLst>
              <a:ext uri="{FF2B5EF4-FFF2-40B4-BE49-F238E27FC236}">
                <a16:creationId xmlns:a16="http://schemas.microsoft.com/office/drawing/2014/main" id="{342AB3BF-0927-4FE8-972B-0A1191D8BE88}"/>
              </a:ext>
            </a:extLst>
          </p:cNvPr>
          <p:cNvSpPr txBox="1"/>
          <p:nvPr/>
        </p:nvSpPr>
        <p:spPr>
          <a:xfrm>
            <a:off x="7376160" y="5683587"/>
            <a:ext cx="6096000" cy="369332"/>
          </a:xfrm>
          <a:prstGeom prst="rect">
            <a:avLst/>
          </a:prstGeom>
          <a:noFill/>
        </p:spPr>
        <p:txBody>
          <a:bodyPr wrap="square">
            <a:spAutoFit/>
          </a:bodyPr>
          <a:lstStyle/>
          <a:p>
            <a:r>
              <a:rPr lang="zh-CN" altLang="en-US" dirty="0"/>
              <a:t>两种方法预测的</a:t>
            </a:r>
            <a:r>
              <a:rPr lang="en-US" altLang="zh-CN" dirty="0"/>
              <a:t>phage-host</a:t>
            </a:r>
            <a:r>
              <a:rPr lang="zh-CN" altLang="en-US" dirty="0"/>
              <a:t>关系对</a:t>
            </a:r>
          </a:p>
        </p:txBody>
      </p:sp>
      <p:pic>
        <p:nvPicPr>
          <p:cNvPr id="2" name="图片 1">
            <a:extLst>
              <a:ext uri="{FF2B5EF4-FFF2-40B4-BE49-F238E27FC236}">
                <a16:creationId xmlns:a16="http://schemas.microsoft.com/office/drawing/2014/main" id="{21188CE7-D2CC-A42B-DDD0-96C0B69CA5B2}"/>
              </a:ext>
            </a:extLst>
          </p:cNvPr>
          <p:cNvPicPr>
            <a:picLocks noChangeAspect="1"/>
          </p:cNvPicPr>
          <p:nvPr/>
        </p:nvPicPr>
        <p:blipFill>
          <a:blip r:embed="rId4"/>
          <a:stretch>
            <a:fillRect/>
          </a:stretch>
        </p:blipFill>
        <p:spPr>
          <a:xfrm>
            <a:off x="8891215" y="5251869"/>
            <a:ext cx="1257409" cy="441998"/>
          </a:xfrm>
          <a:prstGeom prst="rect">
            <a:avLst/>
          </a:prstGeom>
        </p:spPr>
      </p:pic>
      <p:pic>
        <p:nvPicPr>
          <p:cNvPr id="6" name="图片 5">
            <a:extLst>
              <a:ext uri="{FF2B5EF4-FFF2-40B4-BE49-F238E27FC236}">
                <a16:creationId xmlns:a16="http://schemas.microsoft.com/office/drawing/2014/main" id="{03E5AB0D-5F63-EB4E-DEBF-2D0B94182FFA}"/>
              </a:ext>
            </a:extLst>
          </p:cNvPr>
          <p:cNvPicPr>
            <a:picLocks noChangeAspect="1"/>
          </p:cNvPicPr>
          <p:nvPr/>
        </p:nvPicPr>
        <p:blipFill>
          <a:blip r:embed="rId4"/>
          <a:stretch>
            <a:fillRect/>
          </a:stretch>
        </p:blipFill>
        <p:spPr>
          <a:xfrm>
            <a:off x="6656015" y="4470204"/>
            <a:ext cx="1257409" cy="441998"/>
          </a:xfrm>
          <a:prstGeom prst="rect">
            <a:avLst/>
          </a:prstGeom>
        </p:spPr>
      </p:pic>
      <p:sp>
        <p:nvSpPr>
          <p:cNvPr id="10" name="文本框 9">
            <a:extLst>
              <a:ext uri="{FF2B5EF4-FFF2-40B4-BE49-F238E27FC236}">
                <a16:creationId xmlns:a16="http://schemas.microsoft.com/office/drawing/2014/main" id="{902085CF-A6BF-2F81-C049-E2979E70ADA2}"/>
              </a:ext>
            </a:extLst>
          </p:cNvPr>
          <p:cNvSpPr txBox="1"/>
          <p:nvPr/>
        </p:nvSpPr>
        <p:spPr>
          <a:xfrm>
            <a:off x="7056120" y="4321871"/>
            <a:ext cx="6736080" cy="369332"/>
          </a:xfrm>
          <a:prstGeom prst="rect">
            <a:avLst/>
          </a:prstGeom>
          <a:noFill/>
        </p:spPr>
        <p:txBody>
          <a:bodyPr wrap="square">
            <a:spAutoFit/>
          </a:bodyPr>
          <a:lstStyle/>
          <a:p>
            <a:r>
              <a:rPr lang="en-US" altLang="zh-CN" dirty="0"/>
              <a:t>contig</a:t>
            </a:r>
          </a:p>
        </p:txBody>
      </p:sp>
      <p:sp>
        <p:nvSpPr>
          <p:cNvPr id="12" name="文本框 11">
            <a:extLst>
              <a:ext uri="{FF2B5EF4-FFF2-40B4-BE49-F238E27FC236}">
                <a16:creationId xmlns:a16="http://schemas.microsoft.com/office/drawing/2014/main" id="{4ACC8164-DEBB-52D4-051F-D94BCF86BA33}"/>
              </a:ext>
            </a:extLst>
          </p:cNvPr>
          <p:cNvSpPr txBox="1"/>
          <p:nvPr/>
        </p:nvSpPr>
        <p:spPr>
          <a:xfrm>
            <a:off x="9306167" y="5218588"/>
            <a:ext cx="6898640" cy="369332"/>
          </a:xfrm>
          <a:prstGeom prst="rect">
            <a:avLst/>
          </a:prstGeom>
          <a:noFill/>
        </p:spPr>
        <p:txBody>
          <a:bodyPr wrap="square">
            <a:spAutoFit/>
          </a:bodyPr>
          <a:lstStyle/>
          <a:p>
            <a:r>
              <a:rPr lang="en-US" altLang="zh-CN" dirty="0"/>
              <a:t>spacer</a:t>
            </a:r>
            <a:endParaRPr lang="zh-CN" altLang="en-US" dirty="0"/>
          </a:p>
        </p:txBody>
      </p:sp>
    </p:spTree>
    <p:extLst>
      <p:ext uri="{BB962C8B-B14F-4D97-AF65-F5344CB8AC3E}">
        <p14:creationId xmlns:p14="http://schemas.microsoft.com/office/powerpoint/2010/main" val="263658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482C1-1943-4D06-8849-DBEAA48E9F88}"/>
              </a:ext>
            </a:extLst>
          </p:cNvPr>
          <p:cNvSpPr>
            <a:spLocks noGrp="1"/>
          </p:cNvSpPr>
          <p:nvPr>
            <p:ph type="title"/>
          </p:nvPr>
        </p:nvSpPr>
        <p:spPr/>
        <p:txBody>
          <a:bodyPr/>
          <a:lstStyle/>
          <a:p>
            <a:r>
              <a:rPr lang="en-US" altLang="zh-CN" dirty="0"/>
              <a:t>3 </a:t>
            </a:r>
            <a:r>
              <a:rPr lang="zh-CN" altLang="en-US" dirty="0"/>
              <a:t>总结</a:t>
            </a:r>
          </a:p>
        </p:txBody>
      </p:sp>
      <p:sp>
        <p:nvSpPr>
          <p:cNvPr id="3" name="内容占位符 2">
            <a:extLst>
              <a:ext uri="{FF2B5EF4-FFF2-40B4-BE49-F238E27FC236}">
                <a16:creationId xmlns:a16="http://schemas.microsoft.com/office/drawing/2014/main" id="{959267CD-9261-4EAB-B9FC-8A50B24A4A27}"/>
              </a:ext>
            </a:extLst>
          </p:cNvPr>
          <p:cNvSpPr>
            <a:spLocks noGrp="1"/>
          </p:cNvSpPr>
          <p:nvPr>
            <p:ph idx="1"/>
          </p:nvPr>
        </p:nvSpPr>
        <p:spPr>
          <a:xfrm>
            <a:off x="838200" y="1709356"/>
            <a:ext cx="10921678" cy="5148644"/>
          </a:xfrm>
        </p:spPr>
        <p:txBody>
          <a:bodyPr>
            <a:normAutofit/>
          </a:bodyPr>
          <a:lstStyle/>
          <a:p>
            <a:r>
              <a:rPr lang="zh-CN" altLang="en-US" sz="2000" dirty="0"/>
              <a:t>按照</a:t>
            </a:r>
            <a:r>
              <a:rPr lang="en-US" altLang="zh-CN" sz="2000" dirty="0"/>
              <a:t>NBT</a:t>
            </a:r>
            <a:r>
              <a:rPr lang="zh-CN" altLang="en-US" sz="2000" dirty="0"/>
              <a:t>这篇文章的方法，根据</a:t>
            </a:r>
            <a:r>
              <a:rPr lang="en-US" altLang="zh-CN" sz="2000" dirty="0"/>
              <a:t>spacer match</a:t>
            </a:r>
            <a:r>
              <a:rPr lang="zh-CN" altLang="en-US" sz="2000" dirty="0"/>
              <a:t>和</a:t>
            </a:r>
            <a:r>
              <a:rPr lang="en-US" altLang="zh-CN" sz="2000" dirty="0"/>
              <a:t>contig match</a:t>
            </a:r>
            <a:r>
              <a:rPr lang="zh-CN" altLang="en-US" sz="2000" dirty="0"/>
              <a:t>鉴定</a:t>
            </a:r>
            <a:r>
              <a:rPr lang="en-US" altLang="zh-CN" sz="2000" dirty="0"/>
              <a:t>phage-host </a:t>
            </a:r>
            <a:r>
              <a:rPr lang="zh-CN" altLang="en-US" sz="2000" dirty="0"/>
              <a:t>关系，虽然结果有出入，但是总体论文提到的</a:t>
            </a:r>
            <a:r>
              <a:rPr lang="en-US" altLang="zh-CN" sz="2000" dirty="0"/>
              <a:t>purity</a:t>
            </a:r>
            <a:r>
              <a:rPr lang="zh-CN" altLang="en-US" sz="2000" dirty="0"/>
              <a:t>和</a:t>
            </a:r>
            <a:r>
              <a:rPr lang="en-US" altLang="zh-CN" sz="2000" dirty="0"/>
              <a:t>agreement</a:t>
            </a:r>
            <a:r>
              <a:rPr lang="zh-CN" altLang="en-US" sz="2000" dirty="0"/>
              <a:t>指标水平相近，所以文章并没有问题。</a:t>
            </a:r>
            <a:endParaRPr lang="en-US" altLang="zh-CN" sz="2000" dirty="0"/>
          </a:p>
          <a:p>
            <a:pPr marL="0" indent="0">
              <a:buNone/>
            </a:pPr>
            <a:endParaRPr lang="en-US" altLang="zh-CN" sz="2000" dirty="0"/>
          </a:p>
          <a:p>
            <a:r>
              <a:rPr lang="zh-CN" altLang="en-US" sz="2000" dirty="0"/>
              <a:t>原文提到的</a:t>
            </a:r>
            <a:r>
              <a:rPr lang="en-US" altLang="zh-CN" sz="2000" dirty="0"/>
              <a:t>recover spacer</a:t>
            </a:r>
            <a:r>
              <a:rPr lang="zh-CN" altLang="en-US" sz="2000" dirty="0"/>
              <a:t>的筛选方法中，有注释</a:t>
            </a:r>
            <a:r>
              <a:rPr lang="en-US" altLang="zh-CN" sz="2000" dirty="0"/>
              <a:t>Cas</a:t>
            </a:r>
            <a:r>
              <a:rPr lang="zh-CN" altLang="en-US" sz="2000" dirty="0"/>
              <a:t>蛋白</a:t>
            </a:r>
            <a:r>
              <a:rPr lang="en-US" altLang="zh-CN" sz="2000" dirty="0"/>
              <a:t>MAG</a:t>
            </a:r>
            <a:r>
              <a:rPr lang="zh-CN" altLang="en-US" sz="2000" dirty="0"/>
              <a:t>并筛选这一步，实际复现效果并不好，使用原文数据做一步筛选后的数量明显少于原文，根据筛选前和筛选后的结果比较，相关指标确实有所提高，但损失了许多</a:t>
            </a:r>
            <a:r>
              <a:rPr lang="en-US" altLang="zh-CN" sz="2000" dirty="0"/>
              <a:t>spacer</a:t>
            </a:r>
            <a:r>
              <a:rPr lang="zh-CN" altLang="en-US" sz="2000" dirty="0"/>
              <a:t>。在对</a:t>
            </a:r>
            <a:r>
              <a:rPr lang="en-US" altLang="zh-CN" sz="2000" dirty="0"/>
              <a:t>Gold</a:t>
            </a:r>
            <a:r>
              <a:rPr lang="zh-CN" altLang="en-US" sz="2000" dirty="0"/>
              <a:t>数据库也进行筛选前和筛选后的比较，发现反而筛选前预测的</a:t>
            </a:r>
            <a:r>
              <a:rPr lang="en-US" altLang="zh-CN" sz="2000" dirty="0"/>
              <a:t>purity</a:t>
            </a:r>
            <a:r>
              <a:rPr lang="zh-CN" altLang="en-US" sz="2000" dirty="0"/>
              <a:t>、</a:t>
            </a:r>
            <a:r>
              <a:rPr lang="en-US" altLang="zh-CN" sz="2000" dirty="0"/>
              <a:t>acc</a:t>
            </a:r>
            <a:r>
              <a:rPr lang="zh-CN" altLang="en-US" sz="2000" dirty="0"/>
              <a:t>都高于筛选后。可能这一步不是必须的。</a:t>
            </a:r>
            <a:endParaRPr lang="en-US" altLang="zh-CN" sz="2000" dirty="0"/>
          </a:p>
          <a:p>
            <a:pPr marL="0" indent="0">
              <a:buNone/>
            </a:pPr>
            <a:endParaRPr lang="en-US" altLang="zh-CN" sz="2000" dirty="0"/>
          </a:p>
          <a:p>
            <a:r>
              <a:rPr lang="zh-CN" altLang="en-US" sz="2000" dirty="0"/>
              <a:t>通过也使用</a:t>
            </a:r>
            <a:r>
              <a:rPr lang="en-US" altLang="zh-CN" sz="2000" dirty="0"/>
              <a:t>spacer match</a:t>
            </a:r>
            <a:r>
              <a:rPr lang="zh-CN" altLang="en-US" sz="2000" dirty="0"/>
              <a:t>和</a:t>
            </a:r>
            <a:r>
              <a:rPr lang="en-US" altLang="zh-CN" sz="2000" dirty="0"/>
              <a:t>contig match</a:t>
            </a:r>
            <a:r>
              <a:rPr lang="zh-CN" altLang="en-US" sz="2000" dirty="0"/>
              <a:t>鉴定</a:t>
            </a:r>
            <a:r>
              <a:rPr lang="en-US" altLang="zh-CN" sz="2000" dirty="0"/>
              <a:t>phage-host </a:t>
            </a:r>
            <a:r>
              <a:rPr lang="zh-CN" altLang="en-US" sz="2000" dirty="0"/>
              <a:t>关系在</a:t>
            </a:r>
            <a:r>
              <a:rPr lang="en-US" altLang="zh-CN" sz="2000" dirty="0"/>
              <a:t>Gold</a:t>
            </a:r>
            <a:r>
              <a:rPr lang="zh-CN" altLang="en-US" sz="2000" dirty="0"/>
              <a:t>数据库进行预测</a:t>
            </a:r>
            <a:r>
              <a:rPr lang="en-US" altLang="zh-CN" sz="2000" dirty="0"/>
              <a:t>phage-host</a:t>
            </a:r>
            <a:r>
              <a:rPr lang="zh-CN" altLang="en-US" sz="2000" dirty="0"/>
              <a:t>并进行验证，发现</a:t>
            </a:r>
            <a:r>
              <a:rPr lang="en-US" altLang="zh-CN" sz="2000" dirty="0"/>
              <a:t>spacer match</a:t>
            </a:r>
            <a:r>
              <a:rPr lang="zh-CN" altLang="en-US" sz="2000" dirty="0"/>
              <a:t>的方法精确率（</a:t>
            </a:r>
            <a:r>
              <a:rPr lang="en-US" altLang="zh-CN" sz="2000" dirty="0"/>
              <a:t>69.33%</a:t>
            </a:r>
            <a:r>
              <a:rPr lang="zh-CN" altLang="en-US" sz="2000" dirty="0"/>
              <a:t>）高于</a:t>
            </a:r>
            <a:r>
              <a:rPr lang="en-US" altLang="zh-CN" sz="2000" dirty="0"/>
              <a:t>contig match</a:t>
            </a:r>
            <a:r>
              <a:rPr lang="zh-CN" altLang="en-US" sz="2000" dirty="0"/>
              <a:t>（</a:t>
            </a:r>
            <a:r>
              <a:rPr lang="en-US" altLang="zh-CN" sz="2000" dirty="0"/>
              <a:t>58.36%</a:t>
            </a:r>
            <a:r>
              <a:rPr lang="zh-CN" altLang="en-US" sz="2000" dirty="0"/>
              <a:t>）</a:t>
            </a:r>
            <a:r>
              <a:rPr lang="en-US" altLang="zh-CN" sz="2000" dirty="0"/>
              <a:t> </a:t>
            </a:r>
            <a:r>
              <a:rPr lang="zh-CN" altLang="en-US" sz="2000" dirty="0"/>
              <a:t>但</a:t>
            </a:r>
            <a:r>
              <a:rPr lang="en-US" altLang="zh-CN" sz="2000" dirty="0"/>
              <a:t>contig match</a:t>
            </a:r>
            <a:r>
              <a:rPr lang="zh-CN" altLang="en-US" sz="2000" dirty="0"/>
              <a:t>的</a:t>
            </a:r>
            <a:r>
              <a:rPr lang="en-US" altLang="zh-CN" sz="2000" dirty="0"/>
              <a:t>recover</a:t>
            </a:r>
            <a:r>
              <a:rPr lang="zh-CN" altLang="en-US" sz="2000" dirty="0"/>
              <a:t>率（</a:t>
            </a:r>
            <a:r>
              <a:rPr lang="en-US" altLang="zh-CN" sz="2000" dirty="0"/>
              <a:t>correct num:2406</a:t>
            </a:r>
            <a:r>
              <a:rPr lang="zh-CN" altLang="en-US" sz="2000" dirty="0"/>
              <a:t>）显著高于</a:t>
            </a:r>
            <a:r>
              <a:rPr lang="en-US" altLang="zh-CN" sz="2000" dirty="0"/>
              <a:t>spacer </a:t>
            </a:r>
            <a:r>
              <a:rPr lang="en-US" altLang="zh-CN" sz="2000" dirty="0" err="1"/>
              <a:t>mtach</a:t>
            </a:r>
            <a:r>
              <a:rPr lang="zh-CN" altLang="en-US" sz="2000" dirty="0"/>
              <a:t> （</a:t>
            </a:r>
            <a:r>
              <a:rPr lang="en-US" altLang="zh-CN" sz="2000" dirty="0"/>
              <a:t>correct num:208</a:t>
            </a:r>
            <a:r>
              <a:rPr lang="zh-CN" altLang="en-US" sz="2000" dirty="0"/>
              <a:t>） 。对于预测的</a:t>
            </a:r>
            <a:r>
              <a:rPr lang="en-US" altLang="zh-CN" sz="2000" dirty="0"/>
              <a:t>PHI</a:t>
            </a:r>
          </a:p>
          <a:p>
            <a:r>
              <a:rPr lang="zh-CN" altLang="en-US" sz="2000" dirty="0"/>
              <a:t>可以尝试建立</a:t>
            </a:r>
            <a:r>
              <a:rPr lang="en-US" altLang="zh-CN" sz="2000" dirty="0"/>
              <a:t>confident</a:t>
            </a:r>
            <a:r>
              <a:rPr lang="zh-CN" altLang="en-US" sz="2000" dirty="0"/>
              <a:t>预测指标：如果提取两种方法预测的</a:t>
            </a:r>
            <a:r>
              <a:rPr lang="en-US" altLang="zh-CN" sz="2000" dirty="0"/>
              <a:t>phage-host</a:t>
            </a:r>
            <a:r>
              <a:rPr lang="zh-CN" altLang="en-US" sz="2000" dirty="0"/>
              <a:t>完全一致的结果，其准确度高达</a:t>
            </a:r>
            <a:r>
              <a:rPr lang="zh-CN" altLang="en-US" sz="2000" b="1" dirty="0"/>
              <a:t>在</a:t>
            </a:r>
            <a:r>
              <a:rPr lang="en-US" altLang="zh-CN" sz="2000" b="1" dirty="0"/>
              <a:t>species level</a:t>
            </a:r>
            <a:r>
              <a:rPr lang="zh-CN" altLang="en-US" sz="2000" b="1" dirty="0"/>
              <a:t>上的准确度为</a:t>
            </a:r>
            <a:r>
              <a:rPr lang="en-US" altLang="zh-CN" sz="2000" b="1" dirty="0"/>
              <a:t>94.79%</a:t>
            </a:r>
            <a:r>
              <a:rPr lang="zh-CN" altLang="en-US" sz="2000" b="1" dirty="0"/>
              <a:t>；</a:t>
            </a:r>
            <a:r>
              <a:rPr lang="zh-CN" altLang="en-US" sz="2000" dirty="0"/>
              <a:t>对于噬菌体宿主范围，使用两种方法在</a:t>
            </a:r>
            <a:r>
              <a:rPr lang="en-US" altLang="zh-CN" sz="2000" dirty="0"/>
              <a:t>species</a:t>
            </a:r>
            <a:r>
              <a:rPr lang="zh-CN" altLang="en-US" sz="2000" dirty="0"/>
              <a:t>水平</a:t>
            </a:r>
            <a:r>
              <a:rPr lang="en-US" altLang="zh-CN" sz="2000" dirty="0"/>
              <a:t>agree</a:t>
            </a:r>
            <a:r>
              <a:rPr lang="zh-CN" altLang="en-US" sz="2000" dirty="0"/>
              <a:t>的</a:t>
            </a:r>
            <a:r>
              <a:rPr lang="en-US" altLang="zh-CN" sz="2000" dirty="0"/>
              <a:t>MCH</a:t>
            </a:r>
            <a:r>
              <a:rPr lang="zh-CN" altLang="en-US" sz="2000" dirty="0"/>
              <a:t>作为噬菌体宿主范围，在</a:t>
            </a:r>
            <a:r>
              <a:rPr lang="en-US" altLang="zh-CN" sz="2000" dirty="0"/>
              <a:t>species level</a:t>
            </a:r>
            <a:r>
              <a:rPr lang="zh-CN" altLang="en-US" sz="2000" dirty="0"/>
              <a:t>的精确率高达</a:t>
            </a:r>
            <a:r>
              <a:rPr lang="en-US" altLang="zh-CN" sz="2000" dirty="0"/>
              <a:t>97.7%</a:t>
            </a:r>
            <a:r>
              <a:rPr lang="zh-CN" altLang="en-US" sz="2000" dirty="0"/>
              <a:t>；以及可以基于</a:t>
            </a:r>
            <a:r>
              <a:rPr lang="en-US" altLang="zh-CN" sz="2000" dirty="0"/>
              <a:t>purity&gt;90%</a:t>
            </a:r>
            <a:r>
              <a:rPr lang="zh-CN" altLang="en-US" sz="2000" dirty="0"/>
              <a:t>认为是</a:t>
            </a:r>
            <a:r>
              <a:rPr lang="en-US" altLang="zh-CN" sz="2000" dirty="0"/>
              <a:t>confident</a:t>
            </a:r>
            <a:r>
              <a:rPr lang="zh-CN" altLang="en-US" sz="2000" dirty="0"/>
              <a:t>的预测。</a:t>
            </a:r>
            <a:endParaRPr lang="en-US" altLang="zh-CN" sz="2000" dirty="0"/>
          </a:p>
          <a:p>
            <a:endParaRPr lang="en-US" altLang="zh-CN" sz="2000" dirty="0"/>
          </a:p>
        </p:txBody>
      </p:sp>
    </p:spTree>
    <p:extLst>
      <p:ext uri="{BB962C8B-B14F-4D97-AF65-F5344CB8AC3E}">
        <p14:creationId xmlns:p14="http://schemas.microsoft.com/office/powerpoint/2010/main" val="2433312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F6CDB-9FF3-4418-8094-AECCC39875B1}"/>
              </a:ext>
            </a:extLst>
          </p:cNvPr>
          <p:cNvSpPr>
            <a:spLocks noGrp="1"/>
          </p:cNvSpPr>
          <p:nvPr>
            <p:ph type="ctrTitle"/>
          </p:nvPr>
        </p:nvSpPr>
        <p:spPr>
          <a:xfrm>
            <a:off x="1341120" y="1091882"/>
            <a:ext cx="9794240" cy="3368357"/>
          </a:xfrm>
        </p:spPr>
        <p:txBody>
          <a:bodyPr>
            <a:normAutofit fontScale="90000"/>
          </a:bodyPr>
          <a:lstStyle/>
          <a:p>
            <a:r>
              <a:rPr lang="zh-CN" altLang="en-US" i="0" dirty="0">
                <a:solidFill>
                  <a:srgbClr val="202124"/>
                </a:solidFill>
                <a:effectLst/>
                <a:latin typeface="华文细黑" panose="02010600040101010101" pitchFamily="2" charset="-122"/>
                <a:ea typeface="华文细黑" panose="02010600040101010101" pitchFamily="2" charset="-122"/>
              </a:rPr>
              <a:t>肠道噬菌体</a:t>
            </a:r>
            <a:r>
              <a:rPr lang="en-US" altLang="zh-CN" i="0" dirty="0">
                <a:solidFill>
                  <a:srgbClr val="202124"/>
                </a:solidFill>
                <a:effectLst/>
                <a:latin typeface="华文细黑" panose="02010600040101010101" pitchFamily="2" charset="-122"/>
                <a:ea typeface="华文细黑" panose="02010600040101010101" pitchFamily="2" charset="-122"/>
              </a:rPr>
              <a:t>-</a:t>
            </a:r>
            <a:r>
              <a:rPr lang="zh-CN" altLang="en-US" i="0" dirty="0">
                <a:solidFill>
                  <a:srgbClr val="202124"/>
                </a:solidFill>
                <a:effectLst/>
                <a:latin typeface="华文细黑" panose="02010600040101010101" pitchFamily="2" charset="-122"/>
                <a:ea typeface="华文细黑" panose="02010600040101010101" pitchFamily="2" charset="-122"/>
              </a:rPr>
              <a:t>细菌宿主关系的系统鉴定：方法评估与开发</a:t>
            </a:r>
            <a:br>
              <a:rPr lang="en-US" altLang="zh-CN" b="1" i="0" dirty="0">
                <a:solidFill>
                  <a:srgbClr val="202124"/>
                </a:solidFill>
                <a:effectLst/>
                <a:latin typeface="苹方-简" panose="020B0400000000000000" pitchFamily="34" charset="-122"/>
                <a:ea typeface="苹方-简" panose="020B0400000000000000" pitchFamily="34" charset="-122"/>
              </a:rPr>
            </a:br>
            <a:br>
              <a:rPr lang="en-US" altLang="zh-CN" b="1" i="0" dirty="0">
                <a:solidFill>
                  <a:srgbClr val="202124"/>
                </a:solidFill>
                <a:effectLst/>
                <a:latin typeface="苹方-简" panose="020B0400000000000000" pitchFamily="34" charset="-122"/>
                <a:ea typeface="苹方-简" panose="020B0400000000000000" pitchFamily="34" charset="-122"/>
              </a:rPr>
            </a:b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008729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07B8-1A4B-94C0-E0CD-07A759FC946E}"/>
              </a:ext>
            </a:extLst>
          </p:cNvPr>
          <p:cNvSpPr>
            <a:spLocks noGrp="1"/>
          </p:cNvSpPr>
          <p:nvPr>
            <p:ph type="title"/>
          </p:nvPr>
        </p:nvSpPr>
        <p:spPr/>
        <p:txBody>
          <a:bodyPr/>
          <a:lstStyle/>
          <a:p>
            <a:r>
              <a:rPr lang="en-US" altLang="zh-CN" dirty="0"/>
              <a:t>1. </a:t>
            </a:r>
            <a:r>
              <a:rPr lang="zh-CN" altLang="en-US" dirty="0"/>
              <a:t>​构建包括</a:t>
            </a:r>
            <a:r>
              <a:rPr lang="en-US" altLang="zh-CN" dirty="0"/>
              <a:t>4 295</a:t>
            </a:r>
            <a:r>
              <a:rPr lang="zh-CN" altLang="en-US" dirty="0"/>
              <a:t>个噬菌体和</a:t>
            </a:r>
            <a:r>
              <a:rPr lang="en-US" altLang="zh-CN" dirty="0"/>
              <a:t>495</a:t>
            </a:r>
            <a:r>
              <a:rPr lang="zh-CN" altLang="en-US" dirty="0"/>
              <a:t>个宿主的基准数据集</a:t>
            </a:r>
          </a:p>
        </p:txBody>
      </p:sp>
      <p:pic>
        <p:nvPicPr>
          <p:cNvPr id="7" name="图片 6">
            <a:extLst>
              <a:ext uri="{FF2B5EF4-FFF2-40B4-BE49-F238E27FC236}">
                <a16:creationId xmlns:a16="http://schemas.microsoft.com/office/drawing/2014/main" id="{F08C97E2-7D3A-E394-ACC9-F24C68582638}"/>
              </a:ext>
            </a:extLst>
          </p:cNvPr>
          <p:cNvPicPr>
            <a:picLocks noChangeAspect="1"/>
          </p:cNvPicPr>
          <p:nvPr/>
        </p:nvPicPr>
        <p:blipFill>
          <a:blip r:embed="rId3"/>
          <a:stretch>
            <a:fillRect/>
          </a:stretch>
        </p:blipFill>
        <p:spPr>
          <a:xfrm>
            <a:off x="6155472" y="2230049"/>
            <a:ext cx="6036528" cy="3572188"/>
          </a:xfrm>
          <a:prstGeom prst="rect">
            <a:avLst/>
          </a:prstGeom>
        </p:spPr>
      </p:pic>
      <p:sp>
        <p:nvSpPr>
          <p:cNvPr id="9" name="文本框 8">
            <a:extLst>
              <a:ext uri="{FF2B5EF4-FFF2-40B4-BE49-F238E27FC236}">
                <a16:creationId xmlns:a16="http://schemas.microsoft.com/office/drawing/2014/main" id="{B332243D-3FBB-50EC-104F-A99D13542646}"/>
              </a:ext>
            </a:extLst>
          </p:cNvPr>
          <p:cNvSpPr txBox="1"/>
          <p:nvPr/>
        </p:nvSpPr>
        <p:spPr>
          <a:xfrm>
            <a:off x="61402" y="6211669"/>
            <a:ext cx="609407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黑体" panose="02010609060101010101" pitchFamily="49" charset="-122"/>
                <a:cs typeface="Times New Roman (标题 CS)"/>
              </a:rPr>
              <a:t>收集的</a:t>
            </a:r>
            <a:r>
              <a:rPr lang="en-US" altLang="zh-CN" sz="1800" kern="100" dirty="0">
                <a:effectLst/>
                <a:latin typeface="Times New Roman" panose="02020603050405020304" pitchFamily="18" charset="0"/>
                <a:ea typeface="黑体" panose="02010609060101010101" pitchFamily="49" charset="-122"/>
                <a:cs typeface="Times New Roman (标题 CS)"/>
              </a:rPr>
              <a:t>4 295</a:t>
            </a:r>
            <a:r>
              <a:rPr lang="zh-CN" altLang="zh-CN" sz="1800" kern="100" dirty="0">
                <a:effectLst/>
                <a:latin typeface="Times New Roman" panose="02020603050405020304" pitchFamily="18" charset="0"/>
                <a:ea typeface="黑体" panose="02010609060101010101" pitchFamily="49" charset="-122"/>
                <a:cs typeface="Times New Roman (标题 CS)"/>
              </a:rPr>
              <a:t>个噬菌体基因组在科水平（</a:t>
            </a:r>
            <a:r>
              <a:rPr lang="en-US" altLang="zh-CN" sz="1800" kern="100" dirty="0">
                <a:effectLst/>
                <a:latin typeface="Times New Roman" panose="02020603050405020304" pitchFamily="18" charset="0"/>
                <a:ea typeface="黑体" panose="02010609060101010101" pitchFamily="49" charset="-122"/>
                <a:cs typeface="Times New Roman (标题 CS)"/>
              </a:rPr>
              <a:t>Family</a:t>
            </a:r>
            <a:r>
              <a:rPr lang="zh-CN" altLang="zh-CN" sz="1800" kern="100" dirty="0">
                <a:effectLst/>
                <a:latin typeface="Times New Roman" panose="02020603050405020304" pitchFamily="18" charset="0"/>
                <a:ea typeface="黑体" panose="02010609060101010101" pitchFamily="49" charset="-122"/>
                <a:cs typeface="Times New Roman (标题 CS)"/>
              </a:rPr>
              <a:t>）的分布情况</a:t>
            </a:r>
          </a:p>
        </p:txBody>
      </p:sp>
      <p:sp>
        <p:nvSpPr>
          <p:cNvPr id="12" name="文本框 11">
            <a:extLst>
              <a:ext uri="{FF2B5EF4-FFF2-40B4-BE49-F238E27FC236}">
                <a16:creationId xmlns:a16="http://schemas.microsoft.com/office/drawing/2014/main" id="{1781A0E2-78E5-EA62-39A2-0DC58D9E36B3}"/>
              </a:ext>
            </a:extLst>
          </p:cNvPr>
          <p:cNvSpPr txBox="1"/>
          <p:nvPr/>
        </p:nvSpPr>
        <p:spPr>
          <a:xfrm>
            <a:off x="6276021" y="6123008"/>
            <a:ext cx="6094070" cy="64633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基准数据集中收集的</a:t>
            </a:r>
            <a:r>
              <a:rPr lang="en-US" altLang="zh-CN" sz="1800" kern="100" dirty="0">
                <a:effectLst/>
                <a:latin typeface="Times New Roman" panose="02020603050405020304" pitchFamily="18" charset="0"/>
                <a:ea typeface="宋体" panose="02010600030101010101" pitchFamily="2" charset="-122"/>
              </a:rPr>
              <a:t>495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个宿主基因组在门水平（</a:t>
            </a:r>
            <a:r>
              <a:rPr lang="en-US" altLang="zh-CN" sz="1800" kern="100" dirty="0">
                <a:effectLst/>
                <a:latin typeface="Times New Roman" panose="02020603050405020304" pitchFamily="18" charset="0"/>
                <a:ea typeface="宋体" panose="02010600030101010101" pitchFamily="2" charset="-122"/>
              </a:rPr>
              <a:t>Phylum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）的分布情况</a:t>
            </a:r>
            <a:endParaRPr lang="zh-CN" altLang="en-US" dirty="0"/>
          </a:p>
        </p:txBody>
      </p:sp>
      <p:pic>
        <p:nvPicPr>
          <p:cNvPr id="6" name="图片 5">
            <a:extLst>
              <a:ext uri="{FF2B5EF4-FFF2-40B4-BE49-F238E27FC236}">
                <a16:creationId xmlns:a16="http://schemas.microsoft.com/office/drawing/2014/main" id="{0ACF6339-5993-1D61-F4F0-A0217F17C919}"/>
              </a:ext>
            </a:extLst>
          </p:cNvPr>
          <p:cNvPicPr>
            <a:picLocks noChangeAspect="1"/>
          </p:cNvPicPr>
          <p:nvPr/>
        </p:nvPicPr>
        <p:blipFill>
          <a:blip r:embed="rId4"/>
          <a:stretch>
            <a:fillRect/>
          </a:stretch>
        </p:blipFill>
        <p:spPr>
          <a:xfrm>
            <a:off x="0" y="2350730"/>
            <a:ext cx="6336064" cy="3639400"/>
          </a:xfrm>
          <a:prstGeom prst="rect">
            <a:avLst/>
          </a:prstGeom>
        </p:spPr>
      </p:pic>
    </p:spTree>
    <p:extLst>
      <p:ext uri="{BB962C8B-B14F-4D97-AF65-F5344CB8AC3E}">
        <p14:creationId xmlns:p14="http://schemas.microsoft.com/office/powerpoint/2010/main" val="85886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0C02FD4-BD2E-481F-A36C-86850AE469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207" y="564680"/>
            <a:ext cx="8710428" cy="5257387"/>
          </a:xfrm>
          <a:prstGeom prst="rect">
            <a:avLst/>
          </a:prstGeom>
          <a:noFill/>
          <a:ln>
            <a:noFill/>
          </a:ln>
        </p:spPr>
      </p:pic>
      <p:sp>
        <p:nvSpPr>
          <p:cNvPr id="7" name="文本框 6">
            <a:extLst>
              <a:ext uri="{FF2B5EF4-FFF2-40B4-BE49-F238E27FC236}">
                <a16:creationId xmlns:a16="http://schemas.microsoft.com/office/drawing/2014/main" id="{DDA3406C-E006-F67F-D565-1FF921632D03}"/>
              </a:ext>
            </a:extLst>
          </p:cNvPr>
          <p:cNvSpPr txBox="1"/>
          <p:nvPr/>
        </p:nvSpPr>
        <p:spPr>
          <a:xfrm>
            <a:off x="3394277" y="5970154"/>
            <a:ext cx="6094070" cy="64633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基准数据集中噬菌体科水平（</a:t>
            </a:r>
            <a:r>
              <a:rPr lang="en-US" altLang="zh-CN" sz="1800" kern="100" dirty="0">
                <a:effectLst/>
                <a:latin typeface="Times New Roman" panose="02020603050405020304" pitchFamily="18" charset="0"/>
                <a:ea typeface="宋体" panose="02010600030101010101" pitchFamily="2" charset="-122"/>
              </a:rPr>
              <a:t>Family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）与宿主菌门水平（</a:t>
            </a:r>
            <a:r>
              <a:rPr lang="en-US" altLang="zh-CN" sz="1800" kern="100" dirty="0">
                <a:effectLst/>
                <a:latin typeface="Times New Roman" panose="02020603050405020304" pitchFamily="18" charset="0"/>
                <a:ea typeface="宋体" panose="02010600030101010101" pitchFamily="2" charset="-122"/>
              </a:rPr>
              <a:t>Phylum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）侵染关系对分布情况</a:t>
            </a:r>
            <a:endParaRPr lang="zh-CN" altLang="en-US" dirty="0"/>
          </a:p>
        </p:txBody>
      </p:sp>
    </p:spTree>
    <p:extLst>
      <p:ext uri="{BB962C8B-B14F-4D97-AF65-F5344CB8AC3E}">
        <p14:creationId xmlns:p14="http://schemas.microsoft.com/office/powerpoint/2010/main" val="827510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CDDE6-8C3C-336E-2EB8-173A2079C335}"/>
              </a:ext>
            </a:extLst>
          </p:cNvPr>
          <p:cNvSpPr>
            <a:spLocks noGrp="1"/>
          </p:cNvSpPr>
          <p:nvPr>
            <p:ph type="title"/>
          </p:nvPr>
        </p:nvSpPr>
        <p:spPr/>
        <p:txBody>
          <a:bodyPr/>
          <a:lstStyle/>
          <a:p>
            <a:r>
              <a:rPr lang="en-US" altLang="zh-CN" dirty="0"/>
              <a:t>2. </a:t>
            </a:r>
            <a:r>
              <a:rPr lang="zh-CN" altLang="en-US" dirty="0"/>
              <a:t>​评估预测噬菌体</a:t>
            </a:r>
            <a:r>
              <a:rPr lang="en-US" altLang="zh-CN" dirty="0"/>
              <a:t>-</a:t>
            </a:r>
            <a:r>
              <a:rPr lang="zh-CN" altLang="en-US" dirty="0"/>
              <a:t>宿主菌关系对的三种序列比对方法</a:t>
            </a:r>
          </a:p>
        </p:txBody>
      </p:sp>
      <p:sp>
        <p:nvSpPr>
          <p:cNvPr id="6" name="文本框 5">
            <a:extLst>
              <a:ext uri="{FF2B5EF4-FFF2-40B4-BE49-F238E27FC236}">
                <a16:creationId xmlns:a16="http://schemas.microsoft.com/office/drawing/2014/main" id="{820E4A42-4280-D899-A3DF-F3B01E32EC21}"/>
              </a:ext>
            </a:extLst>
          </p:cNvPr>
          <p:cNvSpPr txBox="1"/>
          <p:nvPr/>
        </p:nvSpPr>
        <p:spPr>
          <a:xfrm>
            <a:off x="1009481" y="2177515"/>
            <a:ext cx="6097348"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CRISPR spacer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序列比对</a:t>
            </a:r>
            <a:endParaRPr lang="zh-CN" altLang="en-US" dirty="0"/>
          </a:p>
        </p:txBody>
      </p:sp>
      <p:sp>
        <p:nvSpPr>
          <p:cNvPr id="9" name="文本框 8">
            <a:extLst>
              <a:ext uri="{FF2B5EF4-FFF2-40B4-BE49-F238E27FC236}">
                <a16:creationId xmlns:a16="http://schemas.microsoft.com/office/drawing/2014/main" id="{ABD2E77F-EF26-FE70-21E5-745B006CEC8E}"/>
              </a:ext>
            </a:extLst>
          </p:cNvPr>
          <p:cNvSpPr txBox="1"/>
          <p:nvPr/>
        </p:nvSpPr>
        <p:spPr>
          <a:xfrm>
            <a:off x="1009481" y="3772339"/>
            <a:ext cx="6097348"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Prophage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序列比对方法</a:t>
            </a:r>
            <a:endParaRPr lang="zh-CN" altLang="en-US" dirty="0"/>
          </a:p>
        </p:txBody>
      </p:sp>
      <p:sp>
        <p:nvSpPr>
          <p:cNvPr id="12" name="文本框 11">
            <a:extLst>
              <a:ext uri="{FF2B5EF4-FFF2-40B4-BE49-F238E27FC236}">
                <a16:creationId xmlns:a16="http://schemas.microsoft.com/office/drawing/2014/main" id="{070FB9B6-711E-8836-1020-9161FEE8151A}"/>
              </a:ext>
            </a:extLst>
          </p:cNvPr>
          <p:cNvSpPr txBox="1"/>
          <p:nvPr/>
        </p:nvSpPr>
        <p:spPr>
          <a:xfrm>
            <a:off x="1009481" y="5171358"/>
            <a:ext cx="6097348"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基因组序列比对方法</a:t>
            </a:r>
            <a:endParaRPr lang="zh-CN" altLang="en-US" dirty="0"/>
          </a:p>
        </p:txBody>
      </p:sp>
      <p:sp>
        <p:nvSpPr>
          <p:cNvPr id="15" name="文本框 14">
            <a:extLst>
              <a:ext uri="{FF2B5EF4-FFF2-40B4-BE49-F238E27FC236}">
                <a16:creationId xmlns:a16="http://schemas.microsoft.com/office/drawing/2014/main" id="{BE35629B-35F6-55C2-9AD6-6D1CE810C06A}"/>
              </a:ext>
            </a:extLst>
          </p:cNvPr>
          <p:cNvSpPr txBox="1"/>
          <p:nvPr/>
        </p:nvSpPr>
        <p:spPr>
          <a:xfrm>
            <a:off x="4683266" y="2177515"/>
            <a:ext cx="6097348" cy="369332"/>
          </a:xfrm>
          <a:prstGeom prst="rect">
            <a:avLst/>
          </a:prstGeom>
          <a:noFill/>
        </p:spPr>
        <p:txBody>
          <a:bodyPr wrap="square">
            <a:spAutoFit/>
          </a:bodyPr>
          <a:lstStyle/>
          <a:p>
            <a:r>
              <a:rPr lang="en-US" altLang="zh-CN" sz="1800" kern="100" dirty="0" err="1">
                <a:effectLst/>
                <a:latin typeface="Times New Roman" panose="02020603050405020304" pitchFamily="18" charset="0"/>
                <a:ea typeface="宋体" panose="02010600030101010101" pitchFamily="2" charset="-122"/>
              </a:rPr>
              <a:t>CRISPRCasFinder</a:t>
            </a:r>
            <a:endParaRPr lang="zh-CN" altLang="en-US" dirty="0"/>
          </a:p>
        </p:txBody>
      </p:sp>
      <p:sp>
        <p:nvSpPr>
          <p:cNvPr id="17" name="文本框 16">
            <a:extLst>
              <a:ext uri="{FF2B5EF4-FFF2-40B4-BE49-F238E27FC236}">
                <a16:creationId xmlns:a16="http://schemas.microsoft.com/office/drawing/2014/main" id="{87372AD0-8ACC-92FC-996B-CFD32785596F}"/>
              </a:ext>
            </a:extLst>
          </p:cNvPr>
          <p:cNvSpPr txBox="1"/>
          <p:nvPr/>
        </p:nvSpPr>
        <p:spPr>
          <a:xfrm>
            <a:off x="7106829" y="2177515"/>
            <a:ext cx="6097348" cy="369332"/>
          </a:xfrm>
          <a:prstGeom prst="rect">
            <a:avLst/>
          </a:prstGeom>
          <a:noFill/>
        </p:spPr>
        <p:txBody>
          <a:bodyPr wrap="square">
            <a:spAutoFit/>
          </a:bodyPr>
          <a:lstStyle/>
          <a:p>
            <a:r>
              <a:rPr lang="en-US" altLang="zh-CN" dirty="0"/>
              <a:t>spacer</a:t>
            </a:r>
          </a:p>
        </p:txBody>
      </p:sp>
      <p:sp>
        <p:nvSpPr>
          <p:cNvPr id="19" name="文本框 18">
            <a:extLst>
              <a:ext uri="{FF2B5EF4-FFF2-40B4-BE49-F238E27FC236}">
                <a16:creationId xmlns:a16="http://schemas.microsoft.com/office/drawing/2014/main" id="{DF9C6BC3-F4AC-E560-4FE6-994870C933B5}"/>
              </a:ext>
            </a:extLst>
          </p:cNvPr>
          <p:cNvSpPr txBox="1"/>
          <p:nvPr/>
        </p:nvSpPr>
        <p:spPr>
          <a:xfrm>
            <a:off x="8763675" y="1934102"/>
            <a:ext cx="66031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Bowtie2</a:t>
            </a:r>
            <a:endParaRPr lang="zh-CN" altLang="en-US" dirty="0"/>
          </a:p>
        </p:txBody>
      </p:sp>
      <p:sp>
        <p:nvSpPr>
          <p:cNvPr id="21" name="文本框 20">
            <a:extLst>
              <a:ext uri="{FF2B5EF4-FFF2-40B4-BE49-F238E27FC236}">
                <a16:creationId xmlns:a16="http://schemas.microsoft.com/office/drawing/2014/main" id="{BA88A4C9-32B2-7AC3-BE28-E488DD350EF3}"/>
              </a:ext>
            </a:extLst>
          </p:cNvPr>
          <p:cNvSpPr txBox="1"/>
          <p:nvPr/>
        </p:nvSpPr>
        <p:spPr>
          <a:xfrm>
            <a:off x="10542616" y="2181908"/>
            <a:ext cx="7685116"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phage</a:t>
            </a:r>
            <a:endParaRPr lang="zh-CN" altLang="en-US" dirty="0"/>
          </a:p>
        </p:txBody>
      </p:sp>
      <p:sp>
        <p:nvSpPr>
          <p:cNvPr id="24" name="文本框 23">
            <a:extLst>
              <a:ext uri="{FF2B5EF4-FFF2-40B4-BE49-F238E27FC236}">
                <a16:creationId xmlns:a16="http://schemas.microsoft.com/office/drawing/2014/main" id="{64405370-D578-C3D1-E26E-0F70D1DC9CDA}"/>
              </a:ext>
            </a:extLst>
          </p:cNvPr>
          <p:cNvSpPr txBox="1"/>
          <p:nvPr/>
        </p:nvSpPr>
        <p:spPr>
          <a:xfrm>
            <a:off x="4683266" y="3760107"/>
            <a:ext cx="9114904" cy="369332"/>
          </a:xfrm>
          <a:prstGeom prst="rect">
            <a:avLst/>
          </a:prstGeom>
          <a:noFill/>
        </p:spPr>
        <p:txBody>
          <a:bodyPr wrap="square">
            <a:spAutoFit/>
          </a:bodyPr>
          <a:lstStyle/>
          <a:p>
            <a:r>
              <a:rPr lang="en-US" altLang="zh-CN" sz="1800" kern="100" dirty="0" err="1">
                <a:effectLst/>
                <a:latin typeface="Times New Roman" panose="02020603050405020304" pitchFamily="18" charset="0"/>
                <a:ea typeface="宋体" panose="02010600030101010101" pitchFamily="2" charset="-122"/>
              </a:rPr>
              <a:t>Phage_Finder</a:t>
            </a:r>
            <a:endParaRPr lang="zh-CN" altLang="en-US" dirty="0"/>
          </a:p>
        </p:txBody>
      </p:sp>
      <p:sp>
        <p:nvSpPr>
          <p:cNvPr id="26" name="文本框 25">
            <a:extLst>
              <a:ext uri="{FF2B5EF4-FFF2-40B4-BE49-F238E27FC236}">
                <a16:creationId xmlns:a16="http://schemas.microsoft.com/office/drawing/2014/main" id="{72305F41-C67A-FEA7-FB17-A6D6DCEA5308}"/>
              </a:ext>
            </a:extLst>
          </p:cNvPr>
          <p:cNvSpPr txBox="1"/>
          <p:nvPr/>
        </p:nvSpPr>
        <p:spPr>
          <a:xfrm>
            <a:off x="7106829" y="3760107"/>
            <a:ext cx="9114904"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prophage</a:t>
            </a:r>
            <a:endParaRPr lang="zh-CN" altLang="en-US" dirty="0"/>
          </a:p>
        </p:txBody>
      </p:sp>
      <p:sp>
        <p:nvSpPr>
          <p:cNvPr id="27" name="文本框 26">
            <a:extLst>
              <a:ext uri="{FF2B5EF4-FFF2-40B4-BE49-F238E27FC236}">
                <a16:creationId xmlns:a16="http://schemas.microsoft.com/office/drawing/2014/main" id="{D02A6649-7481-6A5D-3D7C-A10E60FE64A6}"/>
              </a:ext>
            </a:extLst>
          </p:cNvPr>
          <p:cNvSpPr txBox="1"/>
          <p:nvPr/>
        </p:nvSpPr>
        <p:spPr>
          <a:xfrm>
            <a:off x="10542616" y="3732058"/>
            <a:ext cx="7685116"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phage</a:t>
            </a:r>
            <a:endParaRPr lang="zh-CN" altLang="en-US" dirty="0"/>
          </a:p>
        </p:txBody>
      </p:sp>
      <p:sp>
        <p:nvSpPr>
          <p:cNvPr id="29" name="文本框 28">
            <a:extLst>
              <a:ext uri="{FF2B5EF4-FFF2-40B4-BE49-F238E27FC236}">
                <a16:creationId xmlns:a16="http://schemas.microsoft.com/office/drawing/2014/main" id="{15F67740-8390-E849-CAD8-75B77749E4D4}"/>
              </a:ext>
            </a:extLst>
          </p:cNvPr>
          <p:cNvSpPr txBox="1"/>
          <p:nvPr/>
        </p:nvSpPr>
        <p:spPr>
          <a:xfrm>
            <a:off x="7018020" y="5142216"/>
            <a:ext cx="9114904"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rPr>
              <a:t>基因组序列</a:t>
            </a:r>
            <a:endParaRPr lang="zh-CN" altLang="en-US" dirty="0"/>
          </a:p>
        </p:txBody>
      </p:sp>
      <p:cxnSp>
        <p:nvCxnSpPr>
          <p:cNvPr id="31" name="直接箭头连接符 30">
            <a:extLst>
              <a:ext uri="{FF2B5EF4-FFF2-40B4-BE49-F238E27FC236}">
                <a16:creationId xmlns:a16="http://schemas.microsoft.com/office/drawing/2014/main" id="{EF0197C7-01BD-1127-C847-FD06B7C8F3DB}"/>
              </a:ext>
            </a:extLst>
          </p:cNvPr>
          <p:cNvCxnSpPr/>
          <p:nvPr/>
        </p:nvCxnSpPr>
        <p:spPr>
          <a:xfrm>
            <a:off x="8129847" y="2380599"/>
            <a:ext cx="2219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D34CA2EE-B54B-D095-6E6B-6BA4CDB15981}"/>
              </a:ext>
            </a:extLst>
          </p:cNvPr>
          <p:cNvCxnSpPr/>
          <p:nvPr/>
        </p:nvCxnSpPr>
        <p:spPr>
          <a:xfrm>
            <a:off x="8224058" y="3957005"/>
            <a:ext cx="2219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2753272D-D9C5-CD1B-CF5A-CD2255FE9383}"/>
              </a:ext>
            </a:extLst>
          </p:cNvPr>
          <p:cNvCxnSpPr/>
          <p:nvPr/>
        </p:nvCxnSpPr>
        <p:spPr>
          <a:xfrm>
            <a:off x="8323118" y="5356024"/>
            <a:ext cx="2219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3F898722-32FE-E73B-4FA0-ADF9D133AEB0}"/>
              </a:ext>
            </a:extLst>
          </p:cNvPr>
          <p:cNvSpPr txBox="1"/>
          <p:nvPr/>
        </p:nvSpPr>
        <p:spPr>
          <a:xfrm>
            <a:off x="10653453" y="5147754"/>
            <a:ext cx="7685116"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phage</a:t>
            </a:r>
            <a:endParaRPr lang="zh-CN" altLang="en-US" dirty="0"/>
          </a:p>
        </p:txBody>
      </p:sp>
      <p:sp>
        <p:nvSpPr>
          <p:cNvPr id="36" name="文本框 35">
            <a:extLst>
              <a:ext uri="{FF2B5EF4-FFF2-40B4-BE49-F238E27FC236}">
                <a16:creationId xmlns:a16="http://schemas.microsoft.com/office/drawing/2014/main" id="{A61260BD-6244-5A76-7C37-CFAD84F1CF68}"/>
              </a:ext>
            </a:extLst>
          </p:cNvPr>
          <p:cNvSpPr txBox="1"/>
          <p:nvPr/>
        </p:nvSpPr>
        <p:spPr>
          <a:xfrm>
            <a:off x="8763675" y="3403007"/>
            <a:ext cx="9168938" cy="369332"/>
          </a:xfrm>
          <a:prstGeom prst="rect">
            <a:avLst/>
          </a:prstGeom>
          <a:noFill/>
        </p:spPr>
        <p:txBody>
          <a:bodyPr wrap="square">
            <a:spAutoFit/>
          </a:bodyPr>
          <a:lstStyle/>
          <a:p>
            <a:r>
              <a:rPr lang="en-US" altLang="zh-CN" sz="1800" kern="100" dirty="0" err="1">
                <a:effectLst/>
                <a:latin typeface="Times New Roman" panose="02020603050405020304" pitchFamily="18" charset="0"/>
                <a:ea typeface="宋体" panose="02010600030101010101" pitchFamily="2" charset="-122"/>
              </a:rPr>
              <a:t>Blastn</a:t>
            </a:r>
            <a:endParaRPr lang="zh-CN" altLang="en-US" dirty="0"/>
          </a:p>
        </p:txBody>
      </p:sp>
      <p:sp>
        <p:nvSpPr>
          <p:cNvPr id="38" name="文本框 37">
            <a:extLst>
              <a:ext uri="{FF2B5EF4-FFF2-40B4-BE49-F238E27FC236}">
                <a16:creationId xmlns:a16="http://schemas.microsoft.com/office/drawing/2014/main" id="{3A21326C-7ADE-40DC-D657-C3A2DC138C5C}"/>
              </a:ext>
            </a:extLst>
          </p:cNvPr>
          <p:cNvSpPr txBox="1"/>
          <p:nvPr/>
        </p:nvSpPr>
        <p:spPr>
          <a:xfrm>
            <a:off x="8873836" y="4818704"/>
            <a:ext cx="9168938" cy="369332"/>
          </a:xfrm>
          <a:prstGeom prst="rect">
            <a:avLst/>
          </a:prstGeom>
          <a:noFill/>
        </p:spPr>
        <p:txBody>
          <a:bodyPr wrap="square">
            <a:spAutoFit/>
          </a:bodyPr>
          <a:lstStyle/>
          <a:p>
            <a:r>
              <a:rPr lang="en-US" altLang="zh-CN" sz="1800" kern="100" dirty="0" err="1">
                <a:effectLst/>
                <a:latin typeface="Times New Roman" panose="02020603050405020304" pitchFamily="18" charset="0"/>
                <a:ea typeface="宋体" panose="02010600030101010101" pitchFamily="2" charset="-122"/>
              </a:rPr>
              <a:t>Blastn</a:t>
            </a:r>
            <a:endParaRPr lang="zh-CN" altLang="en-US" dirty="0"/>
          </a:p>
        </p:txBody>
      </p:sp>
    </p:spTree>
    <p:extLst>
      <p:ext uri="{BB962C8B-B14F-4D97-AF65-F5344CB8AC3E}">
        <p14:creationId xmlns:p14="http://schemas.microsoft.com/office/powerpoint/2010/main" val="374342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D7BBD-452A-5EC4-FE31-E8CB7F4A92F7}"/>
              </a:ext>
            </a:extLst>
          </p:cNvPr>
          <p:cNvSpPr>
            <a:spLocks noGrp="1"/>
          </p:cNvSpPr>
          <p:nvPr>
            <p:ph type="title"/>
          </p:nvPr>
        </p:nvSpPr>
        <p:spPr/>
        <p:txBody>
          <a:bodyPr/>
          <a:lstStyle/>
          <a:p>
            <a:r>
              <a:rPr lang="zh-CN" altLang="en-US" dirty="0"/>
              <a:t>背景介绍：实验确定</a:t>
            </a:r>
            <a:r>
              <a:rPr lang="en-US" altLang="zh-CN" dirty="0"/>
              <a:t>PHIs</a:t>
            </a:r>
            <a:endParaRPr lang="zh-CN" altLang="en-US" dirty="0"/>
          </a:p>
        </p:txBody>
      </p:sp>
      <p:sp>
        <p:nvSpPr>
          <p:cNvPr id="3" name="内容占位符 2">
            <a:extLst>
              <a:ext uri="{FF2B5EF4-FFF2-40B4-BE49-F238E27FC236}">
                <a16:creationId xmlns:a16="http://schemas.microsoft.com/office/drawing/2014/main" id="{90AB61A3-827D-7218-F268-0211794EC8BC}"/>
              </a:ext>
            </a:extLst>
          </p:cNvPr>
          <p:cNvSpPr>
            <a:spLocks noGrp="1"/>
          </p:cNvSpPr>
          <p:nvPr>
            <p:ph idx="1"/>
          </p:nvPr>
        </p:nvSpPr>
        <p:spPr>
          <a:xfrm>
            <a:off x="533400" y="1715862"/>
            <a:ext cx="10515600" cy="4351338"/>
          </a:xfrm>
        </p:spPr>
        <p:txBody>
          <a:bodyPr/>
          <a:lstStyle/>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pic>
        <p:nvPicPr>
          <p:cNvPr id="4" name="图片 3">
            <a:extLst>
              <a:ext uri="{FF2B5EF4-FFF2-40B4-BE49-F238E27FC236}">
                <a16:creationId xmlns:a16="http://schemas.microsoft.com/office/drawing/2014/main" id="{59F05880-3444-F280-3F89-9EA59AC0B02E}"/>
              </a:ext>
            </a:extLst>
          </p:cNvPr>
          <p:cNvPicPr>
            <a:picLocks noChangeAspect="1"/>
          </p:cNvPicPr>
          <p:nvPr/>
        </p:nvPicPr>
        <p:blipFill>
          <a:blip r:embed="rId3"/>
          <a:stretch>
            <a:fillRect/>
          </a:stretch>
        </p:blipFill>
        <p:spPr>
          <a:xfrm>
            <a:off x="838200" y="3920486"/>
            <a:ext cx="2286198" cy="2171888"/>
          </a:xfrm>
          <a:prstGeom prst="rect">
            <a:avLst/>
          </a:prstGeom>
        </p:spPr>
      </p:pic>
      <p:pic>
        <p:nvPicPr>
          <p:cNvPr id="5" name="图片 4">
            <a:extLst>
              <a:ext uri="{FF2B5EF4-FFF2-40B4-BE49-F238E27FC236}">
                <a16:creationId xmlns:a16="http://schemas.microsoft.com/office/drawing/2014/main" id="{64E40E6D-2842-47A6-C0FC-4FE640CCAA2A}"/>
              </a:ext>
            </a:extLst>
          </p:cNvPr>
          <p:cNvPicPr>
            <a:picLocks noChangeAspect="1"/>
          </p:cNvPicPr>
          <p:nvPr/>
        </p:nvPicPr>
        <p:blipFill>
          <a:blip r:embed="rId4"/>
          <a:stretch>
            <a:fillRect/>
          </a:stretch>
        </p:blipFill>
        <p:spPr>
          <a:xfrm>
            <a:off x="5464874" y="3537364"/>
            <a:ext cx="2111331" cy="2731254"/>
          </a:xfrm>
          <a:prstGeom prst="rect">
            <a:avLst/>
          </a:prstGeom>
        </p:spPr>
      </p:pic>
      <p:pic>
        <p:nvPicPr>
          <p:cNvPr id="6" name="图片 5">
            <a:extLst>
              <a:ext uri="{FF2B5EF4-FFF2-40B4-BE49-F238E27FC236}">
                <a16:creationId xmlns:a16="http://schemas.microsoft.com/office/drawing/2014/main" id="{D7543271-2CF4-3D57-BDBF-389262974F34}"/>
              </a:ext>
            </a:extLst>
          </p:cNvPr>
          <p:cNvPicPr>
            <a:picLocks noChangeAspect="1"/>
          </p:cNvPicPr>
          <p:nvPr/>
        </p:nvPicPr>
        <p:blipFill>
          <a:blip r:embed="rId5"/>
          <a:stretch>
            <a:fillRect/>
          </a:stretch>
        </p:blipFill>
        <p:spPr>
          <a:xfrm>
            <a:off x="8971131" y="3369801"/>
            <a:ext cx="1891507" cy="3001128"/>
          </a:xfrm>
          <a:prstGeom prst="rect">
            <a:avLst/>
          </a:prstGeom>
        </p:spPr>
      </p:pic>
      <p:sp>
        <p:nvSpPr>
          <p:cNvPr id="9" name="文本框 8">
            <a:extLst>
              <a:ext uri="{FF2B5EF4-FFF2-40B4-BE49-F238E27FC236}">
                <a16:creationId xmlns:a16="http://schemas.microsoft.com/office/drawing/2014/main" id="{75B39E6A-4C65-B06E-A58E-72C34CBCC4A5}"/>
              </a:ext>
            </a:extLst>
          </p:cNvPr>
          <p:cNvSpPr txBox="1"/>
          <p:nvPr/>
        </p:nvSpPr>
        <p:spPr>
          <a:xfrm>
            <a:off x="5468285" y="1994417"/>
            <a:ext cx="6096000" cy="1205458"/>
          </a:xfrm>
          <a:prstGeom prst="rect">
            <a:avLst/>
          </a:prstGeom>
          <a:noFill/>
        </p:spPr>
        <p:txBody>
          <a:bodyPr wrap="square">
            <a:spAutoFit/>
          </a:bodyPr>
          <a:lstStyle/>
          <a:p>
            <a:r>
              <a:rPr lang="zh-CN" altLang="en-US" sz="2800" dirty="0"/>
              <a:t>鉴定细菌中含有的噬菌体序列</a:t>
            </a:r>
            <a:endParaRPr lang="en-US" altLang="zh-CN" sz="2800" dirty="0"/>
          </a:p>
          <a:p>
            <a:endParaRPr lang="en-US" altLang="zh-CN" dirty="0"/>
          </a:p>
          <a:p>
            <a:pPr>
              <a:lnSpc>
                <a:spcPct val="90000"/>
              </a:lnSpc>
              <a:spcBef>
                <a:spcPts val="1000"/>
              </a:spcBef>
            </a:pPr>
            <a:r>
              <a:rPr lang="zh-CN" altLang="en-US" sz="2000" dirty="0"/>
              <a:t>噬菌体​</a:t>
            </a:r>
            <a:r>
              <a:rPr lang="en-US" altLang="zh-CN" sz="2000" dirty="0"/>
              <a:t>FISH</a:t>
            </a:r>
            <a:r>
              <a:rPr lang="zh-CN" altLang="en-US" sz="2000" dirty="0"/>
              <a:t>、微流控</a:t>
            </a:r>
            <a:r>
              <a:rPr lang="en-US" altLang="zh-CN" sz="2000" dirty="0"/>
              <a:t>PCR</a:t>
            </a:r>
            <a:r>
              <a:rPr lang="zh-CN" altLang="en-US" sz="2000" dirty="0"/>
              <a:t>、单细胞测序</a:t>
            </a:r>
          </a:p>
        </p:txBody>
      </p:sp>
      <p:sp>
        <p:nvSpPr>
          <p:cNvPr id="10" name="文本框 9">
            <a:extLst>
              <a:ext uri="{FF2B5EF4-FFF2-40B4-BE49-F238E27FC236}">
                <a16:creationId xmlns:a16="http://schemas.microsoft.com/office/drawing/2014/main" id="{D57C2EAA-1EF4-5556-D0A4-10A3D033ACD4}"/>
              </a:ext>
            </a:extLst>
          </p:cNvPr>
          <p:cNvSpPr txBox="1"/>
          <p:nvPr/>
        </p:nvSpPr>
        <p:spPr>
          <a:xfrm>
            <a:off x="1244547" y="1969243"/>
            <a:ext cx="6096000" cy="1107996"/>
          </a:xfrm>
          <a:prstGeom prst="rect">
            <a:avLst/>
          </a:prstGeom>
          <a:noFill/>
        </p:spPr>
        <p:txBody>
          <a:bodyPr wrap="square">
            <a:spAutoFit/>
          </a:bodyPr>
          <a:lstStyle/>
          <a:p>
            <a:r>
              <a:rPr lang="zh-CN" altLang="en-US" sz="2800" dirty="0"/>
              <a:t>能否侵染</a:t>
            </a:r>
            <a:endParaRPr lang="en-US" altLang="zh-CN" sz="2800" dirty="0"/>
          </a:p>
          <a:p>
            <a:pPr rtl="0"/>
            <a:endParaRPr lang="en-US" altLang="zh-CN" sz="1800" b="0" i="0" u="none" strike="noStrike" kern="1200" baseline="0" dirty="0">
              <a:solidFill>
                <a:srgbClr val="000000"/>
              </a:solidFill>
              <a:latin typeface="等线" panose="02010600030101010101" pitchFamily="2" charset="-122"/>
              <a:ea typeface="等线" panose="02010600030101010101" pitchFamily="2" charset="-122"/>
            </a:endParaRPr>
          </a:p>
          <a:p>
            <a:pPr rtl="0"/>
            <a:r>
              <a:rPr lang="zh-CN" altLang="en-US" sz="2000" dirty="0"/>
              <a:t>噬菌斑实验</a:t>
            </a:r>
            <a:r>
              <a:rPr lang="zh-CN" altLang="en-US" sz="1800" b="0" i="0" u="none" strike="noStrike" kern="1200" baseline="0" dirty="0">
                <a:solidFill>
                  <a:srgbClr val="000000"/>
                </a:solidFill>
                <a:latin typeface="等线" panose="02010600030101010101" pitchFamily="2" charset="-122"/>
                <a:ea typeface="等线" panose="02010600030101010101" pitchFamily="2" charset="-122"/>
              </a:rPr>
              <a:t>​</a:t>
            </a:r>
          </a:p>
        </p:txBody>
      </p:sp>
      <p:sp>
        <p:nvSpPr>
          <p:cNvPr id="12" name="文本框 11">
            <a:extLst>
              <a:ext uri="{FF2B5EF4-FFF2-40B4-BE49-F238E27FC236}">
                <a16:creationId xmlns:a16="http://schemas.microsoft.com/office/drawing/2014/main" id="{D9F09F22-667D-756E-43EA-786F96A00340}"/>
              </a:ext>
            </a:extLst>
          </p:cNvPr>
          <p:cNvSpPr txBox="1"/>
          <p:nvPr/>
        </p:nvSpPr>
        <p:spPr>
          <a:xfrm>
            <a:off x="1327808" y="6281385"/>
            <a:ext cx="1491592" cy="369332"/>
          </a:xfrm>
          <a:prstGeom prst="rect">
            <a:avLst/>
          </a:prstGeom>
          <a:noFill/>
        </p:spPr>
        <p:txBody>
          <a:bodyPr wrap="square">
            <a:spAutoFit/>
          </a:bodyPr>
          <a:lstStyle/>
          <a:p>
            <a:r>
              <a:rPr lang="zh-CN" altLang="en-US" dirty="0"/>
              <a:t>需要可培养</a:t>
            </a:r>
            <a:endParaRPr lang="en-US" altLang="zh-CN" dirty="0"/>
          </a:p>
        </p:txBody>
      </p:sp>
      <p:sp>
        <p:nvSpPr>
          <p:cNvPr id="14" name="文本框 13">
            <a:extLst>
              <a:ext uri="{FF2B5EF4-FFF2-40B4-BE49-F238E27FC236}">
                <a16:creationId xmlns:a16="http://schemas.microsoft.com/office/drawing/2014/main" id="{BB60B87D-8D12-F250-B13D-01BC4AAA2B61}"/>
              </a:ext>
            </a:extLst>
          </p:cNvPr>
          <p:cNvSpPr txBox="1"/>
          <p:nvPr/>
        </p:nvSpPr>
        <p:spPr>
          <a:xfrm>
            <a:off x="7217229" y="6375598"/>
            <a:ext cx="6096000" cy="369332"/>
          </a:xfrm>
          <a:prstGeom prst="rect">
            <a:avLst/>
          </a:prstGeom>
          <a:noFill/>
        </p:spPr>
        <p:txBody>
          <a:bodyPr wrap="square">
            <a:spAutoFit/>
          </a:bodyPr>
          <a:lstStyle/>
          <a:p>
            <a:r>
              <a:rPr lang="zh-CN" altLang="en-US" dirty="0"/>
              <a:t>需要设计引物</a:t>
            </a:r>
          </a:p>
        </p:txBody>
      </p:sp>
    </p:spTree>
    <p:extLst>
      <p:ext uri="{BB962C8B-B14F-4D97-AF65-F5344CB8AC3E}">
        <p14:creationId xmlns:p14="http://schemas.microsoft.com/office/powerpoint/2010/main" val="1146298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EA7A940-1473-6170-7402-B80F01C281A1}"/>
              </a:ext>
            </a:extLst>
          </p:cNvPr>
          <p:cNvGraphicFramePr>
            <a:graphicFrameLocks noGrp="1"/>
          </p:cNvGraphicFramePr>
          <p:nvPr>
            <p:extLst>
              <p:ext uri="{D42A27DB-BD31-4B8C-83A1-F6EECF244321}">
                <p14:modId xmlns:p14="http://schemas.microsoft.com/office/powerpoint/2010/main" val="1205453661"/>
              </p:ext>
            </p:extLst>
          </p:nvPr>
        </p:nvGraphicFramePr>
        <p:xfrm>
          <a:off x="2294284" y="2548001"/>
          <a:ext cx="7788392" cy="2756336"/>
        </p:xfrm>
        <a:graphic>
          <a:graphicData uri="http://schemas.openxmlformats.org/drawingml/2006/table">
            <a:tbl>
              <a:tblPr firstRow="1" bandRow="1" bandCol="1">
                <a:tableStyleId>{2D5ABB26-0587-4C30-8999-92F81FD0307C}</a:tableStyleId>
              </a:tblPr>
              <a:tblGrid>
                <a:gridCol w="2115875">
                  <a:extLst>
                    <a:ext uri="{9D8B030D-6E8A-4147-A177-3AD203B41FA5}">
                      <a16:colId xmlns:a16="http://schemas.microsoft.com/office/drawing/2014/main" val="2258467676"/>
                    </a:ext>
                  </a:extLst>
                </a:gridCol>
                <a:gridCol w="1778321">
                  <a:extLst>
                    <a:ext uri="{9D8B030D-6E8A-4147-A177-3AD203B41FA5}">
                      <a16:colId xmlns:a16="http://schemas.microsoft.com/office/drawing/2014/main" val="2329388825"/>
                    </a:ext>
                  </a:extLst>
                </a:gridCol>
                <a:gridCol w="1947098">
                  <a:extLst>
                    <a:ext uri="{9D8B030D-6E8A-4147-A177-3AD203B41FA5}">
                      <a16:colId xmlns:a16="http://schemas.microsoft.com/office/drawing/2014/main" val="3564135263"/>
                    </a:ext>
                  </a:extLst>
                </a:gridCol>
                <a:gridCol w="1947098">
                  <a:extLst>
                    <a:ext uri="{9D8B030D-6E8A-4147-A177-3AD203B41FA5}">
                      <a16:colId xmlns:a16="http://schemas.microsoft.com/office/drawing/2014/main" val="3059650179"/>
                    </a:ext>
                  </a:extLst>
                </a:gridCol>
              </a:tblGrid>
              <a:tr h="503129">
                <a:tc>
                  <a:txBody>
                    <a:bodyPr/>
                    <a:lstStyle/>
                    <a:p>
                      <a:pPr indent="266700" algn="ctr">
                        <a:lnSpc>
                          <a:spcPct val="150000"/>
                        </a:lnSpc>
                      </a:pPr>
                      <a:r>
                        <a:rPr lang="zh-CN" sz="1600" kern="100">
                          <a:effectLst/>
                        </a:rPr>
                        <a:t>方法</a:t>
                      </a:r>
                      <a:endParaRPr lang="zh-CN" sz="20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7970" algn="ctr">
                        <a:lnSpc>
                          <a:spcPct val="150000"/>
                        </a:lnSpc>
                      </a:pPr>
                      <a:r>
                        <a:rPr lang="en-US" sz="1600" kern="100" dirty="0">
                          <a:effectLst/>
                        </a:rPr>
                        <a:t>PHIs</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7970" algn="ctr">
                        <a:lnSpc>
                          <a:spcPct val="150000"/>
                        </a:lnSpc>
                      </a:pPr>
                      <a:r>
                        <a:rPr lang="zh-CN" sz="1600" kern="100">
                          <a:effectLst/>
                        </a:rPr>
                        <a:t>噬菌体数目</a:t>
                      </a:r>
                      <a:endParaRPr lang="zh-CN" sz="20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7970" algn="ctr">
                        <a:lnSpc>
                          <a:spcPct val="150000"/>
                        </a:lnSpc>
                      </a:pPr>
                      <a:r>
                        <a:rPr lang="zh-CN" sz="1600" kern="100" dirty="0">
                          <a:effectLst/>
                        </a:rPr>
                        <a:t>宿主菌数目</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548541"/>
                  </a:ext>
                </a:extLst>
              </a:tr>
              <a:tr h="515595">
                <a:tc>
                  <a:txBody>
                    <a:bodyPr/>
                    <a:lstStyle/>
                    <a:p>
                      <a:pPr indent="266700" algn="ctr">
                        <a:lnSpc>
                          <a:spcPct val="150000"/>
                        </a:lnSpc>
                      </a:pPr>
                      <a:r>
                        <a:rPr lang="en-US" sz="1600" kern="100">
                          <a:effectLst/>
                        </a:rPr>
                        <a:t>Spacer</a:t>
                      </a:r>
                      <a:r>
                        <a:rPr lang="zh-CN" sz="1600" kern="100">
                          <a:effectLst/>
                        </a:rPr>
                        <a:t>方法</a:t>
                      </a:r>
                      <a:endParaRPr lang="zh-CN" sz="20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266700" algn="ctr">
                        <a:lnSpc>
                          <a:spcPct val="150000"/>
                        </a:lnSpc>
                      </a:pPr>
                      <a:r>
                        <a:rPr lang="en-US" sz="1600" kern="100">
                          <a:effectLst/>
                        </a:rPr>
                        <a:t>173</a:t>
                      </a:r>
                      <a:endParaRPr lang="zh-CN" sz="20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266700" algn="ctr">
                        <a:lnSpc>
                          <a:spcPct val="150000"/>
                        </a:lnSpc>
                      </a:pPr>
                      <a:r>
                        <a:rPr lang="en-US" sz="1600" kern="100" dirty="0">
                          <a:effectLst/>
                        </a:rPr>
                        <a:t>145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266700" algn="ctr">
                        <a:lnSpc>
                          <a:spcPct val="150000"/>
                        </a:lnSpc>
                      </a:pPr>
                      <a:r>
                        <a:rPr lang="en-US" sz="1600" kern="100">
                          <a:effectLst/>
                        </a:rPr>
                        <a:t>73</a:t>
                      </a:r>
                      <a:endParaRPr lang="zh-CN" sz="20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55109007"/>
                  </a:ext>
                </a:extLst>
              </a:tr>
              <a:tr h="515595">
                <a:tc>
                  <a:txBody>
                    <a:bodyPr/>
                    <a:lstStyle/>
                    <a:p>
                      <a:pPr indent="266700" algn="ctr">
                        <a:lnSpc>
                          <a:spcPct val="150000"/>
                        </a:lnSpc>
                      </a:pPr>
                      <a:r>
                        <a:rPr lang="en-US" sz="1600" kern="100">
                          <a:effectLst/>
                        </a:rPr>
                        <a:t>Prophage</a:t>
                      </a:r>
                      <a:r>
                        <a:rPr lang="zh-CN" sz="1600" kern="100">
                          <a:effectLst/>
                        </a:rPr>
                        <a:t>方法</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600" kern="100">
                          <a:effectLst/>
                        </a:rPr>
                        <a:t>3117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600" kern="100">
                          <a:effectLst/>
                        </a:rPr>
                        <a:t>633</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600" kern="100" dirty="0">
                          <a:effectLst/>
                        </a:rPr>
                        <a:t>166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16788068"/>
                  </a:ext>
                </a:extLst>
              </a:tr>
              <a:tr h="515595">
                <a:tc>
                  <a:txBody>
                    <a:bodyPr/>
                    <a:lstStyle/>
                    <a:p>
                      <a:pPr indent="266700" algn="ctr">
                        <a:lnSpc>
                          <a:spcPct val="150000"/>
                        </a:lnSpc>
                      </a:pPr>
                      <a:r>
                        <a:rPr lang="en-US" sz="1600" kern="100" dirty="0" err="1">
                          <a:effectLst/>
                        </a:rPr>
                        <a:t>Blastn</a:t>
                      </a:r>
                      <a:r>
                        <a:rPr lang="zh-CN" sz="1600" kern="100" dirty="0">
                          <a:effectLst/>
                        </a:rPr>
                        <a:t>方法</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600" kern="100">
                          <a:effectLst/>
                        </a:rPr>
                        <a:t>4369</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600" kern="100">
                          <a:effectLst/>
                        </a:rPr>
                        <a:t>720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600" kern="100" dirty="0">
                          <a:effectLst/>
                        </a:rPr>
                        <a:t>241</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89190817"/>
                  </a:ext>
                </a:extLst>
              </a:tr>
              <a:tr h="706422">
                <a:tc>
                  <a:txBody>
                    <a:bodyPr/>
                    <a:lstStyle/>
                    <a:p>
                      <a:pPr indent="266700" algn="ctr">
                        <a:lnSpc>
                          <a:spcPct val="150000"/>
                        </a:lnSpc>
                      </a:pPr>
                      <a:r>
                        <a:rPr lang="en-US" sz="1600" kern="100" dirty="0">
                          <a:effectLst/>
                        </a:rPr>
                        <a:t>Combined</a:t>
                      </a:r>
                      <a:r>
                        <a:rPr lang="zh-CN" sz="1600" kern="100" dirty="0">
                          <a:effectLst/>
                        </a:rPr>
                        <a:t>（并集合并）</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indent="266700" algn="ctr">
                        <a:lnSpc>
                          <a:spcPct val="150000"/>
                        </a:lnSpc>
                      </a:pPr>
                      <a:r>
                        <a:rPr lang="en-US" sz="1600" kern="100">
                          <a:effectLst/>
                        </a:rPr>
                        <a:t>4487</a:t>
                      </a:r>
                      <a:endParaRPr lang="zh-CN" sz="2000"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indent="266700" algn="ctr">
                        <a:lnSpc>
                          <a:spcPct val="150000"/>
                        </a:lnSpc>
                      </a:pPr>
                      <a:r>
                        <a:rPr lang="en-US" sz="1600" kern="100" dirty="0">
                          <a:effectLst/>
                        </a:rPr>
                        <a:t>786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indent="266700" algn="ctr">
                        <a:lnSpc>
                          <a:spcPct val="150000"/>
                        </a:lnSpc>
                      </a:pPr>
                      <a:r>
                        <a:rPr lang="en-US" sz="1600" kern="100" dirty="0">
                          <a:effectLst/>
                        </a:rPr>
                        <a:t>273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597228"/>
                  </a:ext>
                </a:extLst>
              </a:tr>
            </a:tbl>
          </a:graphicData>
        </a:graphic>
      </p:graphicFrame>
    </p:spTree>
    <p:extLst>
      <p:ext uri="{BB962C8B-B14F-4D97-AF65-F5344CB8AC3E}">
        <p14:creationId xmlns:p14="http://schemas.microsoft.com/office/powerpoint/2010/main" val="3220102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684D01-8A07-97BC-0F3A-325F4B70AB4D}"/>
              </a:ext>
            </a:extLst>
          </p:cNvPr>
          <p:cNvPicPr>
            <a:picLocks noChangeAspect="1"/>
          </p:cNvPicPr>
          <p:nvPr/>
        </p:nvPicPr>
        <p:blipFill>
          <a:blip r:embed="rId2"/>
          <a:stretch>
            <a:fillRect/>
          </a:stretch>
        </p:blipFill>
        <p:spPr>
          <a:xfrm>
            <a:off x="2482023" y="1198957"/>
            <a:ext cx="7681573" cy="4025058"/>
          </a:xfrm>
          <a:prstGeom prst="rect">
            <a:avLst/>
          </a:prstGeom>
        </p:spPr>
      </p:pic>
      <p:sp>
        <p:nvSpPr>
          <p:cNvPr id="8" name="文本框 7">
            <a:extLst>
              <a:ext uri="{FF2B5EF4-FFF2-40B4-BE49-F238E27FC236}">
                <a16:creationId xmlns:a16="http://schemas.microsoft.com/office/drawing/2014/main" id="{7FD18D3E-F894-72D9-426D-CF5A3F317E06}"/>
              </a:ext>
            </a:extLst>
          </p:cNvPr>
          <p:cNvSpPr txBox="1"/>
          <p:nvPr/>
        </p:nvSpPr>
        <p:spPr>
          <a:xfrm>
            <a:off x="4302838" y="5289711"/>
            <a:ext cx="609407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三种方法预测得到的</a:t>
            </a:r>
            <a:r>
              <a:rPr lang="en-US" altLang="zh-CN" sz="1800" kern="100" dirty="0">
                <a:effectLst/>
                <a:latin typeface="Times New Roman" panose="02020603050405020304" pitchFamily="18" charset="0"/>
                <a:ea typeface="宋体" panose="02010600030101010101" pitchFamily="2" charset="-122"/>
              </a:rPr>
              <a:t>PHIs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及重叠情况</a:t>
            </a:r>
            <a:endParaRPr lang="zh-CN" altLang="en-US" dirty="0"/>
          </a:p>
        </p:txBody>
      </p:sp>
    </p:spTree>
    <p:extLst>
      <p:ext uri="{BB962C8B-B14F-4D97-AF65-F5344CB8AC3E}">
        <p14:creationId xmlns:p14="http://schemas.microsoft.com/office/powerpoint/2010/main" val="2516733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BE3346D-3822-349D-A01D-DCEDD9F3BC65}"/>
              </a:ext>
            </a:extLst>
          </p:cNvPr>
          <p:cNvPicPr>
            <a:picLocks noChangeAspect="1"/>
          </p:cNvPicPr>
          <p:nvPr/>
        </p:nvPicPr>
        <p:blipFill>
          <a:blip r:embed="rId3"/>
          <a:stretch>
            <a:fillRect/>
          </a:stretch>
        </p:blipFill>
        <p:spPr>
          <a:xfrm>
            <a:off x="2415252" y="1006996"/>
            <a:ext cx="8239408" cy="4317357"/>
          </a:xfrm>
          <a:prstGeom prst="rect">
            <a:avLst/>
          </a:prstGeom>
        </p:spPr>
      </p:pic>
      <p:sp>
        <p:nvSpPr>
          <p:cNvPr id="6" name="文本框 5">
            <a:extLst>
              <a:ext uri="{FF2B5EF4-FFF2-40B4-BE49-F238E27FC236}">
                <a16:creationId xmlns:a16="http://schemas.microsoft.com/office/drawing/2014/main" id="{46BC6CCD-DA43-59DB-FA18-0B0140C59457}"/>
              </a:ext>
            </a:extLst>
          </p:cNvPr>
          <p:cNvSpPr txBox="1"/>
          <p:nvPr/>
        </p:nvSpPr>
        <p:spPr>
          <a:xfrm>
            <a:off x="4192930" y="5666338"/>
            <a:ext cx="609407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三种方法预测有宿主的病毒数目及重叠情况</a:t>
            </a:r>
            <a:endParaRPr lang="zh-CN" altLang="en-US" dirty="0"/>
          </a:p>
        </p:txBody>
      </p:sp>
    </p:spTree>
    <p:extLst>
      <p:ext uri="{BB962C8B-B14F-4D97-AF65-F5344CB8AC3E}">
        <p14:creationId xmlns:p14="http://schemas.microsoft.com/office/powerpoint/2010/main" val="1574504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AC7A07-D74F-0043-0613-A193D3ABE878}"/>
              </a:ext>
            </a:extLst>
          </p:cNvPr>
          <p:cNvPicPr>
            <a:picLocks noChangeAspect="1"/>
          </p:cNvPicPr>
          <p:nvPr/>
        </p:nvPicPr>
        <p:blipFill>
          <a:blip r:embed="rId3"/>
          <a:stretch>
            <a:fillRect/>
          </a:stretch>
        </p:blipFill>
        <p:spPr>
          <a:xfrm>
            <a:off x="2481579" y="337116"/>
            <a:ext cx="7657843" cy="5223794"/>
          </a:xfrm>
          <a:prstGeom prst="rect">
            <a:avLst/>
          </a:prstGeom>
        </p:spPr>
      </p:pic>
      <p:sp>
        <p:nvSpPr>
          <p:cNvPr id="6" name="文本框 5">
            <a:extLst>
              <a:ext uri="{FF2B5EF4-FFF2-40B4-BE49-F238E27FC236}">
                <a16:creationId xmlns:a16="http://schemas.microsoft.com/office/drawing/2014/main" id="{36EA6048-72A4-3E5A-B082-23134DE47A63}"/>
              </a:ext>
            </a:extLst>
          </p:cNvPr>
          <p:cNvSpPr txBox="1"/>
          <p:nvPr/>
        </p:nvSpPr>
        <p:spPr>
          <a:xfrm>
            <a:off x="2481579" y="5681250"/>
            <a:ext cx="6094070" cy="455253"/>
          </a:xfrm>
          <a:prstGeom prst="rect">
            <a:avLst/>
          </a:prstGeom>
          <a:noFill/>
        </p:spPr>
        <p:txBody>
          <a:bodyPr wrap="square">
            <a:spAutoFit/>
          </a:bodyPr>
          <a:lstStyle/>
          <a:p>
            <a:pPr algn="ctr">
              <a:lnSpc>
                <a:spcPct val="150000"/>
              </a:lnSpc>
              <a:spcBef>
                <a:spcPts val="600"/>
              </a:spcBef>
              <a:spcAft>
                <a:spcPts val="600"/>
              </a:spcAft>
            </a:pPr>
            <a:r>
              <a:rPr lang="zh-CN" altLang="zh-CN" sz="1800" kern="100" dirty="0">
                <a:effectLst/>
                <a:latin typeface="Times New Roman" panose="02020603050405020304" pitchFamily="18" charset="0"/>
                <a:ea typeface="黑体" panose="02010609060101010101" pitchFamily="49" charset="-122"/>
                <a:cs typeface="Times New Roman (标题 CS)"/>
              </a:rPr>
              <a:t>三种预测方法得到的</a:t>
            </a:r>
            <a:r>
              <a:rPr lang="en-US" altLang="zh-CN" sz="1800" kern="100" dirty="0">
                <a:effectLst/>
                <a:latin typeface="Times New Roman" panose="02020603050405020304" pitchFamily="18" charset="0"/>
                <a:ea typeface="黑体" panose="02010609060101010101" pitchFamily="49" charset="-122"/>
                <a:cs typeface="Times New Roman (标题 CS)"/>
              </a:rPr>
              <a:t>PHIs</a:t>
            </a:r>
            <a:r>
              <a:rPr lang="zh-CN" altLang="zh-CN" sz="1800" kern="100" dirty="0">
                <a:effectLst/>
                <a:latin typeface="Times New Roman" panose="02020603050405020304" pitchFamily="18" charset="0"/>
                <a:ea typeface="黑体" panose="02010609060101010101" pitchFamily="49" charset="-122"/>
                <a:cs typeface="Times New Roman (标题 CS)"/>
              </a:rPr>
              <a:t>的数目及精确率情况</a:t>
            </a:r>
          </a:p>
        </p:txBody>
      </p:sp>
    </p:spTree>
    <p:extLst>
      <p:ext uri="{BB962C8B-B14F-4D97-AF65-F5344CB8AC3E}">
        <p14:creationId xmlns:p14="http://schemas.microsoft.com/office/powerpoint/2010/main" val="1917545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1AB24C-56C5-9B1B-8F55-DD1B8C23FB7B}"/>
              </a:ext>
            </a:extLst>
          </p:cNvPr>
          <p:cNvPicPr>
            <a:picLocks noChangeAspect="1"/>
          </p:cNvPicPr>
          <p:nvPr/>
        </p:nvPicPr>
        <p:blipFill>
          <a:blip r:embed="rId2"/>
          <a:stretch>
            <a:fillRect/>
          </a:stretch>
        </p:blipFill>
        <p:spPr>
          <a:xfrm>
            <a:off x="1694502" y="444077"/>
            <a:ext cx="9567666" cy="5327246"/>
          </a:xfrm>
          <a:prstGeom prst="rect">
            <a:avLst/>
          </a:prstGeom>
        </p:spPr>
      </p:pic>
      <p:sp>
        <p:nvSpPr>
          <p:cNvPr id="7" name="文本框 6">
            <a:extLst>
              <a:ext uri="{FF2B5EF4-FFF2-40B4-BE49-F238E27FC236}">
                <a16:creationId xmlns:a16="http://schemas.microsoft.com/office/drawing/2014/main" id="{3DC026E7-DEC2-3484-44B5-60986295C707}"/>
              </a:ext>
            </a:extLst>
          </p:cNvPr>
          <p:cNvSpPr txBox="1"/>
          <p:nvPr/>
        </p:nvSpPr>
        <p:spPr>
          <a:xfrm>
            <a:off x="2405493" y="5915904"/>
            <a:ext cx="8145684"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三种预测方法预测的噬菌体宿主范围与数据集收集的噬菌体宿主范围比较</a:t>
            </a:r>
            <a:endParaRPr lang="zh-CN" altLang="en-US" dirty="0"/>
          </a:p>
        </p:txBody>
      </p:sp>
    </p:spTree>
    <p:extLst>
      <p:ext uri="{BB962C8B-B14F-4D97-AF65-F5344CB8AC3E}">
        <p14:creationId xmlns:p14="http://schemas.microsoft.com/office/powerpoint/2010/main" val="3113907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D59E9-7BC3-863B-3753-1FD63DD240F0}"/>
              </a:ext>
            </a:extLst>
          </p:cNvPr>
          <p:cNvSpPr>
            <a:spLocks noGrp="1"/>
          </p:cNvSpPr>
          <p:nvPr>
            <p:ph type="title"/>
          </p:nvPr>
        </p:nvSpPr>
        <p:spPr/>
        <p:txBody>
          <a:bodyPr/>
          <a:lstStyle/>
          <a:p>
            <a:r>
              <a:rPr lang="en-US" altLang="zh-CN" dirty="0"/>
              <a:t>3 </a:t>
            </a:r>
            <a:r>
              <a:rPr lang="zh-CN" altLang="en-US" dirty="0"/>
              <a:t>​开发从预测</a:t>
            </a:r>
            <a:r>
              <a:rPr lang="en-US" altLang="zh-CN" dirty="0"/>
              <a:t>PHIs</a:t>
            </a:r>
            <a:r>
              <a:rPr lang="zh-CN" altLang="en-US" dirty="0"/>
              <a:t>中挖掘可靠的噬菌体宿主范围的方法</a:t>
            </a:r>
          </a:p>
        </p:txBody>
      </p:sp>
      <p:pic>
        <p:nvPicPr>
          <p:cNvPr id="6" name="图片 5">
            <a:extLst>
              <a:ext uri="{FF2B5EF4-FFF2-40B4-BE49-F238E27FC236}">
                <a16:creationId xmlns:a16="http://schemas.microsoft.com/office/drawing/2014/main" id="{7CC93ED5-73E7-ECB6-38EE-19B49F639136}"/>
              </a:ext>
            </a:extLst>
          </p:cNvPr>
          <p:cNvPicPr>
            <a:picLocks noChangeAspect="1"/>
          </p:cNvPicPr>
          <p:nvPr/>
        </p:nvPicPr>
        <p:blipFill>
          <a:blip r:embed="rId3"/>
          <a:stretch>
            <a:fillRect/>
          </a:stretch>
        </p:blipFill>
        <p:spPr>
          <a:xfrm>
            <a:off x="4307276" y="1758707"/>
            <a:ext cx="5477623" cy="4352311"/>
          </a:xfrm>
          <a:prstGeom prst="rect">
            <a:avLst/>
          </a:prstGeom>
        </p:spPr>
      </p:pic>
      <p:sp>
        <p:nvSpPr>
          <p:cNvPr id="8" name="文本框 7">
            <a:extLst>
              <a:ext uri="{FF2B5EF4-FFF2-40B4-BE49-F238E27FC236}">
                <a16:creationId xmlns:a16="http://schemas.microsoft.com/office/drawing/2014/main" id="{2BAF6027-1D24-183F-7E67-A08F9F5AF794}"/>
              </a:ext>
            </a:extLst>
          </p:cNvPr>
          <p:cNvSpPr txBox="1"/>
          <p:nvPr/>
        </p:nvSpPr>
        <p:spPr>
          <a:xfrm>
            <a:off x="1209555" y="6179037"/>
            <a:ext cx="84610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黑体" panose="02010609060101010101" pitchFamily="49" charset="-122"/>
                <a:cs typeface="Times New Roman (标题 CS)"/>
              </a:rPr>
              <a:t>对基准数据集预测得到的</a:t>
            </a:r>
            <a:r>
              <a:rPr lang="en-US" altLang="zh-CN" sz="1800" kern="100" dirty="0">
                <a:effectLst/>
                <a:latin typeface="Times New Roman" panose="02020603050405020304" pitchFamily="18" charset="0"/>
                <a:ea typeface="黑体" panose="02010609060101010101" pitchFamily="49" charset="-122"/>
                <a:cs typeface="Times New Roman (标题 CS)"/>
              </a:rPr>
              <a:t>PHIs</a:t>
            </a:r>
            <a:r>
              <a:rPr lang="zh-CN" altLang="zh-CN" sz="1800" kern="100" dirty="0">
                <a:effectLst/>
                <a:latin typeface="Times New Roman" panose="02020603050405020304" pitchFamily="18" charset="0"/>
                <a:ea typeface="黑体" panose="02010609060101010101" pitchFamily="49" charset="-122"/>
                <a:cs typeface="Times New Roman (标题 CS)"/>
              </a:rPr>
              <a:t>使用</a:t>
            </a:r>
            <a:r>
              <a:rPr lang="en-US" altLang="zh-CN" sz="1800" kern="100" dirty="0">
                <a:effectLst/>
                <a:latin typeface="Times New Roman" panose="02020603050405020304" pitchFamily="18" charset="0"/>
                <a:ea typeface="黑体" panose="02010609060101010101" pitchFamily="49" charset="-122"/>
                <a:cs typeface="Times New Roman (标题 CS)"/>
              </a:rPr>
              <a:t>MCH</a:t>
            </a:r>
            <a:r>
              <a:rPr lang="zh-CN" altLang="zh-CN" sz="1800" kern="100" dirty="0">
                <a:effectLst/>
                <a:latin typeface="Times New Roman" panose="02020603050405020304" pitchFamily="18" charset="0"/>
                <a:ea typeface="黑体" panose="02010609060101010101" pitchFamily="49" charset="-122"/>
                <a:cs typeface="Times New Roman (标题 CS)"/>
              </a:rPr>
              <a:t>方法推断噬菌体宿主范围的正确数目分布</a:t>
            </a:r>
          </a:p>
        </p:txBody>
      </p:sp>
      <p:sp>
        <p:nvSpPr>
          <p:cNvPr id="10" name="文本框 9">
            <a:extLst>
              <a:ext uri="{FF2B5EF4-FFF2-40B4-BE49-F238E27FC236}">
                <a16:creationId xmlns:a16="http://schemas.microsoft.com/office/drawing/2014/main" id="{9B9FB369-8704-CF9C-A96F-0AD5CF532F93}"/>
              </a:ext>
            </a:extLst>
          </p:cNvPr>
          <p:cNvSpPr txBox="1"/>
          <p:nvPr/>
        </p:nvSpPr>
        <p:spPr>
          <a:xfrm>
            <a:off x="952018" y="1758707"/>
            <a:ext cx="6094070" cy="369332"/>
          </a:xfrm>
          <a:prstGeom prst="rect">
            <a:avLst/>
          </a:prstGeom>
          <a:noFill/>
        </p:spPr>
        <p:txBody>
          <a:bodyPr wrap="square">
            <a:spAutoFit/>
          </a:bodyPr>
          <a:lstStyle/>
          <a:p>
            <a:r>
              <a:rPr lang="zh-CN" altLang="en-US" b="1" dirty="0"/>
              <a:t>基于宿主出现频率的</a:t>
            </a:r>
            <a:r>
              <a:rPr lang="en-US" altLang="zh-CN" b="1" dirty="0"/>
              <a:t>MCH</a:t>
            </a:r>
            <a:r>
              <a:rPr lang="zh-CN" altLang="en-US" b="1" dirty="0"/>
              <a:t>方法</a:t>
            </a:r>
          </a:p>
        </p:txBody>
      </p:sp>
    </p:spTree>
    <p:extLst>
      <p:ext uri="{BB962C8B-B14F-4D97-AF65-F5344CB8AC3E}">
        <p14:creationId xmlns:p14="http://schemas.microsoft.com/office/powerpoint/2010/main" val="372865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736F9A1-E4ED-CD66-7B07-1567DE141F46}"/>
              </a:ext>
            </a:extLst>
          </p:cNvPr>
          <p:cNvPicPr>
            <a:picLocks noChangeAspect="1"/>
          </p:cNvPicPr>
          <p:nvPr/>
        </p:nvPicPr>
        <p:blipFill>
          <a:blip r:embed="rId3"/>
          <a:stretch>
            <a:fillRect/>
          </a:stretch>
        </p:blipFill>
        <p:spPr>
          <a:xfrm>
            <a:off x="2983213" y="181838"/>
            <a:ext cx="6759644" cy="5906445"/>
          </a:xfrm>
          <a:prstGeom prst="rect">
            <a:avLst/>
          </a:prstGeom>
        </p:spPr>
      </p:pic>
      <p:sp>
        <p:nvSpPr>
          <p:cNvPr id="7" name="文本框 6">
            <a:extLst>
              <a:ext uri="{FF2B5EF4-FFF2-40B4-BE49-F238E27FC236}">
                <a16:creationId xmlns:a16="http://schemas.microsoft.com/office/drawing/2014/main" id="{6CADC45E-BABB-3F4E-386F-1222862E56B3}"/>
              </a:ext>
            </a:extLst>
          </p:cNvPr>
          <p:cNvSpPr txBox="1"/>
          <p:nvPr/>
        </p:nvSpPr>
        <p:spPr>
          <a:xfrm>
            <a:off x="3486874" y="6029831"/>
            <a:ext cx="609407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黑体" panose="02010609060101010101" pitchFamily="49" charset="-122"/>
                <a:cs typeface="Times New Roman (标题 CS)"/>
              </a:rPr>
              <a:t>Purity</a:t>
            </a:r>
            <a:r>
              <a:rPr lang="zh-CN" altLang="zh-CN" sz="1800" kern="100" dirty="0">
                <a:effectLst/>
                <a:latin typeface="Times New Roman" panose="02020603050405020304" pitchFamily="18" charset="0"/>
                <a:ea typeface="黑体" panose="02010609060101010101" pitchFamily="49" charset="-122"/>
                <a:cs typeface="Times New Roman (标题 CS)"/>
              </a:rPr>
              <a:t>指标作为分数、</a:t>
            </a:r>
            <a:r>
              <a:rPr lang="en-US" altLang="zh-CN" sz="1800" kern="100" dirty="0">
                <a:effectLst/>
                <a:latin typeface="Times New Roman" panose="02020603050405020304" pitchFamily="18" charset="0"/>
                <a:ea typeface="黑体" panose="02010609060101010101" pitchFamily="49" charset="-122"/>
                <a:cs typeface="Times New Roman (标题 CS)"/>
              </a:rPr>
              <a:t>MCH</a:t>
            </a:r>
            <a:r>
              <a:rPr lang="zh-CN" altLang="zh-CN" sz="1800" kern="100" dirty="0">
                <a:effectLst/>
                <a:latin typeface="Times New Roman" panose="02020603050405020304" pitchFamily="18" charset="0"/>
                <a:ea typeface="黑体" panose="02010609060101010101" pitchFamily="49" charset="-122"/>
                <a:cs typeface="Times New Roman (标题 CS)"/>
              </a:rPr>
              <a:t>方法预测结果作为标签绘制</a:t>
            </a:r>
            <a:r>
              <a:rPr lang="en-US" altLang="zh-CN" sz="1800" kern="100" dirty="0">
                <a:effectLst/>
                <a:latin typeface="Times New Roman" panose="02020603050405020304" pitchFamily="18" charset="0"/>
                <a:ea typeface="黑体" panose="02010609060101010101" pitchFamily="49" charset="-122"/>
                <a:cs typeface="Times New Roman (标题 CS)"/>
              </a:rPr>
              <a:t>ROC</a:t>
            </a:r>
            <a:r>
              <a:rPr lang="zh-CN" altLang="zh-CN" sz="1800" kern="100" dirty="0">
                <a:effectLst/>
                <a:latin typeface="Times New Roman" panose="02020603050405020304" pitchFamily="18" charset="0"/>
                <a:ea typeface="黑体" panose="02010609060101010101" pitchFamily="49" charset="-122"/>
                <a:cs typeface="Times New Roman (标题 CS)"/>
              </a:rPr>
              <a:t>曲线。</a:t>
            </a:r>
          </a:p>
        </p:txBody>
      </p:sp>
    </p:spTree>
    <p:extLst>
      <p:ext uri="{BB962C8B-B14F-4D97-AF65-F5344CB8AC3E}">
        <p14:creationId xmlns:p14="http://schemas.microsoft.com/office/powerpoint/2010/main" val="1780756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9A32043-8E80-447B-163D-E62561B94545}"/>
              </a:ext>
            </a:extLst>
          </p:cNvPr>
          <p:cNvSpPr txBox="1"/>
          <p:nvPr/>
        </p:nvSpPr>
        <p:spPr>
          <a:xfrm>
            <a:off x="6868906" y="5674358"/>
            <a:ext cx="6050666"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Purity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9</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过滤再使用</a:t>
            </a:r>
            <a:r>
              <a:rPr lang="en-US" altLang="zh-CN" sz="1800" kern="100" dirty="0">
                <a:effectLst/>
                <a:latin typeface="Times New Roman" panose="02020603050405020304" pitchFamily="18" charset="0"/>
                <a:ea typeface="宋体" panose="02010600030101010101" pitchFamily="2" charset="-122"/>
              </a:rPr>
              <a:t>MCH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方法预测的结果</a:t>
            </a:r>
            <a:r>
              <a:rPr lang="zh-CN" altLang="zh-CN" sz="1800" kern="100" dirty="0">
                <a:effectLst/>
                <a:ea typeface="Times New Roman" panose="02020603050405020304" pitchFamily="18" charset="0"/>
              </a:rPr>
              <a:t> </a:t>
            </a:r>
            <a:endParaRPr lang="zh-CN" altLang="en-US" dirty="0"/>
          </a:p>
        </p:txBody>
      </p:sp>
      <p:pic>
        <p:nvPicPr>
          <p:cNvPr id="8" name="图片 7">
            <a:extLst>
              <a:ext uri="{FF2B5EF4-FFF2-40B4-BE49-F238E27FC236}">
                <a16:creationId xmlns:a16="http://schemas.microsoft.com/office/drawing/2014/main" id="{DFED3622-6F3F-D926-D0DC-E90CF3209C86}"/>
              </a:ext>
            </a:extLst>
          </p:cNvPr>
          <p:cNvPicPr>
            <a:picLocks noChangeAspect="1"/>
          </p:cNvPicPr>
          <p:nvPr/>
        </p:nvPicPr>
        <p:blipFill>
          <a:blip r:embed="rId2"/>
          <a:stretch>
            <a:fillRect/>
          </a:stretch>
        </p:blipFill>
        <p:spPr>
          <a:xfrm>
            <a:off x="6096000" y="1183642"/>
            <a:ext cx="5847624" cy="4160522"/>
          </a:xfrm>
          <a:prstGeom prst="rect">
            <a:avLst/>
          </a:prstGeom>
        </p:spPr>
      </p:pic>
      <p:pic>
        <p:nvPicPr>
          <p:cNvPr id="4" name="图片 3">
            <a:extLst>
              <a:ext uri="{FF2B5EF4-FFF2-40B4-BE49-F238E27FC236}">
                <a16:creationId xmlns:a16="http://schemas.microsoft.com/office/drawing/2014/main" id="{5B5C1AEC-CD46-AD97-7601-5E13D424BCA4}"/>
              </a:ext>
            </a:extLst>
          </p:cNvPr>
          <p:cNvPicPr>
            <a:picLocks noChangeAspect="1"/>
          </p:cNvPicPr>
          <p:nvPr/>
        </p:nvPicPr>
        <p:blipFill>
          <a:blip r:embed="rId3"/>
          <a:stretch>
            <a:fillRect/>
          </a:stretch>
        </p:blipFill>
        <p:spPr>
          <a:xfrm>
            <a:off x="0" y="1102359"/>
            <a:ext cx="5886177" cy="4160522"/>
          </a:xfrm>
          <a:prstGeom prst="rect">
            <a:avLst/>
          </a:prstGeom>
        </p:spPr>
      </p:pic>
      <p:sp>
        <p:nvSpPr>
          <p:cNvPr id="5" name="文本框 4">
            <a:extLst>
              <a:ext uri="{FF2B5EF4-FFF2-40B4-BE49-F238E27FC236}">
                <a16:creationId xmlns:a16="http://schemas.microsoft.com/office/drawing/2014/main" id="{A5076C69-414C-FB68-E054-72BE8F027B64}"/>
              </a:ext>
            </a:extLst>
          </p:cNvPr>
          <p:cNvSpPr txBox="1"/>
          <p:nvPr/>
        </p:nvSpPr>
        <p:spPr>
          <a:xfrm>
            <a:off x="539226" y="5674358"/>
            <a:ext cx="6050666"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Purity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过滤再使用</a:t>
            </a:r>
            <a:r>
              <a:rPr lang="en-US" altLang="zh-CN" sz="1800" kern="100" dirty="0">
                <a:effectLst/>
                <a:latin typeface="Times New Roman" panose="02020603050405020304" pitchFamily="18" charset="0"/>
                <a:ea typeface="宋体" panose="02010600030101010101" pitchFamily="2" charset="-122"/>
              </a:rPr>
              <a:t>MCH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方法预测的结果</a:t>
            </a:r>
            <a:r>
              <a:rPr lang="zh-CN" altLang="zh-CN" sz="1800" kern="100" dirty="0">
                <a:effectLst/>
                <a:ea typeface="Times New Roman" panose="02020603050405020304" pitchFamily="18" charset="0"/>
              </a:rPr>
              <a:t> </a:t>
            </a:r>
            <a:endParaRPr lang="zh-CN" altLang="en-US" dirty="0"/>
          </a:p>
        </p:txBody>
      </p:sp>
    </p:spTree>
    <p:extLst>
      <p:ext uri="{BB962C8B-B14F-4D97-AF65-F5344CB8AC3E}">
        <p14:creationId xmlns:p14="http://schemas.microsoft.com/office/powerpoint/2010/main" val="3656513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F33A5-2E6B-1111-29B9-54DCB02E8979}"/>
              </a:ext>
            </a:extLst>
          </p:cNvPr>
          <p:cNvSpPr>
            <a:spLocks noGrp="1"/>
          </p:cNvSpPr>
          <p:nvPr>
            <p:ph type="title"/>
          </p:nvPr>
        </p:nvSpPr>
        <p:spPr/>
        <p:txBody>
          <a:bodyPr/>
          <a:lstStyle/>
          <a:p>
            <a:r>
              <a:rPr lang="zh-CN" altLang="en-US" dirty="0"/>
              <a:t>基于比对质量打分的</a:t>
            </a:r>
            <a:r>
              <a:rPr lang="en-US" altLang="zh-CN" dirty="0"/>
              <a:t>HSH</a:t>
            </a:r>
            <a:r>
              <a:rPr lang="zh-CN" altLang="en-US" dirty="0"/>
              <a:t>方法</a:t>
            </a:r>
          </a:p>
        </p:txBody>
      </p:sp>
      <p:pic>
        <p:nvPicPr>
          <p:cNvPr id="4" name="图片 3">
            <a:extLst>
              <a:ext uri="{FF2B5EF4-FFF2-40B4-BE49-F238E27FC236}">
                <a16:creationId xmlns:a16="http://schemas.microsoft.com/office/drawing/2014/main" id="{58B4FA7E-9A79-F52E-290A-41D02D9BCF17}"/>
              </a:ext>
            </a:extLst>
          </p:cNvPr>
          <p:cNvPicPr>
            <a:picLocks noChangeAspect="1"/>
          </p:cNvPicPr>
          <p:nvPr/>
        </p:nvPicPr>
        <p:blipFill>
          <a:blip r:embed="rId3"/>
          <a:stretch>
            <a:fillRect/>
          </a:stretch>
        </p:blipFill>
        <p:spPr>
          <a:xfrm>
            <a:off x="-93522" y="1454760"/>
            <a:ext cx="6002549" cy="1849923"/>
          </a:xfrm>
          <a:prstGeom prst="rect">
            <a:avLst/>
          </a:prstGeom>
        </p:spPr>
      </p:pic>
      <p:pic>
        <p:nvPicPr>
          <p:cNvPr id="5" name="图片 4">
            <a:extLst>
              <a:ext uri="{FF2B5EF4-FFF2-40B4-BE49-F238E27FC236}">
                <a16:creationId xmlns:a16="http://schemas.microsoft.com/office/drawing/2014/main" id="{D853D348-21EF-1081-405C-B56BAA449B0C}"/>
              </a:ext>
            </a:extLst>
          </p:cNvPr>
          <p:cNvPicPr>
            <a:picLocks noChangeAspect="1"/>
          </p:cNvPicPr>
          <p:nvPr/>
        </p:nvPicPr>
        <p:blipFill>
          <a:blip r:embed="rId4"/>
          <a:stretch>
            <a:fillRect/>
          </a:stretch>
        </p:blipFill>
        <p:spPr>
          <a:xfrm>
            <a:off x="387811" y="3388600"/>
            <a:ext cx="5039882" cy="3104275"/>
          </a:xfrm>
          <a:prstGeom prst="rect">
            <a:avLst/>
          </a:prstGeom>
        </p:spPr>
      </p:pic>
      <p:pic>
        <p:nvPicPr>
          <p:cNvPr id="6" name="图片 5">
            <a:extLst>
              <a:ext uri="{FF2B5EF4-FFF2-40B4-BE49-F238E27FC236}">
                <a16:creationId xmlns:a16="http://schemas.microsoft.com/office/drawing/2014/main" id="{6FA0D272-8267-88EC-394F-9C9D7B876C99}"/>
              </a:ext>
            </a:extLst>
          </p:cNvPr>
          <p:cNvPicPr>
            <a:picLocks noChangeAspect="1"/>
          </p:cNvPicPr>
          <p:nvPr/>
        </p:nvPicPr>
        <p:blipFill>
          <a:blip r:embed="rId5"/>
          <a:stretch>
            <a:fillRect/>
          </a:stretch>
        </p:blipFill>
        <p:spPr>
          <a:xfrm>
            <a:off x="5303648" y="1334093"/>
            <a:ext cx="6888352" cy="4916235"/>
          </a:xfrm>
          <a:prstGeom prst="rect">
            <a:avLst/>
          </a:prstGeom>
        </p:spPr>
      </p:pic>
      <p:sp>
        <p:nvSpPr>
          <p:cNvPr id="8" name="文本框 7">
            <a:extLst>
              <a:ext uri="{FF2B5EF4-FFF2-40B4-BE49-F238E27FC236}">
                <a16:creationId xmlns:a16="http://schemas.microsoft.com/office/drawing/2014/main" id="{C845B579-ACB9-8EC3-ADA5-367A11832E31}"/>
              </a:ext>
            </a:extLst>
          </p:cNvPr>
          <p:cNvSpPr txBox="1"/>
          <p:nvPr/>
        </p:nvSpPr>
        <p:spPr>
          <a:xfrm>
            <a:off x="5739662" y="6250328"/>
            <a:ext cx="6140368"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MCH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kern="100" dirty="0">
                <a:effectLst/>
                <a:latin typeface="Times New Roman" panose="02020603050405020304" pitchFamily="18" charset="0"/>
                <a:ea typeface="宋体" panose="02010600030101010101" pitchFamily="2" charset="-122"/>
              </a:rPr>
              <a:t>HSH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方法的预测噬菌体宿主范围比较</a:t>
            </a:r>
            <a:endParaRPr lang="zh-CN" altLang="en-US" dirty="0"/>
          </a:p>
        </p:txBody>
      </p:sp>
    </p:spTree>
    <p:extLst>
      <p:ext uri="{BB962C8B-B14F-4D97-AF65-F5344CB8AC3E}">
        <p14:creationId xmlns:p14="http://schemas.microsoft.com/office/powerpoint/2010/main" val="1746139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8157-B1B7-9CC2-F613-FCE7EEEA4E2A}"/>
              </a:ext>
            </a:extLst>
          </p:cNvPr>
          <p:cNvSpPr>
            <a:spLocks noGrp="1"/>
          </p:cNvSpPr>
          <p:nvPr>
            <p:ph type="title"/>
          </p:nvPr>
        </p:nvSpPr>
        <p:spPr/>
        <p:txBody>
          <a:bodyPr>
            <a:normAutofit/>
          </a:bodyPr>
          <a:lstStyle/>
          <a:p>
            <a:r>
              <a:rPr lang="en-US" altLang="zh-CN" dirty="0"/>
              <a:t>4 </a:t>
            </a:r>
            <a:r>
              <a:rPr lang="zh-CN" altLang="en-US" dirty="0"/>
              <a:t>​为</a:t>
            </a:r>
            <a:r>
              <a:rPr lang="en-US" altLang="zh-CN" dirty="0"/>
              <a:t>314</a:t>
            </a:r>
            <a:r>
              <a:rPr lang="zh-CN" altLang="en-US" dirty="0"/>
              <a:t>个肠道噬菌体预测宿主范围</a:t>
            </a:r>
            <a:br>
              <a:rPr lang="zh-CN" altLang="en-US" dirty="0"/>
            </a:br>
            <a:endParaRPr lang="zh-CN" altLang="en-US" dirty="0"/>
          </a:p>
        </p:txBody>
      </p:sp>
      <p:pic>
        <p:nvPicPr>
          <p:cNvPr id="4" name="图片 3">
            <a:extLst>
              <a:ext uri="{FF2B5EF4-FFF2-40B4-BE49-F238E27FC236}">
                <a16:creationId xmlns:a16="http://schemas.microsoft.com/office/drawing/2014/main" id="{E68EDF13-8BBC-E411-491B-9D11F0C146B1}"/>
              </a:ext>
            </a:extLst>
          </p:cNvPr>
          <p:cNvPicPr>
            <a:picLocks noChangeAspect="1"/>
          </p:cNvPicPr>
          <p:nvPr/>
        </p:nvPicPr>
        <p:blipFill>
          <a:blip r:embed="rId3"/>
          <a:stretch>
            <a:fillRect/>
          </a:stretch>
        </p:blipFill>
        <p:spPr>
          <a:xfrm>
            <a:off x="2840394" y="2139663"/>
            <a:ext cx="7796739" cy="4175253"/>
          </a:xfrm>
          <a:prstGeom prst="rect">
            <a:avLst/>
          </a:prstGeom>
        </p:spPr>
      </p:pic>
      <p:sp>
        <p:nvSpPr>
          <p:cNvPr id="6" name="文本框 5">
            <a:extLst>
              <a:ext uri="{FF2B5EF4-FFF2-40B4-BE49-F238E27FC236}">
                <a16:creationId xmlns:a16="http://schemas.microsoft.com/office/drawing/2014/main" id="{100F1946-69F4-671F-40CC-0824C46FF73C}"/>
              </a:ext>
            </a:extLst>
          </p:cNvPr>
          <p:cNvSpPr txBox="1"/>
          <p:nvPr/>
        </p:nvSpPr>
        <p:spPr>
          <a:xfrm>
            <a:off x="838200" y="1385281"/>
            <a:ext cx="9150752" cy="646331"/>
          </a:xfrm>
          <a:prstGeom prst="rect">
            <a:avLst/>
          </a:prstGeom>
          <a:noFill/>
        </p:spPr>
        <p:txBody>
          <a:bodyPr wrap="square">
            <a:spAutoFit/>
          </a:bodyPr>
          <a:lstStyle/>
          <a:p>
            <a:r>
              <a:rPr lang="zh-CN" altLang="en-US" dirty="0"/>
              <a:t>肠道细菌数据库来自</a:t>
            </a:r>
            <a:r>
              <a:rPr lang="en-US" altLang="zh-CN" dirty="0"/>
              <a:t>UHGG</a:t>
            </a:r>
            <a:r>
              <a:rPr lang="en-US" altLang="zh-CN" sz="1800" kern="100" dirty="0">
                <a:effectLst/>
                <a:latin typeface="Times New Roman" panose="02020603050405020304" pitchFamily="18" charset="0"/>
                <a:ea typeface="宋体" panose="02010600030101010101" pitchFamily="2" charset="-122"/>
              </a:rPr>
              <a:t>4 744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个代表性原核基因组</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噬菌体数据库来自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IMG/VR v3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数据库，</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筛选得到</a:t>
            </a:r>
            <a:r>
              <a:rPr lang="en-US" altLang="zh-CN" sz="1800" kern="100" dirty="0">
                <a:effectLst/>
                <a:latin typeface="Times New Roman" panose="02020603050405020304" pitchFamily="18" charset="0"/>
                <a:ea typeface="宋体" panose="02010600030101010101" pitchFamily="2" charset="-122"/>
              </a:rPr>
              <a:t>2 113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个来自人肠道环境的高质量噬菌体。</a:t>
            </a:r>
            <a:endParaRPr lang="zh-CN" altLang="en-US" dirty="0"/>
          </a:p>
        </p:txBody>
      </p:sp>
      <p:sp>
        <p:nvSpPr>
          <p:cNvPr id="8" name="文本框 7">
            <a:extLst>
              <a:ext uri="{FF2B5EF4-FFF2-40B4-BE49-F238E27FC236}">
                <a16:creationId xmlns:a16="http://schemas.microsoft.com/office/drawing/2014/main" id="{5CBA0E52-93B8-C2F3-5FBA-B289A1D4390A}"/>
              </a:ext>
            </a:extLst>
          </p:cNvPr>
          <p:cNvSpPr txBox="1"/>
          <p:nvPr/>
        </p:nvSpPr>
        <p:spPr>
          <a:xfrm>
            <a:off x="3243806" y="6314916"/>
            <a:ext cx="6745146" cy="641469"/>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UHGG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1800" kern="100" dirty="0">
                <a:effectLst/>
                <a:latin typeface="Times New Roman" panose="02020603050405020304" pitchFamily="18" charset="0"/>
                <a:ea typeface="宋体" panose="02010600030101010101" pitchFamily="2" charset="-122"/>
              </a:rPr>
              <a:t>4 744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个原代表性原核基因组在门水平（</a:t>
            </a:r>
            <a:r>
              <a:rPr lang="en-US" altLang="zh-CN" sz="1800" kern="100" dirty="0">
                <a:effectLst/>
                <a:latin typeface="Times New Roman" panose="02020603050405020304" pitchFamily="18" charset="0"/>
                <a:ea typeface="宋体" panose="02010600030101010101" pitchFamily="2" charset="-122"/>
              </a:rPr>
              <a:t>Phylum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）的物种分布</a:t>
            </a:r>
            <a:endParaRPr lang="zh-CN" altLang="en-US" dirty="0"/>
          </a:p>
        </p:txBody>
      </p:sp>
    </p:spTree>
    <p:extLst>
      <p:ext uri="{BB962C8B-B14F-4D97-AF65-F5344CB8AC3E}">
        <p14:creationId xmlns:p14="http://schemas.microsoft.com/office/powerpoint/2010/main" val="340490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D7BBD-452A-5EC4-FE31-E8CB7F4A92F7}"/>
              </a:ext>
            </a:extLst>
          </p:cNvPr>
          <p:cNvSpPr>
            <a:spLocks noGrp="1"/>
          </p:cNvSpPr>
          <p:nvPr>
            <p:ph type="title"/>
          </p:nvPr>
        </p:nvSpPr>
        <p:spPr/>
        <p:txBody>
          <a:bodyPr/>
          <a:lstStyle/>
          <a:p>
            <a:r>
              <a:rPr lang="zh-CN" altLang="en-US" dirty="0"/>
              <a:t>背景介绍：预测</a:t>
            </a:r>
            <a:r>
              <a:rPr lang="en-US" altLang="zh-CN" dirty="0"/>
              <a:t>PHIs</a:t>
            </a:r>
            <a:r>
              <a:rPr lang="zh-CN" altLang="en-US" dirty="0"/>
              <a:t>方法</a:t>
            </a:r>
          </a:p>
        </p:txBody>
      </p:sp>
      <p:sp>
        <p:nvSpPr>
          <p:cNvPr id="3" name="内容占位符 2">
            <a:extLst>
              <a:ext uri="{FF2B5EF4-FFF2-40B4-BE49-F238E27FC236}">
                <a16:creationId xmlns:a16="http://schemas.microsoft.com/office/drawing/2014/main" id="{90AB61A3-827D-7218-F268-0211794EC8BC}"/>
              </a:ext>
            </a:extLst>
          </p:cNvPr>
          <p:cNvSpPr>
            <a:spLocks noGrp="1"/>
          </p:cNvSpPr>
          <p:nvPr>
            <p:ph idx="1"/>
          </p:nvPr>
        </p:nvSpPr>
        <p:spPr>
          <a:xfrm>
            <a:off x="533400" y="1715862"/>
            <a:ext cx="10515600" cy="4351338"/>
          </a:xfrm>
        </p:spPr>
        <p:txBody>
          <a:bodyPr/>
          <a:lstStyle/>
          <a:p>
            <a:pPr marL="0" indent="0">
              <a:buNone/>
            </a:pP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实验确定</a:t>
            </a:r>
            <a:r>
              <a:rPr lang="en-US" altLang="zh-CN" sz="1800" kern="100" dirty="0">
                <a:latin typeface="Times New Roman" panose="02020603050405020304" pitchFamily="18" charset="0"/>
                <a:ea typeface="宋体" panose="02010600030101010101" pitchFamily="2" charset="-122"/>
                <a:cs typeface="Times New Roman" panose="02020603050405020304" pitchFamily="18" charset="0"/>
              </a:rPr>
              <a:t>PHIs</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受制于样本、是否可培养、成本、时间等因素</a:t>
            </a: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87434ADE-95AC-51A4-3558-47C89DD733F2}"/>
              </a:ext>
            </a:extLst>
          </p:cNvPr>
          <p:cNvSpPr txBox="1"/>
          <p:nvPr/>
        </p:nvSpPr>
        <p:spPr>
          <a:xfrm>
            <a:off x="446314" y="2678277"/>
            <a:ext cx="6096000" cy="369332"/>
          </a:xfrm>
          <a:prstGeom prst="rect">
            <a:avLst/>
          </a:prstGeom>
          <a:noFill/>
        </p:spPr>
        <p:txBody>
          <a:bodyPr wrap="square">
            <a:spAutoFit/>
          </a:bodyPr>
          <a:lstStyle/>
          <a:p>
            <a:r>
              <a:rPr lang="zh-CN" altLang="en-US" dirty="0"/>
              <a:t>（</a:t>
            </a:r>
            <a:r>
              <a:rPr lang="en-US" altLang="zh-CN" dirty="0"/>
              <a:t>1</a:t>
            </a:r>
            <a:r>
              <a:rPr lang="zh-CN" altLang="en-US" dirty="0"/>
              <a:t>）基于序列同源性和序列相似性的序列比对方法预测；</a:t>
            </a:r>
          </a:p>
        </p:txBody>
      </p:sp>
      <p:sp>
        <p:nvSpPr>
          <p:cNvPr id="15" name="文本框 14">
            <a:extLst>
              <a:ext uri="{FF2B5EF4-FFF2-40B4-BE49-F238E27FC236}">
                <a16:creationId xmlns:a16="http://schemas.microsoft.com/office/drawing/2014/main" id="{95EE842C-5108-D45E-C458-A3E32E3C1568}"/>
              </a:ext>
            </a:extLst>
          </p:cNvPr>
          <p:cNvSpPr txBox="1"/>
          <p:nvPr/>
        </p:nvSpPr>
        <p:spPr>
          <a:xfrm>
            <a:off x="446314" y="3789013"/>
            <a:ext cx="6096000" cy="369332"/>
          </a:xfrm>
          <a:prstGeom prst="rect">
            <a:avLst/>
          </a:prstGeom>
          <a:noFill/>
        </p:spPr>
        <p:txBody>
          <a:bodyPr wrap="square">
            <a:spAutoFit/>
          </a:bodyPr>
          <a:lstStyle/>
          <a:p>
            <a:r>
              <a:rPr lang="zh-CN" altLang="en-US" dirty="0"/>
              <a:t>（</a:t>
            </a:r>
            <a:r>
              <a:rPr lang="en-US" altLang="zh-CN" dirty="0"/>
              <a:t>2</a:t>
            </a:r>
            <a:r>
              <a:rPr lang="zh-CN" altLang="en-US" dirty="0"/>
              <a:t>）基于序列组成和基因组特征预测；</a:t>
            </a:r>
          </a:p>
        </p:txBody>
      </p:sp>
      <p:sp>
        <p:nvSpPr>
          <p:cNvPr id="16" name="文本框 15">
            <a:extLst>
              <a:ext uri="{FF2B5EF4-FFF2-40B4-BE49-F238E27FC236}">
                <a16:creationId xmlns:a16="http://schemas.microsoft.com/office/drawing/2014/main" id="{0DEBC5BA-FE61-27D5-75E2-34E471A33551}"/>
              </a:ext>
            </a:extLst>
          </p:cNvPr>
          <p:cNvSpPr txBox="1"/>
          <p:nvPr/>
        </p:nvSpPr>
        <p:spPr>
          <a:xfrm>
            <a:off x="435428" y="4820822"/>
            <a:ext cx="6096000" cy="369332"/>
          </a:xfrm>
          <a:prstGeom prst="rect">
            <a:avLst/>
          </a:prstGeom>
          <a:noFill/>
        </p:spPr>
        <p:txBody>
          <a:bodyPr wrap="square">
            <a:spAutoFit/>
          </a:bodyPr>
          <a:lstStyle/>
          <a:p>
            <a:r>
              <a:rPr lang="zh-CN" altLang="en-US" dirty="0"/>
              <a:t>（</a:t>
            </a:r>
            <a:r>
              <a:rPr lang="en-US" altLang="zh-CN" dirty="0"/>
              <a:t>3</a:t>
            </a:r>
            <a:r>
              <a:rPr lang="zh-CN" altLang="en-US" dirty="0"/>
              <a:t>）基于其他特征的机器学习方法预测；​</a:t>
            </a:r>
          </a:p>
        </p:txBody>
      </p:sp>
      <p:sp>
        <p:nvSpPr>
          <p:cNvPr id="18" name="文本框 17">
            <a:extLst>
              <a:ext uri="{FF2B5EF4-FFF2-40B4-BE49-F238E27FC236}">
                <a16:creationId xmlns:a16="http://schemas.microsoft.com/office/drawing/2014/main" id="{89EC0F0D-B038-9CDB-1FD1-0CB7100FD09F}"/>
              </a:ext>
            </a:extLst>
          </p:cNvPr>
          <p:cNvSpPr txBox="1"/>
          <p:nvPr/>
        </p:nvSpPr>
        <p:spPr>
          <a:xfrm>
            <a:off x="6640945" y="1838495"/>
            <a:ext cx="5388495" cy="1754326"/>
          </a:xfrm>
          <a:prstGeom prst="rect">
            <a:avLst/>
          </a:prstGeom>
          <a:noFill/>
        </p:spPr>
        <p:txBody>
          <a:bodyPr wrap="square">
            <a:spAutoFit/>
          </a:bodyPr>
          <a:lstStyle/>
          <a:p>
            <a:r>
              <a:rPr lang="en-US" altLang="zh-CN" dirty="0"/>
              <a:t>CRISPR spacer</a:t>
            </a:r>
            <a:r>
              <a:rPr lang="zh-CN" altLang="en-US" dirty="0"/>
              <a:t>←</a:t>
            </a:r>
            <a:r>
              <a:rPr lang="en-US" altLang="zh-CN" dirty="0" err="1"/>
              <a:t>CRISPRCasfinder</a:t>
            </a:r>
            <a:r>
              <a:rPr lang="zh-CN" altLang="en-US" dirty="0"/>
              <a:t>、</a:t>
            </a:r>
            <a:r>
              <a:rPr lang="en-US" altLang="zh-CN" dirty="0" err="1"/>
              <a:t>SpacePHARER</a:t>
            </a:r>
            <a:r>
              <a:rPr lang="zh-CN" altLang="en-US" dirty="0"/>
              <a:t>、</a:t>
            </a:r>
            <a:endParaRPr lang="en-US" altLang="zh-CN" dirty="0"/>
          </a:p>
          <a:p>
            <a:r>
              <a:rPr lang="en-US" altLang="zh-CN" dirty="0"/>
              <a:t>PILER-CR</a:t>
            </a:r>
            <a:r>
              <a:rPr lang="zh-CN" altLang="en-US" dirty="0"/>
              <a:t>、</a:t>
            </a:r>
            <a:r>
              <a:rPr lang="en-US" altLang="zh-CN" dirty="0"/>
              <a:t>CRT</a:t>
            </a:r>
          </a:p>
          <a:p>
            <a:endParaRPr lang="en-US" altLang="zh-CN" dirty="0"/>
          </a:p>
          <a:p>
            <a:r>
              <a:rPr lang="en-US" altLang="zh-CN" dirty="0"/>
              <a:t>Prophage </a:t>
            </a:r>
            <a:r>
              <a:rPr lang="zh-CN" altLang="en-US" dirty="0"/>
              <a:t>←</a:t>
            </a:r>
            <a:r>
              <a:rPr lang="en-US" altLang="zh-CN" dirty="0" err="1"/>
              <a:t>Virsort</a:t>
            </a:r>
            <a:r>
              <a:rPr lang="zh-CN" altLang="en-US" dirty="0"/>
              <a:t>、</a:t>
            </a:r>
            <a:r>
              <a:rPr lang="en-US" altLang="zh-CN" dirty="0" err="1"/>
              <a:t>Phage_Finder</a:t>
            </a:r>
            <a:endParaRPr lang="en-US" altLang="zh-CN" dirty="0"/>
          </a:p>
          <a:p>
            <a:endParaRPr lang="en-US" altLang="zh-CN" dirty="0"/>
          </a:p>
          <a:p>
            <a:r>
              <a:rPr lang="zh-CN" altLang="en-US" dirty="0"/>
              <a:t>基因组序列（</a:t>
            </a:r>
            <a:r>
              <a:rPr lang="en-US" altLang="zh-CN" dirty="0"/>
              <a:t>Contig</a:t>
            </a:r>
            <a:r>
              <a:rPr lang="zh-CN" altLang="en-US" dirty="0"/>
              <a:t>）</a:t>
            </a:r>
          </a:p>
        </p:txBody>
      </p:sp>
      <p:sp>
        <p:nvSpPr>
          <p:cNvPr id="20" name="文本框 19">
            <a:extLst>
              <a:ext uri="{FF2B5EF4-FFF2-40B4-BE49-F238E27FC236}">
                <a16:creationId xmlns:a16="http://schemas.microsoft.com/office/drawing/2014/main" id="{BBDD67BF-A116-589A-1D69-D5CC7662A2FA}"/>
              </a:ext>
            </a:extLst>
          </p:cNvPr>
          <p:cNvSpPr txBox="1"/>
          <p:nvPr/>
        </p:nvSpPr>
        <p:spPr>
          <a:xfrm>
            <a:off x="5818003" y="3673624"/>
            <a:ext cx="6448926" cy="369332"/>
          </a:xfrm>
          <a:prstGeom prst="rect">
            <a:avLst/>
          </a:prstGeom>
          <a:noFill/>
        </p:spPr>
        <p:txBody>
          <a:bodyPr wrap="square">
            <a:spAutoFit/>
          </a:bodyPr>
          <a:lstStyle/>
          <a:p>
            <a:r>
              <a:rPr lang="zh-CN" altLang="en-US" dirty="0"/>
              <a:t>密码子使用模式</a:t>
            </a:r>
            <a:endParaRPr lang="en-US" altLang="zh-CN" dirty="0"/>
          </a:p>
        </p:txBody>
      </p:sp>
      <p:sp>
        <p:nvSpPr>
          <p:cNvPr id="22" name="文本框 21">
            <a:extLst>
              <a:ext uri="{FF2B5EF4-FFF2-40B4-BE49-F238E27FC236}">
                <a16:creationId xmlns:a16="http://schemas.microsoft.com/office/drawing/2014/main" id="{D61CC053-BA3C-C4E6-7885-AD4CDF3BDB6A}"/>
              </a:ext>
            </a:extLst>
          </p:cNvPr>
          <p:cNvSpPr txBox="1"/>
          <p:nvPr/>
        </p:nvSpPr>
        <p:spPr>
          <a:xfrm>
            <a:off x="5791200" y="4174491"/>
            <a:ext cx="6448926" cy="369332"/>
          </a:xfrm>
          <a:prstGeom prst="rect">
            <a:avLst/>
          </a:prstGeom>
          <a:noFill/>
        </p:spPr>
        <p:txBody>
          <a:bodyPr wrap="square">
            <a:spAutoFit/>
          </a:bodyPr>
          <a:lstStyle/>
          <a:p>
            <a:r>
              <a:rPr lang="zh-CN" altLang="en-US" dirty="0"/>
              <a:t>寡核苷酸频谱</a:t>
            </a:r>
            <a:endParaRPr lang="en-US" altLang="zh-CN" dirty="0"/>
          </a:p>
        </p:txBody>
      </p:sp>
      <p:sp>
        <p:nvSpPr>
          <p:cNvPr id="24" name="文本框 23">
            <a:extLst>
              <a:ext uri="{FF2B5EF4-FFF2-40B4-BE49-F238E27FC236}">
                <a16:creationId xmlns:a16="http://schemas.microsoft.com/office/drawing/2014/main" id="{A879B48E-A8B9-FF3E-2B60-BA7C0B458EE1}"/>
              </a:ext>
            </a:extLst>
          </p:cNvPr>
          <p:cNvSpPr txBox="1"/>
          <p:nvPr/>
        </p:nvSpPr>
        <p:spPr>
          <a:xfrm>
            <a:off x="7486542" y="4174772"/>
            <a:ext cx="6448926" cy="369332"/>
          </a:xfrm>
          <a:prstGeom prst="rect">
            <a:avLst/>
          </a:prstGeom>
          <a:noFill/>
        </p:spPr>
        <p:txBody>
          <a:bodyPr wrap="square">
            <a:spAutoFit/>
          </a:bodyPr>
          <a:lstStyle/>
          <a:p>
            <a:r>
              <a:rPr lang="en-US" altLang="zh-CN" dirty="0" err="1"/>
              <a:t>VirHostMatcher</a:t>
            </a:r>
            <a:r>
              <a:rPr lang="en-US" altLang="zh-CN" dirty="0"/>
              <a:t>(VHM)</a:t>
            </a:r>
            <a:r>
              <a:rPr lang="zh-CN" altLang="en-US" dirty="0"/>
              <a:t>、</a:t>
            </a:r>
            <a:r>
              <a:rPr lang="en-US" altLang="zh-CN" dirty="0" err="1"/>
              <a:t>WIsH</a:t>
            </a:r>
            <a:r>
              <a:rPr lang="zh-CN" altLang="en-US" dirty="0"/>
              <a:t>、</a:t>
            </a:r>
            <a:r>
              <a:rPr lang="en-US" altLang="zh-CN" dirty="0"/>
              <a:t> </a:t>
            </a:r>
            <a:r>
              <a:rPr lang="en-US" altLang="zh-CN" dirty="0" err="1"/>
              <a:t>HostPhinder</a:t>
            </a:r>
            <a:r>
              <a:rPr lang="en-US" altLang="zh-CN" dirty="0"/>
              <a:t> ​</a:t>
            </a:r>
            <a:endParaRPr lang="zh-CN" altLang="en-US" dirty="0"/>
          </a:p>
        </p:txBody>
      </p:sp>
      <p:sp>
        <p:nvSpPr>
          <p:cNvPr id="26" name="文本框 25">
            <a:extLst>
              <a:ext uri="{FF2B5EF4-FFF2-40B4-BE49-F238E27FC236}">
                <a16:creationId xmlns:a16="http://schemas.microsoft.com/office/drawing/2014/main" id="{B5DA3A17-EB9E-63FA-E166-B4012A6F7B65}"/>
              </a:ext>
            </a:extLst>
          </p:cNvPr>
          <p:cNvSpPr txBox="1"/>
          <p:nvPr/>
        </p:nvSpPr>
        <p:spPr>
          <a:xfrm>
            <a:off x="10515210" y="4163777"/>
            <a:ext cx="7599404" cy="369332"/>
          </a:xfrm>
          <a:prstGeom prst="rect">
            <a:avLst/>
          </a:prstGeom>
          <a:noFill/>
        </p:spPr>
        <p:txBody>
          <a:bodyPr wrap="square">
            <a:spAutoFit/>
          </a:bodyPr>
          <a:lstStyle/>
          <a:p>
            <a:r>
              <a:rPr lang="en-US" altLang="zh-CN" dirty="0"/>
              <a:t>​</a:t>
            </a:r>
            <a:endParaRPr lang="zh-CN" altLang="en-US" dirty="0"/>
          </a:p>
        </p:txBody>
      </p:sp>
      <p:sp>
        <p:nvSpPr>
          <p:cNvPr id="28" name="文本框 27">
            <a:extLst>
              <a:ext uri="{FF2B5EF4-FFF2-40B4-BE49-F238E27FC236}">
                <a16:creationId xmlns:a16="http://schemas.microsoft.com/office/drawing/2014/main" id="{781ED572-E75B-DE2B-3B9A-E3805D39FB7F}"/>
              </a:ext>
            </a:extLst>
          </p:cNvPr>
          <p:cNvSpPr txBox="1"/>
          <p:nvPr/>
        </p:nvSpPr>
        <p:spPr>
          <a:xfrm>
            <a:off x="5772354" y="4728489"/>
            <a:ext cx="1782191" cy="923330"/>
          </a:xfrm>
          <a:prstGeom prst="rect">
            <a:avLst/>
          </a:prstGeom>
          <a:noFill/>
        </p:spPr>
        <p:txBody>
          <a:bodyPr wrap="square">
            <a:spAutoFit/>
          </a:bodyPr>
          <a:lstStyle/>
          <a:p>
            <a:r>
              <a:rPr lang="zh-CN" altLang="en-US" dirty="0"/>
              <a:t>基因组序列</a:t>
            </a:r>
            <a:endParaRPr lang="en-US" altLang="zh-CN" dirty="0"/>
          </a:p>
          <a:p>
            <a:endParaRPr lang="en-US" altLang="zh-CN" dirty="0"/>
          </a:p>
          <a:p>
            <a:r>
              <a:rPr lang="zh-CN" altLang="en-US" dirty="0"/>
              <a:t>蛋白质序列​</a:t>
            </a:r>
          </a:p>
        </p:txBody>
      </p:sp>
      <p:sp>
        <p:nvSpPr>
          <p:cNvPr id="30" name="文本框 29">
            <a:extLst>
              <a:ext uri="{FF2B5EF4-FFF2-40B4-BE49-F238E27FC236}">
                <a16:creationId xmlns:a16="http://schemas.microsoft.com/office/drawing/2014/main" id="{F4F19D81-B4EA-C13A-3E07-7AC6A914828C}"/>
              </a:ext>
            </a:extLst>
          </p:cNvPr>
          <p:cNvSpPr txBox="1"/>
          <p:nvPr/>
        </p:nvSpPr>
        <p:spPr>
          <a:xfrm>
            <a:off x="8105003" y="4658366"/>
            <a:ext cx="8173994" cy="369332"/>
          </a:xfrm>
          <a:prstGeom prst="rect">
            <a:avLst/>
          </a:prstGeom>
          <a:noFill/>
        </p:spPr>
        <p:txBody>
          <a:bodyPr wrap="square">
            <a:spAutoFit/>
          </a:bodyPr>
          <a:lstStyle/>
          <a:p>
            <a:r>
              <a:rPr lang="en-US" altLang="zh-CN" dirty="0" err="1"/>
              <a:t>PredPHI</a:t>
            </a:r>
            <a:r>
              <a:rPr lang="en-US" altLang="zh-CN" dirty="0"/>
              <a:t>​</a:t>
            </a:r>
            <a:endParaRPr lang="zh-CN" altLang="en-US" dirty="0"/>
          </a:p>
        </p:txBody>
      </p:sp>
      <p:sp>
        <p:nvSpPr>
          <p:cNvPr id="32" name="文本框 31">
            <a:extLst>
              <a:ext uri="{FF2B5EF4-FFF2-40B4-BE49-F238E27FC236}">
                <a16:creationId xmlns:a16="http://schemas.microsoft.com/office/drawing/2014/main" id="{CB235333-BF15-A784-1864-ED8DA20E783A}"/>
              </a:ext>
            </a:extLst>
          </p:cNvPr>
          <p:cNvSpPr txBox="1"/>
          <p:nvPr/>
        </p:nvSpPr>
        <p:spPr>
          <a:xfrm>
            <a:off x="8105003" y="5052872"/>
            <a:ext cx="8408772" cy="369332"/>
          </a:xfrm>
          <a:prstGeom prst="rect">
            <a:avLst/>
          </a:prstGeom>
          <a:noFill/>
        </p:spPr>
        <p:txBody>
          <a:bodyPr wrap="square">
            <a:spAutoFit/>
          </a:bodyPr>
          <a:lstStyle/>
          <a:p>
            <a:r>
              <a:rPr lang="en-US" altLang="zh-CN" dirty="0" err="1"/>
              <a:t>VirHostMatcher</a:t>
            </a:r>
            <a:r>
              <a:rPr lang="en-US" altLang="zh-CN" dirty="0"/>
              <a:t>-Net​</a:t>
            </a:r>
            <a:endParaRPr lang="zh-CN" altLang="en-US" dirty="0"/>
          </a:p>
        </p:txBody>
      </p:sp>
      <p:sp>
        <p:nvSpPr>
          <p:cNvPr id="36" name="文本框 35">
            <a:extLst>
              <a:ext uri="{FF2B5EF4-FFF2-40B4-BE49-F238E27FC236}">
                <a16:creationId xmlns:a16="http://schemas.microsoft.com/office/drawing/2014/main" id="{989B1A03-2EEA-3B6E-8070-861CBC9F4493}"/>
              </a:ext>
            </a:extLst>
          </p:cNvPr>
          <p:cNvSpPr txBox="1"/>
          <p:nvPr/>
        </p:nvSpPr>
        <p:spPr>
          <a:xfrm>
            <a:off x="8105003" y="5433199"/>
            <a:ext cx="8526162" cy="369332"/>
          </a:xfrm>
          <a:prstGeom prst="rect">
            <a:avLst/>
          </a:prstGeom>
          <a:noFill/>
        </p:spPr>
        <p:txBody>
          <a:bodyPr wrap="square">
            <a:spAutoFit/>
          </a:bodyPr>
          <a:lstStyle/>
          <a:p>
            <a:r>
              <a:rPr lang="en-US" altLang="zh-CN" dirty="0"/>
              <a:t>PHIAF​</a:t>
            </a:r>
            <a:endParaRPr lang="zh-CN" altLang="en-US" dirty="0"/>
          </a:p>
        </p:txBody>
      </p:sp>
      <p:sp>
        <p:nvSpPr>
          <p:cNvPr id="38" name="文本框 37">
            <a:extLst>
              <a:ext uri="{FF2B5EF4-FFF2-40B4-BE49-F238E27FC236}">
                <a16:creationId xmlns:a16="http://schemas.microsoft.com/office/drawing/2014/main" id="{6C929F28-02BB-7562-5D42-5508489AFF27}"/>
              </a:ext>
            </a:extLst>
          </p:cNvPr>
          <p:cNvSpPr txBox="1"/>
          <p:nvPr/>
        </p:nvSpPr>
        <p:spPr>
          <a:xfrm>
            <a:off x="8043219" y="5851897"/>
            <a:ext cx="8587946" cy="369332"/>
          </a:xfrm>
          <a:prstGeom prst="rect">
            <a:avLst/>
          </a:prstGeom>
          <a:noFill/>
        </p:spPr>
        <p:txBody>
          <a:bodyPr wrap="square">
            <a:spAutoFit/>
          </a:bodyPr>
          <a:lstStyle/>
          <a:p>
            <a:r>
              <a:rPr lang="en-US" altLang="zh-CN" dirty="0" err="1"/>
              <a:t>BacteriophageHostPrediction</a:t>
            </a:r>
            <a:r>
              <a:rPr lang="en-US" altLang="zh-CN" dirty="0"/>
              <a:t>​</a:t>
            </a:r>
            <a:endParaRPr lang="zh-CN" altLang="en-US" dirty="0"/>
          </a:p>
        </p:txBody>
      </p:sp>
      <p:sp>
        <p:nvSpPr>
          <p:cNvPr id="40" name="左中括号 39">
            <a:extLst>
              <a:ext uri="{FF2B5EF4-FFF2-40B4-BE49-F238E27FC236}">
                <a16:creationId xmlns:a16="http://schemas.microsoft.com/office/drawing/2014/main" id="{51D701D7-86F0-7EE3-178D-0F539226C14A}"/>
              </a:ext>
            </a:extLst>
          </p:cNvPr>
          <p:cNvSpPr/>
          <p:nvPr/>
        </p:nvSpPr>
        <p:spPr>
          <a:xfrm>
            <a:off x="5412259" y="4874416"/>
            <a:ext cx="330815" cy="588674"/>
          </a:xfrm>
          <a:prstGeom prst="leftBracket">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2" name="左中括号 41">
            <a:extLst>
              <a:ext uri="{FF2B5EF4-FFF2-40B4-BE49-F238E27FC236}">
                <a16:creationId xmlns:a16="http://schemas.microsoft.com/office/drawing/2014/main" id="{4C94514F-C6D1-E8AD-F445-4B48946D2BB6}"/>
              </a:ext>
            </a:extLst>
          </p:cNvPr>
          <p:cNvSpPr/>
          <p:nvPr/>
        </p:nvSpPr>
        <p:spPr>
          <a:xfrm>
            <a:off x="5564659" y="3847603"/>
            <a:ext cx="330815" cy="588674"/>
          </a:xfrm>
          <a:prstGeom prst="leftBracket">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3" name="左中括号 42">
            <a:extLst>
              <a:ext uri="{FF2B5EF4-FFF2-40B4-BE49-F238E27FC236}">
                <a16:creationId xmlns:a16="http://schemas.microsoft.com/office/drawing/2014/main" id="{CD89685A-A9D5-79C8-8A4F-D95BE1DF7B89}"/>
              </a:ext>
            </a:extLst>
          </p:cNvPr>
          <p:cNvSpPr/>
          <p:nvPr/>
        </p:nvSpPr>
        <p:spPr>
          <a:xfrm>
            <a:off x="6336433" y="2126984"/>
            <a:ext cx="292968" cy="1277292"/>
          </a:xfrm>
          <a:prstGeom prst="leftBracket">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9FA16F0-44E6-EE28-2077-FF821BD437F5}"/>
              </a:ext>
            </a:extLst>
          </p:cNvPr>
          <p:cNvSpPr txBox="1"/>
          <p:nvPr/>
        </p:nvSpPr>
        <p:spPr>
          <a:xfrm>
            <a:off x="7662531" y="3669188"/>
            <a:ext cx="9058938" cy="369332"/>
          </a:xfrm>
          <a:prstGeom prst="rect">
            <a:avLst/>
          </a:prstGeom>
          <a:noFill/>
        </p:spPr>
        <p:txBody>
          <a:bodyPr wrap="square">
            <a:spAutoFit/>
          </a:bodyPr>
          <a:lstStyle/>
          <a:p>
            <a:r>
              <a:rPr lang="zh-CN" altLang="en-US" dirty="0"/>
              <a:t>COUSIN</a:t>
            </a:r>
          </a:p>
        </p:txBody>
      </p:sp>
      <p:sp>
        <p:nvSpPr>
          <p:cNvPr id="23" name="文本框 22">
            <a:extLst>
              <a:ext uri="{FF2B5EF4-FFF2-40B4-BE49-F238E27FC236}">
                <a16:creationId xmlns:a16="http://schemas.microsoft.com/office/drawing/2014/main" id="{5AF4A6B3-69CA-A932-46CC-6EF0985C49AD}"/>
              </a:ext>
            </a:extLst>
          </p:cNvPr>
          <p:cNvSpPr txBox="1"/>
          <p:nvPr/>
        </p:nvSpPr>
        <p:spPr>
          <a:xfrm>
            <a:off x="10665285" y="2463117"/>
            <a:ext cx="9057640" cy="369332"/>
          </a:xfrm>
          <a:prstGeom prst="rect">
            <a:avLst/>
          </a:prstGeom>
          <a:noFill/>
        </p:spPr>
        <p:txBody>
          <a:bodyPr wrap="square">
            <a:spAutoFit/>
          </a:bodyPr>
          <a:lstStyle/>
          <a:p>
            <a:r>
              <a:rPr lang="en-US" altLang="zh-CN" dirty="0">
                <a:solidFill>
                  <a:srgbClr val="FF0000"/>
                </a:solidFill>
              </a:rPr>
              <a:t>BLASTN</a:t>
            </a:r>
            <a:endParaRPr lang="zh-CN" altLang="en-US" dirty="0">
              <a:solidFill>
                <a:srgbClr val="FF0000"/>
              </a:solidFill>
            </a:endParaRPr>
          </a:p>
        </p:txBody>
      </p:sp>
    </p:spTree>
    <p:extLst>
      <p:ext uri="{BB962C8B-B14F-4D97-AF65-F5344CB8AC3E}">
        <p14:creationId xmlns:p14="http://schemas.microsoft.com/office/powerpoint/2010/main" val="3773825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D917209A-F8C2-9BAE-1569-A41475190A97}"/>
              </a:ext>
            </a:extLst>
          </p:cNvPr>
          <p:cNvGraphicFramePr>
            <a:graphicFrameLocks noGrp="1"/>
          </p:cNvGraphicFramePr>
          <p:nvPr>
            <p:extLst>
              <p:ext uri="{D42A27DB-BD31-4B8C-83A1-F6EECF244321}">
                <p14:modId xmlns:p14="http://schemas.microsoft.com/office/powerpoint/2010/main" val="2159251694"/>
              </p:ext>
            </p:extLst>
          </p:nvPr>
        </p:nvGraphicFramePr>
        <p:xfrm>
          <a:off x="520024" y="1843390"/>
          <a:ext cx="5250856" cy="2840370"/>
        </p:xfrm>
        <a:graphic>
          <a:graphicData uri="http://schemas.openxmlformats.org/drawingml/2006/table">
            <a:tbl>
              <a:tblPr firstRow="1" bandRow="1" bandCol="1">
                <a:tableStyleId>{2D5ABB26-0587-4C30-8999-92F81FD0307C}</a:tableStyleId>
              </a:tblPr>
              <a:tblGrid>
                <a:gridCol w="1312714">
                  <a:extLst>
                    <a:ext uri="{9D8B030D-6E8A-4147-A177-3AD203B41FA5}">
                      <a16:colId xmlns:a16="http://schemas.microsoft.com/office/drawing/2014/main" val="1903855730"/>
                    </a:ext>
                  </a:extLst>
                </a:gridCol>
                <a:gridCol w="1312714">
                  <a:extLst>
                    <a:ext uri="{9D8B030D-6E8A-4147-A177-3AD203B41FA5}">
                      <a16:colId xmlns:a16="http://schemas.microsoft.com/office/drawing/2014/main" val="3019062130"/>
                    </a:ext>
                  </a:extLst>
                </a:gridCol>
                <a:gridCol w="1312714">
                  <a:extLst>
                    <a:ext uri="{9D8B030D-6E8A-4147-A177-3AD203B41FA5}">
                      <a16:colId xmlns:a16="http://schemas.microsoft.com/office/drawing/2014/main" val="350554371"/>
                    </a:ext>
                  </a:extLst>
                </a:gridCol>
                <a:gridCol w="1312714">
                  <a:extLst>
                    <a:ext uri="{9D8B030D-6E8A-4147-A177-3AD203B41FA5}">
                      <a16:colId xmlns:a16="http://schemas.microsoft.com/office/drawing/2014/main" val="103192163"/>
                    </a:ext>
                  </a:extLst>
                </a:gridCol>
              </a:tblGrid>
              <a:tr h="700483">
                <a:tc>
                  <a:txBody>
                    <a:bodyPr/>
                    <a:lstStyle/>
                    <a:p>
                      <a:pPr indent="266700" algn="ctr">
                        <a:lnSpc>
                          <a:spcPct val="150000"/>
                        </a:lnSpc>
                      </a:pPr>
                      <a:r>
                        <a:rPr lang="zh-CN" sz="1400" kern="100">
                          <a:effectLst/>
                        </a:rPr>
                        <a:t>方法</a:t>
                      </a:r>
                      <a:endParaRPr lang="zh-CN" sz="18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7970" algn="ctr">
                        <a:lnSpc>
                          <a:spcPct val="150000"/>
                        </a:lnSpc>
                      </a:pPr>
                      <a:r>
                        <a:rPr lang="en-US" sz="1400" kern="100" dirty="0">
                          <a:effectLst/>
                        </a:rPr>
                        <a:t>PHIs</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7970" algn="ctr">
                        <a:lnSpc>
                          <a:spcPct val="150000"/>
                        </a:lnSpc>
                      </a:pPr>
                      <a:r>
                        <a:rPr lang="zh-CN" sz="1400" kern="100" dirty="0">
                          <a:effectLst/>
                        </a:rPr>
                        <a:t>噬菌体数目</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7970" algn="ctr">
                        <a:lnSpc>
                          <a:spcPct val="150000"/>
                        </a:lnSpc>
                      </a:pPr>
                      <a:r>
                        <a:rPr lang="zh-CN" sz="1400" kern="100" dirty="0">
                          <a:effectLst/>
                        </a:rPr>
                        <a:t>宿主菌数目</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919246"/>
                  </a:ext>
                </a:extLst>
              </a:tr>
              <a:tr h="717838">
                <a:tc>
                  <a:txBody>
                    <a:bodyPr/>
                    <a:lstStyle/>
                    <a:p>
                      <a:pPr indent="266700" algn="ctr">
                        <a:lnSpc>
                          <a:spcPct val="150000"/>
                        </a:lnSpc>
                      </a:pPr>
                      <a:r>
                        <a:rPr lang="en-US" sz="1400" kern="100">
                          <a:effectLst/>
                        </a:rPr>
                        <a:t>Spacer</a:t>
                      </a:r>
                      <a:r>
                        <a:rPr lang="zh-CN" sz="1400" kern="100">
                          <a:effectLst/>
                        </a:rPr>
                        <a:t>方法</a:t>
                      </a:r>
                      <a:endParaRPr lang="zh-CN" sz="18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266700" algn="ctr">
                        <a:lnSpc>
                          <a:spcPct val="150000"/>
                        </a:lnSpc>
                      </a:pPr>
                      <a:r>
                        <a:rPr lang="en-US" sz="1400" kern="100" dirty="0">
                          <a:effectLst/>
                        </a:rPr>
                        <a:t>140</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266700" algn="ctr">
                        <a:lnSpc>
                          <a:spcPct val="150000"/>
                        </a:lnSpc>
                      </a:pPr>
                      <a:r>
                        <a:rPr lang="en-US" sz="1400" kern="100" dirty="0">
                          <a:effectLst/>
                        </a:rPr>
                        <a:t>108</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266700" algn="ctr">
                        <a:lnSpc>
                          <a:spcPct val="150000"/>
                        </a:lnSpc>
                      </a:pPr>
                      <a:r>
                        <a:rPr lang="en-US" sz="1400" kern="100">
                          <a:effectLst/>
                        </a:rPr>
                        <a:t>66</a:t>
                      </a:r>
                      <a:endParaRPr lang="zh-CN" sz="1800" kern="100">
                        <a:effectLst/>
                        <a:latin typeface="Times New Roman" panose="02020603050405020304" pitchFamily="18" charset="0"/>
                        <a:ea typeface="宋体"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90673520"/>
                  </a:ext>
                </a:extLst>
              </a:tr>
              <a:tr h="717838">
                <a:tc>
                  <a:txBody>
                    <a:bodyPr/>
                    <a:lstStyle/>
                    <a:p>
                      <a:pPr indent="266700" algn="ctr">
                        <a:lnSpc>
                          <a:spcPct val="150000"/>
                        </a:lnSpc>
                      </a:pPr>
                      <a:r>
                        <a:rPr lang="en-US" sz="1400" kern="100">
                          <a:effectLst/>
                        </a:rPr>
                        <a:t>Blastn</a:t>
                      </a:r>
                      <a:r>
                        <a:rPr lang="zh-CN" sz="1400" kern="100">
                          <a:effectLst/>
                        </a:rPr>
                        <a:t>方法</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400" kern="100" dirty="0">
                          <a:effectLst/>
                        </a:rPr>
                        <a:t>596</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400" kern="100" dirty="0">
                          <a:effectLst/>
                        </a:rPr>
                        <a:t>239</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en-US" sz="1400" kern="100" dirty="0">
                          <a:effectLst/>
                        </a:rPr>
                        <a:t>211</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96834497"/>
                  </a:ext>
                </a:extLst>
              </a:tr>
              <a:tr h="704211">
                <a:tc>
                  <a:txBody>
                    <a:bodyPr/>
                    <a:lstStyle/>
                    <a:p>
                      <a:pPr indent="266700" algn="ctr">
                        <a:lnSpc>
                          <a:spcPct val="150000"/>
                        </a:lnSpc>
                      </a:pPr>
                      <a:r>
                        <a:rPr lang="en-US" sz="1400" kern="100">
                          <a:effectLst/>
                        </a:rPr>
                        <a:t>Combined</a:t>
                      </a:r>
                      <a:r>
                        <a:rPr lang="zh-CN" sz="1400" kern="100">
                          <a:effectLst/>
                        </a:rPr>
                        <a:t>（并集合并）</a:t>
                      </a:r>
                      <a:endParaRPr lang="zh-CN" sz="1800" kern="10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indent="266700" algn="ctr">
                        <a:lnSpc>
                          <a:spcPct val="150000"/>
                        </a:lnSpc>
                      </a:pPr>
                      <a:r>
                        <a:rPr lang="en-US" sz="1400" kern="100" dirty="0">
                          <a:effectLst/>
                        </a:rPr>
                        <a:t>722</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indent="266700" algn="ctr">
                        <a:lnSpc>
                          <a:spcPct val="150000"/>
                        </a:lnSpc>
                      </a:pPr>
                      <a:r>
                        <a:rPr lang="en-US" sz="1400" kern="100" dirty="0">
                          <a:effectLst/>
                        </a:rPr>
                        <a:t>314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indent="266700" algn="ctr">
                        <a:lnSpc>
                          <a:spcPct val="150000"/>
                        </a:lnSpc>
                      </a:pPr>
                      <a:r>
                        <a:rPr lang="en-US" sz="1400" kern="100" dirty="0">
                          <a:effectLst/>
                        </a:rPr>
                        <a:t>256</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193082"/>
                  </a:ext>
                </a:extLst>
              </a:tr>
            </a:tbl>
          </a:graphicData>
        </a:graphic>
      </p:graphicFrame>
      <p:pic>
        <p:nvPicPr>
          <p:cNvPr id="6" name="图片 5">
            <a:extLst>
              <a:ext uri="{FF2B5EF4-FFF2-40B4-BE49-F238E27FC236}">
                <a16:creationId xmlns:a16="http://schemas.microsoft.com/office/drawing/2014/main" id="{E67CD9A5-08D8-D6C7-F3C5-ACB1624174DA}"/>
              </a:ext>
            </a:extLst>
          </p:cNvPr>
          <p:cNvPicPr>
            <a:picLocks noChangeAspect="1"/>
          </p:cNvPicPr>
          <p:nvPr/>
        </p:nvPicPr>
        <p:blipFill>
          <a:blip r:embed="rId3"/>
          <a:stretch>
            <a:fillRect/>
          </a:stretch>
        </p:blipFill>
        <p:spPr>
          <a:xfrm>
            <a:off x="6750576" y="695311"/>
            <a:ext cx="4617085" cy="4842510"/>
          </a:xfrm>
          <a:prstGeom prst="rect">
            <a:avLst/>
          </a:prstGeom>
        </p:spPr>
      </p:pic>
      <p:sp>
        <p:nvSpPr>
          <p:cNvPr id="8" name="文本框 7">
            <a:extLst>
              <a:ext uri="{FF2B5EF4-FFF2-40B4-BE49-F238E27FC236}">
                <a16:creationId xmlns:a16="http://schemas.microsoft.com/office/drawing/2014/main" id="{6C1711F6-891E-96CE-AF43-AAEE2D7E8098}"/>
              </a:ext>
            </a:extLst>
          </p:cNvPr>
          <p:cNvSpPr txBox="1"/>
          <p:nvPr/>
        </p:nvSpPr>
        <p:spPr>
          <a:xfrm>
            <a:off x="6096000" y="5966002"/>
            <a:ext cx="609407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黑体" panose="02010609060101010101" pitchFamily="49" charset="-122"/>
                <a:cs typeface="Times New Roman (标题 CS)"/>
              </a:rPr>
              <a:t>722</a:t>
            </a:r>
            <a:r>
              <a:rPr lang="zh-CN" altLang="zh-CN" sz="1800" kern="100" dirty="0">
                <a:effectLst/>
                <a:latin typeface="Times New Roman" panose="02020603050405020304" pitchFamily="18" charset="0"/>
                <a:ea typeface="黑体" panose="02010609060101010101" pitchFamily="49" charset="-122"/>
                <a:cs typeface="Times New Roman (标题 CS)"/>
              </a:rPr>
              <a:t>对</a:t>
            </a:r>
            <a:r>
              <a:rPr lang="en-US" altLang="zh-CN" sz="1800" kern="100" dirty="0">
                <a:effectLst/>
                <a:latin typeface="Times New Roman" panose="02020603050405020304" pitchFamily="18" charset="0"/>
                <a:ea typeface="黑体" panose="02010609060101010101" pitchFamily="49" charset="-122"/>
                <a:cs typeface="Times New Roman (标题 CS)"/>
              </a:rPr>
              <a:t>PHIs </a:t>
            </a:r>
            <a:r>
              <a:rPr lang="zh-CN" altLang="zh-CN" sz="1800" kern="100" dirty="0">
                <a:effectLst/>
                <a:latin typeface="Times New Roman" panose="02020603050405020304" pitchFamily="18" charset="0"/>
                <a:ea typeface="黑体" panose="02010609060101010101" pitchFamily="49" charset="-122"/>
                <a:cs typeface="Times New Roman (标题 CS)"/>
              </a:rPr>
              <a:t>中的</a:t>
            </a:r>
            <a:r>
              <a:rPr lang="en-US" altLang="zh-CN" sz="1800" kern="100" dirty="0">
                <a:effectLst/>
                <a:latin typeface="Times New Roman" panose="02020603050405020304" pitchFamily="18" charset="0"/>
                <a:ea typeface="黑体" panose="02010609060101010101" pitchFamily="49" charset="-122"/>
                <a:cs typeface="Times New Roman (标题 CS)"/>
              </a:rPr>
              <a:t>256</a:t>
            </a:r>
            <a:r>
              <a:rPr lang="zh-CN" altLang="zh-CN" sz="1800" kern="100" dirty="0">
                <a:effectLst/>
                <a:latin typeface="Times New Roman" panose="02020603050405020304" pitchFamily="18" charset="0"/>
                <a:ea typeface="黑体" panose="02010609060101010101" pitchFamily="49" charset="-122"/>
                <a:cs typeface="Times New Roman (标题 CS)"/>
              </a:rPr>
              <a:t>个细菌宿主在门水平（</a:t>
            </a:r>
            <a:r>
              <a:rPr lang="en-US" altLang="zh-CN" sz="1800" kern="100" dirty="0">
                <a:effectLst/>
                <a:latin typeface="Times New Roman" panose="02020603050405020304" pitchFamily="18" charset="0"/>
                <a:ea typeface="黑体" panose="02010609060101010101" pitchFamily="49" charset="-122"/>
                <a:cs typeface="Times New Roman (标题 CS)"/>
              </a:rPr>
              <a:t>Phylum</a:t>
            </a:r>
            <a:r>
              <a:rPr lang="zh-CN" altLang="zh-CN" sz="1800" kern="100" dirty="0">
                <a:effectLst/>
                <a:latin typeface="Times New Roman" panose="02020603050405020304" pitchFamily="18" charset="0"/>
                <a:ea typeface="黑体" panose="02010609060101010101" pitchFamily="49" charset="-122"/>
                <a:cs typeface="Times New Roman (标题 CS)"/>
              </a:rPr>
              <a:t>）的物种分布</a:t>
            </a:r>
          </a:p>
        </p:txBody>
      </p:sp>
      <p:sp>
        <p:nvSpPr>
          <p:cNvPr id="7" name="文本框 6">
            <a:extLst>
              <a:ext uri="{FF2B5EF4-FFF2-40B4-BE49-F238E27FC236}">
                <a16:creationId xmlns:a16="http://schemas.microsoft.com/office/drawing/2014/main" id="{CBA8B3F7-B54D-5750-1DD1-3F2AEF5974A3}"/>
              </a:ext>
            </a:extLst>
          </p:cNvPr>
          <p:cNvSpPr txBox="1"/>
          <p:nvPr/>
        </p:nvSpPr>
        <p:spPr>
          <a:xfrm>
            <a:off x="1087120" y="1230543"/>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Spacer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kern="100" dirty="0" err="1">
                <a:effectLst/>
                <a:latin typeface="Times New Roman" panose="02020603050405020304" pitchFamily="18" charset="0"/>
                <a:ea typeface="宋体" panose="02010600030101010101" pitchFamily="2" charset="-122"/>
              </a:rPr>
              <a:t>Blastn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方法预测得到的</a:t>
            </a:r>
            <a:r>
              <a:rPr lang="en-US" altLang="zh-CN" sz="1800" kern="100" dirty="0">
                <a:effectLst/>
                <a:latin typeface="Times New Roman" panose="02020603050405020304" pitchFamily="18" charset="0"/>
                <a:ea typeface="宋体" panose="02010600030101010101" pitchFamily="2" charset="-122"/>
              </a:rPr>
              <a:t>PHIs</a:t>
            </a:r>
            <a:endParaRPr lang="zh-CN" altLang="en-US" dirty="0"/>
          </a:p>
        </p:txBody>
      </p:sp>
    </p:spTree>
    <p:extLst>
      <p:ext uri="{BB962C8B-B14F-4D97-AF65-F5344CB8AC3E}">
        <p14:creationId xmlns:p14="http://schemas.microsoft.com/office/powerpoint/2010/main" val="894157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1266CB-10AB-5C8A-7D1F-E316DCBFA625}"/>
              </a:ext>
            </a:extLst>
          </p:cNvPr>
          <p:cNvSpPr>
            <a:spLocks noGrp="1"/>
          </p:cNvSpPr>
          <p:nvPr>
            <p:ph idx="1"/>
          </p:nvPr>
        </p:nvSpPr>
        <p:spPr>
          <a:xfrm>
            <a:off x="838200" y="783904"/>
            <a:ext cx="10515600" cy="4351338"/>
          </a:xfrm>
        </p:spPr>
        <p:txBody>
          <a:bodyPr/>
          <a:lstStyle/>
          <a:p>
            <a:pPr marL="0" inden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a:effectLst/>
                <a:latin typeface="Times New Roman" panose="02020603050405020304" pitchFamily="18" charset="0"/>
                <a:ea typeface="宋体" panose="02010600030101010101" pitchFamily="2" charset="-122"/>
              </a:rPr>
              <a:t>HSH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方法为</a:t>
            </a:r>
            <a:r>
              <a:rPr lang="en-US" altLang="zh-CN" sz="1800" kern="100" dirty="0">
                <a:effectLst/>
                <a:latin typeface="Times New Roman" panose="02020603050405020304" pitchFamily="18" charset="0"/>
                <a:ea typeface="宋体" panose="02010600030101010101" pitchFamily="2" charset="-122"/>
              </a:rPr>
              <a:t>314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个噬菌体预测可能的宿主范围</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pic>
        <p:nvPicPr>
          <p:cNvPr id="6" name="图片 5">
            <a:extLst>
              <a:ext uri="{FF2B5EF4-FFF2-40B4-BE49-F238E27FC236}">
                <a16:creationId xmlns:a16="http://schemas.microsoft.com/office/drawing/2014/main" id="{EBA1DCA1-B520-2D2F-FBF1-A517B0009D62}"/>
              </a:ext>
            </a:extLst>
          </p:cNvPr>
          <p:cNvPicPr>
            <a:picLocks noChangeAspect="1"/>
          </p:cNvPicPr>
          <p:nvPr/>
        </p:nvPicPr>
        <p:blipFill>
          <a:blip r:embed="rId3"/>
          <a:stretch>
            <a:fillRect/>
          </a:stretch>
        </p:blipFill>
        <p:spPr>
          <a:xfrm>
            <a:off x="2555619" y="1499078"/>
            <a:ext cx="7080761" cy="4363148"/>
          </a:xfrm>
          <a:prstGeom prst="rect">
            <a:avLst/>
          </a:prstGeom>
        </p:spPr>
      </p:pic>
      <p:sp>
        <p:nvSpPr>
          <p:cNvPr id="8" name="文本框 7">
            <a:extLst>
              <a:ext uri="{FF2B5EF4-FFF2-40B4-BE49-F238E27FC236}">
                <a16:creationId xmlns:a16="http://schemas.microsoft.com/office/drawing/2014/main" id="{3D5F35E6-3549-571B-1AD7-2B83882B0AC8}"/>
              </a:ext>
            </a:extLst>
          </p:cNvPr>
          <p:cNvSpPr txBox="1"/>
          <p:nvPr/>
        </p:nvSpPr>
        <p:spPr>
          <a:xfrm>
            <a:off x="3405851" y="5889430"/>
            <a:ext cx="609407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314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个噬菌体预测的宿主范围在门水平（</a:t>
            </a:r>
            <a:r>
              <a:rPr lang="en-US" altLang="zh-CN" sz="1800" kern="100" dirty="0">
                <a:effectLst/>
                <a:latin typeface="Times New Roman" panose="02020603050405020304" pitchFamily="18" charset="0"/>
                <a:ea typeface="宋体" panose="02010600030101010101" pitchFamily="2" charset="-122"/>
              </a:rPr>
              <a:t>Phylum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）分布</a:t>
            </a:r>
            <a:endParaRPr lang="zh-CN" altLang="en-US" dirty="0"/>
          </a:p>
        </p:txBody>
      </p:sp>
    </p:spTree>
    <p:extLst>
      <p:ext uri="{BB962C8B-B14F-4D97-AF65-F5344CB8AC3E}">
        <p14:creationId xmlns:p14="http://schemas.microsoft.com/office/powerpoint/2010/main" val="2423892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9A488-57A4-9827-F254-B7F56BDC37D2}"/>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D9FC8A40-07B0-705C-E183-EE8C5BFE9465}"/>
              </a:ext>
            </a:extLst>
          </p:cNvPr>
          <p:cNvSpPr>
            <a:spLocks noGrp="1"/>
          </p:cNvSpPr>
          <p:nvPr>
            <p:ph idx="1"/>
          </p:nvPr>
        </p:nvSpPr>
        <p:spPr>
          <a:xfrm>
            <a:off x="838200" y="1825625"/>
            <a:ext cx="8082280" cy="3955415"/>
          </a:xfrm>
        </p:spPr>
        <p:txBody>
          <a:bodyPr/>
          <a:lstStyle/>
          <a:p>
            <a:pPr marL="342900" lvl="0" indent="-342900" algn="just">
              <a:lnSpc>
                <a:spcPct val="150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根据公开数据集已知的噬菌体侵染宿主范围，构建包括</a:t>
            </a:r>
            <a:r>
              <a:rPr lang="en-US" altLang="zh-CN" sz="1800" kern="100" dirty="0">
                <a:effectLst/>
                <a:latin typeface="Times New Roman" panose="02020603050405020304" pitchFamily="18" charset="0"/>
                <a:ea typeface="宋体" panose="02010600030101010101" pitchFamily="2" charset="-122"/>
              </a:rPr>
              <a:t>4 295</a:t>
            </a:r>
            <a:r>
              <a:rPr lang="zh-CN" altLang="zh-CN" sz="1800" kern="100" dirty="0">
                <a:effectLst/>
                <a:latin typeface="Times New Roman" panose="02020603050405020304" pitchFamily="18" charset="0"/>
                <a:ea typeface="宋体" panose="02010600030101010101" pitchFamily="2" charset="-122"/>
              </a:rPr>
              <a:t>个噬菌体和</a:t>
            </a:r>
            <a:r>
              <a:rPr lang="en-US" altLang="zh-CN" sz="1800" kern="100" dirty="0">
                <a:effectLst/>
                <a:latin typeface="Times New Roman" panose="02020603050405020304" pitchFamily="18" charset="0"/>
                <a:ea typeface="宋体" panose="02010600030101010101" pitchFamily="2" charset="-122"/>
              </a:rPr>
              <a:t>495</a:t>
            </a:r>
            <a:r>
              <a:rPr lang="zh-CN" altLang="zh-CN" sz="1800" kern="100" dirty="0">
                <a:effectLst/>
                <a:latin typeface="Times New Roman" panose="02020603050405020304" pitchFamily="18" charset="0"/>
                <a:ea typeface="宋体" panose="02010600030101010101" pitchFamily="2" charset="-122"/>
              </a:rPr>
              <a:t>个宿主的基准数据集；</a:t>
            </a:r>
          </a:p>
          <a:p>
            <a:pPr marL="342900" lvl="0" indent="-342900" algn="just">
              <a:lnSpc>
                <a:spcPct val="150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对预测噬菌体</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宿主菌关系对的三种序列方法进行评估，展示三种方法各自的优缺点；</a:t>
            </a:r>
          </a:p>
          <a:p>
            <a:pPr marL="342900" lvl="0" indent="-342900" algn="just">
              <a:lnSpc>
                <a:spcPct val="150000"/>
              </a:lnSpc>
              <a:buFont typeface="+mj-lt"/>
              <a:buAutoNum type="arabicParenR"/>
            </a:pPr>
            <a:r>
              <a:rPr lang="zh-CN" altLang="zh-CN" sz="1800" kern="100" dirty="0">
                <a:effectLst/>
                <a:latin typeface="Times New Roman" panose="02020603050405020304" pitchFamily="18" charset="0"/>
                <a:ea typeface="宋体" panose="02010600030101010101" pitchFamily="2" charset="-122"/>
              </a:rPr>
              <a:t>探讨在预测的噬菌体</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宿主菌关系对中如何更有效的确定可靠的噬菌体宿主范围，比较了基于宿主出现频率的</a:t>
            </a:r>
            <a:r>
              <a:rPr lang="en-US" altLang="zh-CN" sz="1800" kern="100" dirty="0">
                <a:effectLst/>
                <a:latin typeface="Times New Roman" panose="02020603050405020304" pitchFamily="18" charset="0"/>
                <a:ea typeface="宋体" panose="02010600030101010101" pitchFamily="2" charset="-122"/>
              </a:rPr>
              <a:t>MCH</a:t>
            </a:r>
            <a:r>
              <a:rPr lang="zh-CN" altLang="zh-CN" sz="1800" kern="100" dirty="0">
                <a:effectLst/>
                <a:latin typeface="Times New Roman" panose="02020603050405020304" pitchFamily="18" charset="0"/>
                <a:ea typeface="宋体" panose="02010600030101010101" pitchFamily="2" charset="-122"/>
              </a:rPr>
              <a:t>方法和基于比对质量打分的</a:t>
            </a:r>
            <a:r>
              <a:rPr lang="en-US" altLang="zh-CN" sz="1800" kern="100" dirty="0">
                <a:effectLst/>
                <a:latin typeface="Times New Roman" panose="02020603050405020304" pitchFamily="18" charset="0"/>
                <a:ea typeface="宋体" panose="02010600030101010101" pitchFamily="2" charset="-122"/>
              </a:rPr>
              <a:t>HSH</a:t>
            </a:r>
            <a:r>
              <a:rPr lang="zh-CN" altLang="zh-CN" sz="1800" kern="100" dirty="0">
                <a:effectLst/>
                <a:latin typeface="Times New Roman" panose="02020603050405020304" pitchFamily="18" charset="0"/>
                <a:ea typeface="宋体" panose="02010600030101010101" pitchFamily="2" charset="-122"/>
              </a:rPr>
              <a:t>方法，认为</a:t>
            </a:r>
            <a:r>
              <a:rPr lang="en-US" altLang="zh-CN" sz="1800" kern="100" dirty="0">
                <a:effectLst/>
                <a:latin typeface="Times New Roman" panose="02020603050405020304" pitchFamily="18" charset="0"/>
                <a:ea typeface="宋体" panose="02010600030101010101" pitchFamily="2" charset="-122"/>
              </a:rPr>
              <a:t>HSH</a:t>
            </a:r>
            <a:r>
              <a:rPr lang="zh-CN" altLang="zh-CN" sz="1800" kern="100" dirty="0">
                <a:effectLst/>
                <a:latin typeface="Times New Roman" panose="02020603050405020304" pitchFamily="18" charset="0"/>
                <a:ea typeface="宋体" panose="02010600030101010101" pitchFamily="2" charset="-122"/>
              </a:rPr>
              <a:t>更能准确预测噬菌体宿主范围，受数据集中细菌基因组物种分布情况影响较小。</a:t>
            </a:r>
          </a:p>
          <a:p>
            <a:pPr marL="0" indent="0">
              <a:buNone/>
            </a:pPr>
            <a:endParaRPr lang="zh-CN" altLang="en-US" dirty="0"/>
          </a:p>
        </p:txBody>
      </p:sp>
    </p:spTree>
    <p:extLst>
      <p:ext uri="{BB962C8B-B14F-4D97-AF65-F5344CB8AC3E}">
        <p14:creationId xmlns:p14="http://schemas.microsoft.com/office/powerpoint/2010/main" val="3845087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2A1A1-3892-1256-681B-D0DA74B54E83}"/>
              </a:ext>
            </a:extLst>
          </p:cNvPr>
          <p:cNvSpPr>
            <a:spLocks noGrp="1"/>
          </p:cNvSpPr>
          <p:nvPr>
            <p:ph type="title"/>
          </p:nvPr>
        </p:nvSpPr>
        <p:spPr/>
        <p:txBody>
          <a:bodyPr/>
          <a:lstStyle/>
          <a:p>
            <a:r>
              <a:rPr lang="zh-CN" altLang="en-US" dirty="0"/>
              <a:t>展望</a:t>
            </a:r>
          </a:p>
        </p:txBody>
      </p:sp>
      <p:sp>
        <p:nvSpPr>
          <p:cNvPr id="3" name="内容占位符 2">
            <a:extLst>
              <a:ext uri="{FF2B5EF4-FFF2-40B4-BE49-F238E27FC236}">
                <a16:creationId xmlns:a16="http://schemas.microsoft.com/office/drawing/2014/main" id="{2DDCA964-7684-0A4C-1B6A-8B61CFF0F37B}"/>
              </a:ext>
            </a:extLst>
          </p:cNvPr>
          <p:cNvSpPr>
            <a:spLocks noGrp="1"/>
          </p:cNvSpPr>
          <p:nvPr>
            <p:ph idx="1"/>
          </p:nvPr>
        </p:nvSpPr>
        <p:spPr/>
        <p:txBody>
          <a:bodyPr/>
          <a:lstStyle/>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应用本次研究探讨的方法</a:t>
            </a:r>
            <a:r>
              <a:rPr lang="zh-CN" altLang="en-US" sz="1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使用更多的数据集，预测更多</a:t>
            </a:r>
            <a:r>
              <a:rPr lang="en-US" altLang="zh-CN" sz="1800" kern="100" dirty="0">
                <a:effectLst/>
                <a:latin typeface="Times New Roman" panose="02020603050405020304" pitchFamily="18" charset="0"/>
                <a:ea typeface="宋体" panose="02010600030101010101" pitchFamily="2" charset="-122"/>
              </a:rPr>
              <a:t>PHIs</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使用无比对方法和基于机器学习的方法预测</a:t>
            </a:r>
            <a:r>
              <a:rPr lang="en-US" altLang="zh-CN" sz="1800" kern="100" dirty="0">
                <a:effectLst/>
                <a:latin typeface="Times New Roman" panose="02020603050405020304" pitchFamily="18" charset="0"/>
                <a:ea typeface="宋体" panose="02010600030101010101" pitchFamily="2" charset="-122"/>
              </a:rPr>
              <a:t>PHIs</a:t>
            </a:r>
            <a:endParaRPr lang="zh-CN" altLang="en-US" dirty="0"/>
          </a:p>
        </p:txBody>
      </p:sp>
    </p:spTree>
    <p:extLst>
      <p:ext uri="{BB962C8B-B14F-4D97-AF65-F5344CB8AC3E}">
        <p14:creationId xmlns:p14="http://schemas.microsoft.com/office/powerpoint/2010/main" val="117589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F6CDB-9FF3-4418-8094-AECCC39875B1}"/>
              </a:ext>
            </a:extLst>
          </p:cNvPr>
          <p:cNvSpPr>
            <a:spLocks noGrp="1"/>
          </p:cNvSpPr>
          <p:nvPr>
            <p:ph type="ctrTitle"/>
          </p:nvPr>
        </p:nvSpPr>
        <p:spPr>
          <a:xfrm>
            <a:off x="1341120" y="1091882"/>
            <a:ext cx="9794240" cy="3368357"/>
          </a:xfrm>
        </p:spPr>
        <p:txBody>
          <a:bodyPr>
            <a:normAutofit/>
          </a:bodyPr>
          <a:lstStyle/>
          <a:p>
            <a:r>
              <a:rPr lang="en-US" altLang="zh-CN" b="1" i="0" dirty="0">
                <a:solidFill>
                  <a:srgbClr val="202124"/>
                </a:solidFill>
                <a:effectLst/>
                <a:latin typeface="苹方-简" panose="020B0400000000000000" pitchFamily="34" charset="-122"/>
                <a:ea typeface="苹方-简" panose="020B0400000000000000" pitchFamily="34" charset="-122"/>
              </a:rPr>
              <a:t>A genomic catalogue of Earth‘s microbiomes</a:t>
            </a:r>
            <a:br>
              <a:rPr lang="en-US" altLang="zh-CN" b="1" i="0" dirty="0">
                <a:solidFill>
                  <a:srgbClr val="202124"/>
                </a:solidFill>
                <a:effectLst/>
                <a:latin typeface="苹方-简" panose="020B0400000000000000" pitchFamily="34" charset="-122"/>
                <a:ea typeface="苹方-简" panose="020B0400000000000000" pitchFamily="34" charset="-122"/>
              </a:rPr>
            </a:br>
            <a:br>
              <a:rPr lang="en-US" altLang="zh-CN" b="1" i="0" dirty="0">
                <a:solidFill>
                  <a:srgbClr val="202124"/>
                </a:solidFill>
                <a:effectLst/>
                <a:latin typeface="苹方-简" panose="020B0400000000000000" pitchFamily="34" charset="-122"/>
                <a:ea typeface="苹方-简" panose="020B0400000000000000" pitchFamily="34" charset="-122"/>
              </a:rPr>
            </a:br>
            <a:r>
              <a:rPr lang="zh-CN" altLang="en-US" sz="4800" i="0" dirty="0">
                <a:solidFill>
                  <a:srgbClr val="202124"/>
                </a:solidFill>
                <a:effectLst/>
                <a:latin typeface="华文细黑" panose="02010600040101010101" pitchFamily="2" charset="-122"/>
                <a:ea typeface="华文细黑" panose="02010600040101010101" pitchFamily="2" charset="-122"/>
              </a:rPr>
              <a:t>预测</a:t>
            </a:r>
            <a:r>
              <a:rPr lang="en-US" altLang="zh-CN" sz="4800" i="0" dirty="0">
                <a:solidFill>
                  <a:srgbClr val="202124"/>
                </a:solidFill>
                <a:effectLst/>
                <a:latin typeface="华文细黑" panose="02010600040101010101" pitchFamily="2" charset="-122"/>
                <a:ea typeface="华文细黑" panose="02010600040101010101" pitchFamily="2" charset="-122"/>
              </a:rPr>
              <a:t>PHI</a:t>
            </a:r>
            <a:r>
              <a:rPr lang="zh-CN" altLang="en-US" sz="4800" i="0" dirty="0">
                <a:solidFill>
                  <a:srgbClr val="202124"/>
                </a:solidFill>
                <a:effectLst/>
                <a:latin typeface="华文细黑" panose="02010600040101010101" pitchFamily="2" charset="-122"/>
                <a:ea typeface="华文细黑" panose="02010600040101010101" pitchFamily="2" charset="-122"/>
              </a:rPr>
              <a:t>方法</a:t>
            </a:r>
            <a:r>
              <a:rPr lang="zh-CN" altLang="en-US" sz="4800" dirty="0">
                <a:latin typeface="华文细黑" panose="02010600040101010101" pitchFamily="2" charset="-122"/>
                <a:ea typeface="华文细黑" panose="02010600040101010101" pitchFamily="2" charset="-122"/>
              </a:rPr>
              <a:t>复现汇报</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5442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8BB5E-BE15-481D-9E8B-772A78368690}"/>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3C5E7292-68AE-448C-BFFD-9D6961A8DCD3}"/>
              </a:ext>
            </a:extLst>
          </p:cNvPr>
          <p:cNvSpPr>
            <a:spLocks noGrp="1"/>
          </p:cNvSpPr>
          <p:nvPr>
            <p:ph idx="1"/>
          </p:nvPr>
        </p:nvSpPr>
        <p:spPr/>
        <p:txBody>
          <a:bodyPr/>
          <a:lstStyle/>
          <a:p>
            <a:pPr marL="514350" indent="-514350">
              <a:buFont typeface="+mj-lt"/>
              <a:buAutoNum type="arabicPeriod"/>
            </a:pPr>
            <a:r>
              <a:rPr lang="zh-CN" altLang="en-US" dirty="0"/>
              <a:t>复现文章</a:t>
            </a:r>
            <a:r>
              <a:rPr lang="en-US" altLang="zh-CN" dirty="0"/>
              <a:t>phage-host</a:t>
            </a:r>
            <a:r>
              <a:rPr lang="zh-CN" altLang="en-US" dirty="0"/>
              <a:t>方法</a:t>
            </a:r>
            <a:endParaRPr lang="en-US" altLang="zh-CN" dirty="0"/>
          </a:p>
          <a:p>
            <a:pPr marL="514350" indent="-514350">
              <a:buFont typeface="+mj-lt"/>
              <a:buAutoNum type="arabicPeriod"/>
            </a:pPr>
            <a:r>
              <a:rPr lang="zh-CN" altLang="en-US" dirty="0"/>
              <a:t>把该方法用于自己数据库进行评估</a:t>
            </a:r>
            <a:endParaRPr lang="en-US" altLang="zh-CN" dirty="0"/>
          </a:p>
          <a:p>
            <a:pPr marL="514350" indent="-514350">
              <a:buFont typeface="+mj-lt"/>
              <a:buAutoNum type="arabicPeriod"/>
            </a:pPr>
            <a:r>
              <a:rPr lang="zh-CN" altLang="en-US" dirty="0"/>
              <a:t>总结</a:t>
            </a:r>
            <a:endParaRPr lang="en-US" altLang="zh-CN" dirty="0"/>
          </a:p>
        </p:txBody>
      </p:sp>
    </p:spTree>
    <p:extLst>
      <p:ext uri="{BB962C8B-B14F-4D97-AF65-F5344CB8AC3E}">
        <p14:creationId xmlns:p14="http://schemas.microsoft.com/office/powerpoint/2010/main" val="283085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849A4-0ECF-4612-A98F-E158F3946310}"/>
              </a:ext>
            </a:extLst>
          </p:cNvPr>
          <p:cNvSpPr>
            <a:spLocks noGrp="1"/>
          </p:cNvSpPr>
          <p:nvPr>
            <p:ph type="title"/>
          </p:nvPr>
        </p:nvSpPr>
        <p:spPr/>
        <p:txBody>
          <a:bodyPr/>
          <a:lstStyle/>
          <a:p>
            <a:r>
              <a:rPr lang="en-US" altLang="zh-CN" dirty="0"/>
              <a:t>1.1 </a:t>
            </a:r>
            <a:r>
              <a:rPr lang="zh-CN" altLang="en-US" dirty="0"/>
              <a:t>文章关于</a:t>
            </a:r>
            <a:r>
              <a:rPr lang="en-US" altLang="zh-CN" dirty="0"/>
              <a:t>PHIs</a:t>
            </a:r>
            <a:r>
              <a:rPr lang="zh-CN" altLang="en-US" dirty="0"/>
              <a:t>鉴定的方法概览</a:t>
            </a:r>
          </a:p>
        </p:txBody>
      </p:sp>
      <p:sp>
        <p:nvSpPr>
          <p:cNvPr id="3" name="内容占位符 2">
            <a:extLst>
              <a:ext uri="{FF2B5EF4-FFF2-40B4-BE49-F238E27FC236}">
                <a16:creationId xmlns:a16="http://schemas.microsoft.com/office/drawing/2014/main" id="{3BDAE141-8545-4D9E-9620-E48D36EDB41C}"/>
              </a:ext>
            </a:extLst>
          </p:cNvPr>
          <p:cNvSpPr>
            <a:spLocks noGrp="1"/>
          </p:cNvSpPr>
          <p:nvPr>
            <p:ph idx="1"/>
          </p:nvPr>
        </p:nvSpPr>
        <p:spPr>
          <a:xfrm>
            <a:off x="838200" y="2288496"/>
            <a:ext cx="4995529" cy="4103568"/>
          </a:xfrm>
          <a:ln>
            <a:solidFill>
              <a:schemeClr val="tx1"/>
            </a:solidFill>
          </a:ln>
        </p:spPr>
        <p:txBody>
          <a:bodyPr>
            <a:normAutofit/>
          </a:bodyPr>
          <a:lstStyle/>
          <a:p>
            <a:pPr marL="0" indent="0">
              <a:buNone/>
            </a:pPr>
            <a:r>
              <a:rPr lang="zh-CN" altLang="en-US" dirty="0">
                <a:highlight>
                  <a:srgbClr val="C0C0C0"/>
                </a:highlight>
              </a:rPr>
              <a:t>使用到的数据</a:t>
            </a:r>
            <a:endParaRPr lang="en-US" altLang="zh-CN" dirty="0">
              <a:highlight>
                <a:srgbClr val="C0C0C0"/>
              </a:highlight>
            </a:endParaRPr>
          </a:p>
          <a:p>
            <a:endParaRPr lang="en-US" altLang="zh-CN" sz="2000" dirty="0"/>
          </a:p>
          <a:p>
            <a:r>
              <a:rPr lang="zh-CN" altLang="en-US" sz="2000" dirty="0"/>
              <a:t>细菌数据库</a:t>
            </a:r>
            <a:r>
              <a:rPr lang="en-US" altLang="zh-CN" sz="2000" dirty="0"/>
              <a:t>GEM</a:t>
            </a:r>
            <a:r>
              <a:rPr lang="zh-CN" altLang="en-US" sz="2000" dirty="0"/>
              <a:t>：</a:t>
            </a:r>
            <a:r>
              <a:rPr lang="en-US" altLang="zh-CN" sz="2000" dirty="0"/>
              <a:t>52,515</a:t>
            </a:r>
            <a:r>
              <a:rPr lang="zh-CN" altLang="en-US" sz="2000" dirty="0"/>
              <a:t>个</a:t>
            </a:r>
            <a:r>
              <a:rPr lang="en-US" altLang="zh-CN" sz="2000" dirty="0"/>
              <a:t>GEM</a:t>
            </a:r>
            <a:r>
              <a:rPr lang="zh-CN" altLang="en-US" sz="2000" dirty="0"/>
              <a:t>，来源各环境</a:t>
            </a:r>
            <a:endParaRPr lang="en-US" altLang="zh-CN" sz="2000" dirty="0"/>
          </a:p>
          <a:p>
            <a:r>
              <a:rPr lang="zh-CN" altLang="en-US" sz="2000" dirty="0"/>
              <a:t>下载地址：</a:t>
            </a:r>
            <a:r>
              <a:rPr lang="en-US" altLang="zh-CN" sz="2000" dirty="0"/>
              <a:t>https://portal.nersc.gov/GEM/​</a:t>
            </a:r>
          </a:p>
          <a:p>
            <a:pPr marL="0" indent="0">
              <a:buNone/>
            </a:pPr>
            <a:endParaRPr lang="en-US" altLang="zh-CN" sz="2000" dirty="0"/>
          </a:p>
          <a:p>
            <a:r>
              <a:rPr lang="zh-CN" altLang="en-US" sz="2000" dirty="0"/>
              <a:t>病毒数据库</a:t>
            </a:r>
            <a:r>
              <a:rPr lang="en-US" altLang="zh-CN" sz="2000" dirty="0"/>
              <a:t>IMG/VR v2</a:t>
            </a:r>
            <a:r>
              <a:rPr lang="zh-CN" altLang="en-US" sz="2000" dirty="0"/>
              <a:t>：共</a:t>
            </a:r>
            <a:r>
              <a:rPr lang="en-US" altLang="zh-CN" sz="2000" dirty="0"/>
              <a:t>760,453</a:t>
            </a:r>
            <a:r>
              <a:rPr lang="zh-CN" altLang="en-US" sz="2000" dirty="0"/>
              <a:t>个病毒，</a:t>
            </a:r>
            <a:endParaRPr lang="en-US" altLang="zh-CN" sz="2000" dirty="0"/>
          </a:p>
          <a:p>
            <a:r>
              <a:rPr lang="zh-CN" altLang="en-US" sz="2000" dirty="0"/>
              <a:t>下载版本：</a:t>
            </a:r>
            <a:r>
              <a:rPr lang="en-US" altLang="zh-CN" sz="2000" dirty="0"/>
              <a:t>IMG_VR_2018-07-01_4 - IMG/VR v2​</a:t>
            </a:r>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7" name="文本框 6">
            <a:extLst>
              <a:ext uri="{FF2B5EF4-FFF2-40B4-BE49-F238E27FC236}">
                <a16:creationId xmlns:a16="http://schemas.microsoft.com/office/drawing/2014/main" id="{D89302FA-47A2-4A79-A39C-8146B4E2C228}"/>
              </a:ext>
            </a:extLst>
          </p:cNvPr>
          <p:cNvSpPr txBox="1"/>
          <p:nvPr/>
        </p:nvSpPr>
        <p:spPr>
          <a:xfrm>
            <a:off x="6358273" y="2288496"/>
            <a:ext cx="5486398" cy="3804118"/>
          </a:xfrm>
          <a:prstGeom prst="rect">
            <a:avLst/>
          </a:prstGeom>
          <a:noFill/>
          <a:ln>
            <a:solidFill>
              <a:schemeClr val="tx1"/>
            </a:solidFill>
          </a:ln>
        </p:spPr>
        <p:txBody>
          <a:bodyPr wrap="square">
            <a:spAutoFit/>
          </a:bodyPr>
          <a:lstStyle/>
          <a:p>
            <a:pPr>
              <a:lnSpc>
                <a:spcPct val="90000"/>
              </a:lnSpc>
              <a:spcBef>
                <a:spcPts val="1000"/>
              </a:spcBef>
            </a:pPr>
            <a:r>
              <a:rPr lang="zh-CN" altLang="en-US" sz="2800" dirty="0">
                <a:highlight>
                  <a:srgbClr val="C0C0C0"/>
                </a:highlight>
              </a:rPr>
              <a:t>鉴定</a:t>
            </a:r>
            <a:r>
              <a:rPr lang="en-US" altLang="zh-CN" sz="2800" dirty="0">
                <a:highlight>
                  <a:srgbClr val="C0C0C0"/>
                </a:highlight>
              </a:rPr>
              <a:t>PHIs</a:t>
            </a:r>
            <a:r>
              <a:rPr lang="zh-CN" altLang="en-US" sz="2800" dirty="0">
                <a:highlight>
                  <a:srgbClr val="C0C0C0"/>
                </a:highlight>
              </a:rPr>
              <a:t>方法概述</a:t>
            </a:r>
            <a:endParaRPr lang="en-US" altLang="zh-CN" sz="2800" dirty="0">
              <a:highlight>
                <a:srgbClr val="C0C0C0"/>
              </a:highlight>
            </a:endParaRPr>
          </a:p>
          <a:p>
            <a:endParaRPr lang="en-US" altLang="zh-CN" dirty="0"/>
          </a:p>
          <a:p>
            <a:r>
              <a:rPr lang="zh-CN" altLang="en-US" dirty="0"/>
              <a:t>使用</a:t>
            </a:r>
            <a:r>
              <a:rPr lang="en-US" altLang="zh-CN" dirty="0"/>
              <a:t>CRISPR spacer</a:t>
            </a:r>
            <a:r>
              <a:rPr lang="zh-CN" altLang="en-US" dirty="0"/>
              <a:t>和</a:t>
            </a:r>
            <a:r>
              <a:rPr lang="en-US" altLang="zh-CN" dirty="0"/>
              <a:t>Contig</a:t>
            </a:r>
            <a:r>
              <a:rPr lang="zh-CN" altLang="en-US" dirty="0"/>
              <a:t>序列比对的方法联用预测</a:t>
            </a:r>
            <a:r>
              <a:rPr lang="en-US" altLang="zh-CN" dirty="0"/>
              <a:t>phage-host</a:t>
            </a:r>
            <a:r>
              <a:rPr lang="zh-CN" altLang="en-US" dirty="0"/>
              <a:t>关系</a:t>
            </a:r>
            <a:endParaRPr lang="en-US" altLang="zh-CN" dirty="0"/>
          </a:p>
          <a:p>
            <a:endParaRPr lang="en-US" altLang="zh-CN" dirty="0"/>
          </a:p>
          <a:p>
            <a:r>
              <a:rPr lang="zh-CN" altLang="en-US" dirty="0"/>
              <a:t>预测出了</a:t>
            </a:r>
            <a:r>
              <a:rPr lang="en-US" altLang="zh-CN" dirty="0"/>
              <a:t>81,449</a:t>
            </a:r>
            <a:r>
              <a:rPr lang="zh-CN" altLang="en-US" dirty="0"/>
              <a:t>个</a:t>
            </a:r>
            <a:r>
              <a:rPr lang="en-US" altLang="zh-CN" dirty="0"/>
              <a:t>IMG/VR</a:t>
            </a:r>
            <a:r>
              <a:rPr lang="zh-CN" altLang="en-US" dirty="0"/>
              <a:t>病毒（</a:t>
            </a:r>
            <a:r>
              <a:rPr lang="en-US" altLang="zh-CN" dirty="0"/>
              <a:t> 10.7% </a:t>
            </a:r>
            <a:r>
              <a:rPr lang="zh-CN" altLang="en-US" dirty="0"/>
              <a:t>）和</a:t>
            </a:r>
            <a:r>
              <a:rPr lang="en-US" altLang="zh-CN" dirty="0"/>
              <a:t>23,082</a:t>
            </a:r>
            <a:r>
              <a:rPr lang="zh-CN" altLang="en-US" dirty="0"/>
              <a:t>个</a:t>
            </a:r>
            <a:r>
              <a:rPr lang="en-US" altLang="zh-CN" dirty="0"/>
              <a:t>GEM</a:t>
            </a:r>
            <a:r>
              <a:rPr lang="zh-CN" altLang="en-US" dirty="0"/>
              <a:t>（</a:t>
            </a:r>
            <a:r>
              <a:rPr lang="en-US" altLang="zh-CN" dirty="0"/>
              <a:t>44.8%</a:t>
            </a:r>
            <a:r>
              <a:rPr lang="zh-CN" altLang="en-US" dirty="0"/>
              <a:t>）之间的关联。​并使用</a:t>
            </a:r>
            <a:r>
              <a:rPr lang="en-US" altLang="zh-CN" dirty="0"/>
              <a:t>purity</a:t>
            </a:r>
            <a:r>
              <a:rPr lang="zh-CN" altLang="en-US" dirty="0"/>
              <a:t>和</a:t>
            </a:r>
            <a:r>
              <a:rPr lang="en-US" altLang="zh-CN" dirty="0"/>
              <a:t>agreement</a:t>
            </a:r>
            <a:r>
              <a:rPr lang="zh-CN" altLang="en-US" dirty="0"/>
              <a:t>指标来评估两种方法的预测效果</a:t>
            </a:r>
            <a:endParaRPr lang="en-US" altLang="zh-CN" dirty="0"/>
          </a:p>
          <a:p>
            <a:endParaRPr lang="en-US" altLang="zh-CN" dirty="0"/>
          </a:p>
          <a:p>
            <a:r>
              <a:rPr lang="zh-CN" altLang="en-US" dirty="0"/>
              <a:t>后续还使用</a:t>
            </a:r>
            <a:r>
              <a:rPr lang="en-US" altLang="zh-CN" dirty="0" err="1"/>
              <a:t>Virsorter</a:t>
            </a:r>
            <a:r>
              <a:rPr lang="en-US" altLang="zh-CN" dirty="0"/>
              <a:t> </a:t>
            </a:r>
            <a:r>
              <a:rPr lang="zh-CN" altLang="en-US" dirty="0"/>
              <a:t>预测</a:t>
            </a:r>
            <a:r>
              <a:rPr lang="en-US" altLang="zh-CN" dirty="0"/>
              <a:t>GEM </a:t>
            </a:r>
            <a:r>
              <a:rPr lang="zh-CN" altLang="en-US" dirty="0"/>
              <a:t>中的 </a:t>
            </a:r>
            <a:r>
              <a:rPr lang="en-US" altLang="zh-CN" dirty="0"/>
              <a:t>prophage</a:t>
            </a:r>
            <a:r>
              <a:rPr lang="zh-CN" altLang="en-US" dirty="0"/>
              <a:t>，比上述方法多提供了多提供了</a:t>
            </a:r>
            <a:r>
              <a:rPr lang="en-US" altLang="zh-CN" dirty="0"/>
              <a:t>10,410</a:t>
            </a:r>
            <a:r>
              <a:rPr lang="zh-CN" altLang="en-US" dirty="0"/>
              <a:t>个未知病毒与</a:t>
            </a:r>
            <a:r>
              <a:rPr lang="en-US" altLang="zh-CN" dirty="0"/>
              <a:t>7,805</a:t>
            </a:r>
            <a:r>
              <a:rPr lang="zh-CN" altLang="en-US" dirty="0"/>
              <a:t>个</a:t>
            </a:r>
            <a:r>
              <a:rPr lang="en-US" altLang="zh-CN" dirty="0"/>
              <a:t>GEM</a:t>
            </a:r>
            <a:r>
              <a:rPr lang="zh-CN" altLang="en-US" dirty="0"/>
              <a:t>建立关系​（本次复现不涉及）</a:t>
            </a:r>
            <a:endParaRPr lang="en-US" altLang="zh-CN" dirty="0"/>
          </a:p>
          <a:p>
            <a:endParaRPr lang="zh-CN" altLang="en-US" dirty="0"/>
          </a:p>
        </p:txBody>
      </p:sp>
    </p:spTree>
    <p:extLst>
      <p:ext uri="{BB962C8B-B14F-4D97-AF65-F5344CB8AC3E}">
        <p14:creationId xmlns:p14="http://schemas.microsoft.com/office/powerpoint/2010/main" val="262095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65989F6-9FB5-4F03-B765-9BF2170BA5E4}"/>
              </a:ext>
            </a:extLst>
          </p:cNvPr>
          <p:cNvPicPr>
            <a:picLocks noChangeAspect="1"/>
          </p:cNvPicPr>
          <p:nvPr/>
        </p:nvPicPr>
        <p:blipFill>
          <a:blip r:embed="rId3"/>
          <a:stretch>
            <a:fillRect/>
          </a:stretch>
        </p:blipFill>
        <p:spPr>
          <a:xfrm>
            <a:off x="5523803" y="885938"/>
            <a:ext cx="6023435" cy="5635370"/>
          </a:xfrm>
          <a:prstGeom prst="rect">
            <a:avLst/>
          </a:prstGeom>
        </p:spPr>
      </p:pic>
      <p:sp>
        <p:nvSpPr>
          <p:cNvPr id="2" name="标题 1">
            <a:extLst>
              <a:ext uri="{FF2B5EF4-FFF2-40B4-BE49-F238E27FC236}">
                <a16:creationId xmlns:a16="http://schemas.microsoft.com/office/drawing/2014/main" id="{53323A78-0F9F-4D22-91E2-CFBDF1482FAF}"/>
              </a:ext>
            </a:extLst>
          </p:cNvPr>
          <p:cNvSpPr>
            <a:spLocks noGrp="1"/>
          </p:cNvSpPr>
          <p:nvPr>
            <p:ph type="title"/>
          </p:nvPr>
        </p:nvSpPr>
        <p:spPr>
          <a:xfrm>
            <a:off x="451722" y="223157"/>
            <a:ext cx="10515600" cy="1325563"/>
          </a:xfrm>
        </p:spPr>
        <p:txBody>
          <a:bodyPr/>
          <a:lstStyle/>
          <a:p>
            <a:r>
              <a:rPr lang="zh-CN" altLang="en-US" dirty="0"/>
              <a:t>文章提到的</a:t>
            </a:r>
            <a:r>
              <a:rPr lang="en-US" altLang="zh-CN" dirty="0"/>
              <a:t>agreement</a:t>
            </a:r>
            <a:r>
              <a:rPr lang="zh-CN" altLang="en-US" dirty="0"/>
              <a:t>​和</a:t>
            </a:r>
            <a:r>
              <a:rPr lang="en-US" altLang="zh-CN" dirty="0"/>
              <a:t>purity</a:t>
            </a:r>
            <a:r>
              <a:rPr lang="zh-CN" altLang="en-US" dirty="0"/>
              <a:t>指标</a:t>
            </a:r>
          </a:p>
        </p:txBody>
      </p:sp>
      <p:sp>
        <p:nvSpPr>
          <p:cNvPr id="21" name="文本框 20">
            <a:extLst>
              <a:ext uri="{FF2B5EF4-FFF2-40B4-BE49-F238E27FC236}">
                <a16:creationId xmlns:a16="http://schemas.microsoft.com/office/drawing/2014/main" id="{2A8B6828-C66C-43BA-8595-182D8445B13F}"/>
              </a:ext>
            </a:extLst>
          </p:cNvPr>
          <p:cNvSpPr txBox="1"/>
          <p:nvPr/>
        </p:nvSpPr>
        <p:spPr>
          <a:xfrm>
            <a:off x="644762" y="1823040"/>
            <a:ext cx="3896758" cy="4247317"/>
          </a:xfrm>
          <a:prstGeom prst="rect">
            <a:avLst/>
          </a:prstGeom>
          <a:noFill/>
        </p:spPr>
        <p:txBody>
          <a:bodyPr wrap="square">
            <a:spAutoFit/>
          </a:bodyPr>
          <a:lstStyle/>
          <a:p>
            <a:r>
              <a:rPr lang="en-US" altLang="zh-CN" b="1" dirty="0"/>
              <a:t>purity-</a:t>
            </a:r>
            <a:r>
              <a:rPr lang="zh-CN" altLang="en-US" b="1" dirty="0"/>
              <a:t>方法内预测的一致性</a:t>
            </a:r>
            <a:endParaRPr lang="en-US" altLang="zh-CN" b="1" dirty="0"/>
          </a:p>
          <a:p>
            <a:endParaRPr lang="en-US" altLang="zh-CN" dirty="0"/>
          </a:p>
          <a:p>
            <a:r>
              <a:rPr lang="zh-CN" altLang="en-US" dirty="0"/>
              <a:t>对得到的</a:t>
            </a:r>
            <a:r>
              <a:rPr lang="en-US" altLang="zh-CN" dirty="0"/>
              <a:t>phage-host</a:t>
            </a:r>
            <a:r>
              <a:rPr lang="zh-CN" altLang="en-US" dirty="0"/>
              <a:t>关系对</a:t>
            </a:r>
            <a:r>
              <a:rPr lang="en-US" altLang="zh-CN" dirty="0"/>
              <a:t>,</a:t>
            </a:r>
            <a:r>
              <a:rPr lang="zh-CN" altLang="en-US" dirty="0"/>
              <a:t>对于找到</a:t>
            </a:r>
            <a:r>
              <a:rPr lang="en-US" altLang="zh-CN" dirty="0"/>
              <a:t>host</a:t>
            </a:r>
            <a:r>
              <a:rPr lang="zh-CN" altLang="en-US" dirty="0"/>
              <a:t>的</a:t>
            </a:r>
            <a:r>
              <a:rPr lang="en-US" altLang="zh-CN" dirty="0"/>
              <a:t>virus</a:t>
            </a:r>
            <a:r>
              <a:rPr lang="zh-CN" altLang="en-US" dirty="0"/>
              <a:t>，提取每个</a:t>
            </a:r>
            <a:r>
              <a:rPr lang="en-US" altLang="zh-CN" dirty="0"/>
              <a:t>virus host</a:t>
            </a:r>
            <a:r>
              <a:rPr lang="zh-CN" altLang="en-US" dirty="0"/>
              <a:t>在不同</a:t>
            </a:r>
            <a:r>
              <a:rPr lang="en-US" altLang="zh-CN" dirty="0"/>
              <a:t>tax rank</a:t>
            </a:r>
            <a:r>
              <a:rPr lang="zh-CN" altLang="en-US" dirty="0"/>
              <a:t>的</a:t>
            </a:r>
            <a:r>
              <a:rPr lang="en-US" altLang="zh-CN" dirty="0"/>
              <a:t>most common host</a:t>
            </a:r>
            <a:r>
              <a:rPr lang="zh-CN" altLang="en-US" dirty="0"/>
              <a:t>（</a:t>
            </a:r>
            <a:r>
              <a:rPr lang="en-US" altLang="zh-CN" dirty="0"/>
              <a:t>MCH</a:t>
            </a:r>
            <a:r>
              <a:rPr lang="zh-CN" altLang="en-US" dirty="0"/>
              <a:t>），计算此</a:t>
            </a:r>
            <a:r>
              <a:rPr lang="en-US" altLang="zh-CN" dirty="0"/>
              <a:t>MCH </a:t>
            </a:r>
            <a:r>
              <a:rPr lang="zh-CN" altLang="en-US" dirty="0"/>
              <a:t>在所有宿主中的比例</a:t>
            </a:r>
            <a:endParaRPr lang="en-US" altLang="zh-CN" dirty="0"/>
          </a:p>
          <a:p>
            <a:endParaRPr lang="en-US" altLang="zh-CN" dirty="0"/>
          </a:p>
          <a:p>
            <a:r>
              <a:rPr lang="en-US" altLang="zh-CN" b="1" dirty="0"/>
              <a:t>agreement-</a:t>
            </a:r>
            <a:r>
              <a:rPr lang="zh-CN" altLang="en-US" b="1" dirty="0"/>
              <a:t>两种方法的一致性</a:t>
            </a:r>
            <a:endParaRPr lang="en-US" altLang="zh-CN" b="1" dirty="0"/>
          </a:p>
          <a:p>
            <a:endParaRPr lang="en-US" altLang="zh-CN" dirty="0"/>
          </a:p>
          <a:p>
            <a:r>
              <a:rPr lang="zh-CN" altLang="en-US" dirty="0"/>
              <a:t>对两种方法都预测有</a:t>
            </a:r>
            <a:r>
              <a:rPr lang="en-US" altLang="zh-CN" dirty="0"/>
              <a:t>host</a:t>
            </a:r>
            <a:r>
              <a:rPr lang="zh-CN" altLang="en-US" dirty="0"/>
              <a:t>的</a:t>
            </a:r>
            <a:r>
              <a:rPr lang="en-US" altLang="zh-CN" dirty="0"/>
              <a:t>virus</a:t>
            </a:r>
            <a:r>
              <a:rPr lang="zh-CN" altLang="en-US" dirty="0"/>
              <a:t>，也先提取每个</a:t>
            </a:r>
            <a:r>
              <a:rPr lang="en-US" altLang="zh-CN" dirty="0"/>
              <a:t>host</a:t>
            </a:r>
            <a:r>
              <a:rPr lang="zh-CN" altLang="en-US" dirty="0"/>
              <a:t>在不同</a:t>
            </a:r>
            <a:r>
              <a:rPr lang="en-US" altLang="zh-CN" dirty="0"/>
              <a:t>tax rank</a:t>
            </a:r>
            <a:r>
              <a:rPr lang="zh-CN" altLang="en-US" dirty="0"/>
              <a:t>的</a:t>
            </a:r>
            <a:r>
              <a:rPr lang="en-US" altLang="zh-CN" dirty="0"/>
              <a:t>most common host</a:t>
            </a:r>
            <a:r>
              <a:rPr lang="zh-CN" altLang="en-US" dirty="0"/>
              <a:t>（</a:t>
            </a:r>
            <a:r>
              <a:rPr lang="en-US" altLang="zh-CN" dirty="0"/>
              <a:t>MCH</a:t>
            </a:r>
            <a:r>
              <a:rPr lang="zh-CN" altLang="en-US" dirty="0"/>
              <a:t>）</a:t>
            </a:r>
            <a:r>
              <a:rPr lang="en-US" altLang="zh-CN" dirty="0"/>
              <a:t> </a:t>
            </a:r>
            <a:r>
              <a:rPr lang="zh-CN" altLang="en-US" dirty="0"/>
              <a:t>，再据此比较两种方法预测病毒宿主的一致性​</a:t>
            </a:r>
          </a:p>
        </p:txBody>
      </p:sp>
      <p:pic>
        <p:nvPicPr>
          <p:cNvPr id="4" name="图片 3">
            <a:extLst>
              <a:ext uri="{FF2B5EF4-FFF2-40B4-BE49-F238E27FC236}">
                <a16:creationId xmlns:a16="http://schemas.microsoft.com/office/drawing/2014/main" id="{0A4B832E-5A0B-1549-C0E9-BADC820476A0}"/>
              </a:ext>
            </a:extLst>
          </p:cNvPr>
          <p:cNvPicPr>
            <a:picLocks noChangeAspect="1"/>
          </p:cNvPicPr>
          <p:nvPr/>
        </p:nvPicPr>
        <p:blipFill>
          <a:blip r:embed="rId4"/>
          <a:stretch>
            <a:fillRect/>
          </a:stretch>
        </p:blipFill>
        <p:spPr>
          <a:xfrm>
            <a:off x="5689400" y="4423788"/>
            <a:ext cx="955239" cy="369332"/>
          </a:xfrm>
          <a:prstGeom prst="rect">
            <a:avLst/>
          </a:prstGeom>
        </p:spPr>
      </p:pic>
      <p:sp>
        <p:nvSpPr>
          <p:cNvPr id="6" name="文本框 5">
            <a:extLst>
              <a:ext uri="{FF2B5EF4-FFF2-40B4-BE49-F238E27FC236}">
                <a16:creationId xmlns:a16="http://schemas.microsoft.com/office/drawing/2014/main" id="{031D2A29-16CA-57CB-5B82-2179A349F8CD}"/>
              </a:ext>
            </a:extLst>
          </p:cNvPr>
          <p:cNvSpPr txBox="1"/>
          <p:nvPr/>
        </p:nvSpPr>
        <p:spPr>
          <a:xfrm>
            <a:off x="5709522" y="4423788"/>
            <a:ext cx="6096000" cy="369332"/>
          </a:xfrm>
          <a:prstGeom prst="rect">
            <a:avLst/>
          </a:prstGeom>
          <a:noFill/>
        </p:spPr>
        <p:txBody>
          <a:bodyPr wrap="square">
            <a:spAutoFit/>
          </a:bodyPr>
          <a:lstStyle/>
          <a:p>
            <a:r>
              <a:rPr lang="en-US" altLang="zh-CN" dirty="0"/>
              <a:t>Contig</a:t>
            </a:r>
          </a:p>
        </p:txBody>
      </p:sp>
      <p:pic>
        <p:nvPicPr>
          <p:cNvPr id="7" name="图片 6">
            <a:extLst>
              <a:ext uri="{FF2B5EF4-FFF2-40B4-BE49-F238E27FC236}">
                <a16:creationId xmlns:a16="http://schemas.microsoft.com/office/drawing/2014/main" id="{565F63B0-6D8F-CD89-B8C8-BDB7E990EC3B}"/>
              </a:ext>
            </a:extLst>
          </p:cNvPr>
          <p:cNvPicPr>
            <a:picLocks noChangeAspect="1"/>
          </p:cNvPicPr>
          <p:nvPr/>
        </p:nvPicPr>
        <p:blipFill>
          <a:blip r:embed="rId5"/>
          <a:stretch>
            <a:fillRect/>
          </a:stretch>
        </p:blipFill>
        <p:spPr>
          <a:xfrm>
            <a:off x="5605629" y="2812242"/>
            <a:ext cx="1143099" cy="510584"/>
          </a:xfrm>
          <a:prstGeom prst="rect">
            <a:avLst/>
          </a:prstGeom>
        </p:spPr>
      </p:pic>
      <p:sp>
        <p:nvSpPr>
          <p:cNvPr id="10" name="文本框 9">
            <a:extLst>
              <a:ext uri="{FF2B5EF4-FFF2-40B4-BE49-F238E27FC236}">
                <a16:creationId xmlns:a16="http://schemas.microsoft.com/office/drawing/2014/main" id="{393C7486-9512-A6B7-696B-C1068524AF53}"/>
              </a:ext>
            </a:extLst>
          </p:cNvPr>
          <p:cNvSpPr txBox="1"/>
          <p:nvPr/>
        </p:nvSpPr>
        <p:spPr>
          <a:xfrm>
            <a:off x="5709522" y="2882868"/>
            <a:ext cx="6096000" cy="369332"/>
          </a:xfrm>
          <a:prstGeom prst="rect">
            <a:avLst/>
          </a:prstGeom>
          <a:noFill/>
        </p:spPr>
        <p:txBody>
          <a:bodyPr wrap="square">
            <a:spAutoFit/>
          </a:bodyPr>
          <a:lstStyle/>
          <a:p>
            <a:r>
              <a:rPr lang="en-US" altLang="zh-CN" dirty="0"/>
              <a:t>Spacer</a:t>
            </a:r>
          </a:p>
        </p:txBody>
      </p:sp>
    </p:spTree>
    <p:extLst>
      <p:ext uri="{BB962C8B-B14F-4D97-AF65-F5344CB8AC3E}">
        <p14:creationId xmlns:p14="http://schemas.microsoft.com/office/powerpoint/2010/main" val="3926334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5118</Words>
  <Application>Microsoft Office PowerPoint</Application>
  <PresentationFormat>宽屏</PresentationFormat>
  <Paragraphs>1133</Paragraphs>
  <Slides>53</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HarmonyOS</vt:lpstr>
      <vt:lpstr>等线</vt:lpstr>
      <vt:lpstr>等线 Light</vt:lpstr>
      <vt:lpstr>黑体</vt:lpstr>
      <vt:lpstr>华文细黑</vt:lpstr>
      <vt:lpstr>苹方-简</vt:lpstr>
      <vt:lpstr>站酷高端黑</vt:lpstr>
      <vt:lpstr>Arial</vt:lpstr>
      <vt:lpstr>Fira Code</vt:lpstr>
      <vt:lpstr>Times New Roman</vt:lpstr>
      <vt:lpstr>Office 主题​​</vt:lpstr>
      <vt:lpstr>PowerPoint 演示文稿</vt:lpstr>
      <vt:lpstr>汇报内容</vt:lpstr>
      <vt:lpstr>背景介绍：噬菌体简介</vt:lpstr>
      <vt:lpstr>背景介绍：实验确定PHIs</vt:lpstr>
      <vt:lpstr>背景介绍：预测PHIs方法</vt:lpstr>
      <vt:lpstr>A genomic catalogue of Earth‘s microbiomes  预测PHI方法复现汇报</vt:lpstr>
      <vt:lpstr>内容</vt:lpstr>
      <vt:lpstr>1.1 文章关于PHIs鉴定的方法概览</vt:lpstr>
      <vt:lpstr>文章提到的agreement​和purity指标</vt:lpstr>
      <vt:lpstr>文章的agreement​和purity指标结果</vt:lpstr>
      <vt:lpstr>1.2 CRISPR spacer match方法​</vt:lpstr>
      <vt:lpstr>1.2 CRISPR spacer match方法复现​</vt:lpstr>
      <vt:lpstr>PowerPoint 演示文稿</vt:lpstr>
      <vt:lpstr>补充：Blastn参数</vt:lpstr>
      <vt:lpstr>复现结果​</vt:lpstr>
      <vt:lpstr>复现结果（过滤MAG） ​</vt:lpstr>
      <vt:lpstr>复现结果​（如果不过滤MAG）</vt:lpstr>
      <vt:lpstr>1.3 contig序列比对方法复现​</vt:lpstr>
      <vt:lpstr>复现结果​</vt:lpstr>
      <vt:lpstr>1.4 两种方法的agreement​</vt:lpstr>
      <vt:lpstr>1.5 合并两种方法的结果</vt:lpstr>
      <vt:lpstr>1.6 host taxonomy analysis</vt:lpstr>
      <vt:lpstr>PowerPoint 演示文稿</vt:lpstr>
      <vt:lpstr>PowerPoint 演示文稿</vt:lpstr>
      <vt:lpstr>2. 使用 Gold 数据库评估文章的phage-host预测方法​</vt:lpstr>
      <vt:lpstr>构建Gold数据库</vt:lpstr>
      <vt:lpstr>VHDB数据库数据筛选</vt:lpstr>
      <vt:lpstr>PowerPoint 演示文稿</vt:lpstr>
      <vt:lpstr>2. 1 spacer match方法​</vt:lpstr>
      <vt:lpstr>补充：评估预测结果precison的评估方法</vt:lpstr>
      <vt:lpstr>2. 2 Contig序列比对方法</vt:lpstr>
      <vt:lpstr>2. 3 两种方法的比较</vt:lpstr>
      <vt:lpstr>PowerPoint 演示文稿</vt:lpstr>
      <vt:lpstr>PowerPoint 演示文稿</vt:lpstr>
      <vt:lpstr>3 总结</vt:lpstr>
      <vt:lpstr>肠道噬菌体-细菌宿主关系的系统鉴定：方法评估与开发  </vt:lpstr>
      <vt:lpstr>1. ​构建包括4 295个噬菌体和495个宿主的基准数据集</vt:lpstr>
      <vt:lpstr>PowerPoint 演示文稿</vt:lpstr>
      <vt:lpstr>2. ​评估预测噬菌体-宿主菌关系对的三种序列比对方法</vt:lpstr>
      <vt:lpstr>PowerPoint 演示文稿</vt:lpstr>
      <vt:lpstr>PowerPoint 演示文稿</vt:lpstr>
      <vt:lpstr>PowerPoint 演示文稿</vt:lpstr>
      <vt:lpstr>PowerPoint 演示文稿</vt:lpstr>
      <vt:lpstr>PowerPoint 演示文稿</vt:lpstr>
      <vt:lpstr>3 ​开发从预测PHIs中挖掘可靠的噬菌体宿主范围的方法</vt:lpstr>
      <vt:lpstr>PowerPoint 演示文稿</vt:lpstr>
      <vt:lpstr>PowerPoint 演示文稿</vt:lpstr>
      <vt:lpstr>基于比对质量打分的HSH方法</vt:lpstr>
      <vt:lpstr>4 ​为314个肠道噬菌体预测宿主范围 </vt:lpstr>
      <vt:lpstr>PowerPoint 演示文稿</vt:lpstr>
      <vt:lpstr>PowerPoint 演示文稿</vt:lpstr>
      <vt:lpstr>总结</vt:lpstr>
      <vt:lpstr>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NBT文章复现汇报</dc:title>
  <dc:creator>苏济雄</dc:creator>
  <cp:lastModifiedBy>苏 济雄</cp:lastModifiedBy>
  <cp:revision>23</cp:revision>
  <dcterms:created xsi:type="dcterms:W3CDTF">2022-04-20T12:32:30Z</dcterms:created>
  <dcterms:modified xsi:type="dcterms:W3CDTF">2022-05-17T06:14:47Z</dcterms:modified>
</cp:coreProperties>
</file>