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67" r:id="rId6"/>
    <p:sldId id="269" r:id="rId7"/>
    <p:sldId id="270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7CC95-9089-7F47-8C2F-200C341944F8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D7D4E-20E8-F443-9F39-38B59175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D4E-20E8-F443-9F39-38B59175EA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D4E-20E8-F443-9F39-38B59175E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D4E-20E8-F443-9F39-38B59175EA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D4E-20E8-F443-9F39-38B59175EA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D4E-20E8-F443-9F39-38B59175EA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D4E-20E8-F443-9F39-38B59175EA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0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5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1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5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2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8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2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C69B6A34-708C-0C4B-A2C3-BDD3ACFDB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4" b="31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C209F-33E1-C246-BFAE-BE0B01F8D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40" y="3381578"/>
            <a:ext cx="8251047" cy="122930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Superclarendon" panose="02060605060000020003" pitchFamily="18" charset="77"/>
              </a:rPr>
              <a:t>Need Car Insurance?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509C5-21E6-7546-AEDE-6E1251490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USING CLASSIFICATION ALGORITHMS TO PREDICT WHETHER A Health insurance policyowner WILL BE INTERESTED IN BUYING auto insurance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340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8F0F4F-35D2-C447-8000-E39F2F14A282}"/>
              </a:ext>
            </a:extLst>
          </p:cNvPr>
          <p:cNvSpPr/>
          <p:nvPr/>
        </p:nvSpPr>
        <p:spPr>
          <a:xfrm>
            <a:off x="295443" y="331470"/>
            <a:ext cx="11237976" cy="5897880"/>
          </a:xfrm>
          <a:prstGeom prst="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43C5-5E00-4E44-BBF9-4F0D306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969C-47C2-D84C-958A-9EFD733300E9}"/>
              </a:ext>
            </a:extLst>
          </p:cNvPr>
          <p:cNvSpPr txBox="1"/>
          <p:nvPr/>
        </p:nvSpPr>
        <p:spPr>
          <a:xfrm>
            <a:off x="1097279" y="2546224"/>
            <a:ext cx="7575234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3200" b="1" dirty="0"/>
              <a:t>Our Client: Insurance Company which hopes to cross-sell auto insurance to their current health insurance policy owners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2C12E-5C52-714D-9581-A1D26D30C26D}"/>
              </a:ext>
            </a:extLst>
          </p:cNvPr>
          <p:cNvSpPr txBox="1">
            <a:spLocks/>
          </p:cNvSpPr>
          <p:nvPr/>
        </p:nvSpPr>
        <p:spPr>
          <a:xfrm>
            <a:off x="400025" y="502920"/>
            <a:ext cx="6184989" cy="10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dirty="0">
                <a:solidFill>
                  <a:schemeClr val="tx1"/>
                </a:solidFill>
                <a:latin typeface="Superclarendon" panose="02060605060000020003" pitchFamily="18" charset="77"/>
              </a:rPr>
              <a:t>Background</a:t>
            </a:r>
            <a:r>
              <a:rPr lang="en-US" sz="3800" dirty="0">
                <a:latin typeface="Superclarendon" panose="02060605060000020003" pitchFamily="18" charset="77"/>
              </a:rPr>
              <a:t> </a:t>
            </a:r>
            <a:br>
              <a:rPr lang="en-US" sz="3800" dirty="0"/>
            </a:b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772826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8F0F4F-35D2-C447-8000-E39F2F14A282}"/>
              </a:ext>
            </a:extLst>
          </p:cNvPr>
          <p:cNvSpPr/>
          <p:nvPr/>
        </p:nvSpPr>
        <p:spPr>
          <a:xfrm>
            <a:off x="295443" y="331470"/>
            <a:ext cx="11237976" cy="5897880"/>
          </a:xfrm>
          <a:prstGeom prst="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43C5-5E00-4E44-BBF9-4F0D306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969C-47C2-D84C-958A-9EFD733300E9}"/>
              </a:ext>
            </a:extLst>
          </p:cNvPr>
          <p:cNvSpPr txBox="1"/>
          <p:nvPr/>
        </p:nvSpPr>
        <p:spPr>
          <a:xfrm>
            <a:off x="1097280" y="1781687"/>
            <a:ext cx="7575234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3200" b="1" dirty="0"/>
              <a:t>Analyzing Cross-Selling trends will: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Help target interested customers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Bring in additional revenue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Build brand loyalty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Help gauge customer interest in new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2C12E-5C52-714D-9581-A1D26D30C26D}"/>
              </a:ext>
            </a:extLst>
          </p:cNvPr>
          <p:cNvSpPr txBox="1">
            <a:spLocks/>
          </p:cNvSpPr>
          <p:nvPr/>
        </p:nvSpPr>
        <p:spPr>
          <a:xfrm>
            <a:off x="400025" y="502920"/>
            <a:ext cx="6184989" cy="10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dirty="0">
                <a:solidFill>
                  <a:schemeClr val="tx1"/>
                </a:solidFill>
                <a:latin typeface="Superclarendon" panose="02060605060000020003" pitchFamily="18" charset="77"/>
              </a:rPr>
              <a:t>Impact</a:t>
            </a:r>
            <a:r>
              <a:rPr lang="en-US" sz="3800" dirty="0">
                <a:latin typeface="Superclarendon" panose="02060605060000020003" pitchFamily="18" charset="77"/>
              </a:rPr>
              <a:t> </a:t>
            </a:r>
            <a:br>
              <a:rPr lang="en-US" sz="3800" dirty="0"/>
            </a:b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077279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8F0F4F-35D2-C447-8000-E39F2F14A282}"/>
              </a:ext>
            </a:extLst>
          </p:cNvPr>
          <p:cNvSpPr/>
          <p:nvPr/>
        </p:nvSpPr>
        <p:spPr>
          <a:xfrm>
            <a:off x="295443" y="331470"/>
            <a:ext cx="11237976" cy="5897880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43C5-5E00-4E44-BBF9-4F0D306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969C-47C2-D84C-958A-9EFD733300E9}"/>
              </a:ext>
            </a:extLst>
          </p:cNvPr>
          <p:cNvSpPr txBox="1"/>
          <p:nvPr/>
        </p:nvSpPr>
        <p:spPr>
          <a:xfrm>
            <a:off x="1215896" y="1671312"/>
            <a:ext cx="8246745" cy="4447663"/>
          </a:xfrm>
          <a:prstGeom prst="rect">
            <a:avLst/>
          </a:prstGeom>
        </p:spPr>
        <p:txBody>
          <a:bodyPr vert="horz" lIns="0" tIns="45720" rIns="0" bIns="45720" rtlCol="0">
            <a:normAutofit fontScale="32500" lnSpcReduction="20000"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1100" b="1" dirty="0"/>
              <a:t>Features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Gender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Age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Drivers License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Previously Insured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Vehicle Age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Vehicle Damage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Annual Premium (INR)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Policy Sales Channel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Region Code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dirty="0"/>
              <a:t>Vintage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2C12E-5C52-714D-9581-A1D26D30C26D}"/>
              </a:ext>
            </a:extLst>
          </p:cNvPr>
          <p:cNvSpPr txBox="1">
            <a:spLocks/>
          </p:cNvSpPr>
          <p:nvPr/>
        </p:nvSpPr>
        <p:spPr>
          <a:xfrm>
            <a:off x="400025" y="502920"/>
            <a:ext cx="6184989" cy="10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dirty="0">
                <a:solidFill>
                  <a:schemeClr val="tx1"/>
                </a:solidFill>
                <a:latin typeface="Superclarendon" panose="02060605060000020003" pitchFamily="18" charset="77"/>
              </a:rPr>
              <a:t>Dataset: Kaggle</a:t>
            </a:r>
            <a:r>
              <a:rPr lang="en-US" sz="3800" dirty="0">
                <a:latin typeface="Superclarendon" panose="02060605060000020003" pitchFamily="18" charset="77"/>
              </a:rPr>
              <a:t> 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90AF9-2992-204C-B737-37ED850E9A34}"/>
              </a:ext>
            </a:extLst>
          </p:cNvPr>
          <p:cNvSpPr/>
          <p:nvPr/>
        </p:nvSpPr>
        <p:spPr>
          <a:xfrm>
            <a:off x="7131389" y="2659558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3600" b="1" dirty="0"/>
              <a:t>Response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400" b="1" dirty="0"/>
              <a:t>0 – Not Interested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400" b="1" dirty="0"/>
              <a:t>1- Interested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720D3-E456-6E42-A252-F3B2A20BF758}"/>
              </a:ext>
            </a:extLst>
          </p:cNvPr>
          <p:cNvSpPr/>
          <p:nvPr/>
        </p:nvSpPr>
        <p:spPr>
          <a:xfrm>
            <a:off x="4775331" y="529886"/>
            <a:ext cx="6096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800" b="1" dirty="0"/>
              <a:t>10 columns x 381109 rows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2081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8F0F4F-35D2-C447-8000-E39F2F14A282}"/>
              </a:ext>
            </a:extLst>
          </p:cNvPr>
          <p:cNvSpPr/>
          <p:nvPr/>
        </p:nvSpPr>
        <p:spPr>
          <a:xfrm>
            <a:off x="295443" y="331470"/>
            <a:ext cx="11237976" cy="5897880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43C5-5E00-4E44-BBF9-4F0D306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969C-47C2-D84C-958A-9EFD733300E9}"/>
              </a:ext>
            </a:extLst>
          </p:cNvPr>
          <p:cNvSpPr txBox="1"/>
          <p:nvPr/>
        </p:nvSpPr>
        <p:spPr>
          <a:xfrm>
            <a:off x="1335473" y="1205168"/>
            <a:ext cx="8246745" cy="44476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3600" b="1" dirty="0"/>
              <a:t>F2: Targeting Recall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2C12E-5C52-714D-9581-A1D26D30C26D}"/>
              </a:ext>
            </a:extLst>
          </p:cNvPr>
          <p:cNvSpPr txBox="1">
            <a:spLocks/>
          </p:cNvSpPr>
          <p:nvPr/>
        </p:nvSpPr>
        <p:spPr>
          <a:xfrm>
            <a:off x="400025" y="502920"/>
            <a:ext cx="6184989" cy="10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dirty="0">
                <a:solidFill>
                  <a:schemeClr val="tx1"/>
                </a:solidFill>
                <a:latin typeface="Superclarendon" panose="02060605060000020003" pitchFamily="18" charset="77"/>
              </a:rPr>
              <a:t>Evaluation Metric</a:t>
            </a:r>
            <a:br>
              <a:rPr lang="en-US" sz="3800" dirty="0"/>
            </a:br>
            <a:endParaRPr lang="en-US" sz="38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B8A760C-F5D8-C948-9AE1-9E636ABDA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49" y="2685063"/>
            <a:ext cx="8571459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2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8F0F4F-35D2-C447-8000-E39F2F14A282}"/>
              </a:ext>
            </a:extLst>
          </p:cNvPr>
          <p:cNvSpPr/>
          <p:nvPr/>
        </p:nvSpPr>
        <p:spPr>
          <a:xfrm>
            <a:off x="295443" y="331470"/>
            <a:ext cx="11237976" cy="5897880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43C5-5E00-4E44-BBF9-4F0D306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969C-47C2-D84C-958A-9EFD733300E9}"/>
              </a:ext>
            </a:extLst>
          </p:cNvPr>
          <p:cNvSpPr txBox="1"/>
          <p:nvPr/>
        </p:nvSpPr>
        <p:spPr>
          <a:xfrm>
            <a:off x="1335473" y="1205168"/>
            <a:ext cx="8246745" cy="44476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2C12E-5C52-714D-9581-A1D26D30C26D}"/>
              </a:ext>
            </a:extLst>
          </p:cNvPr>
          <p:cNvSpPr txBox="1">
            <a:spLocks/>
          </p:cNvSpPr>
          <p:nvPr/>
        </p:nvSpPr>
        <p:spPr>
          <a:xfrm>
            <a:off x="400025" y="502920"/>
            <a:ext cx="6184989" cy="10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br>
              <a:rPr lang="en-US" sz="3800" dirty="0"/>
            </a:br>
            <a:endParaRPr lang="en-US" sz="3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4C56F-5A8C-F541-8E2E-C58466C33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F48C803-6F91-7347-B11B-FA27C52768C8}"/>
              </a:ext>
            </a:extLst>
          </p:cNvPr>
          <p:cNvSpPr txBox="1">
            <a:spLocks/>
          </p:cNvSpPr>
          <p:nvPr/>
        </p:nvSpPr>
        <p:spPr>
          <a:xfrm>
            <a:off x="541751" y="128478"/>
            <a:ext cx="10991668" cy="10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dirty="0">
                <a:solidFill>
                  <a:schemeClr val="tx1"/>
                </a:solidFill>
                <a:latin typeface="Superclarendon" panose="02060605060000020003" pitchFamily="18" charset="77"/>
              </a:rPr>
              <a:t>Model Choices: </a:t>
            </a:r>
            <a:r>
              <a:rPr lang="en-US" sz="2000" dirty="0">
                <a:solidFill>
                  <a:schemeClr val="tx1"/>
                </a:solidFill>
                <a:latin typeface="Superclarendon" panose="02060605060000020003" pitchFamily="18" charset="77"/>
              </a:rPr>
              <a:t>Decision Tree, Random Forest, </a:t>
            </a:r>
            <a:r>
              <a:rPr lang="en-US" sz="2000" dirty="0" err="1">
                <a:solidFill>
                  <a:schemeClr val="tx1"/>
                </a:solidFill>
                <a:latin typeface="Superclarendon" panose="02060605060000020003" pitchFamily="18" charset="77"/>
              </a:rPr>
              <a:t>XGBoost</a:t>
            </a:r>
            <a:r>
              <a:rPr lang="en-US" sz="2000" dirty="0">
                <a:solidFill>
                  <a:schemeClr val="tx1"/>
                </a:solidFill>
                <a:latin typeface="Superclarendon" panose="02060605060000020003" pitchFamily="18" charset="77"/>
              </a:rPr>
              <a:t>, Logistic Regression</a:t>
            </a:r>
            <a:r>
              <a:rPr lang="en-US" sz="3800" dirty="0">
                <a:solidFill>
                  <a:schemeClr val="tx1"/>
                </a:solidFill>
                <a:latin typeface="Superclarendon" panose="02060605060000020003" pitchFamily="18" charset="77"/>
              </a:rPr>
              <a:t>  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76DF5-E7DD-584A-B37E-0711CA89C0F8}"/>
              </a:ext>
            </a:extLst>
          </p:cNvPr>
          <p:cNvSpPr/>
          <p:nvPr/>
        </p:nvSpPr>
        <p:spPr>
          <a:xfrm>
            <a:off x="239313" y="904589"/>
            <a:ext cx="120776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1600" b="1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3600" b="1" dirty="0"/>
              <a:t>Baseline : 					Top Choice: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1600" b="1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FCE52BA-51E2-D34B-973A-BC933312A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25" y="2690649"/>
            <a:ext cx="4610542" cy="3758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5C354-DBFD-4842-9BBE-51F99B84598F}"/>
              </a:ext>
            </a:extLst>
          </p:cNvPr>
          <p:cNvSpPr txBox="1"/>
          <p:nvPr/>
        </p:nvSpPr>
        <p:spPr>
          <a:xfrm>
            <a:off x="296973" y="1812460"/>
            <a:ext cx="31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0D0CA-53DC-1A4E-AE30-80FDD4053474}"/>
              </a:ext>
            </a:extLst>
          </p:cNvPr>
          <p:cNvSpPr txBox="1"/>
          <p:nvPr/>
        </p:nvSpPr>
        <p:spPr>
          <a:xfrm>
            <a:off x="6692330" y="1843980"/>
            <a:ext cx="522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Regression, balanced class weight</a:t>
            </a:r>
            <a:endParaRPr lang="en-US" dirty="0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5E07DFB6-137A-5241-9C39-0AA753679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014" y="2690649"/>
            <a:ext cx="4662790" cy="3842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A66E4B-E15F-F547-89C7-D9CA6F6F98F6}"/>
              </a:ext>
            </a:extLst>
          </p:cNvPr>
          <p:cNvSpPr txBox="1"/>
          <p:nvPr/>
        </p:nvSpPr>
        <p:spPr>
          <a:xfrm>
            <a:off x="713066" y="2197251"/>
            <a:ext cx="230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F2 Score: 0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213DE-909A-0B49-A2D5-9ED220BF1617}"/>
              </a:ext>
            </a:extLst>
          </p:cNvPr>
          <p:cNvSpPr/>
          <p:nvPr/>
        </p:nvSpPr>
        <p:spPr>
          <a:xfrm>
            <a:off x="7101218" y="2185759"/>
            <a:ext cx="2481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F2 Score: 0.617161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116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8F0F4F-35D2-C447-8000-E39F2F14A282}"/>
              </a:ext>
            </a:extLst>
          </p:cNvPr>
          <p:cNvSpPr/>
          <p:nvPr/>
        </p:nvSpPr>
        <p:spPr>
          <a:xfrm>
            <a:off x="295443" y="331470"/>
            <a:ext cx="11237976" cy="5897880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43C5-5E00-4E44-BBF9-4F0D306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969C-47C2-D84C-958A-9EFD733300E9}"/>
              </a:ext>
            </a:extLst>
          </p:cNvPr>
          <p:cNvSpPr txBox="1"/>
          <p:nvPr/>
        </p:nvSpPr>
        <p:spPr>
          <a:xfrm>
            <a:off x="1335473" y="1205168"/>
            <a:ext cx="8246745" cy="44476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2C12E-5C52-714D-9581-A1D26D30C26D}"/>
              </a:ext>
            </a:extLst>
          </p:cNvPr>
          <p:cNvSpPr txBox="1">
            <a:spLocks/>
          </p:cNvSpPr>
          <p:nvPr/>
        </p:nvSpPr>
        <p:spPr>
          <a:xfrm>
            <a:off x="400025" y="502920"/>
            <a:ext cx="6184989" cy="10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br>
              <a:rPr lang="en-US" sz="3800" dirty="0"/>
            </a:br>
            <a:endParaRPr lang="en-US" sz="3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4C56F-5A8C-F541-8E2E-C58466C33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8E96E-73AB-2E47-8C3D-679C41F7F762}"/>
              </a:ext>
            </a:extLst>
          </p:cNvPr>
          <p:cNvSpPr/>
          <p:nvPr/>
        </p:nvSpPr>
        <p:spPr>
          <a:xfrm>
            <a:off x="400025" y="331470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Superclarendon" panose="02060605060000020003" pitchFamily="18" charset="77"/>
              </a:rPr>
              <a:t>Feature Importance:</a:t>
            </a:r>
          </a:p>
          <a:p>
            <a:pPr>
              <a:spcAft>
                <a:spcPts val="600"/>
              </a:spcAft>
            </a:pPr>
            <a:endParaRPr lang="en-US" sz="3600" dirty="0">
              <a:latin typeface="Superclarendon" panose="02060605060000020003" pitchFamily="18" charset="77"/>
            </a:endParaRPr>
          </a:p>
          <a:p>
            <a:pPr>
              <a:spcAft>
                <a:spcPts val="600"/>
              </a:spcAft>
            </a:pPr>
            <a:br>
              <a:rPr lang="en-US" sz="3600" dirty="0"/>
            </a:br>
            <a:endParaRPr lang="en-US" sz="3600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976C68C-19C9-C344-A41B-2AA6FBFF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2" y="1781687"/>
            <a:ext cx="7430167" cy="3909537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571D4BA2-1263-FB4F-929B-8779A5178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958" y="1781686"/>
            <a:ext cx="3068022" cy="39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8F0F4F-35D2-C447-8000-E39F2F14A282}"/>
              </a:ext>
            </a:extLst>
          </p:cNvPr>
          <p:cNvSpPr/>
          <p:nvPr/>
        </p:nvSpPr>
        <p:spPr>
          <a:xfrm>
            <a:off x="295443" y="331470"/>
            <a:ext cx="11237976" cy="5897880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43C5-5E00-4E44-BBF9-4F0D306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969C-47C2-D84C-958A-9EFD733300E9}"/>
              </a:ext>
            </a:extLst>
          </p:cNvPr>
          <p:cNvSpPr txBox="1"/>
          <p:nvPr/>
        </p:nvSpPr>
        <p:spPr>
          <a:xfrm>
            <a:off x="1335473" y="1205168"/>
            <a:ext cx="8246745" cy="44476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2C12E-5C52-714D-9581-A1D26D30C26D}"/>
              </a:ext>
            </a:extLst>
          </p:cNvPr>
          <p:cNvSpPr txBox="1">
            <a:spLocks/>
          </p:cNvSpPr>
          <p:nvPr/>
        </p:nvSpPr>
        <p:spPr>
          <a:xfrm>
            <a:off x="400025" y="502920"/>
            <a:ext cx="6184989" cy="10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br>
              <a:rPr lang="en-US" sz="3800" dirty="0"/>
            </a:br>
            <a:endParaRPr lang="en-US" sz="3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4C56F-5A8C-F541-8E2E-C58466C33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8E96E-73AB-2E47-8C3D-679C41F7F762}"/>
              </a:ext>
            </a:extLst>
          </p:cNvPr>
          <p:cNvSpPr/>
          <p:nvPr/>
        </p:nvSpPr>
        <p:spPr>
          <a:xfrm>
            <a:off x="400025" y="331470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Superclarendon" panose="02060605060000020003" pitchFamily="18" charset="77"/>
              </a:rPr>
              <a:t>Future Work:</a:t>
            </a:r>
          </a:p>
          <a:p>
            <a:pPr>
              <a:spcAft>
                <a:spcPts val="600"/>
              </a:spcAft>
            </a:pPr>
            <a:endParaRPr lang="en-US" sz="3600" dirty="0">
              <a:latin typeface="Superclarendon" panose="02060605060000020003" pitchFamily="18" charset="77"/>
            </a:endParaRPr>
          </a:p>
          <a:p>
            <a:pPr>
              <a:spcAft>
                <a:spcPts val="600"/>
              </a:spcAft>
            </a:pPr>
            <a:br>
              <a:rPr lang="en-US" sz="3600" dirty="0"/>
            </a:b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AECCD-F0FD-6348-AFAB-2B5333D59350}"/>
              </a:ext>
            </a:extLst>
          </p:cNvPr>
          <p:cNvSpPr txBox="1"/>
          <p:nvPr/>
        </p:nvSpPr>
        <p:spPr>
          <a:xfrm>
            <a:off x="295443" y="2074782"/>
            <a:ext cx="90678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Superclarendon" panose="02060605060000020003" pitchFamily="18" charset="77"/>
              </a:rPr>
              <a:t>Continue to optimize current models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Superclarendon" panose="02060605060000020003" pitchFamily="18" charset="77"/>
            </a:endParaRP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Superclarendon" panose="02060605060000020003" pitchFamily="18" charset="77"/>
              </a:rPr>
              <a:t>Utilize other models (</a:t>
            </a:r>
            <a:r>
              <a:rPr lang="en-US" sz="2400" dirty="0" err="1">
                <a:latin typeface="Superclarendon" panose="02060605060000020003" pitchFamily="18" charset="77"/>
              </a:rPr>
              <a:t>CatBoost</a:t>
            </a:r>
            <a:r>
              <a:rPr lang="en-US" sz="2400" dirty="0">
                <a:latin typeface="Superclarendon" panose="02060605060000020003" pitchFamily="18" charset="77"/>
              </a:rPr>
              <a:t>/ </a:t>
            </a:r>
            <a:r>
              <a:rPr lang="en-US" sz="2400" dirty="0" err="1">
                <a:latin typeface="Superclarendon" panose="02060605060000020003" pitchFamily="18" charset="77"/>
              </a:rPr>
              <a:t>LightGBM</a:t>
            </a:r>
            <a:r>
              <a:rPr lang="en-US" sz="2400" dirty="0">
                <a:latin typeface="Superclarendon" panose="02060605060000020003" pitchFamily="18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941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8F0F4F-35D2-C447-8000-E39F2F14A282}"/>
              </a:ext>
            </a:extLst>
          </p:cNvPr>
          <p:cNvSpPr/>
          <p:nvPr/>
        </p:nvSpPr>
        <p:spPr>
          <a:xfrm>
            <a:off x="295443" y="331470"/>
            <a:ext cx="11237976" cy="5897880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43C5-5E00-4E44-BBF9-4F0D306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969C-47C2-D84C-958A-9EFD733300E9}"/>
              </a:ext>
            </a:extLst>
          </p:cNvPr>
          <p:cNvSpPr txBox="1"/>
          <p:nvPr/>
        </p:nvSpPr>
        <p:spPr>
          <a:xfrm>
            <a:off x="1335473" y="1205168"/>
            <a:ext cx="8246745" cy="44476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2C12E-5C52-714D-9581-A1D26D30C26D}"/>
              </a:ext>
            </a:extLst>
          </p:cNvPr>
          <p:cNvSpPr txBox="1">
            <a:spLocks/>
          </p:cNvSpPr>
          <p:nvPr/>
        </p:nvSpPr>
        <p:spPr>
          <a:xfrm>
            <a:off x="400025" y="502920"/>
            <a:ext cx="6184989" cy="10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br>
              <a:rPr lang="en-US" sz="3800" dirty="0"/>
            </a:br>
            <a:endParaRPr lang="en-US" sz="3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4C56F-5A8C-F541-8E2E-C58466C33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8E96E-73AB-2E47-8C3D-679C41F7F762}"/>
              </a:ext>
            </a:extLst>
          </p:cNvPr>
          <p:cNvSpPr/>
          <p:nvPr/>
        </p:nvSpPr>
        <p:spPr>
          <a:xfrm>
            <a:off x="400025" y="331470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Superclarendon" panose="02060605060000020003" pitchFamily="18" charset="77"/>
              </a:rPr>
              <a:t>Appendix:</a:t>
            </a:r>
          </a:p>
          <a:p>
            <a:pPr>
              <a:spcAft>
                <a:spcPts val="600"/>
              </a:spcAft>
            </a:pPr>
            <a:endParaRPr lang="en-US" sz="3600" dirty="0">
              <a:latin typeface="Superclarendon" panose="02060605060000020003" pitchFamily="18" charset="77"/>
            </a:endParaRPr>
          </a:p>
          <a:p>
            <a:pPr>
              <a:spcAft>
                <a:spcPts val="600"/>
              </a:spcAft>
            </a:pPr>
            <a:br>
              <a:rPr lang="en-US" sz="3600" dirty="0"/>
            </a:br>
            <a:endParaRPr lang="en-US" sz="3600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4D669BD-EC86-F348-9E8B-1DD194404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60" y="1186862"/>
            <a:ext cx="9318636" cy="2655888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B23A13-4F88-994B-B7B8-51232C567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78" y="3969680"/>
            <a:ext cx="9372600" cy="27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3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193</Words>
  <Application>Microsoft Macintosh PowerPoint</Application>
  <PresentationFormat>Widescreen</PresentationFormat>
  <Paragraphs>68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Superclarendon</vt:lpstr>
      <vt:lpstr>RetrospectVTI</vt:lpstr>
      <vt:lpstr>Need Car Insurance?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Car Insurance? </dc:title>
  <dc:creator>Aiman Chughtai</dc:creator>
  <cp:lastModifiedBy>Aiman Chughtai</cp:lastModifiedBy>
  <cp:revision>13</cp:revision>
  <dcterms:created xsi:type="dcterms:W3CDTF">2021-07-09T03:29:05Z</dcterms:created>
  <dcterms:modified xsi:type="dcterms:W3CDTF">2021-07-09T06:08:10Z</dcterms:modified>
</cp:coreProperties>
</file>