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68" r:id="rId3"/>
    <p:sldId id="271" r:id="rId4"/>
    <p:sldId id="270" r:id="rId5"/>
    <p:sldId id="257" r:id="rId6"/>
    <p:sldId id="258" r:id="rId7"/>
    <p:sldId id="259" r:id="rId8"/>
    <p:sldId id="260" r:id="rId9"/>
    <p:sldId id="261" r:id="rId10"/>
    <p:sldId id="269" r:id="rId11"/>
    <p:sldId id="274" r:id="rId12"/>
    <p:sldId id="275" r:id="rId13"/>
    <p:sldId id="276" r:id="rId14"/>
    <p:sldId id="277" r:id="rId15"/>
    <p:sldId id="278" r:id="rId16"/>
    <p:sldId id="279" r:id="rId17"/>
    <p:sldId id="280" r:id="rId18"/>
    <p:sldId id="281" r:id="rId19"/>
    <p:sldId id="283" r:id="rId20"/>
    <p:sldId id="282" r:id="rId21"/>
    <p:sldId id="262" r:id="rId22"/>
    <p:sldId id="263" r:id="rId23"/>
    <p:sldId id="264" r:id="rId24"/>
    <p:sldId id="265" r:id="rId25"/>
    <p:sldId id="266" r:id="rId26"/>
    <p:sldId id="267"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126625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0B9F7-D410-4EAE-BE18-3B8C7A40C104}"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328561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62437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1555103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324108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70B9F7-D410-4EAE-BE18-3B8C7A40C104}"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1848966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70B9F7-D410-4EAE-BE18-3B8C7A40C104}" type="datetimeFigureOut">
              <a:rPr lang="en-US" smtClean="0"/>
              <a:t>6/14/2024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386970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2527509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27728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128446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0B9F7-D410-4EAE-BE18-3B8C7A40C104}"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281910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70B9F7-D410-4EAE-BE18-3B8C7A40C104}"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37556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70B9F7-D410-4EAE-BE18-3B8C7A40C104}"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88777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70B9F7-D410-4EAE-BE18-3B8C7A40C104}"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301261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0B9F7-D410-4EAE-BE18-3B8C7A40C104}"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375093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0B9F7-D410-4EAE-BE18-3B8C7A40C104}"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213568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0B9F7-D410-4EAE-BE18-3B8C7A40C104}"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85DBDF-12DC-4692-A003-5BD6B02EE46D}" type="slidenum">
              <a:rPr lang="en-US" smtClean="0"/>
              <a:t>‹#›</a:t>
            </a:fld>
            <a:endParaRPr lang="en-US"/>
          </a:p>
        </p:txBody>
      </p:sp>
    </p:spTree>
    <p:extLst>
      <p:ext uri="{BB962C8B-B14F-4D97-AF65-F5344CB8AC3E}">
        <p14:creationId xmlns:p14="http://schemas.microsoft.com/office/powerpoint/2010/main" val="82331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70B9F7-D410-4EAE-BE18-3B8C7A40C104}" type="datetimeFigureOut">
              <a:rPr lang="en-US" smtClean="0"/>
              <a:t>6/14/2024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85DBDF-12DC-4692-A003-5BD6B02EE46D}" type="slidenum">
              <a:rPr lang="en-US" smtClean="0"/>
              <a:t>‹#›</a:t>
            </a:fld>
            <a:endParaRPr lang="en-US"/>
          </a:p>
        </p:txBody>
      </p:sp>
    </p:spTree>
    <p:extLst>
      <p:ext uri="{BB962C8B-B14F-4D97-AF65-F5344CB8AC3E}">
        <p14:creationId xmlns:p14="http://schemas.microsoft.com/office/powerpoint/2010/main" val="1751192935"/>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obboardfire.com/use-cases/associations" TargetMode="External"/><Relationship Id="rId2" Type="http://schemas.openxmlformats.org/officeDocument/2006/relationships/hyperlink" Target="https://www.jobboardfire.com/use-cases/publishers" TargetMode="External"/><Relationship Id="rId1" Type="http://schemas.openxmlformats.org/officeDocument/2006/relationships/slideLayout" Target="../slideLayouts/slideLayout2.xml"/><Relationship Id="rId4" Type="http://schemas.openxmlformats.org/officeDocument/2006/relationships/hyperlink" Target="https://www.jobboardfire.com/use-cases/communiti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a:t>
            </a:r>
            <a:r>
              <a:rPr lang="en-US" sz="6000" b="1" dirty="0"/>
              <a:t>Power</a:t>
            </a:r>
            <a:r>
              <a:rPr lang="en-US" b="1" dirty="0"/>
              <a:t> of Job Boards </a:t>
            </a:r>
          </a:p>
        </p:txBody>
      </p:sp>
      <p:sp>
        <p:nvSpPr>
          <p:cNvPr id="3" name="Subtitle 2"/>
          <p:cNvSpPr>
            <a:spLocks noGrp="1"/>
          </p:cNvSpPr>
          <p:nvPr>
            <p:ph type="subTitle" idx="1"/>
          </p:nvPr>
        </p:nvSpPr>
        <p:spPr/>
        <p:txBody>
          <a:bodyPr>
            <a:normAutofit fontScale="32500" lnSpcReduction="20000"/>
          </a:bodyPr>
          <a:lstStyle/>
          <a:p>
            <a:pPr lvl="0" fontAlgn="base"/>
            <a:r>
              <a:rPr lang="en-US" sz="5000" dirty="0"/>
              <a:t>Connecting Job Seekers with </a:t>
            </a:r>
          </a:p>
          <a:p>
            <a:r>
              <a:rPr lang="en-US" sz="5000" dirty="0"/>
              <a:t>Opportunities </a:t>
            </a:r>
          </a:p>
          <a:p>
            <a:r>
              <a:rPr lang="en-US" dirty="0"/>
              <a:t> </a:t>
            </a:r>
          </a:p>
        </p:txBody>
      </p:sp>
    </p:spTree>
    <p:extLst>
      <p:ext uri="{BB962C8B-B14F-4D97-AF65-F5344CB8AC3E}">
        <p14:creationId xmlns:p14="http://schemas.microsoft.com/office/powerpoint/2010/main" val="252431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Architecture for Job Board</a:t>
            </a:r>
            <a:endParaRPr lang="en-US" b="1" dirty="0"/>
          </a:p>
        </p:txBody>
      </p:sp>
      <p:sp>
        <p:nvSpPr>
          <p:cNvPr id="3" name="Content Placeholder 2"/>
          <p:cNvSpPr>
            <a:spLocks noGrp="1"/>
          </p:cNvSpPr>
          <p:nvPr>
            <p:ph idx="1"/>
          </p:nvPr>
        </p:nvSpPr>
        <p:spPr/>
        <p:txBody>
          <a:bodyPr/>
          <a:lstStyle/>
          <a:p>
            <a:r>
              <a:rPr lang="en-US" dirty="0"/>
              <a:t>The system architecture of our job board website includes</a:t>
            </a:r>
            <a:r>
              <a:rPr lang="en-US" dirty="0" smtClean="0"/>
              <a:t>:</a:t>
            </a:r>
          </a:p>
          <a:p>
            <a:r>
              <a:rPr lang="en-US" dirty="0" smtClean="0"/>
              <a:t>Front-End</a:t>
            </a:r>
            <a:r>
              <a:rPr lang="en-US" dirty="0"/>
              <a:t>: User Interface built with </a:t>
            </a:r>
            <a:r>
              <a:rPr lang="en-US" dirty="0" smtClean="0"/>
              <a:t>HTML, CSS.</a:t>
            </a:r>
            <a:endParaRPr lang="en-US" dirty="0"/>
          </a:p>
          <a:p>
            <a:r>
              <a:rPr lang="en-US" dirty="0"/>
              <a:t>Back-End: Application logic handled by </a:t>
            </a:r>
            <a:r>
              <a:rPr lang="en-US" dirty="0" smtClean="0"/>
              <a:t>Java Script </a:t>
            </a:r>
            <a:r>
              <a:rPr lang="en-US" dirty="0"/>
              <a:t>framework.</a:t>
            </a:r>
          </a:p>
          <a:p>
            <a:r>
              <a:rPr lang="en-US" dirty="0"/>
              <a:t>Database: </a:t>
            </a:r>
            <a:r>
              <a:rPr lang="en-US" dirty="0" smtClean="0"/>
              <a:t>Firebase </a:t>
            </a:r>
            <a:r>
              <a:rPr lang="en-US" dirty="0"/>
              <a:t>for data storage</a:t>
            </a:r>
            <a:r>
              <a:rPr lang="en-US" dirty="0" smtClean="0"/>
              <a:t>.</a:t>
            </a:r>
          </a:p>
          <a:p>
            <a:r>
              <a:rPr lang="en-US" dirty="0" smtClean="0"/>
              <a:t>Deployments done Using </a:t>
            </a:r>
            <a:r>
              <a:rPr lang="en-US" dirty="0" err="1" smtClean="0"/>
              <a:t>GitHub</a:t>
            </a:r>
            <a:r>
              <a:rPr lang="en-US" dirty="0" smtClean="0"/>
              <a:t> pages, Microsoft Firebase.</a:t>
            </a:r>
            <a:endParaRPr lang="en-US" dirty="0"/>
          </a:p>
          <a:p>
            <a:r>
              <a:rPr lang="en-US" dirty="0"/>
              <a:t>External Services: Integration with email and payment gateway services</a:t>
            </a:r>
            <a:r>
              <a:rPr lang="en-US" dirty="0" smtClean="0"/>
              <a:t>.</a:t>
            </a:r>
          </a:p>
          <a:p>
            <a:pPr marL="0" indent="0">
              <a:buNone/>
            </a:pPr>
            <a:endParaRPr lang="en-US" b="1" dirty="0"/>
          </a:p>
        </p:txBody>
      </p:sp>
    </p:spTree>
    <p:extLst>
      <p:ext uri="{BB962C8B-B14F-4D97-AF65-F5344CB8AC3E}">
        <p14:creationId xmlns:p14="http://schemas.microsoft.com/office/powerpoint/2010/main" val="26394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Architecture for Job Board</a:t>
            </a:r>
            <a:endParaRPr lang="en-US" b="1" dirty="0"/>
          </a:p>
        </p:txBody>
      </p:sp>
      <p:sp>
        <p:nvSpPr>
          <p:cNvPr id="3" name="Content Placeholder 2"/>
          <p:cNvSpPr>
            <a:spLocks noGrp="1"/>
          </p:cNvSpPr>
          <p:nvPr>
            <p:ph idx="1"/>
          </p:nvPr>
        </p:nvSpPr>
        <p:spPr/>
        <p:txBody>
          <a:bodyPr/>
          <a:lstStyle/>
          <a:p>
            <a:r>
              <a:rPr lang="en-US" dirty="0"/>
              <a:t>The system architecture of our job board website includes</a:t>
            </a:r>
            <a:r>
              <a:rPr lang="en-US" dirty="0" smtClean="0"/>
              <a:t>:</a:t>
            </a:r>
          </a:p>
          <a:p>
            <a:r>
              <a:rPr lang="en-US" dirty="0" smtClean="0"/>
              <a:t>Front-End</a:t>
            </a:r>
            <a:r>
              <a:rPr lang="en-US" dirty="0"/>
              <a:t>: User Interface built with </a:t>
            </a:r>
            <a:r>
              <a:rPr lang="en-US" dirty="0" smtClean="0"/>
              <a:t>HTML, CSS.</a:t>
            </a:r>
            <a:endParaRPr lang="en-US" dirty="0"/>
          </a:p>
          <a:p>
            <a:r>
              <a:rPr lang="en-US" dirty="0"/>
              <a:t>Back-End: Application logic handled by </a:t>
            </a:r>
            <a:r>
              <a:rPr lang="en-US" dirty="0" smtClean="0"/>
              <a:t>Java Script </a:t>
            </a:r>
            <a:r>
              <a:rPr lang="en-US" dirty="0"/>
              <a:t>framework.</a:t>
            </a:r>
          </a:p>
          <a:p>
            <a:r>
              <a:rPr lang="en-US" dirty="0"/>
              <a:t>Database: </a:t>
            </a:r>
            <a:r>
              <a:rPr lang="en-US" dirty="0" smtClean="0"/>
              <a:t>Firebase </a:t>
            </a:r>
            <a:r>
              <a:rPr lang="en-US" dirty="0"/>
              <a:t>for data storage</a:t>
            </a:r>
            <a:r>
              <a:rPr lang="en-US" dirty="0" smtClean="0"/>
              <a:t>.</a:t>
            </a:r>
          </a:p>
          <a:p>
            <a:r>
              <a:rPr lang="en-US" dirty="0" smtClean="0"/>
              <a:t>Deployments done Using </a:t>
            </a:r>
            <a:r>
              <a:rPr lang="en-US" dirty="0" err="1" smtClean="0"/>
              <a:t>GitHub</a:t>
            </a:r>
            <a:r>
              <a:rPr lang="en-US" dirty="0" smtClean="0"/>
              <a:t> pages, Microsoft Firebase.</a:t>
            </a:r>
            <a:endParaRPr lang="en-US" dirty="0"/>
          </a:p>
          <a:p>
            <a:r>
              <a:rPr lang="en-US" dirty="0"/>
              <a:t>External Services: Integration with email and payment gateway services</a:t>
            </a:r>
            <a:r>
              <a:rPr lang="en-US" dirty="0" smtClean="0"/>
              <a:t>.</a:t>
            </a:r>
          </a:p>
          <a:p>
            <a:pPr marL="0" indent="0">
              <a:buNone/>
            </a:pPr>
            <a:endParaRPr lang="en-US" b="1" dirty="0"/>
          </a:p>
        </p:txBody>
      </p:sp>
    </p:spTree>
    <p:extLst>
      <p:ext uri="{BB962C8B-B14F-4D97-AF65-F5344CB8AC3E}">
        <p14:creationId xmlns:p14="http://schemas.microsoft.com/office/powerpoint/2010/main" val="299729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Specifications and Features</a:t>
            </a:r>
            <a:endParaRPr lang="en-US" b="1" dirty="0"/>
          </a:p>
        </p:txBody>
      </p:sp>
      <p:sp>
        <p:nvSpPr>
          <p:cNvPr id="3" name="Content Placeholder 2"/>
          <p:cNvSpPr>
            <a:spLocks noGrp="1"/>
          </p:cNvSpPr>
          <p:nvPr>
            <p:ph idx="1"/>
          </p:nvPr>
        </p:nvSpPr>
        <p:spPr/>
        <p:txBody>
          <a:bodyPr/>
          <a:lstStyle/>
          <a:p>
            <a:r>
              <a:rPr lang="en-US" b="1" dirty="0" smtClean="0"/>
              <a:t>Advanced </a:t>
            </a:r>
            <a:r>
              <a:rPr lang="en-US" b="1" dirty="0"/>
              <a:t>Job Search: </a:t>
            </a:r>
            <a:r>
              <a:rPr lang="en-US" dirty="0"/>
              <a:t>Keyword matching, filtering, and sorting.</a:t>
            </a:r>
          </a:p>
          <a:p>
            <a:r>
              <a:rPr lang="en-US" b="1" dirty="0"/>
              <a:t>Job Recommendations: </a:t>
            </a:r>
            <a:r>
              <a:rPr lang="en-US" dirty="0"/>
              <a:t>Personalized job suggestions based on user profile.</a:t>
            </a:r>
          </a:p>
          <a:p>
            <a:r>
              <a:rPr lang="en-US" b="1" dirty="0"/>
              <a:t>Employer Tools</a:t>
            </a:r>
            <a:r>
              <a:rPr lang="en-US" dirty="0"/>
              <a:t>: Post jobs, manage applications, and review applicants.</a:t>
            </a:r>
          </a:p>
          <a:p>
            <a:r>
              <a:rPr lang="en-US" b="1" dirty="0"/>
              <a:t>User Authentication</a:t>
            </a:r>
            <a:r>
              <a:rPr lang="en-US" dirty="0"/>
              <a:t>: Secure login with OAuth 2.0 </a:t>
            </a:r>
            <a:r>
              <a:rPr lang="en-US" dirty="0" smtClean="0"/>
              <a:t>integration, using Firebase.</a:t>
            </a:r>
            <a:endParaRPr lang="en-US" dirty="0"/>
          </a:p>
          <a:p>
            <a:r>
              <a:rPr lang="en-US" b="1" dirty="0" smtClean="0"/>
              <a:t>Responsive Design: </a:t>
            </a:r>
            <a:r>
              <a:rPr lang="en-US" dirty="0" smtClean="0"/>
              <a:t>Accessible on various devices.</a:t>
            </a:r>
            <a:endParaRPr lang="en-US" dirty="0"/>
          </a:p>
        </p:txBody>
      </p:sp>
    </p:spTree>
    <p:extLst>
      <p:ext uri="{BB962C8B-B14F-4D97-AF65-F5344CB8AC3E}">
        <p14:creationId xmlns:p14="http://schemas.microsoft.com/office/powerpoint/2010/main" val="208247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 Used</a:t>
            </a:r>
            <a:endParaRPr lang="en-US" b="1" dirty="0"/>
          </a:p>
        </p:txBody>
      </p:sp>
      <p:sp>
        <p:nvSpPr>
          <p:cNvPr id="3" name="Content Placeholder 2"/>
          <p:cNvSpPr>
            <a:spLocks noGrp="1"/>
          </p:cNvSpPr>
          <p:nvPr>
            <p:ph idx="1"/>
          </p:nvPr>
        </p:nvSpPr>
        <p:spPr/>
        <p:txBody>
          <a:bodyPr/>
          <a:lstStyle/>
          <a:p>
            <a:r>
              <a:rPr lang="en-US" dirty="0" smtClean="0"/>
              <a:t>Front-End: User Interface built with HTML, CSS.</a:t>
            </a:r>
          </a:p>
          <a:p>
            <a:r>
              <a:rPr lang="en-US" dirty="0" smtClean="0"/>
              <a:t>Java Script: </a:t>
            </a:r>
            <a:r>
              <a:rPr lang="en-US" dirty="0"/>
              <a:t>For creating a dynamic and responsive UI</a:t>
            </a:r>
            <a:r>
              <a:rPr lang="en-US" dirty="0" smtClean="0"/>
              <a:t>.</a:t>
            </a:r>
          </a:p>
          <a:p>
            <a:r>
              <a:rPr lang="en-US" dirty="0" smtClean="0"/>
              <a:t>Database: Firebase for data storage.</a:t>
            </a:r>
          </a:p>
          <a:p>
            <a:r>
              <a:rPr lang="en-GB" dirty="0" smtClean="0"/>
              <a:t>Firebase: </a:t>
            </a:r>
            <a:r>
              <a:rPr lang="en-GB" dirty="0"/>
              <a:t>For database management</a:t>
            </a:r>
            <a:r>
              <a:rPr lang="en-GB" dirty="0" smtClean="0"/>
              <a:t>.</a:t>
            </a:r>
          </a:p>
          <a:p>
            <a:r>
              <a:rPr lang="en-US" dirty="0"/>
              <a:t>OAuth 2.0: For secure authentication</a:t>
            </a:r>
            <a:r>
              <a:rPr lang="en-US" dirty="0" smtClean="0"/>
              <a:t>.</a:t>
            </a:r>
          </a:p>
          <a:p>
            <a:r>
              <a:rPr lang="en-US" dirty="0"/>
              <a:t>AWS &amp; Firebase: For cloud services and hosting</a:t>
            </a:r>
            <a:r>
              <a:rPr lang="en-US" dirty="0" smtClean="0"/>
              <a:t>.</a:t>
            </a:r>
          </a:p>
        </p:txBody>
      </p:sp>
    </p:spTree>
    <p:extLst>
      <p:ext uri="{BB962C8B-B14F-4D97-AF65-F5344CB8AC3E}">
        <p14:creationId xmlns:p14="http://schemas.microsoft.com/office/powerpoint/2010/main" val="80104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Dashboard Page</a:t>
            </a:r>
            <a:endParaRPr lang="en-US" b="1" dirty="0"/>
          </a:p>
        </p:txBody>
      </p:sp>
      <p:pic>
        <p:nvPicPr>
          <p:cNvPr id="4" name="Content Placeholder 3"/>
          <p:cNvPicPr>
            <a:picLocks noGrp="1" noChangeAspect="1"/>
          </p:cNvPicPr>
          <p:nvPr>
            <p:ph idx="1"/>
          </p:nvPr>
        </p:nvPicPr>
        <p:blipFill>
          <a:blip r:embed="rId2"/>
          <a:stretch>
            <a:fillRect/>
          </a:stretch>
        </p:blipFill>
        <p:spPr>
          <a:xfrm>
            <a:off x="920792" y="1794294"/>
            <a:ext cx="10025903" cy="4761781"/>
          </a:xfrm>
          <a:prstGeom prst="rect">
            <a:avLst/>
          </a:prstGeom>
        </p:spPr>
      </p:pic>
    </p:spTree>
    <p:extLst>
      <p:ext uri="{BB962C8B-B14F-4D97-AF65-F5344CB8AC3E}">
        <p14:creationId xmlns:p14="http://schemas.microsoft.com/office/powerpoint/2010/main" val="371355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 for Jobs </a:t>
            </a:r>
            <a:r>
              <a:rPr lang="en-US" b="1" dirty="0" smtClean="0"/>
              <a:t>Page</a:t>
            </a:r>
            <a:endParaRPr lang="en-US" b="1" dirty="0"/>
          </a:p>
        </p:txBody>
      </p:sp>
      <p:pic>
        <p:nvPicPr>
          <p:cNvPr id="6" name="Content Placeholder 5"/>
          <p:cNvPicPr>
            <a:picLocks noGrp="1" noChangeAspect="1"/>
          </p:cNvPicPr>
          <p:nvPr>
            <p:ph idx="1"/>
          </p:nvPr>
        </p:nvPicPr>
        <p:blipFill>
          <a:blip r:embed="rId2"/>
          <a:stretch>
            <a:fillRect/>
          </a:stretch>
        </p:blipFill>
        <p:spPr>
          <a:xfrm>
            <a:off x="1731411" y="1790963"/>
            <a:ext cx="7265940" cy="5067037"/>
          </a:xfrm>
          <a:prstGeom prst="rect">
            <a:avLst/>
          </a:prstGeom>
        </p:spPr>
      </p:pic>
    </p:spTree>
    <p:extLst>
      <p:ext uri="{BB962C8B-B14F-4D97-AF65-F5344CB8AC3E}">
        <p14:creationId xmlns:p14="http://schemas.microsoft.com/office/powerpoint/2010/main" val="347578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 a Job</a:t>
            </a:r>
            <a:r>
              <a:rPr lang="en-US" b="1" dirty="0" smtClean="0"/>
              <a:t> Page (Employers)</a:t>
            </a:r>
            <a:endParaRPr lang="en-US" b="1" dirty="0"/>
          </a:p>
        </p:txBody>
      </p:sp>
      <p:pic>
        <p:nvPicPr>
          <p:cNvPr id="5" name="Content Placeholder 4"/>
          <p:cNvPicPr>
            <a:picLocks noGrp="1" noChangeAspect="1"/>
          </p:cNvPicPr>
          <p:nvPr>
            <p:ph idx="1"/>
          </p:nvPr>
        </p:nvPicPr>
        <p:blipFill>
          <a:blip r:embed="rId2"/>
          <a:stretch>
            <a:fillRect/>
          </a:stretch>
        </p:blipFill>
        <p:spPr>
          <a:xfrm>
            <a:off x="1060064" y="2355011"/>
            <a:ext cx="4271776" cy="4332370"/>
          </a:xfrm>
          <a:prstGeom prst="rect">
            <a:avLst/>
          </a:prstGeom>
        </p:spPr>
      </p:pic>
      <p:pic>
        <p:nvPicPr>
          <p:cNvPr id="6" name="Picture 5"/>
          <p:cNvPicPr>
            <a:picLocks noChangeAspect="1"/>
          </p:cNvPicPr>
          <p:nvPr/>
        </p:nvPicPr>
        <p:blipFill>
          <a:blip r:embed="rId3"/>
          <a:stretch>
            <a:fillRect/>
          </a:stretch>
        </p:blipFill>
        <p:spPr>
          <a:xfrm>
            <a:off x="6149592" y="2355011"/>
            <a:ext cx="4966659" cy="4387970"/>
          </a:xfrm>
          <a:prstGeom prst="rect">
            <a:avLst/>
          </a:prstGeom>
        </p:spPr>
      </p:pic>
    </p:spTree>
    <p:extLst>
      <p:ext uri="{BB962C8B-B14F-4D97-AF65-F5344CB8AC3E}">
        <p14:creationId xmlns:p14="http://schemas.microsoft.com/office/powerpoint/2010/main" val="110202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Available Jobs </a:t>
            </a:r>
            <a:r>
              <a:rPr lang="en-US" b="1" dirty="0" smtClean="0"/>
              <a:t>Page</a:t>
            </a:r>
            <a:endParaRPr lang="en-US" b="1" dirty="0"/>
          </a:p>
        </p:txBody>
      </p:sp>
      <p:pic>
        <p:nvPicPr>
          <p:cNvPr id="5" name="Content Placeholder 4"/>
          <p:cNvPicPr>
            <a:picLocks noGrp="1" noChangeAspect="1"/>
          </p:cNvPicPr>
          <p:nvPr>
            <p:ph idx="1"/>
          </p:nvPr>
        </p:nvPicPr>
        <p:blipFill>
          <a:blip r:embed="rId2"/>
          <a:stretch>
            <a:fillRect/>
          </a:stretch>
        </p:blipFill>
        <p:spPr>
          <a:xfrm>
            <a:off x="2812212" y="2327454"/>
            <a:ext cx="6323162" cy="4175099"/>
          </a:xfrm>
          <a:prstGeom prst="rect">
            <a:avLst/>
          </a:prstGeom>
        </p:spPr>
      </p:pic>
    </p:spTree>
    <p:extLst>
      <p:ext uri="{BB962C8B-B14F-4D97-AF65-F5344CB8AC3E}">
        <p14:creationId xmlns:p14="http://schemas.microsoft.com/office/powerpoint/2010/main" val="259375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580" y="947789"/>
            <a:ext cx="8761413" cy="706964"/>
          </a:xfrm>
        </p:spPr>
        <p:txBody>
          <a:bodyPr/>
          <a:lstStyle/>
          <a:p>
            <a:r>
              <a:rPr lang="en-US" b="1" dirty="0" smtClean="0"/>
              <a:t>Partnership Registration </a:t>
            </a:r>
            <a:r>
              <a:rPr lang="en-US" b="1" dirty="0" smtClean="0"/>
              <a:t>Page</a:t>
            </a:r>
            <a:endParaRPr lang="en-US" b="1" dirty="0"/>
          </a:p>
        </p:txBody>
      </p:sp>
      <p:pic>
        <p:nvPicPr>
          <p:cNvPr id="4" name="Content Placeholder 3"/>
          <p:cNvPicPr>
            <a:picLocks noGrp="1" noChangeAspect="1"/>
          </p:cNvPicPr>
          <p:nvPr>
            <p:ph idx="1"/>
          </p:nvPr>
        </p:nvPicPr>
        <p:blipFill>
          <a:blip r:embed="rId2"/>
          <a:stretch>
            <a:fillRect/>
          </a:stretch>
        </p:blipFill>
        <p:spPr>
          <a:xfrm>
            <a:off x="2769080" y="2413718"/>
            <a:ext cx="5951385" cy="4073345"/>
          </a:xfrm>
          <a:prstGeom prst="rect">
            <a:avLst/>
          </a:prstGeom>
        </p:spPr>
      </p:pic>
    </p:spTree>
    <p:extLst>
      <p:ext uri="{BB962C8B-B14F-4D97-AF65-F5344CB8AC3E}">
        <p14:creationId xmlns:p14="http://schemas.microsoft.com/office/powerpoint/2010/main" val="268002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Commitment/ Community Guidelines Page</a:t>
            </a:r>
            <a:endParaRPr lang="en-US" b="1" dirty="0"/>
          </a:p>
        </p:txBody>
      </p:sp>
      <p:pic>
        <p:nvPicPr>
          <p:cNvPr id="4" name="Content Placeholder 3"/>
          <p:cNvPicPr>
            <a:picLocks noGrp="1" noChangeAspect="1"/>
          </p:cNvPicPr>
          <p:nvPr>
            <p:ph idx="1"/>
          </p:nvPr>
        </p:nvPicPr>
        <p:blipFill>
          <a:blip r:embed="rId2"/>
          <a:stretch>
            <a:fillRect/>
          </a:stretch>
        </p:blipFill>
        <p:spPr>
          <a:xfrm>
            <a:off x="2070340" y="2594873"/>
            <a:ext cx="7582618" cy="3416300"/>
          </a:xfrm>
          <a:prstGeom prst="rect">
            <a:avLst/>
          </a:prstGeom>
        </p:spPr>
      </p:pic>
    </p:spTree>
    <p:extLst>
      <p:ext uri="{BB962C8B-B14F-4D97-AF65-F5344CB8AC3E}">
        <p14:creationId xmlns:p14="http://schemas.microsoft.com/office/powerpoint/2010/main" val="372687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Job Board?</a:t>
            </a:r>
            <a:br>
              <a:rPr lang="en-US" b="1" dirty="0"/>
            </a:br>
            <a:endParaRPr lang="en-US" dirty="0"/>
          </a:p>
        </p:txBody>
      </p:sp>
      <p:sp>
        <p:nvSpPr>
          <p:cNvPr id="3" name="Content Placeholder 2"/>
          <p:cNvSpPr>
            <a:spLocks noGrp="1"/>
          </p:cNvSpPr>
          <p:nvPr>
            <p:ph idx="1"/>
          </p:nvPr>
        </p:nvSpPr>
        <p:spPr/>
        <p:txBody>
          <a:bodyPr/>
          <a:lstStyle/>
          <a:p>
            <a:r>
              <a:rPr lang="en-US" dirty="0"/>
              <a:t>A job board (also known as a job search engine) is a website or platform that allows employers to advertise job openings and job seekers to search </a:t>
            </a:r>
            <a:r>
              <a:rPr lang="en-US" dirty="0" smtClean="0"/>
              <a:t>for available jobs.</a:t>
            </a:r>
            <a:endParaRPr lang="en-US" dirty="0" smtClean="0"/>
          </a:p>
          <a:p>
            <a:r>
              <a:rPr lang="en-US" dirty="0"/>
              <a:t>Job boards typically allow employers to create detailed listings for job openings, including information about the job duties, requirements, and location. Job seekers can then search for job listings based on various criteria, such as location, job type, and industry, and can apply for job opportunities directly through the job board.</a:t>
            </a:r>
          </a:p>
          <a:p>
            <a:r>
              <a:rPr lang="en-US" dirty="0"/>
              <a:t>Job boards are a popular tool for both employers and job </a:t>
            </a:r>
            <a:r>
              <a:rPr lang="en-US" dirty="0" smtClean="0"/>
              <a:t>seekers.    </a:t>
            </a:r>
            <a:endParaRPr lang="en-US" dirty="0"/>
          </a:p>
        </p:txBody>
      </p:sp>
    </p:spTree>
    <p:extLst>
      <p:ext uri="{BB962C8B-B14F-4D97-AF65-F5344CB8AC3E}">
        <p14:creationId xmlns:p14="http://schemas.microsoft.com/office/powerpoint/2010/main" val="55567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580" y="947789"/>
            <a:ext cx="8761413" cy="706964"/>
          </a:xfrm>
        </p:spPr>
        <p:txBody>
          <a:bodyPr/>
          <a:lstStyle/>
          <a:p>
            <a:r>
              <a:rPr lang="en-US" b="1" dirty="0" smtClean="0"/>
              <a:t>About Job Board </a:t>
            </a:r>
            <a:r>
              <a:rPr lang="en-US" b="1" dirty="0" smtClean="0"/>
              <a:t>Page</a:t>
            </a:r>
            <a:endParaRPr lang="en-US" b="1" dirty="0"/>
          </a:p>
        </p:txBody>
      </p:sp>
      <p:pic>
        <p:nvPicPr>
          <p:cNvPr id="5" name="Content Placeholder 4"/>
          <p:cNvPicPr>
            <a:picLocks noGrp="1" noChangeAspect="1"/>
          </p:cNvPicPr>
          <p:nvPr>
            <p:ph idx="1"/>
          </p:nvPr>
        </p:nvPicPr>
        <p:blipFill>
          <a:blip r:embed="rId2"/>
          <a:stretch>
            <a:fillRect/>
          </a:stretch>
        </p:blipFill>
        <p:spPr>
          <a:xfrm>
            <a:off x="1158746" y="2603500"/>
            <a:ext cx="8818820" cy="3416300"/>
          </a:xfrm>
          <a:prstGeom prst="rect">
            <a:avLst/>
          </a:prstGeom>
        </p:spPr>
      </p:pic>
    </p:spTree>
    <p:extLst>
      <p:ext uri="{BB962C8B-B14F-4D97-AF65-F5344CB8AC3E}">
        <p14:creationId xmlns:p14="http://schemas.microsoft.com/office/powerpoint/2010/main" val="25238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How Job Boards Work</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Job </a:t>
            </a:r>
            <a:r>
              <a:rPr lang="en-US" dirty="0"/>
              <a:t>boards typically offer a range of features and tools to facilitate the job search process for both employers and job seekers.</a:t>
            </a:r>
          </a:p>
          <a:p>
            <a:r>
              <a:rPr lang="en-US" dirty="0"/>
              <a:t>For employers, job boards typically offer the ability to create detailed job listings that include information about the job duties, requirements, and location. Employers can also include other details about the company, such as its culture and benefits, to help attract potential candidates. Once the job listing is created, it is added to the job board's database, where it can be searched by job seekers.</a:t>
            </a:r>
          </a:p>
          <a:p>
            <a:endParaRPr lang="en-US" dirty="0"/>
          </a:p>
        </p:txBody>
      </p:sp>
    </p:spTree>
    <p:extLst>
      <p:ext uri="{BB962C8B-B14F-4D97-AF65-F5344CB8AC3E}">
        <p14:creationId xmlns:p14="http://schemas.microsoft.com/office/powerpoint/2010/main" val="1292109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For job </a:t>
            </a:r>
            <a:r>
              <a:rPr lang="en-US" sz="5400" dirty="0" smtClean="0"/>
              <a:t>seekers</a:t>
            </a:r>
            <a:endParaRPr lang="en-US" sz="5400" dirty="0"/>
          </a:p>
        </p:txBody>
      </p:sp>
      <p:sp>
        <p:nvSpPr>
          <p:cNvPr id="3" name="Content Placeholder 2"/>
          <p:cNvSpPr>
            <a:spLocks noGrp="1"/>
          </p:cNvSpPr>
          <p:nvPr>
            <p:ph idx="1"/>
          </p:nvPr>
        </p:nvSpPr>
        <p:spPr/>
        <p:txBody>
          <a:bodyPr/>
          <a:lstStyle/>
          <a:p>
            <a:pPr lvl="1"/>
            <a:r>
              <a:rPr lang="en-US" dirty="0"/>
              <a:t>J</a:t>
            </a:r>
            <a:r>
              <a:rPr lang="en-US" dirty="0" smtClean="0"/>
              <a:t>ob </a:t>
            </a:r>
            <a:r>
              <a:rPr lang="en-US" dirty="0"/>
              <a:t>boards typically offer a search function that allows them to search for job listings based on various criteria, such as location, job type, and industry. Job seekers can also use filters and keywords to narrow their search and find job opportunities that are most relevant to them. Once job seekers have found a job listing that interests them, they can apply for the job directly through the job board.</a:t>
            </a:r>
          </a:p>
        </p:txBody>
      </p:sp>
    </p:spTree>
    <p:extLst>
      <p:ext uri="{BB962C8B-B14F-4D97-AF65-F5344CB8AC3E}">
        <p14:creationId xmlns:p14="http://schemas.microsoft.com/office/powerpoint/2010/main" val="19390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The Benefits of Using Job Boards</a:t>
            </a:r>
          </a:p>
        </p:txBody>
      </p:sp>
      <p:sp>
        <p:nvSpPr>
          <p:cNvPr id="3" name="Content Placeholder 2"/>
          <p:cNvSpPr>
            <a:spLocks noGrp="1"/>
          </p:cNvSpPr>
          <p:nvPr>
            <p:ph idx="1"/>
          </p:nvPr>
        </p:nvSpPr>
        <p:spPr/>
        <p:txBody>
          <a:bodyPr>
            <a:normAutofit fontScale="92500" lnSpcReduction="10000"/>
          </a:bodyPr>
          <a:lstStyle/>
          <a:p>
            <a:r>
              <a:rPr lang="en-US" b="1" i="1" u="sng" dirty="0"/>
              <a:t>There are many benefits to using job boards as part of the job search process. Some of the main advantages of using job boards include</a:t>
            </a:r>
            <a:r>
              <a:rPr lang="en-US" b="1" i="1" u="sng" dirty="0" smtClean="0"/>
              <a:t>:</a:t>
            </a:r>
            <a:endParaRPr lang="en-US" b="1" i="1" u="sng" dirty="0"/>
          </a:p>
          <a:p>
            <a:r>
              <a:rPr lang="en-US" dirty="0"/>
              <a:t>A wide range of job opportunities in one place: Job boards offer a convenient way for job seekers to search for job opportunities from a variety of employers in different industries. This means that job seekers can find a wider range of job opportunities in one place, rather than having to search for job listings on multiple websites or in different locations.</a:t>
            </a:r>
          </a:p>
          <a:p>
            <a:r>
              <a:rPr lang="en-US" dirty="0"/>
              <a:t>Email alerts: Job alerts can help job seekers by providing them with notifications when new job opportunities become available that match their search criteria.</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959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Job Boards Generate Revenue</a:t>
            </a:r>
          </a:p>
        </p:txBody>
      </p:sp>
      <p:sp>
        <p:nvSpPr>
          <p:cNvPr id="3" name="Content Placeholder 2"/>
          <p:cNvSpPr>
            <a:spLocks noGrp="1"/>
          </p:cNvSpPr>
          <p:nvPr>
            <p:ph idx="1"/>
          </p:nvPr>
        </p:nvSpPr>
        <p:spPr/>
        <p:txBody>
          <a:bodyPr/>
          <a:lstStyle/>
          <a:p>
            <a:r>
              <a:rPr lang="en-US" dirty="0"/>
              <a:t>Job posting fees: Most job boards charge employers a fee to post job listings. These fees can vary depending on the type of job listing, the duration of the listing, and the number of job listings that the employer wants to post. Job boards can generate significant revenue from job postings, particularly if they have a large number of employers using the job board</a:t>
            </a:r>
          </a:p>
        </p:txBody>
      </p:sp>
    </p:spTree>
    <p:extLst>
      <p:ext uri="{BB962C8B-B14F-4D97-AF65-F5344CB8AC3E}">
        <p14:creationId xmlns:p14="http://schemas.microsoft.com/office/powerpoint/2010/main" val="426320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Who Should Create a Job Board</a:t>
            </a:r>
          </a:p>
        </p:txBody>
      </p:sp>
      <p:sp>
        <p:nvSpPr>
          <p:cNvPr id="3" name="Content Placeholder 2"/>
          <p:cNvSpPr>
            <a:spLocks noGrp="1"/>
          </p:cNvSpPr>
          <p:nvPr>
            <p:ph idx="1"/>
          </p:nvPr>
        </p:nvSpPr>
        <p:spPr/>
        <p:txBody>
          <a:bodyPr/>
          <a:lstStyle/>
          <a:p>
            <a:r>
              <a:rPr lang="en-US" b="1" dirty="0">
                <a:hlinkClick r:id="rId2"/>
              </a:rPr>
              <a:t>Publishers</a:t>
            </a:r>
            <a:r>
              <a:rPr lang="en-US" dirty="0"/>
              <a:t>, like newspapers and magazines, can create a job board as a way to generate extra income and provide valuable services to their audience.</a:t>
            </a:r>
          </a:p>
          <a:p>
            <a:r>
              <a:rPr lang="en-US" b="1" dirty="0">
                <a:hlinkClick r:id="rId3"/>
              </a:rPr>
              <a:t>Professional associations</a:t>
            </a:r>
            <a:r>
              <a:rPr lang="en-US" dirty="0"/>
              <a:t>, like trade organizations and industry groups, can create a job board to support their members and provide valuable services to the industry.</a:t>
            </a:r>
          </a:p>
          <a:p>
            <a:r>
              <a:rPr lang="en-US" b="1" dirty="0">
                <a:hlinkClick r:id="rId4"/>
              </a:rPr>
              <a:t>Digital communities</a:t>
            </a:r>
            <a:r>
              <a:rPr lang="en-US" dirty="0"/>
              <a:t>, like forums and online groups, can create a job board to provide extra value to their members and generate revenue.</a:t>
            </a:r>
          </a:p>
        </p:txBody>
      </p:sp>
    </p:spTree>
    <p:extLst>
      <p:ext uri="{BB962C8B-B14F-4D97-AF65-F5344CB8AC3E}">
        <p14:creationId xmlns:p14="http://schemas.microsoft.com/office/powerpoint/2010/main" val="176334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Build</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Populate </a:t>
            </a:r>
            <a:r>
              <a:rPr lang="en-US" dirty="0"/>
              <a:t>your job board with jobs by accepting direct posts, pulling jobs from backfill providers, importing from feeds, and scraping career sites.</a:t>
            </a:r>
          </a:p>
          <a:p>
            <a:pPr marL="0" indent="0">
              <a:buNone/>
            </a:pPr>
            <a:endParaRPr lang="en-US" dirty="0"/>
          </a:p>
          <a:p>
            <a:pPr marL="0" indent="0">
              <a:buNone/>
            </a:pPr>
            <a:endParaRPr lang="en-US" b="1" dirty="0"/>
          </a:p>
          <a:p>
            <a:endParaRPr lang="en-US" dirty="0"/>
          </a:p>
        </p:txBody>
      </p:sp>
    </p:spTree>
    <p:extLst>
      <p:ext uri="{BB962C8B-B14F-4D97-AF65-F5344CB8AC3E}">
        <p14:creationId xmlns:p14="http://schemas.microsoft.com/office/powerpoint/2010/main" val="356077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a:t>
            </a:r>
            <a:endParaRPr lang="en-US" dirty="0"/>
          </a:p>
        </p:txBody>
      </p:sp>
      <p:sp>
        <p:nvSpPr>
          <p:cNvPr id="3" name="Content Placeholder 2"/>
          <p:cNvSpPr>
            <a:spLocks noGrp="1"/>
          </p:cNvSpPr>
          <p:nvPr>
            <p:ph idx="1"/>
          </p:nvPr>
        </p:nvSpPr>
        <p:spPr/>
        <p:txBody>
          <a:bodyPr/>
          <a:lstStyle/>
          <a:p>
            <a:pPr marL="0" indent="0">
              <a:buNone/>
            </a:pPr>
            <a:r>
              <a:rPr lang="en-US" b="1" dirty="0" smtClean="0"/>
              <a:t>The End </a:t>
            </a:r>
          </a:p>
          <a:p>
            <a:pPr marL="0" indent="0">
              <a:buNone/>
            </a:pPr>
            <a:r>
              <a:rPr lang="en-US" b="1" dirty="0" smtClean="0"/>
              <a:t>Thanks for Your keen Attention</a:t>
            </a:r>
          </a:p>
          <a:p>
            <a:pPr marL="0" indent="0">
              <a:buNone/>
            </a:pPr>
            <a:r>
              <a:rPr lang="en-US" b="1" dirty="0" smtClean="0"/>
              <a:t>Any Questions … ?</a:t>
            </a:r>
            <a:endParaRPr lang="en-US" b="1" dirty="0"/>
          </a:p>
        </p:txBody>
      </p:sp>
    </p:spTree>
    <p:extLst>
      <p:ext uri="{BB962C8B-B14F-4D97-AF65-F5344CB8AC3E}">
        <p14:creationId xmlns:p14="http://schemas.microsoft.com/office/powerpoint/2010/main" val="19550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a:t>
            </a:r>
            <a:r>
              <a:rPr lang="en-US" dirty="0"/>
              <a:t>today's fast-paced and digitally driven job market, both job seekers and employers face significant challenges in connecting efficiently and effectively. Job seekers struggle to find relevant job opportunities that match their skills and preferences due to the overwhelming amount of information and limited filtering options on many job platforms. On the other hand, employers encounter difficulties in reaching and attracting qualified candidates, managing job postings, and efficiently handling applications</a:t>
            </a:r>
            <a:r>
              <a:rPr lang="en-US" dirty="0" smtClean="0"/>
              <a:t>.</a:t>
            </a:r>
          </a:p>
          <a:p>
            <a:pPr marL="0" indent="0">
              <a:buNone/>
            </a:pPr>
            <a:r>
              <a:rPr lang="en-US" dirty="0"/>
              <a:t>Current job board solutions often lack personalized recommendations, intuitive user interfaces, and seamless user experiences, leading to frustration and inefficiencies for both parties. There is a clear need for an advanced job board platform that addresses these issues by providing a user-friendly, secure, and feature-rich environment that enhances the job search and recruitment processes.</a:t>
            </a:r>
            <a:endParaRPr lang="en-US" b="1" dirty="0"/>
          </a:p>
        </p:txBody>
      </p:sp>
    </p:spTree>
    <p:extLst>
      <p:ext uri="{BB962C8B-B14F-4D97-AF65-F5344CB8AC3E}">
        <p14:creationId xmlns:p14="http://schemas.microsoft.com/office/powerpoint/2010/main" val="239797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p:txBody>
          <a:bodyPr/>
          <a:lstStyle/>
          <a:p>
            <a:r>
              <a:rPr lang="en-US" b="1" dirty="0"/>
              <a:t>Aim: </a:t>
            </a:r>
            <a:endParaRPr lang="en-US" b="1" dirty="0" smtClean="0"/>
          </a:p>
          <a:p>
            <a:r>
              <a:rPr lang="en-US" dirty="0" smtClean="0"/>
              <a:t>To </a:t>
            </a:r>
            <a:r>
              <a:rPr lang="en-US" dirty="0"/>
              <a:t>create a user-friendly job board platform that facilitates job search and recruitment processes.</a:t>
            </a:r>
          </a:p>
          <a:p>
            <a:r>
              <a:rPr lang="en-US" b="1" dirty="0"/>
              <a:t>Objectives:</a:t>
            </a:r>
          </a:p>
          <a:p>
            <a:r>
              <a:rPr lang="en-US" dirty="0"/>
              <a:t>Provide advanced search and filtering options for job seekers.</a:t>
            </a:r>
          </a:p>
          <a:p>
            <a:r>
              <a:rPr lang="en-US" dirty="0"/>
              <a:t>Enable employers to post and manage job listings efficiently.</a:t>
            </a:r>
          </a:p>
          <a:p>
            <a:r>
              <a:rPr lang="en-US" dirty="0"/>
              <a:t>Implement secure authentication and data protection mechanisms.</a:t>
            </a:r>
          </a:p>
          <a:p>
            <a:r>
              <a:rPr lang="en-US" dirty="0"/>
              <a:t>Offer personalized job recommendations to </a:t>
            </a:r>
            <a:r>
              <a:rPr lang="en-US" dirty="0" smtClean="0"/>
              <a:t>users, based of skill set and preference.</a:t>
            </a:r>
            <a:endParaRPr lang="en-US" dirty="0"/>
          </a:p>
        </p:txBody>
      </p:sp>
    </p:spTree>
    <p:extLst>
      <p:ext uri="{BB962C8B-B14F-4D97-AF65-F5344CB8AC3E}">
        <p14:creationId xmlns:p14="http://schemas.microsoft.com/office/powerpoint/2010/main" val="88228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Job Boards </a:t>
            </a:r>
          </a:p>
        </p:txBody>
      </p:sp>
      <p:sp>
        <p:nvSpPr>
          <p:cNvPr id="3" name="Content Placeholder 2"/>
          <p:cNvSpPr>
            <a:spLocks noGrp="1"/>
          </p:cNvSpPr>
          <p:nvPr>
            <p:ph idx="1"/>
          </p:nvPr>
        </p:nvSpPr>
        <p:spPr/>
        <p:txBody>
          <a:bodyPr/>
          <a:lstStyle/>
          <a:p>
            <a:pPr lvl="0" fontAlgn="base"/>
            <a:r>
              <a:rPr lang="en-US" dirty="0"/>
              <a:t>Definition: Job boards are online platforms that connect job seekers with employers and facilitate the job application process. </a:t>
            </a:r>
            <a:endParaRPr lang="en-US" dirty="0" smtClean="0"/>
          </a:p>
          <a:p>
            <a:pPr lvl="0" fontAlgn="base"/>
            <a:r>
              <a:rPr lang="en-US" dirty="0" smtClean="0"/>
              <a:t>Examples of existing job boards: LinkedIn, Fiverr, Indeed, just to name a few.</a:t>
            </a:r>
            <a:endParaRPr lang="en-US" dirty="0"/>
          </a:p>
          <a:p>
            <a:pPr lvl="0" fontAlgn="base"/>
            <a:r>
              <a:rPr lang="en-US" dirty="0"/>
              <a:t>Search and Filter Options: Job seekers can easily search for specific job titles, locations, or industries. </a:t>
            </a:r>
          </a:p>
          <a:p>
            <a:pPr lvl="0" fontAlgn="base"/>
            <a:r>
              <a:rPr lang="en-US" dirty="0"/>
              <a:t>Application Tracking: Employers can efficiently manage applications, track candidates, and communicate with them. </a:t>
            </a:r>
          </a:p>
          <a:p>
            <a:endParaRPr lang="en-US" dirty="0"/>
          </a:p>
        </p:txBody>
      </p:sp>
    </p:spTree>
    <p:extLst>
      <p:ext uri="{BB962C8B-B14F-4D97-AF65-F5344CB8AC3E}">
        <p14:creationId xmlns:p14="http://schemas.microsoft.com/office/powerpoint/2010/main" val="405978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Job Boards:</a:t>
            </a:r>
          </a:p>
        </p:txBody>
      </p:sp>
      <p:sp>
        <p:nvSpPr>
          <p:cNvPr id="3" name="Content Placeholder 2"/>
          <p:cNvSpPr>
            <a:spLocks noGrp="1"/>
          </p:cNvSpPr>
          <p:nvPr>
            <p:ph idx="1"/>
          </p:nvPr>
        </p:nvSpPr>
        <p:spPr/>
        <p:txBody>
          <a:bodyPr/>
          <a:lstStyle/>
          <a:p>
            <a:pPr lvl="0" fontAlgn="base"/>
            <a:r>
              <a:rPr lang="en-US" dirty="0"/>
              <a:t>Wide Reach: Job boards have a large audience, allowing employers to reach a diverse pool of candidates. </a:t>
            </a:r>
          </a:p>
          <a:p>
            <a:pPr lvl="0" fontAlgn="base"/>
            <a:r>
              <a:rPr lang="en-US" dirty="0"/>
              <a:t>Time and Cost Efficiency: Job boards streamline the hiring process, saving both time and money compared to traditional methods. </a:t>
            </a:r>
          </a:p>
          <a:p>
            <a:pPr lvl="0" fontAlgn="base"/>
            <a:r>
              <a:rPr lang="en-US" dirty="0"/>
              <a:t>Increased Visibility: Employers can showcase their company and job openings to a broader audience. </a:t>
            </a:r>
            <a:endParaRPr lang="en-US" dirty="0" smtClean="0"/>
          </a:p>
          <a:p>
            <a:pPr lvl="0" fontAlgn="base"/>
            <a:r>
              <a:rPr lang="en-US" dirty="0" smtClean="0"/>
              <a:t>Provides Access to remote jobs not easily heard or talked about</a:t>
            </a:r>
          </a:p>
          <a:p>
            <a:pPr lvl="0" fontAlgn="base"/>
            <a:r>
              <a:rPr lang="en-US" dirty="0" smtClean="0"/>
              <a:t>Gives users the chance and variety access to several jobs from the comfort of their homes.</a:t>
            </a:r>
            <a:endParaRPr lang="en-US" dirty="0"/>
          </a:p>
          <a:p>
            <a:endParaRPr lang="en-US" dirty="0"/>
          </a:p>
        </p:txBody>
      </p:sp>
    </p:spTree>
    <p:extLst>
      <p:ext uri="{BB962C8B-B14F-4D97-AF65-F5344CB8AC3E}">
        <p14:creationId xmlns:p14="http://schemas.microsoft.com/office/powerpoint/2010/main" val="265704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r>
              <a:rPr lang="en-US" sz="4000"/>
              <a:t>Types of Job Boards: </a:t>
            </a:r>
          </a:p>
        </p:txBody>
      </p:sp>
      <p:sp>
        <p:nvSpPr>
          <p:cNvPr id="3" name="Content Placeholder 2"/>
          <p:cNvSpPr>
            <a:spLocks noGrp="1"/>
          </p:cNvSpPr>
          <p:nvPr>
            <p:ph idx="1"/>
          </p:nvPr>
        </p:nvSpPr>
        <p:spPr/>
        <p:txBody>
          <a:bodyPr/>
          <a:lstStyle/>
          <a:p>
            <a:pPr lvl="0" fontAlgn="base"/>
            <a:r>
              <a:rPr lang="en-US" dirty="0"/>
              <a:t>General Job Boards: These platforms cater to a wide range of industries and job types, such as Indeed, Monster, and LinkedIn. </a:t>
            </a:r>
          </a:p>
          <a:p>
            <a:pPr lvl="0" fontAlgn="base"/>
            <a:r>
              <a:rPr lang="en-US" dirty="0"/>
              <a:t>Niche Job Boards: These focus on specific industries, professions, or demographics. Examples include Dice for tech jobs and </a:t>
            </a:r>
            <a:r>
              <a:rPr lang="en-US" dirty="0" err="1"/>
              <a:t>FlexJobs</a:t>
            </a:r>
            <a:r>
              <a:rPr lang="en-US" dirty="0"/>
              <a:t> for remote work opportunities. </a:t>
            </a:r>
          </a:p>
          <a:p>
            <a:pPr lvl="0" fontAlgn="base"/>
            <a:r>
              <a:rPr lang="en-US" dirty="0"/>
              <a:t>Company Career Websites: Many companies have their own job boards on  their websites to attract talent directly. </a:t>
            </a:r>
          </a:p>
          <a:p>
            <a:pPr lvl="0" fontAlgn="base"/>
            <a:endParaRPr lang="en-US" dirty="0"/>
          </a:p>
        </p:txBody>
      </p:sp>
    </p:spTree>
    <p:extLst>
      <p:ext uri="{BB962C8B-B14F-4D97-AF65-F5344CB8AC3E}">
        <p14:creationId xmlns:p14="http://schemas.microsoft.com/office/powerpoint/2010/main" val="141459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i="1" dirty="0"/>
              <a:t>Tips for Job Seekers</a:t>
            </a:r>
            <a:r>
              <a:rPr lang="en-US" dirty="0"/>
              <a:t/>
            </a:r>
            <a:br>
              <a:rPr lang="en-US" dirty="0"/>
            </a:br>
            <a:endParaRPr lang="en-US" dirty="0"/>
          </a:p>
        </p:txBody>
      </p:sp>
      <p:sp>
        <p:nvSpPr>
          <p:cNvPr id="3" name="Content Placeholder 2"/>
          <p:cNvSpPr>
            <a:spLocks noGrp="1"/>
          </p:cNvSpPr>
          <p:nvPr>
            <p:ph idx="1"/>
          </p:nvPr>
        </p:nvSpPr>
        <p:spPr/>
        <p:txBody>
          <a:bodyPr/>
          <a:lstStyle/>
          <a:p>
            <a:pPr lvl="0" fontAlgn="base"/>
            <a:r>
              <a:rPr lang="en-US" dirty="0"/>
              <a:t>Create a compelling profile: Craft a well-written resume and optimize your online presence to stand out to potential employers. </a:t>
            </a:r>
          </a:p>
          <a:p>
            <a:pPr lvl="0" fontAlgn="base"/>
            <a:r>
              <a:rPr lang="en-US" dirty="0"/>
              <a:t>Utilize search filters: Use specific keywords, location filters, and other criteria to narrow down your job search.   - Set up job alerts: Sign up for email notifications or alerts to stay updated on new job postings. </a:t>
            </a:r>
          </a:p>
          <a:p>
            <a:pPr lvl="0" fontAlgn="base"/>
            <a:r>
              <a:rPr lang="en-US" dirty="0"/>
              <a:t>Tailor your applications: Customize your cover letter and resume for each job application to highlight relevant skills and experiences. </a:t>
            </a:r>
          </a:p>
          <a:p>
            <a:pPr lvl="0" fontAlgn="base"/>
            <a:r>
              <a:rPr lang="en-US" dirty="0"/>
              <a:t>Network and engage: Connect with professionals in your desired field, attend industry events, and engage in online  communities. </a:t>
            </a:r>
          </a:p>
          <a:p>
            <a:endParaRPr lang="en-US" dirty="0"/>
          </a:p>
        </p:txBody>
      </p:sp>
    </p:spTree>
    <p:extLst>
      <p:ext uri="{BB962C8B-B14F-4D97-AF65-F5344CB8AC3E}">
        <p14:creationId xmlns:p14="http://schemas.microsoft.com/office/powerpoint/2010/main" val="289094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r>
              <a:rPr lang="en-US" sz="5400" dirty="0"/>
              <a:t>Tips for </a:t>
            </a:r>
            <a:r>
              <a:rPr lang="en-US" sz="5400" dirty="0" smtClean="0"/>
              <a:t>Employers</a:t>
            </a:r>
            <a:endParaRPr lang="en-US" sz="5400" dirty="0"/>
          </a:p>
        </p:txBody>
      </p:sp>
      <p:sp>
        <p:nvSpPr>
          <p:cNvPr id="3" name="Content Placeholder 2"/>
          <p:cNvSpPr>
            <a:spLocks noGrp="1"/>
          </p:cNvSpPr>
          <p:nvPr>
            <p:ph idx="1"/>
          </p:nvPr>
        </p:nvSpPr>
        <p:spPr/>
        <p:txBody>
          <a:bodyPr>
            <a:normAutofit lnSpcReduction="10000"/>
          </a:bodyPr>
          <a:lstStyle/>
          <a:p>
            <a:pPr lvl="0" fontAlgn="base"/>
            <a:r>
              <a:rPr lang="en-US" dirty="0"/>
              <a:t>Write clear job descriptions: Clearly define job requirements, responsibilities, and qualifications to attract suitable candidates. </a:t>
            </a:r>
          </a:p>
          <a:p>
            <a:pPr lvl="0" fontAlgn="base"/>
            <a:r>
              <a:rPr lang="en-US" dirty="0"/>
              <a:t>Utilize keywords: Use relevant keywords in your job postings to increase visibility and attract qualified applicants. </a:t>
            </a:r>
          </a:p>
          <a:p>
            <a:pPr lvl="0" fontAlgn="base"/>
            <a:r>
              <a:rPr lang="en-US" dirty="0"/>
              <a:t>Showcase your company culture: Highlight your company's values, mission, and employee benefits to attract top talent. </a:t>
            </a:r>
          </a:p>
          <a:p>
            <a:pPr lvl="0" fontAlgn="base"/>
            <a:r>
              <a:rPr lang="en-US" dirty="0"/>
              <a:t>Engage with candidates: Respond to inquiries, provide updates on application statuses, and maintain clear communication throughout the hiring process. </a:t>
            </a:r>
          </a:p>
          <a:p>
            <a:r>
              <a:rPr lang="en-US" dirty="0"/>
              <a:t>Utilize analytics: Track the performance of your job postings, such as views and </a:t>
            </a:r>
          </a:p>
        </p:txBody>
      </p:sp>
    </p:spTree>
    <p:extLst>
      <p:ext uri="{BB962C8B-B14F-4D97-AF65-F5344CB8AC3E}">
        <p14:creationId xmlns:p14="http://schemas.microsoft.com/office/powerpoint/2010/main" val="1977532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357</TotalTime>
  <Words>1557</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The Power of Job Boards </vt:lpstr>
      <vt:lpstr>What Is a Job Board? </vt:lpstr>
      <vt:lpstr>Problem Statement</vt:lpstr>
      <vt:lpstr>Aims and Objectives.</vt:lpstr>
      <vt:lpstr>Introduction to Job Boards </vt:lpstr>
      <vt:lpstr>Benefits of Job Boards:</vt:lpstr>
      <vt:lpstr>Types of Job Boards: </vt:lpstr>
      <vt:lpstr> Tips for Job Seekers </vt:lpstr>
      <vt:lpstr>Tips for Employers</vt:lpstr>
      <vt:lpstr>System Architecture for Job Board</vt:lpstr>
      <vt:lpstr>System Architecture for Job Board</vt:lpstr>
      <vt:lpstr>System Specifications and Features</vt:lpstr>
      <vt:lpstr>Technologies Used</vt:lpstr>
      <vt:lpstr>Dashboard Page</vt:lpstr>
      <vt:lpstr>Apply for Jobs Page</vt:lpstr>
      <vt:lpstr>Post a Job Page (Employers)</vt:lpstr>
      <vt:lpstr>Available Jobs Page</vt:lpstr>
      <vt:lpstr>Partnership Registration Page</vt:lpstr>
      <vt:lpstr>Commitment/ Community Guidelines Page</vt:lpstr>
      <vt:lpstr>About Job Board Page</vt:lpstr>
      <vt:lpstr>How Job Boards Work  </vt:lpstr>
      <vt:lpstr>For job seekers</vt:lpstr>
      <vt:lpstr>The Benefits of Using Job Boards</vt:lpstr>
      <vt:lpstr>How Job Boards Generate Revenue</vt:lpstr>
      <vt:lpstr>Who Should Create a Job Board</vt:lpstr>
      <vt:lpstr>Build </vt:lpstr>
      <vt:lpstr>END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29</cp:revision>
  <dcterms:created xsi:type="dcterms:W3CDTF">2024-06-14T09:40:01Z</dcterms:created>
  <dcterms:modified xsi:type="dcterms:W3CDTF">2024-06-14T22:10:56Z</dcterms:modified>
</cp:coreProperties>
</file>