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harts/chart1.xml" ContentType="application/vnd.openxmlformats-officedocument.drawingml.chart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3" r:id="rId18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256" autoAdjust="0"/>
    <p:restoredTop sz="94660"/>
  </p:normalViewPr>
  <p:slideViewPr>
    <p:cSldViewPr>
      <p:cViewPr varScale="1">
        <p:scale>
          <a:sx n="90" d="100"/>
          <a:sy n="90" d="100"/>
        </p:scale>
        <p:origin x="523" y="10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tableStyles" Target="tableStyles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sri%20balaji\Downloads\Employee_Dataset%20revanth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[Employee_Dataset revanth.xlsx]Sheet3!PivotTable1</c:name>
    <c:fmtId val="4"/>
  </c:pivotSource>
  <c:chart>
    <c:autoTitleDeleted val="0"/>
    <c:pivotFmts>
      <c:pivotFmt>
        <c:idx val="0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4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5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6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07619609024281801"/>
          <c:y val="0.405318362982405"/>
          <c:w val="0.6684135794501097"/>
          <c:h val="0.41053854379313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Sheet3!$B$3:$B$4</c:f>
              <c:strCache>
                <c:ptCount val="1"/>
                <c:pt idx="0">
                  <c:v>Female</c:v>
                </c:pt>
              </c:strCache>
            </c:strRef>
          </c:tx>
          <c:invertIfNegative val="0"/>
          <c:cat>
            <c:strRef>
              <c:f>Sheet3!$A$5:$A$11</c:f>
              <c:strCache>
                <c:ptCount val="6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  <c:pt idx="4">
                  <c:v>5000</c:v>
                </c:pt>
                <c:pt idx="5">
                  <c:v>(blank)</c:v>
                </c:pt>
              </c:strCache>
            </c:strRef>
          </c:cat>
          <c:val>
            <c:numRef>
              <c:f>Sheet3!$B$5:$B$11</c:f>
              <c:numCache>
                <c:formatCode>General</c:formatCode>
                <c:ptCount val="6"/>
                <c:pt idx="0">
                  <c:v>3.0</c:v>
                </c:pt>
                <c:pt idx="2">
                  <c:v>2.0</c:v>
                </c:pt>
                <c:pt idx="3">
                  <c:v>1.0</c:v>
                </c:pt>
                <c:pt idx="4">
                  <c:v>2.0</c:v>
                </c:pt>
                <c:pt idx="5">
                  <c:v>1.0</c:v>
                </c:pt>
              </c:numCache>
            </c:numRef>
          </c:val>
        </c:ser>
        <c:ser>
          <c:idx val="1"/>
          <c:order val="1"/>
          <c:tx>
            <c:strRef>
              <c:f>Sheet3!$C$3:$C$4</c:f>
              <c:strCache>
                <c:ptCount val="1"/>
                <c:pt idx="0">
                  <c:v>Male</c:v>
                </c:pt>
              </c:strCache>
            </c:strRef>
          </c:tx>
          <c:invertIfNegative val="0"/>
          <c:cat>
            <c:strRef>
              <c:f>Sheet3!$A$5:$A$11</c:f>
              <c:strCache>
                <c:ptCount val="6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  <c:pt idx="4">
                  <c:v>5000</c:v>
                </c:pt>
                <c:pt idx="5">
                  <c:v>(blank)</c:v>
                </c:pt>
              </c:strCache>
            </c:strRef>
          </c:cat>
          <c:val>
            <c:numRef>
              <c:f>Sheet3!$C$5:$C$11</c:f>
              <c:numCache>
                <c:formatCode>General</c:formatCode>
                <c:ptCount val="6"/>
                <c:pt idx="0">
                  <c:v>1.0</c:v>
                </c:pt>
                <c:pt idx="1">
                  <c:v>4.0</c:v>
                </c:pt>
                <c:pt idx="2">
                  <c:v>2.0</c:v>
                </c:pt>
                <c:pt idx="3">
                  <c:v>3.0</c:v>
                </c:pt>
                <c:pt idx="4">
                  <c:v>2.0</c:v>
                </c:pt>
                <c:pt idx="5">
                  <c:v>2.0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33920000"/>
        <c:axId val="233921536"/>
      </c:barChart>
      <c:catAx>
        <c:axId val="23392000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233921536"/>
        <c:crosses val="autoZero"/>
        <c:auto val="1"/>
        <c:lblAlgn val="ctr"/>
        <c:lblOffset val="100"/>
        <c:noMultiLvlLbl val="0"/>
      </c:catAx>
      <c:valAx>
        <c:axId val="23392153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33920000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9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0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1048711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12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3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4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5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86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7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1048688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0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701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2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3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4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1048705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7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1048708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4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715" name=""/>
          <p:cNvSpPr txBox="1"/>
          <p:nvPr/>
        </p:nvSpPr>
        <p:spPr>
          <a:xfrm>
            <a:off x="2819409" y="2623505"/>
            <a:ext cx="6229639" cy="2606041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STUDENT NAME: ABHINAV. S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REGISTER NO: 122204472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DEPARTMENT: BCOM CORPORATE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SECRETARYSHIP 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COLLEGE: SA COLLEGE OF ARTS AND SCIENCE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9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0" name="object 8"/>
          <p:cNvSpPr txBox="1"/>
          <p:nvPr/>
        </p:nvSpPr>
        <p:spPr>
          <a:xfrm>
            <a:off x="739775" y="291147"/>
            <a:ext cx="3303904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1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2" name="TextBox 1"/>
          <p:cNvSpPr txBox="1"/>
          <p:nvPr/>
        </p:nvSpPr>
        <p:spPr>
          <a:xfrm>
            <a:off x="1409700" y="1425429"/>
            <a:ext cx="5943600" cy="22250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1800" lang="en-US"/>
              <a:t>COLLECTION OF DATA SET :</a:t>
            </a:r>
          </a:p>
          <a:p>
            <a:endParaRPr b="1" dirty="0" sz="1800" lang="en-US"/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b="1" dirty="0" sz="1800" lang="en-US"/>
              <a:t> </a:t>
            </a:r>
            <a:r>
              <a:rPr dirty="0" sz="1800" lang="en-US"/>
              <a:t>The data was collected from the </a:t>
            </a:r>
            <a:r>
              <a:rPr dirty="0" sz="1800" lang="en-US" err="1"/>
              <a:t>edunet</a:t>
            </a:r>
            <a:r>
              <a:rPr dirty="0" sz="1800" lang="en-US"/>
              <a:t> dash board 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sz="1800" lang="en-US"/>
              <a:t>And all the data was alignment and there are 7 features are given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sz="1800" lang="en-US"/>
              <a:t>In these 7 features as that I was selected the 3 features to analysis the employee rating form the employee data base.  </a:t>
            </a:r>
            <a:r>
              <a:rPr b="1" dirty="0" sz="1800" lang="en-US"/>
              <a:t>  </a:t>
            </a:r>
            <a:endParaRPr b="1" dirty="0" sz="1800" lang="en-IN"/>
          </a:p>
          <a:p>
            <a:endParaRPr dirty="0" lang="en-IN"/>
          </a:p>
        </p:txBody>
      </p:sp>
      <p:sp>
        <p:nvSpPr>
          <p:cNvPr id="1048683" name="TextBox 2"/>
          <p:cNvSpPr txBox="1"/>
          <p:nvPr/>
        </p:nvSpPr>
        <p:spPr>
          <a:xfrm>
            <a:off x="1524000" y="3768626"/>
            <a:ext cx="5715000" cy="22250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1800" lang="en-US"/>
              <a:t>FEATURES COLLECTING:</a:t>
            </a:r>
          </a:p>
          <a:p>
            <a:endParaRPr b="1" dirty="0" sz="1800" lang="en-US"/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dirty="0" sz="1800" lang="en-US"/>
              <a:t>In the data base their was an blank cell are in the data</a:t>
            </a:r>
          </a:p>
          <a:p>
            <a:endParaRPr dirty="0" sz="1800" lang="en-US"/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dirty="0" sz="1800" lang="en-US"/>
              <a:t>To remove the blank cell first used the conditional formatting tool used to highlight the black cell with the filling of color</a:t>
            </a:r>
            <a:endParaRPr dirty="0" sz="1800" lang="en-IN"/>
          </a:p>
          <a:p>
            <a:endParaRPr dirty="0" lang="en-I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Text Placeholder 2"/>
          <p:cNvSpPr>
            <a:spLocks noGrp="1"/>
          </p:cNvSpPr>
          <p:nvPr>
            <p:ph type="body" idx="1"/>
          </p:nvPr>
        </p:nvSpPr>
        <p:spPr>
          <a:xfrm>
            <a:off x="304800" y="990600"/>
            <a:ext cx="9525000" cy="4406900"/>
          </a:xfrm>
        </p:spPr>
        <p:txBody>
          <a:bodyPr/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sz="1800" lang="en-US"/>
              <a:t>After filling with the color of the blank cell .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sz="1800" lang="en-US"/>
              <a:t>With the help of the slicer &amp; filter option removed the blank row and color in the dataset.</a:t>
            </a:r>
          </a:p>
          <a:p>
            <a:endParaRPr dirty="0" sz="1800" lang="en-US"/>
          </a:p>
          <a:p>
            <a:r>
              <a:rPr b="1" dirty="0" sz="1800" lang="en-US"/>
              <a:t>DATA HIGHLIGHTING:</a:t>
            </a:r>
            <a:endParaRPr dirty="0" sz="1800" lang="en-US"/>
          </a:p>
          <a:p>
            <a:endParaRPr dirty="0" sz="1800" lang="en-US"/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dirty="0" sz="1800" lang="en-US"/>
              <a:t>In the given 7 features  we have to highlight the feature which we have to analysis the date</a:t>
            </a:r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dirty="0" sz="1800" lang="en-US" err="1"/>
              <a:t>Emn</a:t>
            </a:r>
            <a:r>
              <a:rPr dirty="0" sz="1800" lang="en-US"/>
              <a:t> Id, name, gender, employee type , increment amount.</a:t>
            </a:r>
          </a:p>
          <a:p>
            <a:endParaRPr dirty="0" sz="1800" lang="en-US"/>
          </a:p>
          <a:p>
            <a:r>
              <a:rPr b="1" dirty="0" sz="1800" lang="en-US"/>
              <a:t>RATING LEVEL CALCULATION:</a:t>
            </a:r>
          </a:p>
          <a:p>
            <a:endParaRPr b="1" dirty="0" sz="1800" lang="en-US"/>
          </a:p>
          <a:p>
            <a:pPr algn="l" indent="-342900" marL="342900">
              <a:buFont typeface="Wingdings" panose="05000000000000000000" pitchFamily="2" charset="2"/>
              <a:buChar char="Ø"/>
            </a:pPr>
            <a:r>
              <a:rPr dirty="0" sz="1800" lang="en-US"/>
              <a:t>The increment amount are calculated by the  formula of </a:t>
            </a:r>
            <a:r>
              <a:rPr dirty="0" sz="1600" lang="en-US"/>
              <a:t> =IF(J2=5,5000,IF(J2=4,4000,IF(J2=3,3000,IF(J2=2,2000,IF(J2=1,1000))))).</a:t>
            </a:r>
          </a:p>
          <a:p>
            <a:pPr algn="l" indent="-342900" marL="342900">
              <a:buFont typeface="Wingdings" panose="05000000000000000000" pitchFamily="2" charset="2"/>
              <a:buChar char="Ø"/>
            </a:pPr>
            <a:r>
              <a:rPr dirty="0" sz="1600" lang="en-US"/>
              <a:t>The value of bonus is based on employee job rating. if employee has 5 rating if he/she will get 5000 as bonus, if employee has 4 rating if he/she will get 4000 as bonus, if employee has 3 rating if he/she will get 3000 as bonus , if employee has 2 rating if he/she will get 2000 as bonus , if employee has 1 rating if he/she will get 1000 as bonus.</a:t>
            </a:r>
            <a:endParaRPr dirty="0" sz="1600" lang="en-IN"/>
          </a:p>
          <a:p>
            <a:pPr algn="l" indent="-342900" marL="342900">
              <a:buFont typeface="Wingdings" panose="05000000000000000000" pitchFamily="2" charset="2"/>
              <a:buChar char="Ø"/>
            </a:pPr>
            <a:endParaRPr dirty="0" sz="1600" lang="en-IN"/>
          </a:p>
          <a:p>
            <a:pPr indent="-342900" marL="342900">
              <a:buFont typeface="Wingdings" panose="05000000000000000000" pitchFamily="2" charset="2"/>
              <a:buChar char="Ø"/>
            </a:pPr>
            <a:endParaRPr dirty="0" sz="1800" lang="en-I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Text Placeholder 2"/>
          <p:cNvSpPr>
            <a:spLocks noGrp="1"/>
          </p:cNvSpPr>
          <p:nvPr>
            <p:ph type="body" idx="1"/>
          </p:nvPr>
        </p:nvSpPr>
        <p:spPr>
          <a:xfrm>
            <a:off x="762000" y="762000"/>
            <a:ext cx="8991600" cy="4800600"/>
          </a:xfrm>
        </p:spPr>
        <p:txBody>
          <a:bodyPr/>
          <a:p>
            <a:r>
              <a:rPr b="1" dirty="0" sz="1800" lang="en-US"/>
              <a:t>PIVOT TABLE</a:t>
            </a:r>
            <a:r>
              <a:rPr b="1" dirty="0" lang="en-US"/>
              <a:t>:</a:t>
            </a:r>
          </a:p>
          <a:p>
            <a:endParaRPr b="1" dirty="0" lang="en-US"/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sz="1800" lang="en-US"/>
              <a:t>In the pivot table they are used to summarize the data which are provided in the data set.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sz="1800" lang="en-US"/>
              <a:t>The important column are selected in the pivot table  are </a:t>
            </a:r>
            <a:r>
              <a:rPr dirty="0" sz="1800" lang="en-US" err="1"/>
              <a:t>Emn</a:t>
            </a:r>
            <a:r>
              <a:rPr dirty="0" sz="1800" lang="en-US"/>
              <a:t> Id, name, gender, employee type, increment amount.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sz="1800" lang="en-US"/>
              <a:t>They are customize in the pivot table option </a:t>
            </a:r>
          </a:p>
          <a:p>
            <a:r>
              <a:rPr dirty="0" sz="1800" lang="en-US"/>
              <a:t>        B</a:t>
            </a:r>
            <a:r>
              <a:rPr dirty="0" lang="en-US"/>
              <a:t>onus</a:t>
            </a:r>
            <a:r>
              <a:rPr dirty="0" sz="1800" lang="en-US"/>
              <a:t> =Rows</a:t>
            </a:r>
          </a:p>
          <a:p>
            <a:r>
              <a:rPr dirty="0" sz="1800" lang="en-US"/>
              <a:t>       </a:t>
            </a:r>
            <a:r>
              <a:rPr dirty="0" lang="en-US"/>
              <a:t>Gender</a:t>
            </a:r>
            <a:r>
              <a:rPr dirty="0" sz="1800" lang="en-US"/>
              <a:t>= Column</a:t>
            </a:r>
          </a:p>
          <a:p>
            <a:r>
              <a:rPr dirty="0" sz="1800" lang="en-US"/>
              <a:t>       Name= Filter</a:t>
            </a:r>
          </a:p>
          <a:p>
            <a:r>
              <a:rPr dirty="0" sz="1800" lang="en-US"/>
              <a:t>       Count of job rating = Values</a:t>
            </a:r>
          </a:p>
          <a:p>
            <a:endParaRPr dirty="0" sz="1800" lang="en-US"/>
          </a:p>
          <a:p>
            <a:r>
              <a:rPr b="1" dirty="0" sz="1800" lang="en-US"/>
              <a:t> GRAPH CHART :</a:t>
            </a:r>
          </a:p>
          <a:p>
            <a:endParaRPr b="1" dirty="0" sz="1800" lang="en-US"/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dirty="0" sz="1800" lang="en-US"/>
              <a:t>In the analysis the important thing we have to insert the graph chart .</a:t>
            </a:r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dirty="0" sz="1800" lang="en-US"/>
              <a:t>The recommended chart  we can select the data are shown in the data.</a:t>
            </a:r>
          </a:p>
          <a:p>
            <a:endParaRPr dirty="0" sz="1800" lang="en-US"/>
          </a:p>
          <a:p>
            <a:pPr indent="-285750" marL="285750">
              <a:buFont typeface="Wingdings" panose="05000000000000000000" pitchFamily="2" charset="2"/>
              <a:buChar char="Ø"/>
            </a:pPr>
            <a:endParaRPr dirty="0" sz="1800" lang="en-IN"/>
          </a:p>
          <a:p>
            <a:endParaRPr dirty="0" lang="en-I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763000" cy="4000500"/>
          </a:xfrm>
        </p:spPr>
        <p:txBody>
          <a:bodyPr/>
          <a:p>
            <a:pPr indent="-342900" marL="342900">
              <a:buFont typeface="Wingdings" panose="05000000000000000000" pitchFamily="2" charset="2"/>
              <a:buChar char="Ø"/>
            </a:pPr>
            <a:r>
              <a:rPr dirty="0" sz="1800" lang="en-US"/>
              <a:t>In the graph chart they are shown the trend line of the data set which we have selected in the table</a:t>
            </a:r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dirty="0" sz="1800" lang="en-US"/>
              <a:t>In all the data are selected and we have to name the graph chart of the data “ </a:t>
            </a:r>
            <a:r>
              <a:rPr dirty="0" lang="en-US"/>
              <a:t>bonus</a:t>
            </a:r>
            <a:r>
              <a:rPr dirty="0" sz="1800" lang="en-US"/>
              <a:t> amount of employee on salary”</a:t>
            </a:r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dirty="0" sz="1800" lang="en-US"/>
              <a:t>each and every line and diagram are provided in the chart</a:t>
            </a:r>
          </a:p>
          <a:p>
            <a:pPr indent="-342900" marL="342900">
              <a:buFont typeface="Wingdings" panose="05000000000000000000" pitchFamily="2" charset="2"/>
              <a:buChar char="Ø"/>
            </a:pPr>
            <a:endParaRPr dirty="0" sz="1800" lang="en-US"/>
          </a:p>
          <a:p>
            <a:pPr indent="-342900" marL="342900">
              <a:buFont typeface="Wingdings" panose="05000000000000000000" pitchFamily="2" charset="2"/>
              <a:buChar char="Ø"/>
            </a:pPr>
            <a:endParaRPr dirty="0" sz="1800" lang="en-US"/>
          </a:p>
          <a:p>
            <a:r>
              <a:rPr b="1" dirty="0" sz="1800" lang="en-US"/>
              <a:t>SLICER&amp; FILTER:</a:t>
            </a:r>
          </a:p>
          <a:p>
            <a:endParaRPr b="1" dirty="0" sz="1800" lang="en-US"/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dirty="0" sz="1800" lang="en-US"/>
              <a:t>in the slicer and filter they are provided the summarizing the data in the short list.</a:t>
            </a:r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dirty="0" sz="1800" lang="en-US"/>
              <a:t>In these are provided under the heading are in the greater of the option .</a:t>
            </a:r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dirty="0" sz="1800" lang="en-US"/>
              <a:t>After selecting the dialogue box the new box will appear and select which data are used to provided under the pivot table.</a:t>
            </a:r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dirty="0" sz="1800" lang="en-US"/>
              <a:t>The data are provided in the pivot table ,  graph chart, slicer.</a:t>
            </a:r>
            <a:endParaRPr dirty="0" sz="1800" lang="en-IN"/>
          </a:p>
          <a:p>
            <a:endParaRPr dirty="0" lang="en-I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9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94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95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14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4194305" name="Chart 1"/>
          <p:cNvGraphicFramePr>
            <a:graphicFrameLocks/>
          </p:cNvGraphicFramePr>
          <p:nvPr/>
        </p:nvGraphicFramePr>
        <p:xfrm>
          <a:off x="2057400" y="685800"/>
          <a:ext cx="6781800" cy="4724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US"/>
              <a:t>FINDINGS</a:t>
            </a:r>
            <a:endParaRPr dirty="0" lang="en-IN"/>
          </a:p>
        </p:txBody>
      </p:sp>
      <p:sp>
        <p:nvSpPr>
          <p:cNvPr id="1048697" name="Rectangle 1"/>
          <p:cNvSpPr>
            <a:spLocks noChangeArrowheads="1"/>
          </p:cNvSpPr>
          <p:nvPr/>
        </p:nvSpPr>
        <p:spPr bwMode="auto">
          <a:xfrm>
            <a:off x="2667000" y="1977866"/>
            <a:ext cx="6553200" cy="1424940"/>
          </a:xfrm>
          <a:prstGeom prst="rect"/>
          <a:noFill/>
          <a:ln>
            <a:noFill/>
          </a:ln>
          <a:effectLst/>
        </p:spPr>
        <p:txBody>
          <a:bodyPr anchor="ctr" anchorCtr="0" bIns="45720" compatLnSpc="1" lIns="91440" numCol="1" rIns="91440" tIns="45720" vert="horz" wrap="square">
            <a:prstTxWarp prst="textNoShape"/>
            <a:spAutoFit/>
          </a:bodyPr>
          <a:p>
            <a:r>
              <a:rPr b="1" dirty="0" lang="en-US" err="1"/>
              <a:t>Findings:Equity</a:t>
            </a:r>
            <a:r>
              <a:rPr b="1" dirty="0" lang="en-US"/>
              <a:t> Considerations:</a:t>
            </a:r>
            <a:r>
              <a:rPr dirty="0" lang="en-US"/>
              <a:t> The proposed bonuses is based on employee’s work performance and job rating.</a:t>
            </a:r>
          </a:p>
          <a:p>
            <a:r>
              <a:rPr b="1" dirty="0" lang="en-US"/>
              <a:t>Impact Assessment:</a:t>
            </a:r>
            <a:r>
              <a:rPr dirty="0" lang="en-US"/>
              <a:t> Initial feedback and analysis suggest that the proposed bonus amounts are well-received and align with performance expectations.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8" name="Title 1"/>
          <p:cNvSpPr>
            <a:spLocks noGrp="1"/>
          </p:cNvSpPr>
          <p:nvPr>
            <p:ph type="title"/>
          </p:nvPr>
        </p:nvSpPr>
        <p:spPr>
          <a:xfrm>
            <a:off x="755332" y="381000"/>
            <a:ext cx="10681335" cy="723901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9" name="TextBox 2"/>
          <p:cNvSpPr txBox="1"/>
          <p:nvPr/>
        </p:nvSpPr>
        <p:spPr>
          <a:xfrm>
            <a:off x="1143000" y="2286000"/>
            <a:ext cx="6629400" cy="2491740"/>
          </a:xfrm>
          <a:prstGeom prst="rect"/>
          <a:noFill/>
        </p:spPr>
        <p:txBody>
          <a:bodyPr rtlCol="0" wrap="square">
            <a:spAutoFit/>
          </a:bodyPr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altLang="en-US" baseline="0" b="1" cap="none" dirty="0" sz="18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Summary</a:t>
            </a:r>
            <a:r>
              <a:rPr altLang="en-US" b="1" dirty="0" lang="en-US">
                <a:latin typeface="Arial" panose="020B0604020202020204" pitchFamily="34" charset="0"/>
              </a:rPr>
              <a:t>:</a:t>
            </a:r>
            <a:r>
              <a:rPr altLang="en-US" baseline="0" b="0" cap="none" dirty="0" sz="18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Implementing a bonus structure aligns with company goals of fair compensation and performance recognition.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altLang="en-US" baseline="0" b="1" cap="none" dirty="0" sz="18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Next Steps:</a:t>
            </a:r>
            <a:endParaRPr altLang="en-US" baseline="0" b="0" cap="none" dirty="0" sz="1800" i="0" kumimoji="0" lang="en-US" normalizeH="0" strike="noStrike" u="none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altLang="en-US" baseline="0" b="1" cap="none" dirty="0" sz="18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Communication Plan:</a:t>
            </a:r>
            <a:r>
              <a:rPr altLang="en-US" baseline="0" b="0" cap="none" dirty="0" sz="18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Clearly communicate the new bonus structure to all employees.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altLang="en-US" baseline="0" b="1" cap="none" dirty="0" sz="18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Feedback Mechanism:</a:t>
            </a:r>
            <a:r>
              <a:rPr altLang="en-US" baseline="0" b="0" cap="none" dirty="0" sz="18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Establish a process for collecting employee feedback and addressing any concerns.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altLang="en-US" baseline="0" b="0" cap="none" dirty="0" sz="1800" i="0" kumimoji="0" lang="en-US" normalizeH="0" strike="noStrike" u="none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dirty="0"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1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32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4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5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TextBox 8"/>
          <p:cNvSpPr txBox="1"/>
          <p:nvPr/>
        </p:nvSpPr>
        <p:spPr>
          <a:xfrm>
            <a:off x="1000126" y="2209800"/>
            <a:ext cx="6400800" cy="2936240"/>
          </a:xfrm>
          <a:prstGeom prst="rect"/>
          <a:noFill/>
        </p:spPr>
        <p:txBody>
          <a:bodyPr rtlCol="0" wrap="square">
            <a:spAutoFit/>
          </a:bodyPr>
          <a:p>
            <a:pPr>
              <a:buFont typeface="Arial" panose="020B0604020202020204" pitchFamily="34" charset="0"/>
              <a:buChar char="•"/>
            </a:pPr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Current Situation: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The company seeks to implement a fair and motivational bonus structure for its employees.</a:t>
            </a:r>
          </a:p>
          <a:p>
            <a:pPr>
              <a:buFont typeface="Arial" panose="020B0604020202020204" pitchFamily="34" charset="0"/>
              <a:buChar char="•"/>
            </a:pP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Challenge: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Ensure that bonus distribution aligns with the company's equity principles and rewards outstanding performance.</a:t>
            </a: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5" name="Rectangle 2"/>
          <p:cNvSpPr>
            <a:spLocks noChangeArrowheads="1"/>
          </p:cNvSpPr>
          <p:nvPr/>
        </p:nvSpPr>
        <p:spPr bwMode="auto">
          <a:xfrm>
            <a:off x="739775" y="2533401"/>
            <a:ext cx="7058025" cy="2580642"/>
          </a:xfrm>
          <a:prstGeom prst="rect"/>
          <a:noFill/>
          <a:ln>
            <a:noFill/>
          </a:ln>
          <a:effectLst/>
        </p:spPr>
        <p:txBody>
          <a:bodyPr anchor="ctr" anchorCtr="0" bIns="45720" compatLnSpc="1" lIns="91440" numCol="1" rIns="91440" tIns="45720" vert="horz" wrap="square">
            <a:prstTxWarp prst="textNoShape"/>
            <a:spAutoFit/>
          </a:bodyPr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altLang="en-US" baseline="0" b="1" cap="none" dirty="0" sz="24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Objective:</a:t>
            </a:r>
            <a:r>
              <a:rPr altLang="en-US" baseline="0" b="0" cap="none" dirty="0" sz="24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Establish a structured bonus system that acknowledges and rewards the efforts of male and female staff members.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altLang="en-US" baseline="0" b="0" cap="none" dirty="0" sz="2400" i="0" kumimoji="0" lang="en-US" normalizeH="0" strike="noStrike" u="none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altLang="en-US" baseline="0" b="1" cap="none" dirty="0" sz="24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Scope:</a:t>
            </a:r>
            <a:r>
              <a:rPr altLang="en-US" baseline="0" b="0" cap="none" dirty="0" sz="24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This project involves defining and communicating the bonus amounts and ensuring the process is transparent and equitable.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7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8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9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0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1" name="TextBox 9"/>
          <p:cNvSpPr txBox="1"/>
          <p:nvPr/>
        </p:nvSpPr>
        <p:spPr>
          <a:xfrm>
            <a:off x="1905000" y="2301744"/>
            <a:ext cx="5867400" cy="358141"/>
          </a:xfrm>
          <a:prstGeom prst="rect"/>
          <a:noFill/>
        </p:spPr>
        <p:txBody>
          <a:bodyPr rtlCol="0" wrap="square">
            <a:spAutoFit/>
          </a:bodyPr>
          <a:p>
            <a:endParaRPr dirty="0" lang="en-IN"/>
          </a:p>
        </p:txBody>
      </p:sp>
      <p:sp>
        <p:nvSpPr>
          <p:cNvPr id="1048662" name="Rectangle 3"/>
          <p:cNvSpPr>
            <a:spLocks noChangeArrowheads="1"/>
          </p:cNvSpPr>
          <p:nvPr/>
        </p:nvSpPr>
        <p:spPr bwMode="auto">
          <a:xfrm rot="10800000" flipV="1">
            <a:off x="723900" y="2626946"/>
            <a:ext cx="7658100" cy="1869442"/>
          </a:xfrm>
          <a:prstGeom prst="rect"/>
          <a:noFill/>
          <a:ln>
            <a:noFill/>
          </a:ln>
          <a:effectLst/>
        </p:spPr>
        <p:txBody>
          <a:bodyPr anchor="ctr" anchorCtr="0" bIns="45720" compatLnSpc="1" lIns="91440" numCol="1" rIns="91440" tIns="45720" vert="horz" wrap="square">
            <a:prstTxWarp prst="textNoShape"/>
            <a:spAutoFit/>
          </a:bodyPr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altLang="en-US" baseline="0" b="1" cap="none" dirty="0" sz="24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Target Audience:</a:t>
            </a:r>
            <a:r>
              <a:rPr altLang="en-US" baseline="0" b="0" cap="none" dirty="0" sz="24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Male and female staff members across all departments.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altLang="en-US" baseline="0" b="0" cap="none" dirty="0" sz="2400" i="0" kumimoji="0" lang="en-US" normalizeH="0" strike="noStrike" u="none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altLang="en-US" baseline="0" b="1" cap="none" dirty="0" sz="24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Impact:</a:t>
            </a:r>
            <a:r>
              <a:rPr altLang="en-US" baseline="0" b="0" cap="none" dirty="0" sz="24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Employees will understand the bonus distribution criteria and feel valued for their contributions.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7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8" name="Rectangle 1"/>
          <p:cNvSpPr>
            <a:spLocks noChangeArrowheads="1"/>
          </p:cNvSpPr>
          <p:nvPr/>
        </p:nvSpPr>
        <p:spPr bwMode="auto">
          <a:xfrm rot="10800000" flipV="1">
            <a:off x="2867025" y="2577852"/>
            <a:ext cx="6457950" cy="2225040"/>
          </a:xfrm>
          <a:prstGeom prst="rect"/>
          <a:noFill/>
          <a:ln>
            <a:noFill/>
          </a:ln>
          <a:effectLst/>
        </p:spPr>
        <p:txBody>
          <a:bodyPr anchor="ctr" anchorCtr="0" bIns="45720" compatLnSpc="1" lIns="91440" numCol="1" rIns="91440" tIns="45720" vert="horz" wrap="square">
            <a:prstTxWarp prst="textNoShape"/>
            <a:spAutoFit/>
          </a:bodyPr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altLang="en-US" baseline="0" b="1" cap="none" dirty="0" sz="24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Rationale:</a:t>
            </a:r>
            <a:r>
              <a:rPr altLang="en-US" baseline="0" b="0" cap="none" dirty="0" sz="24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This structure aims to recognize and incentivize performance while also addressing potential gender-related compensation disparities.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altLang="en-US" baseline="0" b="0" cap="none" dirty="0" sz="24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altLang="en-US" baseline="0" b="1" cap="none" dirty="0" sz="24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Proposed Bonus Structure:</a:t>
            </a:r>
            <a:endParaRPr altLang="en-US" baseline="0" b="0" cap="none" dirty="0" sz="2400" i="0" kumimoji="0" lang="en-US" normalizeH="0" strike="noStrike" u="none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altLang="en-US" baseline="0" b="0" cap="none" dirty="0" sz="2400" i="0" kumimoji="0" lang="en-US" normalizeH="0" strike="noStrike" u="none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194304" name="Table 7"/>
          <p:cNvGraphicFramePr>
            <a:graphicFrameLocks noGrp="1"/>
          </p:cNvGraphicFramePr>
          <p:nvPr/>
        </p:nvGraphicFramePr>
        <p:xfrm>
          <a:off x="4495800" y="4844534"/>
          <a:ext cx="2200276" cy="14038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00138"/>
                <a:gridCol w="1100138"/>
              </a:tblGrid>
              <a:tr h="280773">
                <a:tc>
                  <a:txBody>
                    <a:bodyPr/>
                    <a:p>
                      <a:pPr algn="r" fontAlgn="b"/>
                      <a:r>
                        <a:rPr sz="1100" lang="en-US" strike="noStrike" u="none">
                          <a:effectLst/>
                        </a:rPr>
                        <a:t>5</a:t>
                      </a:r>
                      <a:endParaRPr b="0" sz="1100" i="0" lang="en-US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p>
                      <a:pPr algn="r" fontAlgn="b"/>
                      <a:r>
                        <a:rPr sz="1100" lang="en-US" strike="noStrike" u="none">
                          <a:effectLst/>
                        </a:rPr>
                        <a:t>5000</a:t>
                      </a:r>
                      <a:endParaRPr b="0" sz="1100" i="0" lang="en-US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80773">
                <a:tc>
                  <a:txBody>
                    <a:bodyPr/>
                    <a:p>
                      <a:pPr algn="r" fontAlgn="b"/>
                      <a:r>
                        <a:rPr sz="1100" lang="en-US" strike="noStrike" u="none">
                          <a:effectLst/>
                        </a:rPr>
                        <a:t>4</a:t>
                      </a:r>
                      <a:endParaRPr b="0" sz="1100" i="0" lang="en-US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p>
                      <a:pPr algn="r" fontAlgn="b"/>
                      <a:r>
                        <a:rPr sz="1100" lang="en-US" strike="noStrike" u="none">
                          <a:effectLst/>
                        </a:rPr>
                        <a:t>4000</a:t>
                      </a:r>
                      <a:endParaRPr b="0" sz="1100" i="0" lang="en-US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80773">
                <a:tc>
                  <a:txBody>
                    <a:bodyPr/>
                    <a:p>
                      <a:pPr algn="r" fontAlgn="b"/>
                      <a:r>
                        <a:rPr sz="1100" lang="en-US" strike="noStrike" u="none">
                          <a:effectLst/>
                        </a:rPr>
                        <a:t>3</a:t>
                      </a:r>
                      <a:endParaRPr b="0" sz="1100" i="0" lang="en-US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p>
                      <a:pPr algn="r" fontAlgn="b"/>
                      <a:r>
                        <a:rPr sz="1100" lang="en-US" strike="noStrike" u="none">
                          <a:effectLst/>
                        </a:rPr>
                        <a:t>3000</a:t>
                      </a:r>
                      <a:endParaRPr b="0" sz="1100" i="0" lang="en-US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80773">
                <a:tc>
                  <a:txBody>
                    <a:bodyPr/>
                    <a:p>
                      <a:pPr algn="r" fontAlgn="b"/>
                      <a:r>
                        <a:rPr sz="1100" lang="en-US" strike="noStrike" u="none">
                          <a:effectLst/>
                        </a:rPr>
                        <a:t>2</a:t>
                      </a:r>
                      <a:endParaRPr b="0" sz="1100" i="0" lang="en-US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p>
                      <a:pPr algn="r" fontAlgn="b"/>
                      <a:r>
                        <a:rPr sz="1100" lang="en-US" strike="noStrike" u="none">
                          <a:effectLst/>
                        </a:rPr>
                        <a:t>2000</a:t>
                      </a:r>
                      <a:endParaRPr b="0" sz="1100" i="0" lang="en-US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80773">
                <a:tc>
                  <a:txBody>
                    <a:bodyPr/>
                    <a:p>
                      <a:pPr algn="r" fontAlgn="b"/>
                      <a:r>
                        <a:rPr sz="1100" lang="en-US" strike="noStrike" u="none">
                          <a:effectLst/>
                        </a:rPr>
                        <a:t>1</a:t>
                      </a:r>
                      <a:endParaRPr b="0" sz="1100" i="0" lang="en-US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p>
                      <a:pPr algn="r" fontAlgn="b"/>
                      <a:r>
                        <a:rPr dirty="0" sz="1100" lang="en-US" strike="noStrike" u="none">
                          <a:effectLst/>
                        </a:rPr>
                        <a:t>1000</a:t>
                      </a:r>
                      <a:endParaRPr b="0" dirty="0" sz="1100" i="0" lang="en-US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70" name="TextBox 2"/>
          <p:cNvSpPr txBox="1"/>
          <p:nvPr/>
        </p:nvSpPr>
        <p:spPr>
          <a:xfrm>
            <a:off x="1447800" y="2133600"/>
            <a:ext cx="6096000" cy="3825240"/>
          </a:xfrm>
          <a:prstGeom prst="rect"/>
          <a:noFill/>
        </p:spPr>
        <p:txBody>
          <a:bodyPr rtlCol="0" wrap="square">
            <a:spAutoFit/>
          </a:bodyPr>
          <a:p>
            <a:pPr algn="just" indent="-285750" marL="285750">
              <a:buFont typeface="Wingdings" panose="05000000000000000000" pitchFamily="2" charset="2"/>
              <a:buChar char="Ø"/>
            </a:pPr>
            <a:r>
              <a:rPr dirty="0" sz="1800" lang="en-US"/>
              <a:t>Employee Data Set = Edunet Dashboard</a:t>
            </a:r>
          </a:p>
          <a:p>
            <a:pPr algn="just" indent="-285750" marL="285750">
              <a:buFont typeface="Wingdings" panose="05000000000000000000" pitchFamily="2" charset="2"/>
              <a:buChar char="Ø"/>
            </a:pPr>
            <a:r>
              <a:rPr dirty="0" sz="1800" lang="en-US"/>
              <a:t>9 Feature they are provided.</a:t>
            </a:r>
          </a:p>
          <a:p>
            <a:pPr algn="just" indent="-285750" marL="285750">
              <a:buFont typeface="Wingdings" panose="05000000000000000000" pitchFamily="2" charset="2"/>
              <a:buChar char="Ø"/>
            </a:pPr>
            <a:r>
              <a:rPr dirty="0" sz="1800" lang="en-US"/>
              <a:t>5 features are taken to data analysis</a:t>
            </a:r>
          </a:p>
          <a:p>
            <a:pPr algn="just" indent="-285750" marL="285750">
              <a:buFont typeface="Wingdings" panose="05000000000000000000" pitchFamily="2" charset="2"/>
              <a:buChar char="Ø"/>
            </a:pPr>
            <a:r>
              <a:rPr dirty="0" sz="1800" lang="en-US"/>
              <a:t>They are: </a:t>
            </a:r>
          </a:p>
          <a:p>
            <a:pPr indent="-457200" marL="457200">
              <a:buFont typeface="+mj-lt"/>
              <a:buAutoNum type="arabicPeriod"/>
            </a:pPr>
            <a:r>
              <a:rPr dirty="0" sz="1800" lang="en-US"/>
              <a:t>Emp Id = Value &amp; Number</a:t>
            </a:r>
          </a:p>
          <a:p>
            <a:pPr indent="-457200" marL="457200">
              <a:buFont typeface="+mj-lt"/>
              <a:buAutoNum type="arabicPeriod"/>
            </a:pPr>
            <a:r>
              <a:rPr dirty="0" sz="1800" lang="en-US"/>
              <a:t>Name = Text</a:t>
            </a:r>
          </a:p>
          <a:p>
            <a:pPr indent="-457200" marL="457200">
              <a:buFont typeface="+mj-lt"/>
              <a:buAutoNum type="arabicPeriod"/>
            </a:pPr>
            <a:r>
              <a:rPr dirty="0" sz="1800" lang="en-US"/>
              <a:t>Gender = Male, Female</a:t>
            </a:r>
          </a:p>
          <a:p>
            <a:pPr indent="-457200" marL="457200">
              <a:buFont typeface="+mj-lt"/>
              <a:buAutoNum type="arabicPeriod"/>
            </a:pPr>
            <a:r>
              <a:rPr dirty="0" sz="1800" lang="en-US"/>
              <a:t>Employee Rating = numerical value</a:t>
            </a:r>
          </a:p>
          <a:p>
            <a:r>
              <a:rPr dirty="0" sz="1800" lang="en-US"/>
              <a:t>5.      Bonus = </a:t>
            </a:r>
            <a:r>
              <a:rPr dirty="0" lang="en-US"/>
              <a:t>5-5000,4-4000,3-3000,2-2000,1-1000.</a:t>
            </a:r>
            <a:endParaRPr dirty="0" sz="1800" lang="en-US"/>
          </a:p>
          <a:p>
            <a:endParaRPr dirty="0" sz="1800" lang="en-US"/>
          </a:p>
          <a:p>
            <a:endParaRPr dirty="0" sz="1800" lang="en-US"/>
          </a:p>
          <a:p>
            <a:r>
              <a:rPr dirty="0" lang="en-US"/>
              <a:t>        </a:t>
            </a:r>
          </a:p>
          <a:p>
            <a:endParaRPr dirty="0" lang="en-IN"/>
          </a:p>
          <a:p>
            <a:pPr algn="l"/>
            <a:endParaRPr b="0" dirty="0" sz="1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5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6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7" name="TextBox 8"/>
          <p:cNvSpPr txBox="1"/>
          <p:nvPr/>
        </p:nvSpPr>
        <p:spPr>
          <a:xfrm>
            <a:off x="1974440" y="2558443"/>
            <a:ext cx="7848600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=IF(J2=5,5000,IF(J2=4,4000,IF(J2=3,3000,IF(J2=2,2000,IF(J2=1,1000)))))</a:t>
            </a:r>
            <a:endParaRPr dirty="0" sz="2800" lang="en-US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V SRIBALAJI</cp:lastModifiedBy>
  <dcterms:created xsi:type="dcterms:W3CDTF">2024-03-29T04:07:22Z</dcterms:created>
  <dcterms:modified xsi:type="dcterms:W3CDTF">2024-09-10T13:15:59Z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4369c999f8884b7a87dfc025b314c849</vt:lpwstr>
  </property>
</Properties>
</file>