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4652625" cy="8281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4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2" autoAdjust="0"/>
  </p:normalViewPr>
  <p:slideViewPr>
    <p:cSldViewPr snapToGrid="0">
      <p:cViewPr varScale="1">
        <p:scale>
          <a:sx n="77" d="100"/>
          <a:sy n="77" d="100"/>
        </p:scale>
        <p:origin x="28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1578" y="1355409"/>
            <a:ext cx="10989469" cy="2883359"/>
          </a:xfrm>
        </p:spPr>
        <p:txBody>
          <a:bodyPr anchor="b"/>
          <a:lstStyle>
            <a:lvl1pPr algn="ctr">
              <a:defRPr sz="7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1578" y="4349961"/>
            <a:ext cx="10989469" cy="1999563"/>
          </a:xfrm>
        </p:spPr>
        <p:txBody>
          <a:bodyPr/>
          <a:lstStyle>
            <a:lvl1pPr marL="0" indent="0" algn="ctr">
              <a:buNone/>
              <a:defRPr sz="2884"/>
            </a:lvl1pPr>
            <a:lvl2pPr marL="549463" indent="0" algn="ctr">
              <a:buNone/>
              <a:defRPr sz="2404"/>
            </a:lvl2pPr>
            <a:lvl3pPr marL="1098926" indent="0" algn="ctr">
              <a:buNone/>
              <a:defRPr sz="2163"/>
            </a:lvl3pPr>
            <a:lvl4pPr marL="1648389" indent="0" algn="ctr">
              <a:buNone/>
              <a:defRPr sz="1923"/>
            </a:lvl4pPr>
            <a:lvl5pPr marL="2197852" indent="0" algn="ctr">
              <a:buNone/>
              <a:defRPr sz="1923"/>
            </a:lvl5pPr>
            <a:lvl6pPr marL="2747315" indent="0" algn="ctr">
              <a:buNone/>
              <a:defRPr sz="1923"/>
            </a:lvl6pPr>
            <a:lvl7pPr marL="3296778" indent="0" algn="ctr">
              <a:buNone/>
              <a:defRPr sz="1923"/>
            </a:lvl7pPr>
            <a:lvl8pPr marL="3846241" indent="0" algn="ctr">
              <a:buNone/>
              <a:defRPr sz="1923"/>
            </a:lvl8pPr>
            <a:lvl9pPr marL="4395704" indent="0" algn="ctr">
              <a:buNone/>
              <a:defRPr sz="19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EE-16A1-49DF-9BAF-66C06BBCB128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91AD-96F8-4CD0-A4D7-5C3CA439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EE-16A1-49DF-9BAF-66C06BBCB128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91AD-96F8-4CD0-A4D7-5C3CA439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4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5785" y="440939"/>
            <a:ext cx="3159472" cy="70186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7368" y="440939"/>
            <a:ext cx="9295259" cy="7018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EE-16A1-49DF-9BAF-66C06BBCB128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91AD-96F8-4CD0-A4D7-5C3CA439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61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EE-16A1-49DF-9BAF-66C06BBCB128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91AD-96F8-4CD0-A4D7-5C3CA439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57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36" y="2064747"/>
            <a:ext cx="12637889" cy="3445076"/>
          </a:xfrm>
        </p:spPr>
        <p:txBody>
          <a:bodyPr anchor="b"/>
          <a:lstStyle>
            <a:lvl1pPr>
              <a:defRPr sz="7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9736" y="5542415"/>
            <a:ext cx="12637889" cy="1811684"/>
          </a:xfrm>
        </p:spPr>
        <p:txBody>
          <a:bodyPr/>
          <a:lstStyle>
            <a:lvl1pPr marL="0" indent="0">
              <a:buNone/>
              <a:defRPr sz="2884">
                <a:solidFill>
                  <a:schemeClr val="tx1">
                    <a:tint val="75000"/>
                  </a:schemeClr>
                </a:solidFill>
              </a:defRPr>
            </a:lvl1pPr>
            <a:lvl2pPr marL="549463" indent="0">
              <a:buNone/>
              <a:defRPr sz="2404">
                <a:solidFill>
                  <a:schemeClr val="tx1">
                    <a:tint val="75000"/>
                  </a:schemeClr>
                </a:solidFill>
              </a:defRPr>
            </a:lvl2pPr>
            <a:lvl3pPr marL="1098926" indent="0">
              <a:buNone/>
              <a:defRPr sz="2163">
                <a:solidFill>
                  <a:schemeClr val="tx1">
                    <a:tint val="75000"/>
                  </a:schemeClr>
                </a:solidFill>
              </a:defRPr>
            </a:lvl3pPr>
            <a:lvl4pPr marL="1648389" indent="0">
              <a:buNone/>
              <a:defRPr sz="1923">
                <a:solidFill>
                  <a:schemeClr val="tx1">
                    <a:tint val="75000"/>
                  </a:schemeClr>
                </a:solidFill>
              </a:defRPr>
            </a:lvl4pPr>
            <a:lvl5pPr marL="2197852" indent="0">
              <a:buNone/>
              <a:defRPr sz="1923">
                <a:solidFill>
                  <a:schemeClr val="tx1">
                    <a:tint val="75000"/>
                  </a:schemeClr>
                </a:solidFill>
              </a:defRPr>
            </a:lvl5pPr>
            <a:lvl6pPr marL="2747315" indent="0">
              <a:buNone/>
              <a:defRPr sz="1923">
                <a:solidFill>
                  <a:schemeClr val="tx1">
                    <a:tint val="75000"/>
                  </a:schemeClr>
                </a:solidFill>
              </a:defRPr>
            </a:lvl6pPr>
            <a:lvl7pPr marL="3296778" indent="0">
              <a:buNone/>
              <a:defRPr sz="1923">
                <a:solidFill>
                  <a:schemeClr val="tx1">
                    <a:tint val="75000"/>
                  </a:schemeClr>
                </a:solidFill>
              </a:defRPr>
            </a:lvl7pPr>
            <a:lvl8pPr marL="3846241" indent="0">
              <a:buNone/>
              <a:defRPr sz="1923">
                <a:solidFill>
                  <a:schemeClr val="tx1">
                    <a:tint val="75000"/>
                  </a:schemeClr>
                </a:solidFill>
              </a:defRPr>
            </a:lvl8pPr>
            <a:lvl9pPr marL="4395704" indent="0">
              <a:buNone/>
              <a:defRPr sz="19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EE-16A1-49DF-9BAF-66C06BBCB128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91AD-96F8-4CD0-A4D7-5C3CA439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80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368" y="2204696"/>
            <a:ext cx="6227366" cy="5254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7891" y="2204696"/>
            <a:ext cx="6227366" cy="5254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EE-16A1-49DF-9BAF-66C06BBCB128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91AD-96F8-4CD0-A4D7-5C3CA439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58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276" y="440940"/>
            <a:ext cx="12637889" cy="1600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277" y="2030238"/>
            <a:ext cx="6198747" cy="994988"/>
          </a:xfrm>
        </p:spPr>
        <p:txBody>
          <a:bodyPr anchor="b"/>
          <a:lstStyle>
            <a:lvl1pPr marL="0" indent="0">
              <a:buNone/>
              <a:defRPr sz="2884" b="1"/>
            </a:lvl1pPr>
            <a:lvl2pPr marL="549463" indent="0">
              <a:buNone/>
              <a:defRPr sz="2404" b="1"/>
            </a:lvl2pPr>
            <a:lvl3pPr marL="1098926" indent="0">
              <a:buNone/>
              <a:defRPr sz="2163" b="1"/>
            </a:lvl3pPr>
            <a:lvl4pPr marL="1648389" indent="0">
              <a:buNone/>
              <a:defRPr sz="1923" b="1"/>
            </a:lvl4pPr>
            <a:lvl5pPr marL="2197852" indent="0">
              <a:buNone/>
              <a:defRPr sz="1923" b="1"/>
            </a:lvl5pPr>
            <a:lvl6pPr marL="2747315" indent="0">
              <a:buNone/>
              <a:defRPr sz="1923" b="1"/>
            </a:lvl6pPr>
            <a:lvl7pPr marL="3296778" indent="0">
              <a:buNone/>
              <a:defRPr sz="1923" b="1"/>
            </a:lvl7pPr>
            <a:lvl8pPr marL="3846241" indent="0">
              <a:buNone/>
              <a:defRPr sz="1923" b="1"/>
            </a:lvl8pPr>
            <a:lvl9pPr marL="4395704" indent="0">
              <a:buNone/>
              <a:defRPr sz="19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277" y="3025226"/>
            <a:ext cx="6198747" cy="44496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17891" y="2030238"/>
            <a:ext cx="6229274" cy="994988"/>
          </a:xfrm>
        </p:spPr>
        <p:txBody>
          <a:bodyPr anchor="b"/>
          <a:lstStyle>
            <a:lvl1pPr marL="0" indent="0">
              <a:buNone/>
              <a:defRPr sz="2884" b="1"/>
            </a:lvl1pPr>
            <a:lvl2pPr marL="549463" indent="0">
              <a:buNone/>
              <a:defRPr sz="2404" b="1"/>
            </a:lvl2pPr>
            <a:lvl3pPr marL="1098926" indent="0">
              <a:buNone/>
              <a:defRPr sz="2163" b="1"/>
            </a:lvl3pPr>
            <a:lvl4pPr marL="1648389" indent="0">
              <a:buNone/>
              <a:defRPr sz="1923" b="1"/>
            </a:lvl4pPr>
            <a:lvl5pPr marL="2197852" indent="0">
              <a:buNone/>
              <a:defRPr sz="1923" b="1"/>
            </a:lvl5pPr>
            <a:lvl6pPr marL="2747315" indent="0">
              <a:buNone/>
              <a:defRPr sz="1923" b="1"/>
            </a:lvl6pPr>
            <a:lvl7pPr marL="3296778" indent="0">
              <a:buNone/>
              <a:defRPr sz="1923" b="1"/>
            </a:lvl7pPr>
            <a:lvl8pPr marL="3846241" indent="0">
              <a:buNone/>
              <a:defRPr sz="1923" b="1"/>
            </a:lvl8pPr>
            <a:lvl9pPr marL="4395704" indent="0">
              <a:buNone/>
              <a:defRPr sz="19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17891" y="3025226"/>
            <a:ext cx="6229274" cy="44496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EE-16A1-49DF-9BAF-66C06BBCB128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91AD-96F8-4CD0-A4D7-5C3CA439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98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EE-16A1-49DF-9BAF-66C06BBCB128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91AD-96F8-4CD0-A4D7-5C3CA439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5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EE-16A1-49DF-9BAF-66C06BBCB128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91AD-96F8-4CD0-A4D7-5C3CA439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82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277" y="552132"/>
            <a:ext cx="4725853" cy="1932464"/>
          </a:xfrm>
        </p:spPr>
        <p:txBody>
          <a:bodyPr anchor="b"/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9274" y="1192454"/>
            <a:ext cx="7417891" cy="5885579"/>
          </a:xfrm>
        </p:spPr>
        <p:txBody>
          <a:bodyPr/>
          <a:lstStyle>
            <a:lvl1pPr>
              <a:defRPr sz="3846"/>
            </a:lvl1pPr>
            <a:lvl2pPr>
              <a:defRPr sz="3365"/>
            </a:lvl2pPr>
            <a:lvl3pPr>
              <a:defRPr sz="2884"/>
            </a:lvl3pPr>
            <a:lvl4pPr>
              <a:defRPr sz="2404"/>
            </a:lvl4pPr>
            <a:lvl5pPr>
              <a:defRPr sz="2404"/>
            </a:lvl5pPr>
            <a:lvl6pPr>
              <a:defRPr sz="2404"/>
            </a:lvl6pPr>
            <a:lvl7pPr>
              <a:defRPr sz="2404"/>
            </a:lvl7pPr>
            <a:lvl8pPr>
              <a:defRPr sz="2404"/>
            </a:lvl8pPr>
            <a:lvl9pPr>
              <a:defRPr sz="24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277" y="2484596"/>
            <a:ext cx="4725853" cy="4603022"/>
          </a:xfrm>
        </p:spPr>
        <p:txBody>
          <a:bodyPr/>
          <a:lstStyle>
            <a:lvl1pPr marL="0" indent="0">
              <a:buNone/>
              <a:defRPr sz="1923"/>
            </a:lvl1pPr>
            <a:lvl2pPr marL="549463" indent="0">
              <a:buNone/>
              <a:defRPr sz="1683"/>
            </a:lvl2pPr>
            <a:lvl3pPr marL="1098926" indent="0">
              <a:buNone/>
              <a:defRPr sz="1442"/>
            </a:lvl3pPr>
            <a:lvl4pPr marL="1648389" indent="0">
              <a:buNone/>
              <a:defRPr sz="1202"/>
            </a:lvl4pPr>
            <a:lvl5pPr marL="2197852" indent="0">
              <a:buNone/>
              <a:defRPr sz="1202"/>
            </a:lvl5pPr>
            <a:lvl6pPr marL="2747315" indent="0">
              <a:buNone/>
              <a:defRPr sz="1202"/>
            </a:lvl6pPr>
            <a:lvl7pPr marL="3296778" indent="0">
              <a:buNone/>
              <a:defRPr sz="1202"/>
            </a:lvl7pPr>
            <a:lvl8pPr marL="3846241" indent="0">
              <a:buNone/>
              <a:defRPr sz="1202"/>
            </a:lvl8pPr>
            <a:lvl9pPr marL="4395704" indent="0">
              <a:buNone/>
              <a:defRPr sz="12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EE-16A1-49DF-9BAF-66C06BBCB128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91AD-96F8-4CD0-A4D7-5C3CA439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83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277" y="552132"/>
            <a:ext cx="4725853" cy="1932464"/>
          </a:xfrm>
        </p:spPr>
        <p:txBody>
          <a:bodyPr anchor="b"/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29274" y="1192454"/>
            <a:ext cx="7417891" cy="5885579"/>
          </a:xfrm>
        </p:spPr>
        <p:txBody>
          <a:bodyPr anchor="t"/>
          <a:lstStyle>
            <a:lvl1pPr marL="0" indent="0">
              <a:buNone/>
              <a:defRPr sz="3846"/>
            </a:lvl1pPr>
            <a:lvl2pPr marL="549463" indent="0">
              <a:buNone/>
              <a:defRPr sz="3365"/>
            </a:lvl2pPr>
            <a:lvl3pPr marL="1098926" indent="0">
              <a:buNone/>
              <a:defRPr sz="2884"/>
            </a:lvl3pPr>
            <a:lvl4pPr marL="1648389" indent="0">
              <a:buNone/>
              <a:defRPr sz="2404"/>
            </a:lvl4pPr>
            <a:lvl5pPr marL="2197852" indent="0">
              <a:buNone/>
              <a:defRPr sz="2404"/>
            </a:lvl5pPr>
            <a:lvl6pPr marL="2747315" indent="0">
              <a:buNone/>
              <a:defRPr sz="2404"/>
            </a:lvl6pPr>
            <a:lvl7pPr marL="3296778" indent="0">
              <a:buNone/>
              <a:defRPr sz="2404"/>
            </a:lvl7pPr>
            <a:lvl8pPr marL="3846241" indent="0">
              <a:buNone/>
              <a:defRPr sz="2404"/>
            </a:lvl8pPr>
            <a:lvl9pPr marL="4395704" indent="0">
              <a:buNone/>
              <a:defRPr sz="24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277" y="2484596"/>
            <a:ext cx="4725853" cy="4603022"/>
          </a:xfrm>
        </p:spPr>
        <p:txBody>
          <a:bodyPr/>
          <a:lstStyle>
            <a:lvl1pPr marL="0" indent="0">
              <a:buNone/>
              <a:defRPr sz="1923"/>
            </a:lvl1pPr>
            <a:lvl2pPr marL="549463" indent="0">
              <a:buNone/>
              <a:defRPr sz="1683"/>
            </a:lvl2pPr>
            <a:lvl3pPr marL="1098926" indent="0">
              <a:buNone/>
              <a:defRPr sz="1442"/>
            </a:lvl3pPr>
            <a:lvl4pPr marL="1648389" indent="0">
              <a:buNone/>
              <a:defRPr sz="1202"/>
            </a:lvl4pPr>
            <a:lvl5pPr marL="2197852" indent="0">
              <a:buNone/>
              <a:defRPr sz="1202"/>
            </a:lvl5pPr>
            <a:lvl6pPr marL="2747315" indent="0">
              <a:buNone/>
              <a:defRPr sz="1202"/>
            </a:lvl6pPr>
            <a:lvl7pPr marL="3296778" indent="0">
              <a:buNone/>
              <a:defRPr sz="1202"/>
            </a:lvl7pPr>
            <a:lvl8pPr marL="3846241" indent="0">
              <a:buNone/>
              <a:defRPr sz="1202"/>
            </a:lvl8pPr>
            <a:lvl9pPr marL="4395704" indent="0">
              <a:buNone/>
              <a:defRPr sz="12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C6EE-16A1-49DF-9BAF-66C06BBCB128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91AD-96F8-4CD0-A4D7-5C3CA439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35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7368" y="440940"/>
            <a:ext cx="12637889" cy="1600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368" y="2204696"/>
            <a:ext cx="12637889" cy="525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368" y="7676177"/>
            <a:ext cx="3296841" cy="440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C6EE-16A1-49DF-9BAF-66C06BBCB128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53682" y="7676177"/>
            <a:ext cx="4945261" cy="440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416" y="7676177"/>
            <a:ext cx="3296841" cy="440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291AD-96F8-4CD0-A4D7-5C3CA439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8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8926" rtl="0" eaLnBrk="1" latinLnBrk="0" hangingPunct="1">
        <a:lnSpc>
          <a:spcPct val="90000"/>
        </a:lnSpc>
        <a:spcBef>
          <a:spcPct val="0"/>
        </a:spcBef>
        <a:buNone/>
        <a:defRPr sz="52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731" indent="-274731" algn="l" defTabSz="1098926" rtl="0" eaLnBrk="1" latinLnBrk="0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3365" kern="1200">
          <a:solidFill>
            <a:schemeClr val="tx1"/>
          </a:solidFill>
          <a:latin typeface="+mn-lt"/>
          <a:ea typeface="+mn-ea"/>
          <a:cs typeface="+mn-cs"/>
        </a:defRPr>
      </a:lvl1pPr>
      <a:lvl2pPr marL="824194" indent="-274731" algn="l" defTabSz="1098926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884" kern="1200">
          <a:solidFill>
            <a:schemeClr val="tx1"/>
          </a:solidFill>
          <a:latin typeface="+mn-lt"/>
          <a:ea typeface="+mn-ea"/>
          <a:cs typeface="+mn-cs"/>
        </a:defRPr>
      </a:lvl2pPr>
      <a:lvl3pPr marL="1373657" indent="-274731" algn="l" defTabSz="1098926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404" kern="1200">
          <a:solidFill>
            <a:schemeClr val="tx1"/>
          </a:solidFill>
          <a:latin typeface="+mn-lt"/>
          <a:ea typeface="+mn-ea"/>
          <a:cs typeface="+mn-cs"/>
        </a:defRPr>
      </a:lvl3pPr>
      <a:lvl4pPr marL="1923120" indent="-274731" algn="l" defTabSz="1098926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4pPr>
      <a:lvl5pPr marL="2472583" indent="-274731" algn="l" defTabSz="1098926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5pPr>
      <a:lvl6pPr marL="3022046" indent="-274731" algn="l" defTabSz="1098926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6pPr>
      <a:lvl7pPr marL="3571509" indent="-274731" algn="l" defTabSz="1098926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7pPr>
      <a:lvl8pPr marL="4120972" indent="-274731" algn="l" defTabSz="1098926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8pPr>
      <a:lvl9pPr marL="4670435" indent="-274731" algn="l" defTabSz="1098926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8926" rtl="0" eaLnBrk="1" latinLnBrk="0" hangingPunct="1"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49463" algn="l" defTabSz="1098926" rtl="0" eaLnBrk="1" latinLnBrk="0" hangingPunct="1">
        <a:defRPr sz="2163" kern="1200">
          <a:solidFill>
            <a:schemeClr val="tx1"/>
          </a:solidFill>
          <a:latin typeface="+mn-lt"/>
          <a:ea typeface="+mn-ea"/>
          <a:cs typeface="+mn-cs"/>
        </a:defRPr>
      </a:lvl2pPr>
      <a:lvl3pPr marL="1098926" algn="l" defTabSz="1098926" rtl="0" eaLnBrk="1" latinLnBrk="0" hangingPunct="1">
        <a:defRPr sz="2163" kern="1200">
          <a:solidFill>
            <a:schemeClr val="tx1"/>
          </a:solidFill>
          <a:latin typeface="+mn-lt"/>
          <a:ea typeface="+mn-ea"/>
          <a:cs typeface="+mn-cs"/>
        </a:defRPr>
      </a:lvl3pPr>
      <a:lvl4pPr marL="1648389" algn="l" defTabSz="1098926" rtl="0" eaLnBrk="1" latinLnBrk="0" hangingPunct="1">
        <a:defRPr sz="2163" kern="1200">
          <a:solidFill>
            <a:schemeClr val="tx1"/>
          </a:solidFill>
          <a:latin typeface="+mn-lt"/>
          <a:ea typeface="+mn-ea"/>
          <a:cs typeface="+mn-cs"/>
        </a:defRPr>
      </a:lvl4pPr>
      <a:lvl5pPr marL="2197852" algn="l" defTabSz="1098926" rtl="0" eaLnBrk="1" latinLnBrk="0" hangingPunct="1">
        <a:defRPr sz="2163" kern="1200">
          <a:solidFill>
            <a:schemeClr val="tx1"/>
          </a:solidFill>
          <a:latin typeface="+mn-lt"/>
          <a:ea typeface="+mn-ea"/>
          <a:cs typeface="+mn-cs"/>
        </a:defRPr>
      </a:lvl5pPr>
      <a:lvl6pPr marL="2747315" algn="l" defTabSz="1098926" rtl="0" eaLnBrk="1" latinLnBrk="0" hangingPunct="1">
        <a:defRPr sz="2163" kern="1200">
          <a:solidFill>
            <a:schemeClr val="tx1"/>
          </a:solidFill>
          <a:latin typeface="+mn-lt"/>
          <a:ea typeface="+mn-ea"/>
          <a:cs typeface="+mn-cs"/>
        </a:defRPr>
      </a:lvl6pPr>
      <a:lvl7pPr marL="3296778" algn="l" defTabSz="1098926" rtl="0" eaLnBrk="1" latinLnBrk="0" hangingPunct="1">
        <a:defRPr sz="2163" kern="1200">
          <a:solidFill>
            <a:schemeClr val="tx1"/>
          </a:solidFill>
          <a:latin typeface="+mn-lt"/>
          <a:ea typeface="+mn-ea"/>
          <a:cs typeface="+mn-cs"/>
        </a:defRPr>
      </a:lvl7pPr>
      <a:lvl8pPr marL="3846241" algn="l" defTabSz="1098926" rtl="0" eaLnBrk="1" latinLnBrk="0" hangingPunct="1">
        <a:defRPr sz="2163" kern="1200">
          <a:solidFill>
            <a:schemeClr val="tx1"/>
          </a:solidFill>
          <a:latin typeface="+mn-lt"/>
          <a:ea typeface="+mn-ea"/>
          <a:cs typeface="+mn-cs"/>
        </a:defRPr>
      </a:lvl8pPr>
      <a:lvl9pPr marL="4395704" algn="l" defTabSz="1098926" rtl="0" eaLnBrk="1" latinLnBrk="0" hangingPunct="1">
        <a:defRPr sz="21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682D1-C0B5-4E51-8760-C8B6FC468B2A}"/>
              </a:ext>
            </a:extLst>
          </p:cNvPr>
          <p:cNvSpPr/>
          <p:nvPr/>
        </p:nvSpPr>
        <p:spPr>
          <a:xfrm>
            <a:off x="102870" y="0"/>
            <a:ext cx="14436152" cy="594979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604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BA9DA0-00E0-441C-8CDB-2C98E45DC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385" y="461552"/>
            <a:ext cx="8137773" cy="3502808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134BC5-E6ED-40C9-9DE3-DBB2F22E6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382" y="3537145"/>
            <a:ext cx="3384755" cy="141993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CA2E78-C9AD-40AB-A654-81DED10B412F}"/>
              </a:ext>
            </a:extLst>
          </p:cNvPr>
          <p:cNvSpPr txBox="1"/>
          <p:nvPr/>
        </p:nvSpPr>
        <p:spPr>
          <a:xfrm>
            <a:off x="471686" y="6013729"/>
            <a:ext cx="4034109" cy="142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84" b="1" dirty="0">
                <a:solidFill>
                  <a:schemeClr val="bg1">
                    <a:lumMod val="50000"/>
                  </a:schemeClr>
                </a:solidFill>
              </a:rPr>
              <a:t>INSIGHTS </a:t>
            </a:r>
          </a:p>
          <a:p>
            <a:r>
              <a:rPr lang="en-IN" sz="2884" b="1" dirty="0">
                <a:solidFill>
                  <a:schemeClr val="bg1">
                    <a:lumMod val="50000"/>
                  </a:schemeClr>
                </a:solidFill>
              </a:rPr>
              <a:t>&amp;</a:t>
            </a:r>
          </a:p>
          <a:p>
            <a:r>
              <a:rPr lang="en-IN" sz="2884" b="1" dirty="0">
                <a:solidFill>
                  <a:schemeClr val="bg1">
                    <a:lumMod val="50000"/>
                  </a:schemeClr>
                </a:solidFill>
              </a:rPr>
              <a:t>KEY FINDINGS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30426-1945-471D-AC95-891B9434BB80}"/>
              </a:ext>
            </a:extLst>
          </p:cNvPr>
          <p:cNvSpPr txBox="1"/>
          <p:nvPr/>
        </p:nvSpPr>
        <p:spPr>
          <a:xfrm>
            <a:off x="4138533" y="6587136"/>
            <a:ext cx="6113667" cy="112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65" b="1" dirty="0">
                <a:solidFill>
                  <a:srgbClr val="AF4F11"/>
                </a:solidFill>
              </a:rPr>
              <a:t>SUPPLY CHAIN SERVICE LEVEL INSIGHTS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46F2EF-BF90-42AC-995E-2BF7C2FCCD97}"/>
              </a:ext>
            </a:extLst>
          </p:cNvPr>
          <p:cNvSpPr txBox="1"/>
          <p:nvPr/>
        </p:nvSpPr>
        <p:spPr>
          <a:xfrm>
            <a:off x="11504166" y="7243456"/>
            <a:ext cx="3034855" cy="38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23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Created by </a:t>
            </a:r>
            <a:r>
              <a:rPr lang="en-IN" sz="1923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Achuth</a:t>
            </a:r>
            <a:r>
              <a:rPr lang="en-IN" sz="1923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1923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kumar</a:t>
            </a:r>
            <a:r>
              <a:rPr lang="en-IN" sz="1923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.T</a:t>
            </a:r>
          </a:p>
        </p:txBody>
      </p:sp>
    </p:spTree>
    <p:extLst>
      <p:ext uri="{BB962C8B-B14F-4D97-AF65-F5344CB8AC3E}">
        <p14:creationId xmlns:p14="http://schemas.microsoft.com/office/powerpoint/2010/main" val="6553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3F1D-61E1-4622-BE26-C6ADAEE1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4E61-CD15-424C-85EB-CEA1BEFFA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86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8E28961-17CA-4337-A636-446166472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20" y="531681"/>
            <a:ext cx="7217541" cy="2987023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7FFB653-EA3F-454D-A7EF-1153BDD66423}"/>
              </a:ext>
            </a:extLst>
          </p:cNvPr>
          <p:cNvCxnSpPr/>
          <p:nvPr/>
        </p:nvCxnSpPr>
        <p:spPr>
          <a:xfrm flipV="1">
            <a:off x="5775304" y="265085"/>
            <a:ext cx="3168000" cy="756000"/>
          </a:xfrm>
          <a:prstGeom prst="bentConnector3">
            <a:avLst>
              <a:gd name="adj1" fmla="val 373"/>
            </a:avLst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F6223E0-415D-436C-880D-3DA4B40E4B6B}"/>
              </a:ext>
            </a:extLst>
          </p:cNvPr>
          <p:cNvSpPr/>
          <p:nvPr/>
        </p:nvSpPr>
        <p:spPr>
          <a:xfrm>
            <a:off x="8819908" y="103417"/>
            <a:ext cx="428264" cy="428264"/>
          </a:xfrm>
          <a:prstGeom prst="ellipse">
            <a:avLst/>
          </a:prstGeom>
          <a:solidFill>
            <a:srgbClr val="AF4F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6139A7-AC2A-49F8-A9CB-1F53BF745C44}"/>
              </a:ext>
            </a:extLst>
          </p:cNvPr>
          <p:cNvSpPr txBox="1"/>
          <p:nvPr/>
        </p:nvSpPr>
        <p:spPr>
          <a:xfrm>
            <a:off x="9248172" y="103417"/>
            <a:ext cx="4757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There is larger difference between total orders and total orders in full on time which might me the main reason for customer </a:t>
            </a:r>
            <a:r>
              <a:rPr lang="en-IN" sz="1600" dirty="0" err="1">
                <a:solidFill>
                  <a:schemeClr val="bg1">
                    <a:lumMod val="50000"/>
                  </a:schemeClr>
                </a:solidFill>
              </a:rPr>
              <a:t>disatisfaction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50C1D1-E7F2-4CB4-AB1C-3012DFA1DFC5}"/>
              </a:ext>
            </a:extLst>
          </p:cNvPr>
          <p:cNvSpPr/>
          <p:nvPr/>
        </p:nvSpPr>
        <p:spPr>
          <a:xfrm>
            <a:off x="7993259" y="1130295"/>
            <a:ext cx="428264" cy="428264"/>
          </a:xfrm>
          <a:prstGeom prst="ellipse">
            <a:avLst/>
          </a:prstGeom>
          <a:solidFill>
            <a:srgbClr val="AF4F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7FFD638-928C-4203-B8DD-D5E1EECA97FB}"/>
              </a:ext>
            </a:extLst>
          </p:cNvPr>
          <p:cNvCxnSpPr/>
          <p:nvPr/>
        </p:nvCxnSpPr>
        <p:spPr>
          <a:xfrm flipV="1">
            <a:off x="4854718" y="1344427"/>
            <a:ext cx="3168000" cy="756000"/>
          </a:xfrm>
          <a:prstGeom prst="bentConnector3">
            <a:avLst>
              <a:gd name="adj1" fmla="val 93175"/>
            </a:avLst>
          </a:prstGeom>
          <a:ln w="19050"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54C689-3F24-42D4-9D63-2099E6EC8642}"/>
              </a:ext>
            </a:extLst>
          </p:cNvPr>
          <p:cNvSpPr txBox="1"/>
          <p:nvPr/>
        </p:nvSpPr>
        <p:spPr>
          <a:xfrm>
            <a:off x="8394909" y="1074934"/>
            <a:ext cx="4757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Dairy Products have almost double the orders compared to other food categories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86C068-B856-4196-99B4-BADF83C8E988}"/>
              </a:ext>
            </a:extLst>
          </p:cNvPr>
          <p:cNvSpPr/>
          <p:nvPr/>
        </p:nvSpPr>
        <p:spPr>
          <a:xfrm>
            <a:off x="8145659" y="2208665"/>
            <a:ext cx="428264" cy="428264"/>
          </a:xfrm>
          <a:prstGeom prst="ellipse">
            <a:avLst/>
          </a:prstGeom>
          <a:solidFill>
            <a:srgbClr val="AF4F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71AEC20-F2E3-4EFC-802B-27D2E9F9CA26}"/>
              </a:ext>
            </a:extLst>
          </p:cNvPr>
          <p:cNvCxnSpPr>
            <a:cxnSpLocks/>
          </p:cNvCxnSpPr>
          <p:nvPr/>
        </p:nvCxnSpPr>
        <p:spPr>
          <a:xfrm flipV="1">
            <a:off x="4854718" y="2422797"/>
            <a:ext cx="3320400" cy="327736"/>
          </a:xfrm>
          <a:prstGeom prst="bentConnector3">
            <a:avLst>
              <a:gd name="adj1" fmla="val 848"/>
            </a:avLst>
          </a:prstGeom>
          <a:ln w="19050"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8405C9-3E85-4C88-92A3-DFC9EE1FD709}"/>
              </a:ext>
            </a:extLst>
          </p:cNvPr>
          <p:cNvSpPr txBox="1"/>
          <p:nvPr/>
        </p:nvSpPr>
        <p:spPr>
          <a:xfrm>
            <a:off x="8659792" y="2235085"/>
            <a:ext cx="5577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First 6 </a:t>
            </a:r>
            <a:r>
              <a:rPr lang="en-GB" sz="1600" dirty="0"/>
              <a:t>Customers Acclaimed Stores , Lotus Mart, Vijay Stores, </a:t>
            </a:r>
            <a:r>
              <a:rPr lang="en-GB" sz="1600" dirty="0" err="1"/>
              <a:t>Rel</a:t>
            </a:r>
            <a:r>
              <a:rPr lang="en-GB" sz="1600" dirty="0"/>
              <a:t> Fresh, Cool Blue &amp; Propel </a:t>
            </a:r>
            <a:r>
              <a:rPr lang="en-GB" sz="1600" dirty="0" err="1"/>
              <a:t>Martis</a:t>
            </a:r>
            <a:r>
              <a:rPr lang="en-GB" sz="1600" dirty="0"/>
              <a:t> constituting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53% of Total orders &amp; seems to be key customers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17B867C-639A-4D3F-88F4-471576D2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718" y="3564823"/>
            <a:ext cx="6361737" cy="213261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E0D066A-3366-46E3-9229-D4D1FDC75314}"/>
              </a:ext>
            </a:extLst>
          </p:cNvPr>
          <p:cNvSpPr/>
          <p:nvPr/>
        </p:nvSpPr>
        <p:spPr>
          <a:xfrm>
            <a:off x="7841732" y="3547211"/>
            <a:ext cx="6684199" cy="236744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2CED0CD-4D93-4A61-AA60-349015E5F63A}"/>
              </a:ext>
            </a:extLst>
          </p:cNvPr>
          <p:cNvCxnSpPr>
            <a:cxnSpLocks/>
          </p:cNvCxnSpPr>
          <p:nvPr/>
        </p:nvCxnSpPr>
        <p:spPr>
          <a:xfrm rot="10800000">
            <a:off x="5960966" y="3991546"/>
            <a:ext cx="1739290" cy="4711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2514EB7-B17A-4A69-9724-66FAFDCA684E}"/>
              </a:ext>
            </a:extLst>
          </p:cNvPr>
          <p:cNvSpPr/>
          <p:nvPr/>
        </p:nvSpPr>
        <p:spPr>
          <a:xfrm>
            <a:off x="5407722" y="3851789"/>
            <a:ext cx="428264" cy="428264"/>
          </a:xfrm>
          <a:prstGeom prst="ellipse">
            <a:avLst/>
          </a:prstGeom>
          <a:solidFill>
            <a:srgbClr val="AF4F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5221E1-2434-4556-94C5-D54E15B045FB}"/>
              </a:ext>
            </a:extLst>
          </p:cNvPr>
          <p:cNvSpPr txBox="1"/>
          <p:nvPr/>
        </p:nvSpPr>
        <p:spPr>
          <a:xfrm>
            <a:off x="268169" y="4462668"/>
            <a:ext cx="612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All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kpi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OT % ,IF %,OTIF % are way behind their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targets,especially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otif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% which is very alarming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indicates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urgend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need for end to end supply chain optimization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33F65E2-59D7-4FEA-B65B-566800692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49" y="6030523"/>
            <a:ext cx="8440823" cy="1707990"/>
          </a:xfrm>
          <a:prstGeom prst="rect">
            <a:avLst/>
          </a:prstGeom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863100C-C544-4560-A2A2-8EF3F68F7D0A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8683372" y="6395789"/>
            <a:ext cx="888891" cy="4887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67801C4-645B-4839-8FB3-210F9888F204}"/>
              </a:ext>
            </a:extLst>
          </p:cNvPr>
          <p:cNvSpPr/>
          <p:nvPr/>
        </p:nvSpPr>
        <p:spPr>
          <a:xfrm>
            <a:off x="9358131" y="6160690"/>
            <a:ext cx="428264" cy="428264"/>
          </a:xfrm>
          <a:prstGeom prst="ellipse">
            <a:avLst/>
          </a:prstGeom>
          <a:solidFill>
            <a:srgbClr val="AF4F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4D95EF-F420-4127-8D39-9A693DB04AF9}"/>
              </a:ext>
            </a:extLst>
          </p:cNvPr>
          <p:cNvSpPr txBox="1"/>
          <p:nvPr/>
        </p:nvSpPr>
        <p:spPr>
          <a:xfrm>
            <a:off x="9786394" y="6236019"/>
            <a:ext cx="4711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All cities are lagging behind their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otif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%,that means locality is not issue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here,it’s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a global service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issue,with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surat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slightly leading and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vadothara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lowest</a:t>
            </a: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0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1F869E-97CB-4F50-A154-844C41FBE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22" y="1732584"/>
            <a:ext cx="10418068" cy="29837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EDCBD6-DCA8-4A23-A003-C699AA96D502}"/>
              </a:ext>
            </a:extLst>
          </p:cNvPr>
          <p:cNvSpPr/>
          <p:nvPr/>
        </p:nvSpPr>
        <p:spPr>
          <a:xfrm>
            <a:off x="979218" y="2816266"/>
            <a:ext cx="696043" cy="1845577"/>
          </a:xfrm>
          <a:prstGeom prst="rect">
            <a:avLst/>
          </a:prstGeom>
          <a:solidFill>
            <a:schemeClr val="bg1">
              <a:alpha val="26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34661C-8405-48FE-9C9B-A64B35566463}"/>
              </a:ext>
            </a:extLst>
          </p:cNvPr>
          <p:cNvSpPr/>
          <p:nvPr/>
        </p:nvSpPr>
        <p:spPr>
          <a:xfrm>
            <a:off x="2940453" y="3050124"/>
            <a:ext cx="624273" cy="1661348"/>
          </a:xfrm>
          <a:prstGeom prst="rect">
            <a:avLst/>
          </a:prstGeom>
          <a:solidFill>
            <a:schemeClr val="bg1">
              <a:alpha val="26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D231DF-CAF3-429B-B98B-77D6298A8A36}"/>
              </a:ext>
            </a:extLst>
          </p:cNvPr>
          <p:cNvSpPr/>
          <p:nvPr/>
        </p:nvSpPr>
        <p:spPr>
          <a:xfrm>
            <a:off x="6559522" y="3054955"/>
            <a:ext cx="696043" cy="1661348"/>
          </a:xfrm>
          <a:prstGeom prst="rect">
            <a:avLst/>
          </a:prstGeom>
          <a:solidFill>
            <a:schemeClr val="bg1">
              <a:alpha val="26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98A377-19F8-4E3C-BD88-F330191BE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123" y="5005512"/>
            <a:ext cx="7234068" cy="27103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915FAA-55E8-4134-95FE-491C5AB63929}"/>
              </a:ext>
            </a:extLst>
          </p:cNvPr>
          <p:cNvSpPr/>
          <p:nvPr/>
        </p:nvSpPr>
        <p:spPr>
          <a:xfrm>
            <a:off x="9079829" y="5781302"/>
            <a:ext cx="847749" cy="1150620"/>
          </a:xfrm>
          <a:prstGeom prst="rect">
            <a:avLst/>
          </a:prstGeom>
          <a:solidFill>
            <a:schemeClr val="bg1">
              <a:alpha val="26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65B6A68-A4B3-47B0-B79D-C7519CD1A6E8}"/>
              </a:ext>
            </a:extLst>
          </p:cNvPr>
          <p:cNvCxnSpPr>
            <a:cxnSpLocks/>
          </p:cNvCxnSpPr>
          <p:nvPr/>
        </p:nvCxnSpPr>
        <p:spPr>
          <a:xfrm flipV="1">
            <a:off x="1327239" y="465316"/>
            <a:ext cx="8159635" cy="2284019"/>
          </a:xfrm>
          <a:prstGeom prst="bentConnector3">
            <a:avLst>
              <a:gd name="adj1" fmla="val 50000"/>
            </a:avLst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B4012CC-A9B9-4270-98FE-361BF598A6CB}"/>
              </a:ext>
            </a:extLst>
          </p:cNvPr>
          <p:cNvCxnSpPr>
            <a:cxnSpLocks/>
          </p:cNvCxnSpPr>
          <p:nvPr/>
        </p:nvCxnSpPr>
        <p:spPr>
          <a:xfrm flipV="1">
            <a:off x="3112206" y="517621"/>
            <a:ext cx="6156888" cy="2527672"/>
          </a:xfrm>
          <a:prstGeom prst="bentConnector3">
            <a:avLst>
              <a:gd name="adj1" fmla="val -1012"/>
            </a:avLst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DC99A16-7EA4-407E-924E-9CFFF11D7B97}"/>
              </a:ext>
            </a:extLst>
          </p:cNvPr>
          <p:cNvCxnSpPr>
            <a:cxnSpLocks/>
            <a:stCxn id="9" idx="0"/>
            <a:endCxn id="27" idx="3"/>
          </p:cNvCxnSpPr>
          <p:nvPr/>
        </p:nvCxnSpPr>
        <p:spPr>
          <a:xfrm rot="5400000" flipH="1" flipV="1">
            <a:off x="6984175" y="686840"/>
            <a:ext cx="2291484" cy="2444746"/>
          </a:xfrm>
          <a:prstGeom prst="bentConnector3">
            <a:avLst>
              <a:gd name="adj1" fmla="val 50000"/>
            </a:avLst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2B8562D-15A3-4416-BD49-976231D582E6}"/>
              </a:ext>
            </a:extLst>
          </p:cNvPr>
          <p:cNvCxnSpPr>
            <a:cxnSpLocks/>
          </p:cNvCxnSpPr>
          <p:nvPr/>
        </p:nvCxnSpPr>
        <p:spPr>
          <a:xfrm rot="10800000">
            <a:off x="5356715" y="4848692"/>
            <a:ext cx="6288066" cy="685251"/>
          </a:xfrm>
          <a:prstGeom prst="bentConnector3">
            <a:avLst>
              <a:gd name="adj1" fmla="val 50000"/>
            </a:avLst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D8757C8-D5BB-47D1-BA4C-E6418BBBA44F}"/>
              </a:ext>
            </a:extLst>
          </p:cNvPr>
          <p:cNvSpPr/>
          <p:nvPr/>
        </p:nvSpPr>
        <p:spPr>
          <a:xfrm>
            <a:off x="9289572" y="397925"/>
            <a:ext cx="428264" cy="428264"/>
          </a:xfrm>
          <a:prstGeom prst="ellipse">
            <a:avLst/>
          </a:prstGeom>
          <a:solidFill>
            <a:srgbClr val="AF4F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9FEACF-27D1-43FA-8B13-91E702C315C9}"/>
              </a:ext>
            </a:extLst>
          </p:cNvPr>
          <p:cNvSpPr txBox="1"/>
          <p:nvPr/>
        </p:nvSpPr>
        <p:spPr>
          <a:xfrm>
            <a:off x="9866019" y="103417"/>
            <a:ext cx="41393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Service Level Analysis of Orders shows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ForAcclaimed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Stores , Cool Blue &amp; Lotus Mart have some noticeably lower OT% and OTIF % even their IF% too are also not so much convincing.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this explains why contracts of this customers are not extending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Only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Chiptec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, Atlas, and Elite Mart have OTIF &gt; 39%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13519-4D74-4458-A503-EDCE94AABC44}"/>
              </a:ext>
            </a:extLst>
          </p:cNvPr>
          <p:cNvSpPr/>
          <p:nvPr/>
        </p:nvSpPr>
        <p:spPr>
          <a:xfrm>
            <a:off x="11644781" y="5533942"/>
            <a:ext cx="1355602" cy="1830953"/>
          </a:xfrm>
          <a:prstGeom prst="rect">
            <a:avLst/>
          </a:prstGeom>
          <a:solidFill>
            <a:schemeClr val="bg1">
              <a:alpha val="26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7EBCA11-2E15-4521-B71F-6DCC52B0B0A4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5486401" y="4963662"/>
            <a:ext cx="3593429" cy="1392951"/>
          </a:xfrm>
          <a:prstGeom prst="bentConnector3">
            <a:avLst>
              <a:gd name="adj1" fmla="val 50000"/>
            </a:avLst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027AF5F-FC8E-4E6A-A83C-8F38C25C723C}"/>
              </a:ext>
            </a:extLst>
          </p:cNvPr>
          <p:cNvSpPr/>
          <p:nvPr/>
        </p:nvSpPr>
        <p:spPr>
          <a:xfrm>
            <a:off x="5058137" y="4634560"/>
            <a:ext cx="428264" cy="428264"/>
          </a:xfrm>
          <a:prstGeom prst="ellipse">
            <a:avLst/>
          </a:prstGeom>
          <a:solidFill>
            <a:srgbClr val="AF4F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9C08AE-C3F8-45B0-ACC3-6E3140989475}"/>
              </a:ext>
            </a:extLst>
          </p:cNvPr>
          <p:cNvSpPr txBox="1"/>
          <p:nvPr/>
        </p:nvSpPr>
        <p:spPr>
          <a:xfrm>
            <a:off x="1039164" y="5193464"/>
            <a:ext cx="413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Most of our remaining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customes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have some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ot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% and if %,which are far from stable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otif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%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1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AB45C79-DC8C-4C6D-BFF5-A8E6A0BF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7" y="4536421"/>
            <a:ext cx="5946272" cy="22924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6F69D9-8E23-4CD4-90F2-2F749E1F0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7" y="1727476"/>
            <a:ext cx="5394574" cy="26441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F0C408-07E0-4F13-B4FC-5F5CAB744511}"/>
              </a:ext>
            </a:extLst>
          </p:cNvPr>
          <p:cNvSpPr/>
          <p:nvPr/>
        </p:nvSpPr>
        <p:spPr>
          <a:xfrm>
            <a:off x="4442791" y="457200"/>
            <a:ext cx="5218043" cy="6669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1AE377-E6FE-466A-B378-81A077F9C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658" y="3245045"/>
            <a:ext cx="4799633" cy="1791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60615-B132-49C5-AD58-815189E69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013" y="656914"/>
            <a:ext cx="4799633" cy="2538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E505B9-357F-4C89-B6C0-515E0E9BD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3951" y="4987125"/>
            <a:ext cx="4937049" cy="193411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8880AD6-61C2-455B-8F91-85AA9EBEF9A8}"/>
              </a:ext>
            </a:extLst>
          </p:cNvPr>
          <p:cNvSpPr/>
          <p:nvPr/>
        </p:nvSpPr>
        <p:spPr>
          <a:xfrm>
            <a:off x="9446702" y="237673"/>
            <a:ext cx="428264" cy="428264"/>
          </a:xfrm>
          <a:prstGeom prst="ellipse">
            <a:avLst/>
          </a:prstGeom>
          <a:solidFill>
            <a:srgbClr val="AF4F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088FD4-7B2D-4BC1-9F5C-C66BFFFC3035}"/>
              </a:ext>
            </a:extLst>
          </p:cNvPr>
          <p:cNvSpPr/>
          <p:nvPr/>
        </p:nvSpPr>
        <p:spPr>
          <a:xfrm>
            <a:off x="-92706" y="1513344"/>
            <a:ext cx="428264" cy="428264"/>
          </a:xfrm>
          <a:prstGeom prst="ellipse">
            <a:avLst/>
          </a:prstGeom>
          <a:solidFill>
            <a:srgbClr val="AF4F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52C4B1-29A8-4FFF-84C0-3C1DE969FF5E}"/>
              </a:ext>
            </a:extLst>
          </p:cNvPr>
          <p:cNvSpPr/>
          <p:nvPr/>
        </p:nvSpPr>
        <p:spPr>
          <a:xfrm>
            <a:off x="-4530" y="4444017"/>
            <a:ext cx="428264" cy="428264"/>
          </a:xfrm>
          <a:prstGeom prst="ellipse">
            <a:avLst/>
          </a:prstGeom>
          <a:solidFill>
            <a:srgbClr val="AF4F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128923-952D-4795-BC1C-94308787BE6E}"/>
              </a:ext>
            </a:extLst>
          </p:cNvPr>
          <p:cNvSpPr/>
          <p:nvPr/>
        </p:nvSpPr>
        <p:spPr>
          <a:xfrm>
            <a:off x="9874966" y="1195143"/>
            <a:ext cx="332521" cy="318201"/>
          </a:xfrm>
          <a:prstGeom prst="ellipse">
            <a:avLst/>
          </a:prstGeom>
          <a:solidFill>
            <a:srgbClr val="AF4F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87439-C8A6-40CE-9109-0CE218385115}"/>
              </a:ext>
            </a:extLst>
          </p:cNvPr>
          <p:cNvSpPr txBox="1"/>
          <p:nvPr/>
        </p:nvSpPr>
        <p:spPr>
          <a:xfrm>
            <a:off x="10207487" y="1421296"/>
            <a:ext cx="3955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In Daily Trend for OT% Graphs for Order even 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Daily level of OT% too are significantly lower than 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Targeted OT%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OT % dropped significantly from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jun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to august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We showed drilling down from months to weeks to days to show more detailed view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4CFEC7-E76A-4731-80FC-4D51C82A1E62}"/>
              </a:ext>
            </a:extLst>
          </p:cNvPr>
          <p:cNvSpPr/>
          <p:nvPr/>
        </p:nvSpPr>
        <p:spPr>
          <a:xfrm>
            <a:off x="9892472" y="3363514"/>
            <a:ext cx="332521" cy="318201"/>
          </a:xfrm>
          <a:prstGeom prst="ellipse">
            <a:avLst/>
          </a:prstGeom>
          <a:solidFill>
            <a:srgbClr val="AF4F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93DCA-4849-4226-B683-96C1682DCA3F}"/>
              </a:ext>
            </a:extLst>
          </p:cNvPr>
          <p:cNvSpPr txBox="1"/>
          <p:nvPr/>
        </p:nvSpPr>
        <p:spPr>
          <a:xfrm>
            <a:off x="10207487" y="3487286"/>
            <a:ext cx="39557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OTIF % and IF % are also significantly lower than respective targets</a:t>
            </a:r>
          </a:p>
          <a:p>
            <a:r>
              <a:rPr lang="en-IN" sz="1400" dirty="0" err="1">
                <a:solidFill>
                  <a:schemeClr val="bg1">
                    <a:lumMod val="50000"/>
                  </a:schemeClr>
                </a:solidFill>
              </a:rPr>
              <a:t>Otif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 % is very </a:t>
            </a:r>
            <a:r>
              <a:rPr lang="en-IN" sz="1400" dirty="0" err="1">
                <a:solidFill>
                  <a:schemeClr val="bg1">
                    <a:lumMod val="50000"/>
                  </a:schemeClr>
                </a:solidFill>
              </a:rPr>
              <a:t>low,which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 is more alarming to stockholders and </a:t>
            </a:r>
            <a:r>
              <a:rPr lang="en-IN" sz="1400" dirty="0" err="1">
                <a:solidFill>
                  <a:schemeClr val="bg1">
                    <a:lumMod val="50000"/>
                  </a:schemeClr>
                </a:solidFill>
              </a:rPr>
              <a:t>company,which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 need to observed and solve the underlying issues</a:t>
            </a:r>
          </a:p>
        </p:txBody>
      </p:sp>
    </p:spTree>
    <p:extLst>
      <p:ext uri="{BB962C8B-B14F-4D97-AF65-F5344CB8AC3E}">
        <p14:creationId xmlns:p14="http://schemas.microsoft.com/office/powerpoint/2010/main" val="242675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7A4C80-CA20-4B87-96D6-2BA53A12B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355" y="4005470"/>
            <a:ext cx="6679993" cy="4190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96060-B82E-4906-8E63-4C3D32614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6" y="154989"/>
            <a:ext cx="6978787" cy="43463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9ABC0B1-19BF-4B8B-8A40-B8EE18A2DD8C}"/>
              </a:ext>
            </a:extLst>
          </p:cNvPr>
          <p:cNvSpPr/>
          <p:nvPr/>
        </p:nvSpPr>
        <p:spPr>
          <a:xfrm>
            <a:off x="7349097" y="86239"/>
            <a:ext cx="428264" cy="428264"/>
          </a:xfrm>
          <a:prstGeom prst="ellipse">
            <a:avLst/>
          </a:prstGeom>
          <a:solidFill>
            <a:srgbClr val="AF4F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999F71-C30E-4AD4-838A-C450A63A2196}"/>
              </a:ext>
            </a:extLst>
          </p:cNvPr>
          <p:cNvSpPr/>
          <p:nvPr/>
        </p:nvSpPr>
        <p:spPr>
          <a:xfrm>
            <a:off x="13923177" y="3712730"/>
            <a:ext cx="428264" cy="428264"/>
          </a:xfrm>
          <a:prstGeom prst="ellipse">
            <a:avLst/>
          </a:prstGeom>
          <a:solidFill>
            <a:srgbClr val="AF4F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1BE04-BD53-4B13-BB79-58D0490BFB07}"/>
              </a:ext>
            </a:extLst>
          </p:cNvPr>
          <p:cNvSpPr txBox="1"/>
          <p:nvPr/>
        </p:nvSpPr>
        <p:spPr>
          <a:xfrm>
            <a:off x="7777361" y="514503"/>
            <a:ext cx="50888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In Daily Trend of LIFR %,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We can see its easily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fluctualtes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from 60% to 72%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Peak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lifr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is observed during early June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Notable dips in March (~56.84%), mid-May (~60.68%), and late July (~61.91%)**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No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Upwawrd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trend is observed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In Reborn charts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None of the cities sustain LIFR &gt; 68% — all are well below optimal🍪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LIFR % is similar across all categories (Beverages, Dairy, Food) — around 65–67%Minor fluctuation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Lifr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is low and not improving which might be cause for OTIF %, that effects customer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experience,customers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are not satisfied when their requested items are partially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fullfilled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253899-2D4C-4E2B-99D6-5D4BEE96FAD5}"/>
              </a:ext>
            </a:extLst>
          </p:cNvPr>
          <p:cNvSpPr txBox="1"/>
          <p:nvPr/>
        </p:nvSpPr>
        <p:spPr>
          <a:xfrm>
            <a:off x="892856" y="4753478"/>
            <a:ext cx="50888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>
                    <a:lumMod val="50000"/>
                  </a:schemeClr>
                </a:solidFill>
              </a:rPr>
              <a:t>op Line Chart (VOFR Daily Trend)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VOFR is </a:t>
            </a:r>
            <a:r>
              <a:rPr lang="en-IN" sz="1400" b="1" dirty="0">
                <a:solidFill>
                  <a:schemeClr val="bg1">
                    <a:lumMod val="50000"/>
                  </a:schemeClr>
                </a:solidFill>
              </a:rPr>
              <a:t>consistently high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 (~95.3% to 97.3%) with very few dips</a:t>
            </a:r>
          </a:p>
          <a:p>
            <a:r>
              <a:rPr lang="en-IN" sz="1400" b="1" dirty="0">
                <a:solidFill>
                  <a:schemeClr val="bg1">
                    <a:lumMod val="50000"/>
                  </a:schemeClr>
                </a:solidFill>
              </a:rPr>
              <a:t>🏙 Middle Ribbon (City-Wise VOFR 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>
                    <a:lumMod val="50000"/>
                  </a:schemeClr>
                </a:solidFill>
              </a:rPr>
              <a:t>All cities</a:t>
            </a: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 (Ahmedabad, Surat, Vadodara) maintain VOFR &gt; </a:t>
            </a:r>
            <a:r>
              <a:rPr lang="en-IN" sz="1400" b="1" dirty="0">
                <a:solidFill>
                  <a:schemeClr val="bg1">
                    <a:lumMod val="50000"/>
                  </a:schemeClr>
                </a:solidFill>
              </a:rPr>
              <a:t>96%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N" sz="1400" b="1" dirty="0">
                <a:solidFill>
                  <a:schemeClr val="bg1">
                    <a:lumMod val="50000"/>
                  </a:schemeClr>
                </a:solidFill>
              </a:rPr>
              <a:t>🍪 Bottom Ribbon (Product Category-Wise VOFR 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All product categories show </a:t>
            </a:r>
            <a:r>
              <a:rPr lang="en-IN" sz="1400" b="1" dirty="0">
                <a:solidFill>
                  <a:schemeClr val="bg1">
                    <a:lumMod val="50000"/>
                  </a:schemeClr>
                </a:solidFill>
              </a:rPr>
              <a:t>uniform VOFR performance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High VOFR shows that the overall volume is being delivered correctly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However, this masks the real issue: customers care about exact items (LIFR), not just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quantityHigh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VOFR but low LIFR explains why OTIF remains poor despite "good-looking" volume metrics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2BFCD4-4707-4733-85B3-D89202A930B0}"/>
              </a:ext>
            </a:extLst>
          </p:cNvPr>
          <p:cNvSpPr/>
          <p:nvPr/>
        </p:nvSpPr>
        <p:spPr>
          <a:xfrm>
            <a:off x="12866195" y="1322004"/>
            <a:ext cx="420870" cy="347770"/>
          </a:xfrm>
          <a:prstGeom prst="ellipse">
            <a:avLst/>
          </a:prstGeom>
          <a:solidFill>
            <a:srgbClr val="AF4F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D8CC12-A122-468B-8B3F-6EC0AC827C09}"/>
              </a:ext>
            </a:extLst>
          </p:cNvPr>
          <p:cNvSpPr/>
          <p:nvPr/>
        </p:nvSpPr>
        <p:spPr>
          <a:xfrm>
            <a:off x="340277" y="4753478"/>
            <a:ext cx="428264" cy="428264"/>
          </a:xfrm>
          <a:prstGeom prst="ellipse">
            <a:avLst/>
          </a:prstGeom>
          <a:solidFill>
            <a:srgbClr val="AF4F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54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F47457-19D4-4793-A259-002D01BDB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97" y="333543"/>
            <a:ext cx="7494080" cy="330417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0BBDF46-45F0-48A6-8B39-A0D5F992FEAF}"/>
              </a:ext>
            </a:extLst>
          </p:cNvPr>
          <p:cNvSpPr/>
          <p:nvPr/>
        </p:nvSpPr>
        <p:spPr>
          <a:xfrm>
            <a:off x="7790745" y="119411"/>
            <a:ext cx="428264" cy="428264"/>
          </a:xfrm>
          <a:prstGeom prst="ellipse">
            <a:avLst/>
          </a:prstGeom>
          <a:solidFill>
            <a:srgbClr val="AF4F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63F609-8EDA-4165-B539-6419E7DCCAA2}"/>
              </a:ext>
            </a:extLst>
          </p:cNvPr>
          <p:cNvSpPr/>
          <p:nvPr/>
        </p:nvSpPr>
        <p:spPr>
          <a:xfrm>
            <a:off x="8219009" y="669376"/>
            <a:ext cx="219313" cy="254963"/>
          </a:xfrm>
          <a:prstGeom prst="ellipse">
            <a:avLst/>
          </a:prstGeom>
          <a:solidFill>
            <a:srgbClr val="AF4F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14212-74F9-4E67-8298-AA3F32708965}"/>
              </a:ext>
            </a:extLst>
          </p:cNvPr>
          <p:cNvSpPr txBox="1"/>
          <p:nvPr/>
        </p:nvSpPr>
        <p:spPr>
          <a:xfrm>
            <a:off x="8652454" y="601564"/>
            <a:ext cx="50888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Initial analysis of Order Line overview shows: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Even though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vofr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% is stable hight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enough.indicating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that most of the volume is being delivered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But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lifr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% is very low due to partial fulfilment which underlines very serious problem with customers decline contributes to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otif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%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Acclaimed Stores , Cool Blue, Elite Mart, Info Stores, Lotus Mart,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Sorefoz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Mart &amp; Vijay Stores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•     Out of That Acclaimed Stores , Lotus Mart &amp; Vijay Stores are     the customers who have larger no. of  order lines amongst al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2EB07B-9494-4E49-BF24-BF2485FC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111" y="5472539"/>
            <a:ext cx="6840421" cy="27076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4DB75D-F7A7-476C-8FC1-AE5EBC95A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98" y="4018700"/>
            <a:ext cx="5659872" cy="322130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5BB8677-5191-4F6A-9960-8DD94EBE6ABB}"/>
              </a:ext>
            </a:extLst>
          </p:cNvPr>
          <p:cNvSpPr/>
          <p:nvPr/>
        </p:nvSpPr>
        <p:spPr>
          <a:xfrm>
            <a:off x="5517997" y="3926862"/>
            <a:ext cx="428264" cy="428264"/>
          </a:xfrm>
          <a:prstGeom prst="ellipse">
            <a:avLst/>
          </a:prstGeom>
          <a:solidFill>
            <a:srgbClr val="AF4F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E94E42-3BC7-491E-9195-D9AD44C2792A}"/>
              </a:ext>
            </a:extLst>
          </p:cNvPr>
          <p:cNvSpPr/>
          <p:nvPr/>
        </p:nvSpPr>
        <p:spPr>
          <a:xfrm>
            <a:off x="11644400" y="5153818"/>
            <a:ext cx="428264" cy="428264"/>
          </a:xfrm>
          <a:prstGeom prst="ellipse">
            <a:avLst/>
          </a:prstGeom>
          <a:solidFill>
            <a:srgbClr val="AF4F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5FC043-0A94-427A-8FE0-E07FB48F55C4}"/>
              </a:ext>
            </a:extLst>
          </p:cNvPr>
          <p:cNvSpPr/>
          <p:nvPr/>
        </p:nvSpPr>
        <p:spPr>
          <a:xfrm>
            <a:off x="6680876" y="3723692"/>
            <a:ext cx="428264" cy="428264"/>
          </a:xfrm>
          <a:prstGeom prst="ellipse">
            <a:avLst/>
          </a:prstGeom>
          <a:solidFill>
            <a:srgbClr val="AF4F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08666B-FB2C-4BAD-BA84-5DB6BDA2E33D}"/>
              </a:ext>
            </a:extLst>
          </p:cNvPr>
          <p:cNvSpPr txBox="1"/>
          <p:nvPr/>
        </p:nvSpPr>
        <p:spPr>
          <a:xfrm>
            <a:off x="7326311" y="3879384"/>
            <a:ext cx="72444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Further detailed analysis of Line lead time analysis combined with delayed days analysis  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reveals some interesting facts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75% orders are delivered on time or early and remaining orders are delay with 1-2 days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For Acclaimed Stores , Cool Blue &amp; Lotus Mart  more than 75% of times  lines are 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being delivered late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Moreover, out of that 75% delayed deliveries, 66% of them are late by 2 or 3 days</a:t>
            </a:r>
          </a:p>
        </p:txBody>
      </p:sp>
    </p:spTree>
    <p:extLst>
      <p:ext uri="{BB962C8B-B14F-4D97-AF65-F5344CB8AC3E}">
        <p14:creationId xmlns:p14="http://schemas.microsoft.com/office/powerpoint/2010/main" val="326011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44C6-C46C-464F-BFE4-7B1447A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Final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C97D-22A2-4CF9-91B9-CE8B56BA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75" y="2961789"/>
            <a:ext cx="11545754" cy="5254845"/>
          </a:xfrm>
        </p:spPr>
        <p:txBody>
          <a:bodyPr>
            <a:normAutofit/>
          </a:bodyPr>
          <a:lstStyle/>
          <a:p>
            <a:r>
              <a:rPr lang="en-IN" sz="1800" dirty="0"/>
              <a:t>Service level of </a:t>
            </a:r>
            <a:r>
              <a:rPr lang="en-IN" sz="1800" dirty="0" err="1"/>
              <a:t>atliq</a:t>
            </a:r>
            <a:r>
              <a:rPr lang="en-IN" sz="1800" dirty="0"/>
              <a:t> chain is very disappointing</a:t>
            </a:r>
          </a:p>
          <a:p>
            <a:r>
              <a:rPr lang="en-IN" sz="1800" dirty="0"/>
              <a:t>Very low </a:t>
            </a:r>
            <a:r>
              <a:rPr lang="en-IN" sz="1800" dirty="0" err="1"/>
              <a:t>otif</a:t>
            </a:r>
            <a:r>
              <a:rPr lang="en-IN" sz="1800" dirty="0"/>
              <a:t> %,less orders are delivered on time and in </a:t>
            </a:r>
            <a:r>
              <a:rPr lang="en-IN" sz="1800" dirty="0" err="1"/>
              <a:t>full,leading</a:t>
            </a:r>
            <a:r>
              <a:rPr lang="en-IN" sz="1800" dirty="0"/>
              <a:t> to customers </a:t>
            </a:r>
            <a:r>
              <a:rPr lang="en-IN" sz="1800" dirty="0" err="1"/>
              <a:t>dissactisifaction</a:t>
            </a:r>
            <a:endParaRPr lang="en-IN" sz="1800" dirty="0"/>
          </a:p>
          <a:p>
            <a:r>
              <a:rPr lang="en-IN" sz="1800" dirty="0"/>
              <a:t>LIFR % is around 65% meaning many items are </a:t>
            </a:r>
            <a:r>
              <a:rPr lang="en-IN" sz="1800" dirty="0" err="1"/>
              <a:t>missing,which</a:t>
            </a:r>
            <a:r>
              <a:rPr lang="en-IN" sz="1800" dirty="0"/>
              <a:t> </a:t>
            </a:r>
            <a:r>
              <a:rPr lang="en-IN" sz="1800" dirty="0" err="1"/>
              <a:t>leades</a:t>
            </a:r>
            <a:r>
              <a:rPr lang="en-IN" sz="1800" dirty="0"/>
              <a:t> to decrease customers reliability and trust</a:t>
            </a:r>
          </a:p>
          <a:p>
            <a:r>
              <a:rPr lang="en-IN" sz="1800" dirty="0"/>
              <a:t>Delayed orders are almost 1-2 days breaking promised deadlines</a:t>
            </a:r>
          </a:p>
          <a:p>
            <a:r>
              <a:rPr lang="en-GB" sz="1800" dirty="0"/>
              <a:t> Acclaimed Stores , Cool Blue &amp; Lotus Mart are the Key customers who would certainly not willing to renew the contract</a:t>
            </a:r>
            <a:endParaRPr lang="en-IN" sz="1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59EEFE-00FE-47BE-A9DD-F61F38DBF518}"/>
              </a:ext>
            </a:extLst>
          </p:cNvPr>
          <p:cNvSpPr/>
          <p:nvPr/>
        </p:nvSpPr>
        <p:spPr>
          <a:xfrm>
            <a:off x="1192696" y="1789043"/>
            <a:ext cx="11545754" cy="533731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43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798</Words>
  <Application>Microsoft Office PowerPoint</Application>
  <PresentationFormat>Custom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Achuthkumar</dc:creator>
  <cp:lastModifiedBy>Achuthkumar</cp:lastModifiedBy>
  <cp:revision>10</cp:revision>
  <dcterms:created xsi:type="dcterms:W3CDTF">2025-07-09T06:50:18Z</dcterms:created>
  <dcterms:modified xsi:type="dcterms:W3CDTF">2025-07-11T07:00:48Z</dcterms:modified>
</cp:coreProperties>
</file>