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4"/>
  </p:notesMasterIdLst>
  <p:sldIdLst>
    <p:sldId id="256" r:id="rId2"/>
    <p:sldId id="266" r:id="rId3"/>
    <p:sldId id="267" r:id="rId4"/>
    <p:sldId id="268" r:id="rId5"/>
    <p:sldId id="269" r:id="rId6"/>
    <p:sldId id="270" r:id="rId7"/>
    <p:sldId id="288" r:id="rId8"/>
    <p:sldId id="289" r:id="rId9"/>
    <p:sldId id="271" r:id="rId10"/>
    <p:sldId id="291" r:id="rId11"/>
    <p:sldId id="290"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6803A5-DC68-46E7-8663-16B710B9A46F}" type="datetimeFigureOut">
              <a:rPr lang="en-US" smtClean="0"/>
              <a:t>6/26/2023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EB8DC-7D37-4065-BA78-66644FD7BB6A}" type="slidenum">
              <a:rPr lang="en-US" smtClean="0"/>
              <a:t>‹#›</a:t>
            </a:fld>
            <a:endParaRPr lang="en-US"/>
          </a:p>
        </p:txBody>
      </p:sp>
    </p:spTree>
    <p:extLst>
      <p:ext uri="{BB962C8B-B14F-4D97-AF65-F5344CB8AC3E}">
        <p14:creationId xmlns:p14="http://schemas.microsoft.com/office/powerpoint/2010/main" val="1436243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1EB8DC-7D37-4065-BA78-66644FD7BB6A}" type="slidenum">
              <a:rPr lang="en-US" smtClean="0"/>
              <a:t>12</a:t>
            </a:fld>
            <a:endParaRPr lang="en-US"/>
          </a:p>
        </p:txBody>
      </p:sp>
    </p:spTree>
    <p:extLst>
      <p:ext uri="{BB962C8B-B14F-4D97-AF65-F5344CB8AC3E}">
        <p14:creationId xmlns:p14="http://schemas.microsoft.com/office/powerpoint/2010/main" val="2247112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BBE075-18BD-4000-B118-AD0DAF6D28D1}"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F7B75-88BA-407D-B28B-EAE665799A4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9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BBE075-18BD-4000-B118-AD0DAF6D28D1}"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F7B75-88BA-407D-B28B-EAE665799A4F}" type="slidenum">
              <a:rPr lang="en-US" smtClean="0"/>
              <a:t>‹#›</a:t>
            </a:fld>
            <a:endParaRPr lang="en-US"/>
          </a:p>
        </p:txBody>
      </p:sp>
    </p:spTree>
    <p:extLst>
      <p:ext uri="{BB962C8B-B14F-4D97-AF65-F5344CB8AC3E}">
        <p14:creationId xmlns:p14="http://schemas.microsoft.com/office/powerpoint/2010/main" val="1175240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BBE075-18BD-4000-B118-AD0DAF6D28D1}"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F7B75-88BA-407D-B28B-EAE665799A4F}" type="slidenum">
              <a:rPr lang="en-US" smtClean="0"/>
              <a:t>‹#›</a:t>
            </a:fld>
            <a:endParaRPr lang="en-US"/>
          </a:p>
        </p:txBody>
      </p:sp>
    </p:spTree>
    <p:extLst>
      <p:ext uri="{BB962C8B-B14F-4D97-AF65-F5344CB8AC3E}">
        <p14:creationId xmlns:p14="http://schemas.microsoft.com/office/powerpoint/2010/main" val="3958048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BBE075-18BD-4000-B118-AD0DAF6D28D1}"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F7B75-88BA-407D-B28B-EAE665799A4F}" type="slidenum">
              <a:rPr lang="en-US" smtClean="0"/>
              <a:t>‹#›</a:t>
            </a:fld>
            <a:endParaRPr lang="en-US"/>
          </a:p>
        </p:txBody>
      </p:sp>
    </p:spTree>
    <p:extLst>
      <p:ext uri="{BB962C8B-B14F-4D97-AF65-F5344CB8AC3E}">
        <p14:creationId xmlns:p14="http://schemas.microsoft.com/office/powerpoint/2010/main" val="955731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BBE075-18BD-4000-B118-AD0DAF6D28D1}"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F7B75-88BA-407D-B28B-EAE665799A4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537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BBE075-18BD-4000-B118-AD0DAF6D28D1}"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F7B75-88BA-407D-B28B-EAE665799A4F}" type="slidenum">
              <a:rPr lang="en-US" smtClean="0"/>
              <a:t>‹#›</a:t>
            </a:fld>
            <a:endParaRPr lang="en-US"/>
          </a:p>
        </p:txBody>
      </p:sp>
    </p:spTree>
    <p:extLst>
      <p:ext uri="{BB962C8B-B14F-4D97-AF65-F5344CB8AC3E}">
        <p14:creationId xmlns:p14="http://schemas.microsoft.com/office/powerpoint/2010/main" val="1576256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BBE075-18BD-4000-B118-AD0DAF6D28D1}" type="datetimeFigureOut">
              <a:rPr lang="en-US" smtClean="0"/>
              <a:t>6/26/2023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AF7B75-88BA-407D-B28B-EAE665799A4F}" type="slidenum">
              <a:rPr lang="en-US" smtClean="0"/>
              <a:t>‹#›</a:t>
            </a:fld>
            <a:endParaRPr lang="en-US"/>
          </a:p>
        </p:txBody>
      </p:sp>
    </p:spTree>
    <p:extLst>
      <p:ext uri="{BB962C8B-B14F-4D97-AF65-F5344CB8AC3E}">
        <p14:creationId xmlns:p14="http://schemas.microsoft.com/office/powerpoint/2010/main" val="2302065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BBE075-18BD-4000-B118-AD0DAF6D28D1}" type="datetimeFigureOut">
              <a:rPr lang="en-US" smtClean="0"/>
              <a:t>6/26/2023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AF7B75-88BA-407D-B28B-EAE665799A4F}" type="slidenum">
              <a:rPr lang="en-US" smtClean="0"/>
              <a:t>‹#›</a:t>
            </a:fld>
            <a:endParaRPr lang="en-US"/>
          </a:p>
        </p:txBody>
      </p:sp>
    </p:spTree>
    <p:extLst>
      <p:ext uri="{BB962C8B-B14F-4D97-AF65-F5344CB8AC3E}">
        <p14:creationId xmlns:p14="http://schemas.microsoft.com/office/powerpoint/2010/main" val="1868560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4BBE075-18BD-4000-B118-AD0DAF6D28D1}" type="datetimeFigureOut">
              <a:rPr lang="en-US" smtClean="0"/>
              <a:t>6/26/2023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7AF7B75-88BA-407D-B28B-EAE665799A4F}" type="slidenum">
              <a:rPr lang="en-US" smtClean="0"/>
              <a:t>‹#›</a:t>
            </a:fld>
            <a:endParaRPr lang="en-US"/>
          </a:p>
        </p:txBody>
      </p:sp>
    </p:spTree>
    <p:extLst>
      <p:ext uri="{BB962C8B-B14F-4D97-AF65-F5344CB8AC3E}">
        <p14:creationId xmlns:p14="http://schemas.microsoft.com/office/powerpoint/2010/main" val="2794625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4BBE075-18BD-4000-B118-AD0DAF6D28D1}" type="datetimeFigureOut">
              <a:rPr lang="en-US" smtClean="0"/>
              <a:t>6/26/2023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7AF7B75-88BA-407D-B28B-EAE665799A4F}" type="slidenum">
              <a:rPr lang="en-US" smtClean="0"/>
              <a:t>‹#›</a:t>
            </a:fld>
            <a:endParaRPr lang="en-US"/>
          </a:p>
        </p:txBody>
      </p:sp>
    </p:spTree>
    <p:extLst>
      <p:ext uri="{BB962C8B-B14F-4D97-AF65-F5344CB8AC3E}">
        <p14:creationId xmlns:p14="http://schemas.microsoft.com/office/powerpoint/2010/main" val="294026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BBE075-18BD-4000-B118-AD0DAF6D28D1}"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F7B75-88BA-407D-B28B-EAE665799A4F}" type="slidenum">
              <a:rPr lang="en-US" smtClean="0"/>
              <a:t>‹#›</a:t>
            </a:fld>
            <a:endParaRPr lang="en-US"/>
          </a:p>
        </p:txBody>
      </p:sp>
    </p:spTree>
    <p:extLst>
      <p:ext uri="{BB962C8B-B14F-4D97-AF65-F5344CB8AC3E}">
        <p14:creationId xmlns:p14="http://schemas.microsoft.com/office/powerpoint/2010/main" val="264148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4BBE075-18BD-4000-B118-AD0DAF6D28D1}" type="datetimeFigureOut">
              <a:rPr lang="en-US" smtClean="0"/>
              <a:t>6/26/2023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7AF7B75-88BA-407D-B28B-EAE665799A4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143544"/>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hyperlink" Target="BankingApplication.java" TargetMode="External"/><Relationship Id="rId1" Type="http://schemas.openxmlformats.org/officeDocument/2006/relationships/slideLayout" Target="../slideLayouts/slideLayout2.xml"/><Relationship Id="rId5" Type="http://schemas.openxmlformats.org/officeDocument/2006/relationships/hyperlink" Target="OOPJ%20Report.pdf" TargetMode="External"/><Relationship Id="rId4" Type="http://schemas.openxmlformats.org/officeDocument/2006/relationships/image" Target="../media/image2.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E26CD8-0574-5E6F-C8FF-1EAF900A5B5A}"/>
              </a:ext>
            </a:extLst>
          </p:cNvPr>
          <p:cNvSpPr txBox="1"/>
          <p:nvPr/>
        </p:nvSpPr>
        <p:spPr>
          <a:xfrm>
            <a:off x="967861" y="3513079"/>
            <a:ext cx="10326323" cy="584775"/>
          </a:xfrm>
          <a:prstGeom prst="rect">
            <a:avLst/>
          </a:prstGeom>
          <a:noFill/>
          <a:ln>
            <a:solidFill>
              <a:schemeClr val="bg2">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200" b="1" kern="100" cap="small" spc="25"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Topic: Banking Management system for Transaction services</a:t>
            </a:r>
            <a:endParaRPr lang="en-US" sz="3600" dirty="0">
              <a:ln w="0">
                <a:solidFill>
                  <a:schemeClr val="accent1">
                    <a:lumMod val="75000"/>
                  </a:schemeClr>
                </a:solidFill>
              </a:ln>
              <a:solidFill>
                <a:schemeClr val="accent1">
                  <a:lumMod val="20000"/>
                  <a:lumOff val="80000"/>
                </a:schemeClr>
              </a:solidFill>
              <a:effectLst>
                <a:glow rad="63500">
                  <a:schemeClr val="accent1">
                    <a:satMod val="175000"/>
                    <a:alpha val="40000"/>
                  </a:schemeClr>
                </a:glow>
                <a:outerShdw blurRad="50800" dist="38100" algn="l" rotWithShape="0">
                  <a:prstClr val="black">
                    <a:alpha val="40000"/>
                  </a:prstClr>
                </a:outerShdw>
              </a:effectLst>
            </a:endParaRPr>
          </a:p>
        </p:txBody>
      </p:sp>
      <p:sp>
        <p:nvSpPr>
          <p:cNvPr id="5" name="TextBox 4">
            <a:extLst>
              <a:ext uri="{FF2B5EF4-FFF2-40B4-BE49-F238E27FC236}">
                <a16:creationId xmlns:a16="http://schemas.microsoft.com/office/drawing/2014/main" id="{AB27566D-55EA-9274-245B-00F308A0D2D7}"/>
              </a:ext>
            </a:extLst>
          </p:cNvPr>
          <p:cNvSpPr txBox="1"/>
          <p:nvPr/>
        </p:nvSpPr>
        <p:spPr>
          <a:xfrm>
            <a:off x="98321" y="76973"/>
            <a:ext cx="3903408"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defRPr sz="4000" b="1">
                <a:ln w="0">
                  <a:solidFill>
                    <a:srgbClr val="002060"/>
                  </a:solidFill>
                </a:ln>
                <a:solidFill>
                  <a:schemeClr val="accent6">
                    <a:lumMod val="20000"/>
                    <a:lumOff val="80000"/>
                  </a:schemeClr>
                </a:solidFill>
                <a:effectLst>
                  <a:outerShdw blurRad="50800" dist="38100" dir="5400000" algn="t" rotWithShape="0">
                    <a:prstClr val="black">
                      <a:alpha val="40000"/>
                    </a:prstClr>
                  </a:outerShdw>
                </a:effectLst>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2800" b="0" dirty="0">
                <a:ln w="0">
                  <a:solidFill>
                    <a:schemeClr val="tx1"/>
                  </a:solidFill>
                </a:ln>
                <a:solidFill>
                  <a:srgbClr val="002060"/>
                </a:solidFill>
                <a:effectLst>
                  <a:outerShdw blurRad="38100" dist="25400" dir="5400000" algn="ctr" rotWithShape="0">
                    <a:srgbClr val="6E747A">
                      <a:alpha val="43000"/>
                    </a:srgbClr>
                  </a:outerShdw>
                </a:effectLst>
              </a:rPr>
              <a:t>Subject : OOPJ (4341602)</a:t>
            </a:r>
          </a:p>
        </p:txBody>
      </p:sp>
      <p:sp>
        <p:nvSpPr>
          <p:cNvPr id="6" name="TextBox 5">
            <a:extLst>
              <a:ext uri="{FF2B5EF4-FFF2-40B4-BE49-F238E27FC236}">
                <a16:creationId xmlns:a16="http://schemas.microsoft.com/office/drawing/2014/main" id="{BE45174D-9B29-EB76-2054-2F33A5110A66}"/>
              </a:ext>
            </a:extLst>
          </p:cNvPr>
          <p:cNvSpPr txBox="1"/>
          <p:nvPr/>
        </p:nvSpPr>
        <p:spPr>
          <a:xfrm>
            <a:off x="1479761" y="4448055"/>
            <a:ext cx="8672052" cy="523220"/>
          </a:xfrm>
          <a:prstGeom prst="rect">
            <a:avLst/>
          </a:prstGeom>
          <a:noFill/>
        </p:spPr>
        <p:txBody>
          <a:bodyPr wrap="square" rtlCol="0">
            <a:spAutoFit/>
          </a:bodyPr>
          <a:lstStyle/>
          <a:p>
            <a:r>
              <a:rPr lang="en-US" sz="2800" b="1" spc="50" dirty="0">
                <a:ln w="0">
                  <a:solidFill>
                    <a:srgbClr val="002060"/>
                  </a:solidFill>
                </a:ln>
                <a:solidFill>
                  <a:srgbClr val="002060"/>
                </a:solidFill>
                <a:effectLst>
                  <a:innerShdw blurRad="63500" dist="50800" dir="13500000">
                    <a:srgbClr val="000000">
                      <a:alpha val="50000"/>
                    </a:srgbClr>
                  </a:innerShdw>
                </a:effectLst>
              </a:rPr>
              <a:t>Sudhirkumar Kuchara (216170316009)</a:t>
            </a:r>
          </a:p>
        </p:txBody>
      </p:sp>
      <p:sp>
        <p:nvSpPr>
          <p:cNvPr id="7" name="TextBox 6">
            <a:extLst>
              <a:ext uri="{FF2B5EF4-FFF2-40B4-BE49-F238E27FC236}">
                <a16:creationId xmlns:a16="http://schemas.microsoft.com/office/drawing/2014/main" id="{C16C26A0-896A-E55E-3A5C-65C7A83E0FEF}"/>
              </a:ext>
            </a:extLst>
          </p:cNvPr>
          <p:cNvSpPr txBox="1"/>
          <p:nvPr/>
        </p:nvSpPr>
        <p:spPr>
          <a:xfrm>
            <a:off x="1479761" y="5082234"/>
            <a:ext cx="8672052" cy="523220"/>
          </a:xfrm>
          <a:prstGeom prst="rect">
            <a:avLst/>
          </a:prstGeom>
          <a:noFill/>
        </p:spPr>
        <p:txBody>
          <a:bodyPr wrap="square" rtlCol="0">
            <a:spAutoFit/>
          </a:bodyPr>
          <a:lstStyle/>
          <a:p>
            <a:r>
              <a:rPr lang="en-US" sz="2800" b="1" spc="50" dirty="0">
                <a:ln w="0">
                  <a:solidFill>
                    <a:srgbClr val="002060"/>
                  </a:solidFill>
                </a:ln>
                <a:solidFill>
                  <a:srgbClr val="002060"/>
                </a:solidFill>
                <a:effectLst>
                  <a:innerShdw blurRad="63500" dist="50800" dir="13500000">
                    <a:srgbClr val="000000">
                      <a:alpha val="50000"/>
                    </a:srgbClr>
                  </a:innerShdw>
                </a:effectLst>
              </a:rPr>
              <a:t>Het Patel (216170316030)</a:t>
            </a:r>
          </a:p>
        </p:txBody>
      </p:sp>
      <p:sp>
        <p:nvSpPr>
          <p:cNvPr id="8" name="TextBox 7">
            <a:extLst>
              <a:ext uri="{FF2B5EF4-FFF2-40B4-BE49-F238E27FC236}">
                <a16:creationId xmlns:a16="http://schemas.microsoft.com/office/drawing/2014/main" id="{E4177A5C-5182-5D8C-37E3-FF9E12B63B6A}"/>
              </a:ext>
            </a:extLst>
          </p:cNvPr>
          <p:cNvSpPr txBox="1"/>
          <p:nvPr/>
        </p:nvSpPr>
        <p:spPr>
          <a:xfrm>
            <a:off x="1484677" y="5716413"/>
            <a:ext cx="8672052" cy="523220"/>
          </a:xfrm>
          <a:prstGeom prst="rect">
            <a:avLst/>
          </a:prstGeom>
          <a:noFill/>
        </p:spPr>
        <p:txBody>
          <a:bodyPr wrap="square" rtlCol="0">
            <a:spAutoFit/>
          </a:bodyPr>
          <a:lstStyle/>
          <a:p>
            <a:r>
              <a:rPr lang="en-US" sz="2800" b="1" spc="50" dirty="0">
                <a:ln w="0">
                  <a:solidFill>
                    <a:srgbClr val="002060"/>
                  </a:solidFill>
                </a:ln>
                <a:solidFill>
                  <a:srgbClr val="002060"/>
                </a:solidFill>
                <a:effectLst>
                  <a:innerShdw blurRad="63500" dist="50800" dir="13500000">
                    <a:srgbClr val="000000">
                      <a:alpha val="50000"/>
                    </a:srgbClr>
                  </a:innerShdw>
                </a:effectLst>
              </a:rPr>
              <a:t>Rahi Patel (216170316024)</a:t>
            </a:r>
          </a:p>
        </p:txBody>
      </p:sp>
      <p:sp>
        <p:nvSpPr>
          <p:cNvPr id="9" name="TextBox 8">
            <a:extLst>
              <a:ext uri="{FF2B5EF4-FFF2-40B4-BE49-F238E27FC236}">
                <a16:creationId xmlns:a16="http://schemas.microsoft.com/office/drawing/2014/main" id="{DC74D064-787F-AC36-8252-5ABB748B6B36}"/>
              </a:ext>
            </a:extLst>
          </p:cNvPr>
          <p:cNvSpPr txBox="1"/>
          <p:nvPr/>
        </p:nvSpPr>
        <p:spPr>
          <a:xfrm>
            <a:off x="966015" y="1800682"/>
            <a:ext cx="7180000" cy="584775"/>
          </a:xfrm>
          <a:prstGeom prst="rect">
            <a:avLst/>
          </a:prstGeom>
          <a:noFill/>
        </p:spPr>
        <p:txBody>
          <a:bodyPr wrap="square" rtlCol="0">
            <a:spAutoFit/>
          </a:bodyPr>
          <a:lstStyle/>
          <a:p>
            <a:r>
              <a:rPr lang="en-US" sz="3200" b="1" dirty="0">
                <a:ln w="13462">
                  <a:solidFill>
                    <a:schemeClr val="accent5">
                      <a:lumMod val="20000"/>
                      <a:lumOff val="80000"/>
                    </a:schemeClr>
                  </a:solidFill>
                  <a:prstDash val="solid"/>
                </a:ln>
                <a:solidFill>
                  <a:schemeClr val="accent5">
                    <a:lumMod val="50000"/>
                  </a:schemeClr>
                </a:solidFill>
                <a:effectLst>
                  <a:glow rad="63500">
                    <a:schemeClr val="accent5">
                      <a:satMod val="175000"/>
                      <a:alpha val="40000"/>
                    </a:schemeClr>
                  </a:glow>
                  <a:outerShdw dist="38100" dir="2700000" algn="bl" rotWithShape="0">
                    <a:schemeClr val="accent5"/>
                  </a:outerShdw>
                </a:effectLst>
              </a:rPr>
              <a:t>Department: IT (Information Technology)</a:t>
            </a:r>
          </a:p>
        </p:txBody>
      </p:sp>
      <p:sp>
        <p:nvSpPr>
          <p:cNvPr id="10" name="TextBox 9">
            <a:extLst>
              <a:ext uri="{FF2B5EF4-FFF2-40B4-BE49-F238E27FC236}">
                <a16:creationId xmlns:a16="http://schemas.microsoft.com/office/drawing/2014/main" id="{26CAA42A-7720-E0F4-1A83-40AD579DC24D}"/>
              </a:ext>
            </a:extLst>
          </p:cNvPr>
          <p:cNvSpPr txBox="1"/>
          <p:nvPr/>
        </p:nvSpPr>
        <p:spPr>
          <a:xfrm>
            <a:off x="98320" y="4509610"/>
            <a:ext cx="1735390" cy="369332"/>
          </a:xfrm>
          <a:prstGeom prst="rect">
            <a:avLst/>
          </a:prstGeom>
          <a:noFill/>
        </p:spPr>
        <p:txBody>
          <a:bodyPr wrap="square" rtlCol="0">
            <a:spAutoFit/>
          </a:bodyPr>
          <a:lstStyle/>
          <a:p>
            <a:r>
              <a:rPr lang="en-US" b="1" spc="50" dirty="0">
                <a:ln w="0">
                  <a:solidFill>
                    <a:schemeClr val="bg1"/>
                  </a:solidFill>
                </a:ln>
                <a:solidFill>
                  <a:srgbClr val="002060"/>
                </a:solidFill>
                <a:effectLst>
                  <a:innerShdw blurRad="63500" dist="50800" dir="13500000">
                    <a:srgbClr val="000000">
                      <a:alpha val="50000"/>
                    </a:srgbClr>
                  </a:innerShdw>
                </a:effectLst>
              </a:rPr>
              <a:t>Created By,</a:t>
            </a:r>
          </a:p>
        </p:txBody>
      </p:sp>
      <p:sp>
        <p:nvSpPr>
          <p:cNvPr id="2" name="TextBox 1">
            <a:extLst>
              <a:ext uri="{FF2B5EF4-FFF2-40B4-BE49-F238E27FC236}">
                <a16:creationId xmlns:a16="http://schemas.microsoft.com/office/drawing/2014/main" id="{093A1C56-35C9-2D65-3DEE-08F6DBB96322}"/>
              </a:ext>
            </a:extLst>
          </p:cNvPr>
          <p:cNvSpPr txBox="1"/>
          <p:nvPr/>
        </p:nvSpPr>
        <p:spPr>
          <a:xfrm>
            <a:off x="4571999" y="825674"/>
            <a:ext cx="3118048"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4000" b="1" spc="50" dirty="0">
                <a:ln w="9525" cmpd="sng">
                  <a:solidFill>
                    <a:schemeClr val="tx1"/>
                  </a:solidFill>
                  <a:prstDash val="solid"/>
                </a:ln>
                <a:solidFill>
                  <a:srgbClr val="70AD47">
                    <a:tint val="1000"/>
                  </a:srgbClr>
                </a:solidFill>
                <a:effectLst>
                  <a:glow rad="38100">
                    <a:schemeClr val="accent1">
                      <a:alpha val="40000"/>
                    </a:schemeClr>
                  </a:glow>
                </a:effectLst>
              </a:rPr>
              <a:t>Micro Project</a:t>
            </a:r>
          </a:p>
        </p:txBody>
      </p:sp>
      <p:sp>
        <p:nvSpPr>
          <p:cNvPr id="3" name="TextBox 2">
            <a:extLst>
              <a:ext uri="{FF2B5EF4-FFF2-40B4-BE49-F238E27FC236}">
                <a16:creationId xmlns:a16="http://schemas.microsoft.com/office/drawing/2014/main" id="{D155C7E3-282A-94FB-1C87-4E8C2C1B4E30}"/>
              </a:ext>
            </a:extLst>
          </p:cNvPr>
          <p:cNvSpPr txBox="1"/>
          <p:nvPr/>
        </p:nvSpPr>
        <p:spPr>
          <a:xfrm>
            <a:off x="966015" y="2706386"/>
            <a:ext cx="6963689" cy="523220"/>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800" b="1" kern="100" dirty="0">
                <a:ln/>
                <a:solidFill>
                  <a:schemeClr val="accent3"/>
                </a:solidFill>
                <a:latin typeface="Calibri" panose="020F0502020204030204" pitchFamily="34" charset="0"/>
                <a:ea typeface="Calibri" panose="020F0502020204030204" pitchFamily="34" charset="0"/>
                <a:cs typeface="Times New Roman" panose="02020603050405020304" pitchFamily="18" charset="0"/>
              </a:rPr>
              <a:t>Subject: Object Oriented Programming in Java</a:t>
            </a:r>
            <a:endParaRPr lang="en-US" sz="3200" b="1" dirty="0">
              <a:ln/>
              <a:solidFill>
                <a:schemeClr val="accent3"/>
              </a:solidFill>
            </a:endParaRPr>
          </a:p>
        </p:txBody>
      </p:sp>
    </p:spTree>
    <p:extLst>
      <p:ext uri="{BB962C8B-B14F-4D97-AF65-F5344CB8AC3E}">
        <p14:creationId xmlns:p14="http://schemas.microsoft.com/office/powerpoint/2010/main" val="358606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E21CFB-C4B8-E49D-3661-E570C82AE1A7}"/>
              </a:ext>
            </a:extLst>
          </p:cNvPr>
          <p:cNvSpPr txBox="1"/>
          <p:nvPr/>
        </p:nvSpPr>
        <p:spPr>
          <a:xfrm>
            <a:off x="2006127" y="611998"/>
            <a:ext cx="8179743" cy="707886"/>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000" dirty="0">
                <a:ln w="0">
                  <a:solidFill>
                    <a:schemeClr val="tx1"/>
                  </a:solidFill>
                </a:ln>
                <a:solidFill>
                  <a:srgbClr val="002060"/>
                </a:solidFill>
                <a:effectLst>
                  <a:outerShdw blurRad="38100" dist="25400" dir="5400000" algn="ctr" rotWithShape="0">
                    <a:srgbClr val="6E747A">
                      <a:alpha val="43000"/>
                    </a:srgbClr>
                  </a:outerShdw>
                </a:effectLst>
              </a:rPr>
              <a:t>All services in this Application Program</a:t>
            </a:r>
          </a:p>
        </p:txBody>
      </p:sp>
      <p:sp>
        <p:nvSpPr>
          <p:cNvPr id="6" name="TextBox 5">
            <a:extLst>
              <a:ext uri="{FF2B5EF4-FFF2-40B4-BE49-F238E27FC236}">
                <a16:creationId xmlns:a16="http://schemas.microsoft.com/office/drawing/2014/main" id="{1875F967-C725-A273-C8DC-6817E9C44CA7}"/>
              </a:ext>
            </a:extLst>
          </p:cNvPr>
          <p:cNvSpPr txBox="1"/>
          <p:nvPr/>
        </p:nvSpPr>
        <p:spPr>
          <a:xfrm>
            <a:off x="1071714" y="2058784"/>
            <a:ext cx="10048568" cy="3693319"/>
          </a:xfrm>
          <a:prstGeom prst="rect">
            <a:avLst/>
          </a:prstGeom>
          <a:noFill/>
        </p:spPr>
        <p:txBody>
          <a:bodyPr wrap="square">
            <a:spAutoFit/>
          </a:bodyPr>
          <a:lstStyle/>
          <a:p>
            <a:pPr marR="0" lvl="0" algn="just" fontAlgn="t">
              <a:lnSpc>
                <a:spcPct val="200000"/>
              </a:lnSpc>
              <a:spcBef>
                <a:spcPts val="0"/>
              </a:spcBef>
              <a:spcAft>
                <a:spcPts val="0"/>
              </a:spcAft>
            </a:pPr>
            <a:r>
              <a:rPr lang="en-US"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4. Check balance </a:t>
            </a:r>
          </a:p>
          <a:p>
            <a:pPr marL="285750" marR="0" lvl="0" indent="-285750" algn="just" fontAlgn="t">
              <a:lnSpc>
                <a:spcPct val="200000"/>
              </a:lnSpc>
              <a:spcBef>
                <a:spcPts val="0"/>
              </a:spcBef>
              <a:spcAft>
                <a:spcPts val="0"/>
              </a:spcAft>
              <a:buFont typeface="Arial" panose="020B0604020202020204" pitchFamily="34" charset="0"/>
              <a:buChar char="•"/>
            </a:pPr>
            <a:r>
              <a:rPr lang="en-US"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Here, we can check balance via account number. </a:t>
            </a:r>
          </a:p>
          <a:p>
            <a:pPr marR="0" lvl="0" algn="just" fontAlgn="t">
              <a:lnSpc>
                <a:spcPct val="200000"/>
              </a:lnSpc>
              <a:spcBef>
                <a:spcPts val="0"/>
              </a:spcBef>
              <a:spcAft>
                <a:spcPts val="0"/>
              </a:spcAft>
            </a:pPr>
            <a:endParaRPr lang="en-US" sz="900" dirty="0"/>
          </a:p>
          <a:p>
            <a:pPr marR="0" lvl="0" algn="just" fontAlgn="t">
              <a:lnSpc>
                <a:spcPct val="200000"/>
              </a:lnSpc>
              <a:spcBef>
                <a:spcPts val="0"/>
              </a:spcBef>
              <a:spcAft>
                <a:spcPts val="0"/>
              </a:spcAft>
            </a:pPr>
            <a:r>
              <a:rPr lang="en-US"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5. Transfer Funds </a:t>
            </a:r>
          </a:p>
          <a:p>
            <a:pPr marL="285750" marR="0" lvl="0" indent="-285750" algn="just" fontAlgn="t">
              <a:lnSpc>
                <a:spcPct val="200000"/>
              </a:lnSpc>
              <a:spcBef>
                <a:spcPts val="0"/>
              </a:spcBef>
              <a:spcAft>
                <a:spcPts val="0"/>
              </a:spcAft>
              <a:buFont typeface="Arial" panose="020B0604020202020204" pitchFamily="34" charset="0"/>
              <a:buChar char="•"/>
            </a:pPr>
            <a:r>
              <a:rPr lang="en-US"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This is main feature which is used in real-world example where we can deposit amount from any account and then withdraw or transfer it to another account with account number consideration.</a:t>
            </a:r>
          </a:p>
        </p:txBody>
      </p:sp>
    </p:spTree>
    <p:extLst>
      <p:ext uri="{BB962C8B-B14F-4D97-AF65-F5344CB8AC3E}">
        <p14:creationId xmlns:p14="http://schemas.microsoft.com/office/powerpoint/2010/main" val="2091655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8B7154D-C840-C428-B0D7-BAA315564A54}"/>
              </a:ext>
            </a:extLst>
          </p:cNvPr>
          <p:cNvSpPr txBox="1"/>
          <p:nvPr/>
        </p:nvSpPr>
        <p:spPr>
          <a:xfrm>
            <a:off x="4847388" y="621319"/>
            <a:ext cx="2497224" cy="707886"/>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000" dirty="0">
                <a:ln w="0">
                  <a:solidFill>
                    <a:schemeClr val="tx1"/>
                  </a:solidFill>
                </a:ln>
                <a:solidFill>
                  <a:srgbClr val="002060"/>
                </a:solidFill>
                <a:effectLst>
                  <a:outerShdw blurRad="38100" dist="25400" dir="5400000" algn="ctr" rotWithShape="0">
                    <a:srgbClr val="6E747A">
                      <a:alpha val="43000"/>
                    </a:srgbClr>
                  </a:outerShdw>
                </a:effectLst>
              </a:rPr>
              <a:t>File of Java </a:t>
            </a:r>
          </a:p>
        </p:txBody>
      </p:sp>
      <p:graphicFrame>
        <p:nvGraphicFramePr>
          <p:cNvPr id="13" name="Object 12">
            <a:hlinkClick r:id="rId2" action="ppaction://hlinkfile"/>
            <a:extLst>
              <a:ext uri="{FF2B5EF4-FFF2-40B4-BE49-F238E27FC236}">
                <a16:creationId xmlns:a16="http://schemas.microsoft.com/office/drawing/2014/main" id="{AB237A33-F02D-DBA8-D90C-CFCD8B065691}"/>
              </a:ext>
            </a:extLst>
          </p:cNvPr>
          <p:cNvGraphicFramePr>
            <a:graphicFrameLocks noChangeAspect="1"/>
          </p:cNvGraphicFramePr>
          <p:nvPr>
            <p:extLst>
              <p:ext uri="{D42A27DB-BD31-4B8C-83A1-F6EECF244321}">
                <p14:modId xmlns:p14="http://schemas.microsoft.com/office/powerpoint/2010/main" val="4000988493"/>
              </p:ext>
            </p:extLst>
          </p:nvPr>
        </p:nvGraphicFramePr>
        <p:xfrm>
          <a:off x="6828427" y="2476499"/>
          <a:ext cx="3121817" cy="1248696"/>
        </p:xfrm>
        <a:graphic>
          <a:graphicData uri="http://schemas.openxmlformats.org/presentationml/2006/ole">
            <mc:AlternateContent xmlns:mc="http://schemas.openxmlformats.org/markup-compatibility/2006">
              <mc:Choice xmlns:v="urn:schemas-microsoft-com:vml" Requires="v">
                <p:oleObj name="Packager Shell Object" showAsIcon="1" r:id="rId3" imgW="1296360" imgH="437400" progId="Package">
                  <p:embed/>
                </p:oleObj>
              </mc:Choice>
              <mc:Fallback>
                <p:oleObj name="Packager Shell Object" showAsIcon="1" r:id="rId3" imgW="1296360" imgH="437400" progId="Package">
                  <p:embed/>
                  <p:pic>
                    <p:nvPicPr>
                      <p:cNvPr id="0" name=""/>
                      <p:cNvPicPr/>
                      <p:nvPr/>
                    </p:nvPicPr>
                    <p:blipFill>
                      <a:blip r:embed="rId4"/>
                      <a:stretch>
                        <a:fillRect/>
                      </a:stretch>
                    </p:blipFill>
                    <p:spPr>
                      <a:xfrm>
                        <a:off x="6828427" y="2476499"/>
                        <a:ext cx="3121817" cy="1248696"/>
                      </a:xfrm>
                      <a:prstGeom prst="rect">
                        <a:avLst/>
                      </a:prstGeom>
                      <a:solidFill>
                        <a:schemeClr val="accent1">
                          <a:lumMod val="40000"/>
                          <a:lumOff val="60000"/>
                        </a:schemeClr>
                      </a:solidFill>
                      <a:ln>
                        <a:solidFill>
                          <a:schemeClr val="tx1"/>
                        </a:solidFill>
                      </a:ln>
                    </p:spPr>
                  </p:pic>
                </p:oleObj>
              </mc:Fallback>
            </mc:AlternateContent>
          </a:graphicData>
        </a:graphic>
      </p:graphicFrame>
      <p:sp>
        <p:nvSpPr>
          <p:cNvPr id="15" name="TextBox 14">
            <a:extLst>
              <a:ext uri="{FF2B5EF4-FFF2-40B4-BE49-F238E27FC236}">
                <a16:creationId xmlns:a16="http://schemas.microsoft.com/office/drawing/2014/main" id="{63A53513-9BC6-A7E3-A685-9156A5A1418A}"/>
              </a:ext>
            </a:extLst>
          </p:cNvPr>
          <p:cNvSpPr txBox="1"/>
          <p:nvPr/>
        </p:nvSpPr>
        <p:spPr>
          <a:xfrm>
            <a:off x="1140542" y="2804652"/>
            <a:ext cx="5289755" cy="454099"/>
          </a:xfrm>
          <a:prstGeom prst="rect">
            <a:avLst/>
          </a:prstGeom>
          <a:noFill/>
        </p:spPr>
        <p:txBody>
          <a:bodyPr wrap="square">
            <a:spAutoFit/>
          </a:bodyPr>
          <a:lstStyle/>
          <a:p>
            <a:pPr algn="just">
              <a:lnSpc>
                <a:spcPct val="150000"/>
              </a:lnSpc>
              <a:spcAft>
                <a:spcPts val="800"/>
              </a:spcAft>
            </a:pPr>
            <a:r>
              <a:rPr lang="en-US" sz="1800"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Double click this icon to open java file </a:t>
            </a:r>
            <a:r>
              <a:rPr lang="en-US" sz="1800"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sym typeface="Wingdings" panose="05000000000000000000" pitchFamily="2" charset="2"/>
              </a:rPr>
              <a:t> </a:t>
            </a:r>
            <a:r>
              <a:rPr lang="en-US" sz="1800"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 </a:t>
            </a:r>
          </a:p>
        </p:txBody>
      </p:sp>
      <p:sp>
        <p:nvSpPr>
          <p:cNvPr id="17" name="TextBox 16">
            <a:extLst>
              <a:ext uri="{FF2B5EF4-FFF2-40B4-BE49-F238E27FC236}">
                <a16:creationId xmlns:a16="http://schemas.microsoft.com/office/drawing/2014/main" id="{A819C619-2D02-44F3-1DC5-AC556EB14905}"/>
              </a:ext>
            </a:extLst>
          </p:cNvPr>
          <p:cNvSpPr txBox="1"/>
          <p:nvPr/>
        </p:nvSpPr>
        <p:spPr>
          <a:xfrm>
            <a:off x="1140542" y="1905659"/>
            <a:ext cx="4424516" cy="453970"/>
          </a:xfrm>
          <a:prstGeom prst="rect">
            <a:avLst/>
          </a:prstGeom>
          <a:noFill/>
        </p:spPr>
        <p:txBody>
          <a:bodyPr wrap="square">
            <a:spAutoFit/>
          </a:bodyPr>
          <a:lstStyle/>
          <a:p>
            <a:pPr algn="just">
              <a:lnSpc>
                <a:spcPct val="150000"/>
              </a:lnSpc>
              <a:spcAft>
                <a:spcPts val="800"/>
              </a:spcAft>
            </a:pPr>
            <a:r>
              <a:rPr lang="en-US" sz="1800"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File name: </a:t>
            </a:r>
            <a:r>
              <a:rPr lang="en-US" sz="1800"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BankingApplication.java</a:t>
            </a:r>
          </a:p>
        </p:txBody>
      </p:sp>
      <p:sp>
        <p:nvSpPr>
          <p:cNvPr id="19" name="TextBox 18">
            <a:extLst>
              <a:ext uri="{FF2B5EF4-FFF2-40B4-BE49-F238E27FC236}">
                <a16:creationId xmlns:a16="http://schemas.microsoft.com/office/drawing/2014/main" id="{C8E27BAA-3C53-71E5-06D1-9F1C66FCA056}"/>
              </a:ext>
            </a:extLst>
          </p:cNvPr>
          <p:cNvSpPr txBox="1"/>
          <p:nvPr/>
        </p:nvSpPr>
        <p:spPr>
          <a:xfrm>
            <a:off x="1140542" y="4191638"/>
            <a:ext cx="8436077" cy="1685205"/>
          </a:xfrm>
          <a:prstGeom prst="rect">
            <a:avLst/>
          </a:prstGeom>
          <a:noFill/>
        </p:spPr>
        <p:txBody>
          <a:bodyPr wrap="square">
            <a:spAutoFit/>
          </a:bodyPr>
          <a:lstStyle/>
          <a:p>
            <a:pPr algn="just">
              <a:lnSpc>
                <a:spcPct val="150000"/>
              </a:lnSpc>
              <a:spcAft>
                <a:spcPts val="800"/>
              </a:spcAft>
            </a:pPr>
            <a:r>
              <a:rPr lang="en-US" sz="1800"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Double click below </a:t>
            </a:r>
            <a:r>
              <a:rPr lang="en-US"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link to,</a:t>
            </a:r>
          </a:p>
          <a:p>
            <a:pPr algn="just">
              <a:lnSpc>
                <a:spcPct val="150000"/>
              </a:lnSpc>
              <a:spcAft>
                <a:spcPts val="800"/>
              </a:spcAft>
            </a:pPr>
            <a:r>
              <a:rPr lang="en-US"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open whole report with input and output of this Micro-Project </a:t>
            </a:r>
            <a:r>
              <a:rPr lang="en-US"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sym typeface="Wingdings" panose="05000000000000000000" pitchFamily="2" charset="2"/>
              </a:rPr>
              <a:t></a:t>
            </a:r>
            <a:r>
              <a:rPr lang="en-US"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               </a:t>
            </a:r>
          </a:p>
          <a:p>
            <a:pPr algn="just">
              <a:lnSpc>
                <a:spcPct val="150000"/>
              </a:lnSpc>
              <a:spcAft>
                <a:spcPts val="800"/>
              </a:spcAft>
            </a:pPr>
            <a:endParaRPr lang="en-US" sz="300"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hlinkClick r:id="rId5" action="ppaction://hlinkfile"/>
            </a:endParaRPr>
          </a:p>
          <a:p>
            <a:pPr algn="ctr">
              <a:lnSpc>
                <a:spcPct val="150000"/>
              </a:lnSpc>
              <a:spcAft>
                <a:spcPts val="800"/>
              </a:spcAft>
            </a:pPr>
            <a:r>
              <a:rPr lang="en-US"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hlinkClick r:id="rId5" action="ppaction://hlinkfile"/>
              </a:rPr>
              <a:t>Report of OOPJ</a:t>
            </a:r>
            <a:r>
              <a:rPr lang="en-US"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 </a:t>
            </a:r>
            <a:endParaRPr lang="en-US" sz="1800"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endParaRPr>
          </a:p>
        </p:txBody>
      </p:sp>
    </p:spTree>
    <p:extLst>
      <p:ext uri="{BB962C8B-B14F-4D97-AF65-F5344CB8AC3E}">
        <p14:creationId xmlns:p14="http://schemas.microsoft.com/office/powerpoint/2010/main" val="959333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024C52-DD94-BFCB-6ED7-BE4CEA628A77}"/>
              </a:ext>
            </a:extLst>
          </p:cNvPr>
          <p:cNvSpPr txBox="1"/>
          <p:nvPr/>
        </p:nvSpPr>
        <p:spPr>
          <a:xfrm>
            <a:off x="1209368" y="777085"/>
            <a:ext cx="3696929" cy="707886"/>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4000" dirty="0">
                <a:ln w="0">
                  <a:solidFill>
                    <a:schemeClr val="tx1">
                      <a:lumMod val="95000"/>
                      <a:lumOff val="5000"/>
                    </a:schemeClr>
                  </a:solidFill>
                </a:ln>
                <a:solidFill>
                  <a:srgbClr val="002060"/>
                </a:solidFill>
                <a:effectLst>
                  <a:outerShdw blurRad="38100" dist="25400" dir="5400000" algn="ctr" rotWithShape="0">
                    <a:srgbClr val="6E747A">
                      <a:alpha val="43000"/>
                    </a:srgbClr>
                  </a:outerShdw>
                </a:effectLst>
                <a:latin typeface="Lucida Fax" panose="02060602050505020204" pitchFamily="18" charset="0"/>
              </a:rPr>
              <a:t>Presented by,</a:t>
            </a:r>
          </a:p>
        </p:txBody>
      </p:sp>
      <p:sp>
        <p:nvSpPr>
          <p:cNvPr id="3" name="TextBox 2">
            <a:extLst>
              <a:ext uri="{FF2B5EF4-FFF2-40B4-BE49-F238E27FC236}">
                <a16:creationId xmlns:a16="http://schemas.microsoft.com/office/drawing/2014/main" id="{12EDC9BE-8027-4FB2-9811-7E095403B7F6}"/>
              </a:ext>
            </a:extLst>
          </p:cNvPr>
          <p:cNvSpPr txBox="1"/>
          <p:nvPr/>
        </p:nvSpPr>
        <p:spPr>
          <a:xfrm>
            <a:off x="1150376" y="2343952"/>
            <a:ext cx="8672052"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3600" b="1" dirty="0">
                <a:ln>
                  <a:solidFill>
                    <a:srgbClr val="7030A0"/>
                  </a:solidFill>
                </a:ln>
                <a:solidFill>
                  <a:srgbClr val="002060"/>
                </a:solidFill>
              </a:rPr>
              <a:t>Sudhirkumar Kuchara (216170316009)</a:t>
            </a:r>
          </a:p>
        </p:txBody>
      </p:sp>
      <p:sp>
        <p:nvSpPr>
          <p:cNvPr id="5" name="TextBox 4">
            <a:extLst>
              <a:ext uri="{FF2B5EF4-FFF2-40B4-BE49-F238E27FC236}">
                <a16:creationId xmlns:a16="http://schemas.microsoft.com/office/drawing/2014/main" id="{F6C79372-1E09-DE54-D218-BFAA674324DA}"/>
              </a:ext>
            </a:extLst>
          </p:cNvPr>
          <p:cNvSpPr txBox="1"/>
          <p:nvPr/>
        </p:nvSpPr>
        <p:spPr>
          <a:xfrm>
            <a:off x="1150376" y="3211786"/>
            <a:ext cx="8672052"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3600" b="1" dirty="0">
                <a:ln>
                  <a:solidFill>
                    <a:srgbClr val="7030A0"/>
                  </a:solidFill>
                </a:ln>
                <a:solidFill>
                  <a:srgbClr val="002060"/>
                </a:solidFill>
              </a:rPr>
              <a:t>Het Patel (216170316030)</a:t>
            </a:r>
          </a:p>
        </p:txBody>
      </p:sp>
      <p:sp>
        <p:nvSpPr>
          <p:cNvPr id="6" name="TextBox 5">
            <a:extLst>
              <a:ext uri="{FF2B5EF4-FFF2-40B4-BE49-F238E27FC236}">
                <a16:creationId xmlns:a16="http://schemas.microsoft.com/office/drawing/2014/main" id="{20D60298-F12A-C294-9AF5-54116EE1C69C}"/>
              </a:ext>
            </a:extLst>
          </p:cNvPr>
          <p:cNvSpPr txBox="1"/>
          <p:nvPr/>
        </p:nvSpPr>
        <p:spPr>
          <a:xfrm>
            <a:off x="1150376" y="4079620"/>
            <a:ext cx="8672052"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3600" b="1" dirty="0">
                <a:ln>
                  <a:solidFill>
                    <a:srgbClr val="7030A0"/>
                  </a:solidFill>
                </a:ln>
                <a:solidFill>
                  <a:srgbClr val="002060"/>
                </a:solidFill>
              </a:rPr>
              <a:t>Rahi Patel (216170316024)</a:t>
            </a:r>
          </a:p>
        </p:txBody>
      </p:sp>
      <p:sp>
        <p:nvSpPr>
          <p:cNvPr id="7" name="TextBox 6">
            <a:extLst>
              <a:ext uri="{FF2B5EF4-FFF2-40B4-BE49-F238E27FC236}">
                <a16:creationId xmlns:a16="http://schemas.microsoft.com/office/drawing/2014/main" id="{258A1307-C1F5-4864-682C-9D071213D39C}"/>
              </a:ext>
            </a:extLst>
          </p:cNvPr>
          <p:cNvSpPr txBox="1"/>
          <p:nvPr/>
        </p:nvSpPr>
        <p:spPr>
          <a:xfrm>
            <a:off x="8318091" y="4947454"/>
            <a:ext cx="3165987" cy="707886"/>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4000" dirty="0">
                <a:ln w="0">
                  <a:solidFill>
                    <a:srgbClr val="002060"/>
                  </a:solidFill>
                </a:ln>
                <a:solidFill>
                  <a:srgbClr val="002060"/>
                </a:solidFill>
                <a:effectLst>
                  <a:outerShdw blurRad="38100" dist="25400" dir="5400000" algn="ctr" rotWithShape="0">
                    <a:srgbClr val="6E747A">
                      <a:alpha val="43000"/>
                    </a:srgbClr>
                  </a:outerShdw>
                </a:effectLst>
                <a:latin typeface="Lucida Fax" panose="02060602050505020204" pitchFamily="18" charset="0"/>
              </a:rPr>
              <a:t>Thank you!</a:t>
            </a:r>
          </a:p>
        </p:txBody>
      </p:sp>
    </p:spTree>
    <p:extLst>
      <p:ext uri="{BB962C8B-B14F-4D97-AF65-F5344CB8AC3E}">
        <p14:creationId xmlns:p14="http://schemas.microsoft.com/office/powerpoint/2010/main" val="3102227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ACF9CA-588F-25BE-B6BD-1D524C013DAC}"/>
              </a:ext>
            </a:extLst>
          </p:cNvPr>
          <p:cNvSpPr txBox="1"/>
          <p:nvPr/>
        </p:nvSpPr>
        <p:spPr>
          <a:xfrm>
            <a:off x="3802809" y="196643"/>
            <a:ext cx="4586380" cy="1323439"/>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4000">
                <a:ln w="0">
                  <a:solidFill>
                    <a:schemeClr val="tx1"/>
                  </a:solidFill>
                </a:ln>
                <a:solidFill>
                  <a:srgbClr val="002060"/>
                </a:solidFill>
                <a:effectLst>
                  <a:outerShdw blurRad="38100" dist="25400" dir="5400000" algn="ctr" rotWithShape="0">
                    <a:srgbClr val="6E747A">
                      <a:alpha val="43000"/>
                    </a:srgbClr>
                  </a:outerShdw>
                </a:effectLst>
              </a:rPr>
              <a:t>Project Representation Index</a:t>
            </a:r>
            <a:endParaRPr lang="en-US" sz="4000" dirty="0">
              <a:ln w="0">
                <a:solidFill>
                  <a:schemeClr val="tx1"/>
                </a:solidFill>
              </a:ln>
              <a:solidFill>
                <a:srgbClr val="002060"/>
              </a:solidFill>
              <a:effectLst>
                <a:outerShdw blurRad="38100" dist="25400" dir="5400000" algn="ctr" rotWithShape="0">
                  <a:srgbClr val="6E747A">
                    <a:alpha val="43000"/>
                  </a:srgbClr>
                </a:outerShdw>
              </a:effectLst>
            </a:endParaRPr>
          </a:p>
        </p:txBody>
      </p:sp>
      <p:sp>
        <p:nvSpPr>
          <p:cNvPr id="6" name="TextBox 5">
            <a:extLst>
              <a:ext uri="{FF2B5EF4-FFF2-40B4-BE49-F238E27FC236}">
                <a16:creationId xmlns:a16="http://schemas.microsoft.com/office/drawing/2014/main" id="{F3637504-F1B6-08B9-C0DF-6B842423A095}"/>
              </a:ext>
            </a:extLst>
          </p:cNvPr>
          <p:cNvSpPr txBox="1"/>
          <p:nvPr/>
        </p:nvSpPr>
        <p:spPr>
          <a:xfrm>
            <a:off x="966429" y="1994826"/>
            <a:ext cx="10259140" cy="3699603"/>
          </a:xfrm>
          <a:prstGeom prst="rect">
            <a:avLst/>
          </a:prstGeom>
          <a:noFill/>
        </p:spPr>
        <p:txBody>
          <a:bodyPr wrap="square">
            <a:spAutoFit/>
          </a:bodyPr>
          <a:lstStyle/>
          <a:p>
            <a:pPr marL="514350" indent="-514350" algn="just">
              <a:lnSpc>
                <a:spcPct val="150000"/>
              </a:lnSpc>
              <a:buFont typeface="+mj-lt"/>
              <a:buAutoNum type="arabicPeriod"/>
            </a:pPr>
            <a:r>
              <a:rPr lang="en-US" sz="3200" b="1" i="0" dirty="0">
                <a:ln w="0"/>
                <a:effectLst>
                  <a:outerShdw blurRad="38100" dist="25400" dir="5400000" algn="ctr" rotWithShape="0">
                    <a:srgbClr val="6E747A">
                      <a:alpha val="43000"/>
                    </a:srgbClr>
                  </a:outerShdw>
                </a:effectLst>
                <a:latin typeface="Microsoft JhengHei UI Light" panose="020B0304030504040204" pitchFamily="34" charset="-120"/>
                <a:ea typeface="Microsoft JhengHei UI Light" panose="020B0304030504040204" pitchFamily="34" charset="-120"/>
              </a:rPr>
              <a:t>Project Introduction………………………………………………3-4</a:t>
            </a:r>
          </a:p>
          <a:p>
            <a:pPr marL="514350" indent="-514350" algn="just">
              <a:lnSpc>
                <a:spcPct val="150000"/>
              </a:lnSpc>
              <a:buFont typeface="+mj-lt"/>
              <a:buAutoNum type="arabicPeriod"/>
            </a:pPr>
            <a:r>
              <a:rPr lang="en-US" sz="3200" b="1" dirty="0">
                <a:ln w="0"/>
                <a:effectLst>
                  <a:outerShdw blurRad="38100" dist="25400" dir="5400000" algn="ctr" rotWithShape="0">
                    <a:srgbClr val="6E747A">
                      <a:alpha val="43000"/>
                    </a:srgbClr>
                  </a:outerShdw>
                </a:effectLst>
                <a:latin typeface="Microsoft JhengHei UI Light" panose="020B0304030504040204" pitchFamily="34" charset="-120"/>
                <a:ea typeface="Microsoft JhengHei UI Light" panose="020B0304030504040204" pitchFamily="34" charset="-120"/>
              </a:rPr>
              <a:t>Project Overview…………………………………………………..….5</a:t>
            </a:r>
          </a:p>
          <a:p>
            <a:pPr marL="514350" indent="-514350" algn="just">
              <a:lnSpc>
                <a:spcPct val="150000"/>
              </a:lnSpc>
              <a:buFont typeface="+mj-lt"/>
              <a:buAutoNum type="arabicPeriod"/>
            </a:pPr>
            <a:r>
              <a:rPr lang="en-US" sz="3200" b="1" dirty="0">
                <a:ln w="0"/>
                <a:effectLst>
                  <a:outerShdw blurRad="38100" dist="25400" dir="5400000" algn="ctr" rotWithShape="0">
                    <a:srgbClr val="6E747A">
                      <a:alpha val="43000"/>
                    </a:srgbClr>
                  </a:outerShdw>
                </a:effectLst>
                <a:latin typeface="Microsoft JhengHei UI Light" panose="020B0304030504040204" pitchFamily="34" charset="-120"/>
                <a:ea typeface="Microsoft JhengHei UI Light" panose="020B0304030504040204" pitchFamily="34" charset="-120"/>
              </a:rPr>
              <a:t>Imported Packages information………………………..…6-8</a:t>
            </a:r>
          </a:p>
          <a:p>
            <a:pPr marL="514350" indent="-514350" algn="just">
              <a:lnSpc>
                <a:spcPct val="150000"/>
              </a:lnSpc>
              <a:buFont typeface="+mj-lt"/>
              <a:buAutoNum type="arabicPeriod"/>
            </a:pPr>
            <a:r>
              <a:rPr lang="en-US" sz="3200" b="1" i="0" dirty="0">
                <a:ln w="0"/>
                <a:effectLst>
                  <a:outerShdw blurRad="38100" dist="25400" dir="5400000" algn="ctr" rotWithShape="0">
                    <a:srgbClr val="6E747A">
                      <a:alpha val="43000"/>
                    </a:srgbClr>
                  </a:outerShdw>
                </a:effectLst>
                <a:latin typeface="Microsoft JhengHei UI Light" panose="020B0304030504040204" pitchFamily="34" charset="-120"/>
                <a:ea typeface="Microsoft JhengHei UI Light" panose="020B0304030504040204" pitchFamily="34" charset="-120"/>
              </a:rPr>
              <a:t>All services of this Application program…………….9-10</a:t>
            </a:r>
          </a:p>
          <a:p>
            <a:pPr marL="514350" indent="-514350" algn="just">
              <a:lnSpc>
                <a:spcPct val="150000"/>
              </a:lnSpc>
              <a:buFont typeface="+mj-lt"/>
              <a:buAutoNum type="arabicPeriod"/>
            </a:pPr>
            <a:r>
              <a:rPr lang="en-US" sz="3200" b="1" dirty="0">
                <a:ln w="0"/>
                <a:effectLst>
                  <a:outerShdw blurRad="38100" dist="25400" dir="5400000" algn="ctr" rotWithShape="0">
                    <a:srgbClr val="6E747A">
                      <a:alpha val="43000"/>
                    </a:srgbClr>
                  </a:outerShdw>
                </a:effectLst>
                <a:latin typeface="Microsoft JhengHei UI Light" panose="020B0304030504040204" pitchFamily="34" charset="-120"/>
                <a:ea typeface="Microsoft JhengHei UI Light" panose="020B0304030504040204" pitchFamily="34" charset="-120"/>
              </a:rPr>
              <a:t>File of Java………………………………………………………………..11</a:t>
            </a:r>
          </a:p>
        </p:txBody>
      </p:sp>
    </p:spTree>
    <p:extLst>
      <p:ext uri="{BB962C8B-B14F-4D97-AF65-F5344CB8AC3E}">
        <p14:creationId xmlns:p14="http://schemas.microsoft.com/office/powerpoint/2010/main" val="1134028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38AF5B-F568-EB5B-335B-9B6C908B966D}"/>
              </a:ext>
            </a:extLst>
          </p:cNvPr>
          <p:cNvSpPr txBox="1"/>
          <p:nvPr/>
        </p:nvSpPr>
        <p:spPr>
          <a:xfrm>
            <a:off x="3918339" y="581139"/>
            <a:ext cx="4355321" cy="707886"/>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000" dirty="0">
                <a:ln w="0">
                  <a:solidFill>
                    <a:schemeClr val="tx1"/>
                  </a:solidFill>
                </a:ln>
                <a:solidFill>
                  <a:srgbClr val="002060"/>
                </a:solidFill>
                <a:effectLst>
                  <a:outerShdw blurRad="38100" dist="25400" dir="5400000" algn="ctr" rotWithShape="0">
                    <a:srgbClr val="6E747A">
                      <a:alpha val="43000"/>
                    </a:srgbClr>
                  </a:outerShdw>
                </a:effectLst>
              </a:rPr>
              <a:t>Project Introduction</a:t>
            </a:r>
          </a:p>
        </p:txBody>
      </p:sp>
      <p:sp>
        <p:nvSpPr>
          <p:cNvPr id="5" name="TextBox 4">
            <a:extLst>
              <a:ext uri="{FF2B5EF4-FFF2-40B4-BE49-F238E27FC236}">
                <a16:creationId xmlns:a16="http://schemas.microsoft.com/office/drawing/2014/main" id="{66791CDB-EAD5-FB33-B39A-1EE5C2BF80F6}"/>
              </a:ext>
            </a:extLst>
          </p:cNvPr>
          <p:cNvSpPr txBox="1"/>
          <p:nvPr/>
        </p:nvSpPr>
        <p:spPr>
          <a:xfrm>
            <a:off x="1073683" y="1999013"/>
            <a:ext cx="7963390" cy="584775"/>
          </a:xfrm>
          <a:prstGeom prst="rect">
            <a:avLst/>
          </a:prstGeom>
          <a:noFill/>
        </p:spPr>
        <p:txBody>
          <a:bodyPr wrap="square">
            <a:spAutoFit/>
          </a:bodyPr>
          <a:lstStyle/>
          <a:p>
            <a:pPr algn="l"/>
            <a:r>
              <a:rPr lang="en-US" sz="3200" b="1" dirty="0">
                <a:ln w="0"/>
                <a:effectLst>
                  <a:outerShdw blurRad="38100" dist="25400" dir="5400000" algn="ctr" rotWithShape="0">
                    <a:srgbClr val="6E747A">
                      <a:alpha val="43000"/>
                    </a:srgbClr>
                  </a:outerShdw>
                </a:effectLst>
                <a:latin typeface="Microsoft JhengHei" panose="020B0604030504040204" pitchFamily="34" charset="-120"/>
                <a:ea typeface="Microsoft JhengHei" panose="020B0604030504040204" pitchFamily="34" charset="-120"/>
              </a:rPr>
              <a:t>What is Banking Management System:</a:t>
            </a:r>
          </a:p>
        </p:txBody>
      </p:sp>
      <p:sp>
        <p:nvSpPr>
          <p:cNvPr id="7" name="TextBox 6">
            <a:extLst>
              <a:ext uri="{FF2B5EF4-FFF2-40B4-BE49-F238E27FC236}">
                <a16:creationId xmlns:a16="http://schemas.microsoft.com/office/drawing/2014/main" id="{055790FC-F476-E8C8-7321-A6FA1ED24052}"/>
              </a:ext>
            </a:extLst>
          </p:cNvPr>
          <p:cNvSpPr txBox="1"/>
          <p:nvPr/>
        </p:nvSpPr>
        <p:spPr>
          <a:xfrm>
            <a:off x="788547" y="2776807"/>
            <a:ext cx="10473730" cy="3290773"/>
          </a:xfrm>
          <a:prstGeom prst="rect">
            <a:avLst/>
          </a:prstGeom>
          <a:noFill/>
        </p:spPr>
        <p:txBody>
          <a:bodyPr wrap="square">
            <a:spAutoFit/>
          </a:bodyPr>
          <a:lstStyle/>
          <a:p>
            <a:pPr marL="342900" marR="0" lvl="0" indent="-342900" algn="just">
              <a:lnSpc>
                <a:spcPct val="150000"/>
              </a:lnSpc>
              <a:spcBef>
                <a:spcPts val="0"/>
              </a:spcBef>
              <a:spcAft>
                <a:spcPts val="800"/>
              </a:spcAft>
              <a:buFont typeface="Wingdings" panose="05000000000000000000" pitchFamily="2" charset="2"/>
              <a:buChar char=""/>
            </a:pPr>
            <a:r>
              <a:rPr lang="en-US"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Bank management </a:t>
            </a:r>
            <a:r>
              <a:rPr lang="en-US"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is characterized by the specific object of management – financial relations connected with banking activities and other relations, also connected with </a:t>
            </a:r>
            <a:r>
              <a:rPr lang="en-US"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implementing management </a:t>
            </a:r>
            <a:r>
              <a:rPr lang="en-US"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functions in banking.</a:t>
            </a:r>
          </a:p>
          <a:p>
            <a:pPr marL="342900" marR="0" lvl="0" indent="-342900" algn="just">
              <a:lnSpc>
                <a:spcPct val="150000"/>
              </a:lnSpc>
              <a:spcBef>
                <a:spcPts val="0"/>
              </a:spcBef>
              <a:spcAft>
                <a:spcPts val="800"/>
              </a:spcAft>
              <a:buFont typeface="Wingdings" panose="05000000000000000000" pitchFamily="2" charset="2"/>
              <a:buChar char=""/>
            </a:pPr>
            <a:endParaRPr lang="en-US" sz="600"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endParaRPr>
          </a:p>
          <a:p>
            <a:pPr marL="342900" marR="0" lvl="0" indent="-342900" algn="just">
              <a:lnSpc>
                <a:spcPct val="150000"/>
              </a:lnSpc>
              <a:spcBef>
                <a:spcPts val="0"/>
              </a:spcBef>
              <a:spcAft>
                <a:spcPts val="800"/>
              </a:spcAft>
              <a:buFont typeface="Wingdings" panose="05000000000000000000" pitchFamily="2" charset="2"/>
              <a:buChar char=""/>
            </a:pPr>
            <a:r>
              <a:rPr lang="en-US"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Bank management </a:t>
            </a:r>
            <a:r>
              <a:rPr lang="en-US"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refers to the process of managing the bank’s statutory activity. It is characterized by the specific object of management – financial relations connected with banking activities and other relations, also connected with implementing management functions in banking.</a:t>
            </a:r>
          </a:p>
        </p:txBody>
      </p:sp>
    </p:spTree>
    <p:extLst>
      <p:ext uri="{BB962C8B-B14F-4D97-AF65-F5344CB8AC3E}">
        <p14:creationId xmlns:p14="http://schemas.microsoft.com/office/powerpoint/2010/main" val="2645028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4E86772-AE42-89B2-D9B8-09C7E5688F16}"/>
              </a:ext>
            </a:extLst>
          </p:cNvPr>
          <p:cNvSpPr txBox="1"/>
          <p:nvPr/>
        </p:nvSpPr>
        <p:spPr>
          <a:xfrm>
            <a:off x="1063851" y="2087503"/>
            <a:ext cx="7963390" cy="584775"/>
          </a:xfrm>
          <a:prstGeom prst="rect">
            <a:avLst/>
          </a:prstGeom>
          <a:noFill/>
        </p:spPr>
        <p:txBody>
          <a:bodyPr wrap="square">
            <a:spAutoFit/>
          </a:bodyPr>
          <a:lstStyle/>
          <a:p>
            <a:pPr algn="l"/>
            <a:r>
              <a:rPr lang="en-US" sz="3200" b="1" dirty="0">
                <a:ln w="0"/>
                <a:effectLst>
                  <a:outerShdw blurRad="38100" dist="25400" dir="5400000" algn="ctr" rotWithShape="0">
                    <a:srgbClr val="6E747A">
                      <a:alpha val="43000"/>
                    </a:srgbClr>
                  </a:outerShdw>
                </a:effectLst>
                <a:latin typeface="Microsoft JhengHei" panose="020B0604030504040204" pitchFamily="34" charset="-120"/>
                <a:ea typeface="Microsoft JhengHei" panose="020B0604030504040204" pitchFamily="34" charset="-120"/>
              </a:rPr>
              <a:t>What is Transaction activity:</a:t>
            </a:r>
          </a:p>
        </p:txBody>
      </p:sp>
      <p:sp>
        <p:nvSpPr>
          <p:cNvPr id="11" name="TextBox 10">
            <a:extLst>
              <a:ext uri="{FF2B5EF4-FFF2-40B4-BE49-F238E27FC236}">
                <a16:creationId xmlns:a16="http://schemas.microsoft.com/office/drawing/2014/main" id="{BF279F00-E53D-1927-7809-7CA564974AA9}"/>
              </a:ext>
            </a:extLst>
          </p:cNvPr>
          <p:cNvSpPr txBox="1"/>
          <p:nvPr/>
        </p:nvSpPr>
        <p:spPr>
          <a:xfrm>
            <a:off x="788547" y="3070471"/>
            <a:ext cx="10473730" cy="2736775"/>
          </a:xfrm>
          <a:prstGeom prst="rect">
            <a:avLst/>
          </a:prstGeom>
          <a:noFill/>
        </p:spPr>
        <p:txBody>
          <a:bodyPr wrap="square">
            <a:spAutoFit/>
          </a:bodyPr>
          <a:lstStyle/>
          <a:p>
            <a:pPr marL="342900" marR="0" lvl="0" indent="-342900" algn="just">
              <a:lnSpc>
                <a:spcPct val="150000"/>
              </a:lnSpc>
              <a:spcBef>
                <a:spcPts val="0"/>
              </a:spcBef>
              <a:spcAft>
                <a:spcPts val="800"/>
              </a:spcAft>
              <a:buFont typeface="Wingdings" panose="05000000000000000000" pitchFamily="2" charset="2"/>
              <a:buChar char=""/>
            </a:pPr>
            <a:r>
              <a:rPr lang="en-US"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A transaction </a:t>
            </a:r>
            <a:r>
              <a:rPr lang="en-US"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is any kind of action involved in conducting business, or an interaction between people. When you go to the bank, fill out a form, and deposit your paycheck, you make a transaction.</a:t>
            </a:r>
          </a:p>
          <a:p>
            <a:pPr marR="0" lvl="0" algn="just">
              <a:lnSpc>
                <a:spcPct val="150000"/>
              </a:lnSpc>
              <a:spcBef>
                <a:spcPts val="0"/>
              </a:spcBef>
              <a:spcAft>
                <a:spcPts val="800"/>
              </a:spcAft>
            </a:pPr>
            <a:endParaRPr lang="en-US"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endParaRPr>
          </a:p>
          <a:p>
            <a:pPr marL="342900" marR="0" lvl="0" indent="-342900" algn="just">
              <a:lnSpc>
                <a:spcPct val="150000"/>
              </a:lnSpc>
              <a:spcBef>
                <a:spcPts val="0"/>
              </a:spcBef>
              <a:spcAft>
                <a:spcPts val="800"/>
              </a:spcAft>
              <a:buFont typeface="Wingdings" panose="05000000000000000000" pitchFamily="2" charset="2"/>
              <a:buChar char=""/>
            </a:pPr>
            <a:r>
              <a:rPr lang="en-US"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It signals a financial agreement between two parties where one benefits financially by selling goods and services to another.</a:t>
            </a:r>
          </a:p>
        </p:txBody>
      </p:sp>
      <p:sp>
        <p:nvSpPr>
          <p:cNvPr id="12" name="TextBox 11">
            <a:extLst>
              <a:ext uri="{FF2B5EF4-FFF2-40B4-BE49-F238E27FC236}">
                <a16:creationId xmlns:a16="http://schemas.microsoft.com/office/drawing/2014/main" id="{A0084D5F-257F-2D0A-7792-209E4FC7612B}"/>
              </a:ext>
            </a:extLst>
          </p:cNvPr>
          <p:cNvSpPr txBox="1"/>
          <p:nvPr/>
        </p:nvSpPr>
        <p:spPr>
          <a:xfrm>
            <a:off x="3918339" y="581139"/>
            <a:ext cx="4355321" cy="707886"/>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000" dirty="0">
                <a:ln w="0">
                  <a:solidFill>
                    <a:schemeClr val="tx1"/>
                  </a:solidFill>
                </a:ln>
                <a:solidFill>
                  <a:srgbClr val="002060"/>
                </a:solidFill>
                <a:effectLst>
                  <a:outerShdw blurRad="38100" dist="25400" dir="5400000" algn="ctr" rotWithShape="0">
                    <a:srgbClr val="6E747A">
                      <a:alpha val="43000"/>
                    </a:srgbClr>
                  </a:outerShdw>
                </a:effectLst>
              </a:rPr>
              <a:t>Project Introduction</a:t>
            </a:r>
          </a:p>
        </p:txBody>
      </p:sp>
    </p:spTree>
    <p:extLst>
      <p:ext uri="{BB962C8B-B14F-4D97-AF65-F5344CB8AC3E}">
        <p14:creationId xmlns:p14="http://schemas.microsoft.com/office/powerpoint/2010/main" val="688937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FE331F0-095F-56D0-9AD6-01DE064710B3}"/>
              </a:ext>
            </a:extLst>
          </p:cNvPr>
          <p:cNvSpPr txBox="1"/>
          <p:nvPr/>
        </p:nvSpPr>
        <p:spPr>
          <a:xfrm>
            <a:off x="1117354" y="2980416"/>
            <a:ext cx="9957290" cy="2219967"/>
          </a:xfrm>
          <a:prstGeom prst="rect">
            <a:avLst/>
          </a:prstGeom>
          <a:noFill/>
        </p:spPr>
        <p:txBody>
          <a:bodyPr wrap="square">
            <a:spAutoFit/>
          </a:bodyPr>
          <a:lstStyle/>
          <a:p>
            <a:pPr marL="285750" marR="0" indent="-285750" algn="just">
              <a:lnSpc>
                <a:spcPct val="200000"/>
              </a:lnSpc>
              <a:spcBef>
                <a:spcPts val="0"/>
              </a:spcBef>
              <a:spcAft>
                <a:spcPts val="800"/>
              </a:spcAft>
              <a:buFont typeface="Wingdings" panose="05000000000000000000" pitchFamily="2" charset="2"/>
              <a:buChar char="§"/>
            </a:pPr>
            <a:r>
              <a:rPr lang="en-US"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In this project, we created offline Banking application system which provides services for user. There we use different packages and methods to make it easy to usable and easier using </a:t>
            </a:r>
            <a:r>
              <a:rPr lang="en-US"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Command Line Interface (CLI). </a:t>
            </a:r>
            <a:r>
              <a:rPr lang="en-US"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Where we can create account and perform some Transactional related activities.  </a:t>
            </a:r>
          </a:p>
        </p:txBody>
      </p:sp>
      <p:sp>
        <p:nvSpPr>
          <p:cNvPr id="2" name="TextBox 1">
            <a:extLst>
              <a:ext uri="{FF2B5EF4-FFF2-40B4-BE49-F238E27FC236}">
                <a16:creationId xmlns:a16="http://schemas.microsoft.com/office/drawing/2014/main" id="{3CFB5F54-C65A-4384-3AE6-42D290B58228}"/>
              </a:ext>
            </a:extLst>
          </p:cNvPr>
          <p:cNvSpPr txBox="1"/>
          <p:nvPr/>
        </p:nvSpPr>
        <p:spPr>
          <a:xfrm>
            <a:off x="1073683" y="2087503"/>
            <a:ext cx="7963390" cy="584775"/>
          </a:xfrm>
          <a:prstGeom prst="rect">
            <a:avLst/>
          </a:prstGeom>
          <a:noFill/>
        </p:spPr>
        <p:txBody>
          <a:bodyPr wrap="square">
            <a:spAutoFit/>
          </a:bodyPr>
          <a:lstStyle/>
          <a:p>
            <a:pPr algn="l"/>
            <a:r>
              <a:rPr lang="en-US" sz="3200" b="1" dirty="0">
                <a:ln w="0"/>
                <a:effectLst>
                  <a:outerShdw blurRad="38100" dist="25400" dir="5400000" algn="ctr" rotWithShape="0">
                    <a:srgbClr val="6E747A">
                      <a:alpha val="43000"/>
                    </a:srgbClr>
                  </a:outerShdw>
                </a:effectLst>
                <a:latin typeface="Microsoft JhengHei" panose="020B0604030504040204" pitchFamily="34" charset="-120"/>
                <a:ea typeface="Microsoft JhengHei" panose="020B0604030504040204" pitchFamily="34" charset="-120"/>
              </a:rPr>
              <a:t>What we represented in this project:</a:t>
            </a:r>
          </a:p>
        </p:txBody>
      </p:sp>
      <p:sp>
        <p:nvSpPr>
          <p:cNvPr id="3" name="TextBox 2">
            <a:extLst>
              <a:ext uri="{FF2B5EF4-FFF2-40B4-BE49-F238E27FC236}">
                <a16:creationId xmlns:a16="http://schemas.microsoft.com/office/drawing/2014/main" id="{7171A874-D6F3-CB4E-8EC4-FCFEE9E65A62}"/>
              </a:ext>
            </a:extLst>
          </p:cNvPr>
          <p:cNvSpPr txBox="1"/>
          <p:nvPr/>
        </p:nvSpPr>
        <p:spPr>
          <a:xfrm>
            <a:off x="4199767" y="604218"/>
            <a:ext cx="3792465" cy="707886"/>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000" dirty="0">
                <a:ln w="0">
                  <a:solidFill>
                    <a:schemeClr val="tx1"/>
                  </a:solidFill>
                </a:ln>
                <a:solidFill>
                  <a:srgbClr val="002060"/>
                </a:solidFill>
                <a:effectLst>
                  <a:outerShdw blurRad="38100" dist="25400" dir="5400000" algn="ctr" rotWithShape="0">
                    <a:srgbClr val="6E747A">
                      <a:alpha val="43000"/>
                    </a:srgbClr>
                  </a:outerShdw>
                </a:effectLst>
              </a:rPr>
              <a:t>Project Overview</a:t>
            </a:r>
          </a:p>
        </p:txBody>
      </p:sp>
    </p:spTree>
    <p:extLst>
      <p:ext uri="{BB962C8B-B14F-4D97-AF65-F5344CB8AC3E}">
        <p14:creationId xmlns:p14="http://schemas.microsoft.com/office/powerpoint/2010/main" val="2239855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1001566-0C72-1293-A326-7C07FD6B2645}"/>
              </a:ext>
            </a:extLst>
          </p:cNvPr>
          <p:cNvSpPr txBox="1"/>
          <p:nvPr/>
        </p:nvSpPr>
        <p:spPr>
          <a:xfrm>
            <a:off x="1073683" y="3638008"/>
            <a:ext cx="9957290" cy="1929759"/>
          </a:xfrm>
          <a:prstGeom prst="rect">
            <a:avLst/>
          </a:prstGeom>
          <a:noFill/>
        </p:spPr>
        <p:txBody>
          <a:bodyPr wrap="square">
            <a:spAutoFit/>
          </a:bodyPr>
          <a:lstStyle/>
          <a:p>
            <a:pPr marL="342900" marR="0" lvl="0" indent="-342900">
              <a:lnSpc>
                <a:spcPct val="107000"/>
              </a:lnSpc>
              <a:spcBef>
                <a:spcPts val="0"/>
              </a:spcBef>
              <a:spcAft>
                <a:spcPts val="0"/>
              </a:spcAft>
              <a:buFont typeface="+mj-lt"/>
              <a:buAutoNum type="arabicPeriod"/>
            </a:pPr>
            <a:r>
              <a:rPr lang="en-US"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import </a:t>
            </a:r>
            <a:r>
              <a:rPr lang="en-US" b="1" dirty="0" err="1">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java.io.FileOutputStream</a:t>
            </a:r>
            <a:r>
              <a:rPr lang="en-US"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a:t>
            </a:r>
          </a:p>
          <a:p>
            <a:pPr marL="457200" marR="0">
              <a:lnSpc>
                <a:spcPct val="107000"/>
              </a:lnSpc>
              <a:spcBef>
                <a:spcPts val="0"/>
              </a:spcBef>
              <a:spcAft>
                <a:spcPts val="0"/>
              </a:spcAft>
            </a:pPr>
            <a:r>
              <a:rPr lang="en-US"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 </a:t>
            </a:r>
          </a:p>
          <a:p>
            <a:pPr marL="342900" marR="0" lvl="0" indent="-342900" algn="just">
              <a:lnSpc>
                <a:spcPct val="115000"/>
              </a:lnSpc>
              <a:spcBef>
                <a:spcPts val="0"/>
              </a:spcBef>
              <a:spcAft>
                <a:spcPts val="800"/>
              </a:spcAft>
              <a:buFont typeface="Symbol" panose="05050102010706020507" pitchFamily="18" charset="2"/>
              <a:buChar char=""/>
            </a:pPr>
            <a:r>
              <a:rPr lang="en-US"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This package used for Write Details of Members which includes Account no, Account Holder name, Balance. After selecting create new account choice this package will be use there. After feeding details in Application program then all Details will be written in new data(.</a:t>
            </a:r>
            <a:r>
              <a:rPr lang="en-US" dirty="0" err="1">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dat</a:t>
            </a:r>
            <a:r>
              <a:rPr lang="en-US"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 file explicitly.</a:t>
            </a:r>
          </a:p>
        </p:txBody>
      </p:sp>
      <p:sp>
        <p:nvSpPr>
          <p:cNvPr id="8" name="TextBox 7">
            <a:extLst>
              <a:ext uri="{FF2B5EF4-FFF2-40B4-BE49-F238E27FC236}">
                <a16:creationId xmlns:a16="http://schemas.microsoft.com/office/drawing/2014/main" id="{8EDF36BF-5F58-D569-100E-CDD821875F22}"/>
              </a:ext>
            </a:extLst>
          </p:cNvPr>
          <p:cNvSpPr txBox="1"/>
          <p:nvPr/>
        </p:nvSpPr>
        <p:spPr>
          <a:xfrm>
            <a:off x="1073683" y="2087503"/>
            <a:ext cx="10000962" cy="1132490"/>
          </a:xfrm>
          <a:prstGeom prst="rect">
            <a:avLst/>
          </a:prstGeom>
          <a:noFill/>
        </p:spPr>
        <p:txBody>
          <a:bodyPr wrap="square">
            <a:spAutoFit/>
          </a:bodyPr>
          <a:lstStyle/>
          <a:p>
            <a:pPr marR="0" algn="just">
              <a:lnSpc>
                <a:spcPct val="150000"/>
              </a:lnSpc>
              <a:spcBef>
                <a:spcPts val="0"/>
              </a:spcBef>
              <a:spcAft>
                <a:spcPts val="800"/>
              </a:spcAft>
            </a:pPr>
            <a:r>
              <a:rPr lang="en-US" sz="2400" b="1" dirty="0">
                <a:ln w="0"/>
                <a:effectLst>
                  <a:outerShdw blurRad="38100" dist="25400" dir="5400000" algn="ctr" rotWithShape="0">
                    <a:srgbClr val="6E747A">
                      <a:alpha val="43000"/>
                    </a:srgbClr>
                  </a:outerShdw>
                </a:effectLst>
                <a:latin typeface="Microsoft JhengHei" panose="020B0604030504040204" pitchFamily="34" charset="-120"/>
                <a:ea typeface="Microsoft JhengHei" panose="020B0604030504040204" pitchFamily="34" charset="-120"/>
              </a:rPr>
              <a:t>Here we imported 5 packages with different works of them. Let’s discuss about each of them,</a:t>
            </a:r>
          </a:p>
        </p:txBody>
      </p:sp>
      <p:sp>
        <p:nvSpPr>
          <p:cNvPr id="10" name="TextBox 9">
            <a:extLst>
              <a:ext uri="{FF2B5EF4-FFF2-40B4-BE49-F238E27FC236}">
                <a16:creationId xmlns:a16="http://schemas.microsoft.com/office/drawing/2014/main" id="{62F38710-D4A8-36D1-2F47-E2084303A7C4}"/>
              </a:ext>
            </a:extLst>
          </p:cNvPr>
          <p:cNvSpPr txBox="1"/>
          <p:nvPr/>
        </p:nvSpPr>
        <p:spPr>
          <a:xfrm>
            <a:off x="4012257" y="614050"/>
            <a:ext cx="4167485" cy="707886"/>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000" dirty="0">
                <a:ln w="0">
                  <a:solidFill>
                    <a:schemeClr val="tx1"/>
                  </a:solidFill>
                </a:ln>
                <a:solidFill>
                  <a:srgbClr val="002060"/>
                </a:solidFill>
                <a:effectLst>
                  <a:outerShdw blurRad="38100" dist="25400" dir="5400000" algn="ctr" rotWithShape="0">
                    <a:srgbClr val="6E747A">
                      <a:alpha val="43000"/>
                    </a:srgbClr>
                  </a:outerShdw>
                </a:effectLst>
              </a:rPr>
              <a:t>Imported Packages</a:t>
            </a:r>
          </a:p>
        </p:txBody>
      </p:sp>
    </p:spTree>
    <p:extLst>
      <p:ext uri="{BB962C8B-B14F-4D97-AF65-F5344CB8AC3E}">
        <p14:creationId xmlns:p14="http://schemas.microsoft.com/office/powerpoint/2010/main" val="1495517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090CC9-0C2B-D47B-03F9-5AC2313F92AD}"/>
              </a:ext>
            </a:extLst>
          </p:cNvPr>
          <p:cNvSpPr txBox="1"/>
          <p:nvPr/>
        </p:nvSpPr>
        <p:spPr>
          <a:xfrm>
            <a:off x="1117354" y="2241827"/>
            <a:ext cx="9957290" cy="3269678"/>
          </a:xfrm>
          <a:prstGeom prst="rect">
            <a:avLst/>
          </a:prstGeom>
          <a:noFill/>
        </p:spPr>
        <p:txBody>
          <a:bodyPr wrap="square">
            <a:spAutoFit/>
          </a:bodyPr>
          <a:lstStyle/>
          <a:p>
            <a:pPr marL="342900" marR="0" lvl="0" indent="-342900" algn="just">
              <a:lnSpc>
                <a:spcPct val="150000"/>
              </a:lnSpc>
              <a:spcBef>
                <a:spcPts val="0"/>
              </a:spcBef>
              <a:spcAft>
                <a:spcPts val="0"/>
              </a:spcAft>
              <a:buAutoNum type="arabicPeriod" startAt="2"/>
            </a:pPr>
            <a:r>
              <a:rPr lang="en-US"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import </a:t>
            </a:r>
            <a:r>
              <a:rPr lang="en-US" b="1" dirty="0" err="1">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java.io.IOException</a:t>
            </a:r>
            <a:endParaRPr lang="en-US"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endParaRPr>
          </a:p>
          <a:p>
            <a:pPr marR="0" lvl="0" algn="just">
              <a:lnSpc>
                <a:spcPct val="150000"/>
              </a:lnSpc>
              <a:spcBef>
                <a:spcPts val="0"/>
              </a:spcBef>
              <a:spcAft>
                <a:spcPts val="0"/>
              </a:spcAft>
            </a:pPr>
            <a:endParaRPr lang="en-US" sz="700"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endParaRPr>
          </a:p>
          <a:p>
            <a:pPr marL="342900" marR="0" lvl="0" indent="-342900" algn="just">
              <a:lnSpc>
                <a:spcPct val="150000"/>
              </a:lnSpc>
              <a:spcBef>
                <a:spcPts val="0"/>
              </a:spcBef>
              <a:spcAft>
                <a:spcPts val="0"/>
              </a:spcAft>
              <a:buFont typeface="Symbol" panose="05050102010706020507" pitchFamily="18" charset="2"/>
              <a:buChar char=""/>
            </a:pPr>
            <a:r>
              <a:rPr lang="en-US"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This package will use to throw exception if any Input-Output exception found, then it will raise exception. </a:t>
            </a:r>
          </a:p>
          <a:p>
            <a:pPr marL="457200" marR="0" algn="just">
              <a:lnSpc>
                <a:spcPct val="150000"/>
              </a:lnSpc>
              <a:spcBef>
                <a:spcPts val="0"/>
              </a:spcBef>
              <a:spcAft>
                <a:spcPts val="0"/>
              </a:spcAft>
            </a:pPr>
            <a:endParaRPr lang="en-US"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endParaRPr>
          </a:p>
          <a:p>
            <a:pPr marL="342900" marR="0" lvl="0" indent="-342900" algn="just">
              <a:lnSpc>
                <a:spcPct val="150000"/>
              </a:lnSpc>
              <a:spcBef>
                <a:spcPts val="0"/>
              </a:spcBef>
              <a:spcAft>
                <a:spcPts val="0"/>
              </a:spcAft>
              <a:buAutoNum type="arabicPeriod" startAt="3"/>
            </a:pPr>
            <a:r>
              <a:rPr lang="en-US"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import </a:t>
            </a:r>
            <a:r>
              <a:rPr lang="en-US" b="1" dirty="0" err="1">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java.util.ArrayList</a:t>
            </a:r>
            <a:endParaRPr lang="en-US"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endParaRPr>
          </a:p>
          <a:p>
            <a:pPr marL="342900" marR="0" lvl="0" indent="-342900" algn="just">
              <a:lnSpc>
                <a:spcPct val="150000"/>
              </a:lnSpc>
              <a:spcBef>
                <a:spcPts val="0"/>
              </a:spcBef>
              <a:spcAft>
                <a:spcPts val="0"/>
              </a:spcAft>
              <a:buAutoNum type="arabicPeriod" startAt="3"/>
            </a:pPr>
            <a:endParaRPr lang="en-US" sz="700"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endParaRPr>
          </a:p>
          <a:p>
            <a:pPr marL="342900" marR="0" lvl="0" indent="-342900" algn="just">
              <a:lnSpc>
                <a:spcPct val="150000"/>
              </a:lnSpc>
              <a:spcBef>
                <a:spcPts val="0"/>
              </a:spcBef>
              <a:spcAft>
                <a:spcPts val="800"/>
              </a:spcAft>
              <a:buFont typeface="Symbol" panose="05050102010706020507" pitchFamily="18" charset="2"/>
              <a:buChar char=""/>
            </a:pPr>
            <a:r>
              <a:rPr lang="en-US" dirty="0" err="1">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ArrayList</a:t>
            </a:r>
            <a:r>
              <a:rPr lang="en-US"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 package is mainly used for create </a:t>
            </a:r>
            <a:r>
              <a:rPr lang="en-US" dirty="0" err="1">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ArrayList</a:t>
            </a:r>
            <a:r>
              <a:rPr lang="en-US"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 Object. Here we used it for store account _no. for some transactional related services.</a:t>
            </a:r>
          </a:p>
        </p:txBody>
      </p:sp>
      <p:sp>
        <p:nvSpPr>
          <p:cNvPr id="6" name="TextBox 5">
            <a:extLst>
              <a:ext uri="{FF2B5EF4-FFF2-40B4-BE49-F238E27FC236}">
                <a16:creationId xmlns:a16="http://schemas.microsoft.com/office/drawing/2014/main" id="{31D9C50F-45C5-5627-22DC-D24EFE883963}"/>
              </a:ext>
            </a:extLst>
          </p:cNvPr>
          <p:cNvSpPr txBox="1"/>
          <p:nvPr/>
        </p:nvSpPr>
        <p:spPr>
          <a:xfrm>
            <a:off x="4012257" y="614050"/>
            <a:ext cx="4167485" cy="707886"/>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000" dirty="0">
                <a:ln w="0">
                  <a:solidFill>
                    <a:schemeClr val="tx1"/>
                  </a:solidFill>
                </a:ln>
                <a:solidFill>
                  <a:srgbClr val="002060"/>
                </a:solidFill>
                <a:effectLst>
                  <a:outerShdw blurRad="38100" dist="25400" dir="5400000" algn="ctr" rotWithShape="0">
                    <a:srgbClr val="6E747A">
                      <a:alpha val="43000"/>
                    </a:srgbClr>
                  </a:outerShdw>
                </a:effectLst>
              </a:rPr>
              <a:t>Imported Packages</a:t>
            </a:r>
          </a:p>
        </p:txBody>
      </p:sp>
    </p:spTree>
    <p:extLst>
      <p:ext uri="{BB962C8B-B14F-4D97-AF65-F5344CB8AC3E}">
        <p14:creationId xmlns:p14="http://schemas.microsoft.com/office/powerpoint/2010/main" val="738476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B173A49-DCFA-5E62-2E93-E180C27837FB}"/>
              </a:ext>
            </a:extLst>
          </p:cNvPr>
          <p:cNvSpPr txBox="1"/>
          <p:nvPr/>
        </p:nvSpPr>
        <p:spPr>
          <a:xfrm>
            <a:off x="1117354" y="1823491"/>
            <a:ext cx="9957290" cy="4476418"/>
          </a:xfrm>
          <a:prstGeom prst="rect">
            <a:avLst/>
          </a:prstGeom>
          <a:noFill/>
        </p:spPr>
        <p:txBody>
          <a:bodyPr wrap="square">
            <a:spAutoFit/>
          </a:bodyPr>
          <a:lstStyle/>
          <a:p>
            <a:pPr marR="0" lvl="0" algn="just">
              <a:lnSpc>
                <a:spcPct val="115000"/>
              </a:lnSpc>
              <a:spcBef>
                <a:spcPts val="0"/>
              </a:spcBef>
              <a:spcAft>
                <a:spcPts val="800"/>
              </a:spcAft>
            </a:pPr>
            <a:r>
              <a:rPr lang="en-US"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4.  import </a:t>
            </a:r>
            <a:r>
              <a:rPr lang="en-US" b="1" dirty="0" err="1">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java.util.List</a:t>
            </a:r>
            <a:endParaRPr lang="en-US"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endParaRPr>
          </a:p>
          <a:p>
            <a:pPr marL="342900" indent="-342900" algn="just" fontAlgn="t">
              <a:lnSpc>
                <a:spcPct val="150000"/>
              </a:lnSpc>
              <a:buFont typeface="Symbol" panose="05050102010706020507" pitchFamily="18" charset="2"/>
              <a:buChar char=""/>
            </a:pPr>
            <a:r>
              <a:rPr lang="en-US"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List in Java provides the facility to maintain the ordered collection. It contains the index-based methods to insert, update, delete and search the elements. It can have the duplicate elements also. We can also store the null elements in the list. The List interface is found in the </a:t>
            </a:r>
            <a:r>
              <a:rPr lang="en-US" dirty="0" err="1">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java.util</a:t>
            </a:r>
            <a:r>
              <a:rPr lang="en-US"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 package and inherits the Collection interface.</a:t>
            </a:r>
          </a:p>
          <a:p>
            <a:pPr marL="457200" marR="0" algn="just" fontAlgn="t">
              <a:lnSpc>
                <a:spcPct val="115000"/>
              </a:lnSpc>
              <a:spcBef>
                <a:spcPts val="0"/>
              </a:spcBef>
              <a:spcAft>
                <a:spcPts val="300"/>
              </a:spcAft>
            </a:pPr>
            <a:endParaRPr lang="en-US" sz="1200"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endParaRPr>
          </a:p>
          <a:p>
            <a:pPr marR="0" lvl="0" algn="just">
              <a:lnSpc>
                <a:spcPct val="115000"/>
              </a:lnSpc>
              <a:spcBef>
                <a:spcPts val="0"/>
              </a:spcBef>
              <a:spcAft>
                <a:spcPts val="0"/>
              </a:spcAft>
            </a:pPr>
            <a:r>
              <a:rPr lang="en-US"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5.  import </a:t>
            </a:r>
            <a:r>
              <a:rPr lang="en-US" b="1" dirty="0" err="1">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java.util.Scanner</a:t>
            </a:r>
            <a:endParaRPr lang="en-US"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endParaRPr>
          </a:p>
          <a:p>
            <a:pPr marL="285750" marR="0" algn="just">
              <a:lnSpc>
                <a:spcPct val="115000"/>
              </a:lnSpc>
              <a:spcBef>
                <a:spcPts val="0"/>
              </a:spcBef>
              <a:spcAft>
                <a:spcPts val="0"/>
              </a:spcAft>
            </a:pPr>
            <a:endParaRPr lang="en-US" sz="400"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endParaRPr>
          </a:p>
          <a:p>
            <a:pPr marL="342900" indent="-342900" algn="just">
              <a:lnSpc>
                <a:spcPct val="150000"/>
              </a:lnSpc>
              <a:buFont typeface="Symbol" panose="05050102010706020507" pitchFamily="18" charset="2"/>
              <a:buChar char=""/>
            </a:pPr>
            <a:r>
              <a:rPr lang="en-US"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Scanner is most useful package imported in this Application program where we can take any input from user and after that we can do any activities. Without Scanner package make this program would bit complex in input view.</a:t>
            </a:r>
          </a:p>
        </p:txBody>
      </p:sp>
      <p:sp>
        <p:nvSpPr>
          <p:cNvPr id="7" name="TextBox 6">
            <a:extLst>
              <a:ext uri="{FF2B5EF4-FFF2-40B4-BE49-F238E27FC236}">
                <a16:creationId xmlns:a16="http://schemas.microsoft.com/office/drawing/2014/main" id="{3CB61878-8C6F-40D8-42A6-CFFD1DB56B32}"/>
              </a:ext>
            </a:extLst>
          </p:cNvPr>
          <p:cNvSpPr txBox="1"/>
          <p:nvPr/>
        </p:nvSpPr>
        <p:spPr>
          <a:xfrm>
            <a:off x="4012257" y="614050"/>
            <a:ext cx="4167485" cy="707886"/>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000" dirty="0">
                <a:ln w="0">
                  <a:solidFill>
                    <a:schemeClr val="tx1"/>
                  </a:solidFill>
                </a:ln>
                <a:solidFill>
                  <a:srgbClr val="002060"/>
                </a:solidFill>
                <a:effectLst>
                  <a:outerShdw blurRad="38100" dist="25400" dir="5400000" algn="ctr" rotWithShape="0">
                    <a:srgbClr val="6E747A">
                      <a:alpha val="43000"/>
                    </a:srgbClr>
                  </a:outerShdw>
                </a:effectLst>
              </a:rPr>
              <a:t>Imported Packages</a:t>
            </a:r>
          </a:p>
        </p:txBody>
      </p:sp>
    </p:spTree>
    <p:extLst>
      <p:ext uri="{BB962C8B-B14F-4D97-AF65-F5344CB8AC3E}">
        <p14:creationId xmlns:p14="http://schemas.microsoft.com/office/powerpoint/2010/main" val="2318575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CD895A-95B0-4076-858C-18DA60B122BC}"/>
              </a:ext>
            </a:extLst>
          </p:cNvPr>
          <p:cNvSpPr txBox="1"/>
          <p:nvPr/>
        </p:nvSpPr>
        <p:spPr>
          <a:xfrm>
            <a:off x="2006127" y="611998"/>
            <a:ext cx="8179743" cy="707886"/>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000" dirty="0">
                <a:ln w="0">
                  <a:solidFill>
                    <a:schemeClr val="tx1"/>
                  </a:solidFill>
                </a:ln>
                <a:solidFill>
                  <a:srgbClr val="002060"/>
                </a:solidFill>
                <a:effectLst>
                  <a:outerShdw blurRad="38100" dist="25400" dir="5400000" algn="ctr" rotWithShape="0">
                    <a:srgbClr val="6E747A">
                      <a:alpha val="43000"/>
                    </a:srgbClr>
                  </a:outerShdw>
                </a:effectLst>
              </a:rPr>
              <a:t>All services in this Application Program</a:t>
            </a:r>
          </a:p>
        </p:txBody>
      </p:sp>
      <p:sp>
        <p:nvSpPr>
          <p:cNvPr id="7" name="TextBox 6">
            <a:extLst>
              <a:ext uri="{FF2B5EF4-FFF2-40B4-BE49-F238E27FC236}">
                <a16:creationId xmlns:a16="http://schemas.microsoft.com/office/drawing/2014/main" id="{7E0B3142-E3FE-C495-8CCB-BE8C7403DEF9}"/>
              </a:ext>
            </a:extLst>
          </p:cNvPr>
          <p:cNvSpPr txBox="1"/>
          <p:nvPr/>
        </p:nvSpPr>
        <p:spPr>
          <a:xfrm>
            <a:off x="1150374" y="1798509"/>
            <a:ext cx="10048568" cy="494302"/>
          </a:xfrm>
          <a:prstGeom prst="rect">
            <a:avLst/>
          </a:prstGeom>
          <a:noFill/>
        </p:spPr>
        <p:txBody>
          <a:bodyPr wrap="square">
            <a:spAutoFit/>
          </a:bodyPr>
          <a:lstStyle/>
          <a:p>
            <a:pPr algn="just">
              <a:lnSpc>
                <a:spcPct val="150000"/>
              </a:lnSpc>
              <a:spcAft>
                <a:spcPts val="800"/>
              </a:spcAft>
            </a:pPr>
            <a:r>
              <a:rPr lang="en-US" sz="2000"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There are different total 5 services we tried to perform, which includes:</a:t>
            </a:r>
          </a:p>
        </p:txBody>
      </p:sp>
      <p:sp>
        <p:nvSpPr>
          <p:cNvPr id="12" name="TextBox 11">
            <a:extLst>
              <a:ext uri="{FF2B5EF4-FFF2-40B4-BE49-F238E27FC236}">
                <a16:creationId xmlns:a16="http://schemas.microsoft.com/office/drawing/2014/main" id="{41C9DA2D-2404-BF18-AC43-D5A16D5F696F}"/>
              </a:ext>
            </a:extLst>
          </p:cNvPr>
          <p:cNvSpPr txBox="1"/>
          <p:nvPr/>
        </p:nvSpPr>
        <p:spPr>
          <a:xfrm>
            <a:off x="1071714" y="2383249"/>
            <a:ext cx="10048568" cy="3739485"/>
          </a:xfrm>
          <a:prstGeom prst="rect">
            <a:avLst/>
          </a:prstGeom>
          <a:noFill/>
        </p:spPr>
        <p:txBody>
          <a:bodyPr wrap="square">
            <a:spAutoFit/>
          </a:bodyPr>
          <a:lstStyle/>
          <a:p>
            <a:pPr marR="0" lvl="0" algn="just" fontAlgn="t">
              <a:lnSpc>
                <a:spcPct val="150000"/>
              </a:lnSpc>
              <a:spcBef>
                <a:spcPts val="0"/>
              </a:spcBef>
              <a:spcAft>
                <a:spcPts val="0"/>
              </a:spcAft>
            </a:pPr>
            <a:r>
              <a:rPr lang="en-US"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1.   Creating Account</a:t>
            </a:r>
          </a:p>
          <a:p>
            <a:pPr marL="342900" marR="0" lvl="0" indent="-342900" algn="just" fontAlgn="t">
              <a:lnSpc>
                <a:spcPct val="150000"/>
              </a:lnSpc>
              <a:spcBef>
                <a:spcPts val="0"/>
              </a:spcBef>
              <a:spcAft>
                <a:spcPts val="0"/>
              </a:spcAft>
              <a:buFont typeface="Symbol" panose="05050102010706020507" pitchFamily="18" charset="2"/>
              <a:buChar char=""/>
            </a:pPr>
            <a:r>
              <a:rPr lang="en-US"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Create New account for transact services.</a:t>
            </a:r>
          </a:p>
          <a:p>
            <a:pPr marR="0" lvl="0" algn="just" fontAlgn="t">
              <a:lnSpc>
                <a:spcPct val="150000"/>
              </a:lnSpc>
              <a:spcBef>
                <a:spcPts val="0"/>
              </a:spcBef>
              <a:spcAft>
                <a:spcPts val="0"/>
              </a:spcAft>
            </a:pPr>
            <a:endParaRPr lang="en-US" sz="700"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endParaRPr>
          </a:p>
          <a:p>
            <a:pPr marR="0" lvl="0" algn="just" fontAlgn="t">
              <a:lnSpc>
                <a:spcPct val="150000"/>
              </a:lnSpc>
              <a:spcBef>
                <a:spcPts val="0"/>
              </a:spcBef>
              <a:spcAft>
                <a:spcPts val="0"/>
              </a:spcAft>
            </a:pPr>
            <a:r>
              <a:rPr lang="en-US"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2.   Deposit Account</a:t>
            </a:r>
          </a:p>
          <a:p>
            <a:pPr marL="342900" marR="0" lvl="0" indent="-342900" algn="just" fontAlgn="t">
              <a:lnSpc>
                <a:spcPct val="150000"/>
              </a:lnSpc>
              <a:spcBef>
                <a:spcPts val="0"/>
              </a:spcBef>
              <a:spcAft>
                <a:spcPts val="0"/>
              </a:spcAft>
              <a:buFont typeface="Symbol" panose="05050102010706020507" pitchFamily="18" charset="2"/>
              <a:buChar char=""/>
            </a:pPr>
            <a:r>
              <a:rPr lang="en-US"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Deposit amount in specific account with considering them account number. Where we add amount in account balance.</a:t>
            </a:r>
          </a:p>
          <a:p>
            <a:pPr marR="0" lvl="0" algn="just" fontAlgn="t">
              <a:lnSpc>
                <a:spcPct val="150000"/>
              </a:lnSpc>
              <a:spcBef>
                <a:spcPts val="0"/>
              </a:spcBef>
              <a:spcAft>
                <a:spcPts val="0"/>
              </a:spcAft>
            </a:pPr>
            <a:endParaRPr lang="en-US" sz="700"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endParaRPr>
          </a:p>
          <a:p>
            <a:pPr marR="0" lvl="0" algn="just" fontAlgn="t">
              <a:lnSpc>
                <a:spcPct val="150000"/>
              </a:lnSpc>
              <a:spcBef>
                <a:spcPts val="0"/>
              </a:spcBef>
              <a:spcAft>
                <a:spcPts val="0"/>
              </a:spcAft>
            </a:pPr>
            <a:r>
              <a:rPr lang="en-US" b="1"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3.   Withdraw Account</a:t>
            </a:r>
          </a:p>
          <a:p>
            <a:pPr marL="342900" marR="0" lvl="0" indent="-342900" algn="just" fontAlgn="t">
              <a:lnSpc>
                <a:spcPct val="150000"/>
              </a:lnSpc>
              <a:spcBef>
                <a:spcPts val="0"/>
              </a:spcBef>
              <a:spcAft>
                <a:spcPts val="0"/>
              </a:spcAft>
              <a:buFont typeface="Symbol" panose="05050102010706020507" pitchFamily="18" charset="2"/>
              <a:buChar char=""/>
            </a:pPr>
            <a:r>
              <a:rPr lang="en-US" dirty="0">
                <a:ln w="0"/>
                <a:effectLst>
                  <a:outerShdw blurRad="38100" dist="25400" dir="5400000" algn="ctr" rotWithShape="0">
                    <a:srgbClr val="6E747A">
                      <a:alpha val="43000"/>
                    </a:srgbClr>
                  </a:outerShdw>
                </a:effectLst>
                <a:latin typeface="Lucida Fax" panose="02060602050505020204" pitchFamily="18" charset="0"/>
                <a:ea typeface="Microsoft JhengHei UI Light" panose="020B0304030504040204" pitchFamily="34" charset="-120"/>
              </a:rPr>
              <a:t>Withdraw amount from specified account with considering them account number. Where we subtract amount in account balance.</a:t>
            </a:r>
          </a:p>
        </p:txBody>
      </p:sp>
    </p:spTree>
    <p:extLst>
      <p:ext uri="{BB962C8B-B14F-4D97-AF65-F5344CB8AC3E}">
        <p14:creationId xmlns:p14="http://schemas.microsoft.com/office/powerpoint/2010/main" val="7085468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252</TotalTime>
  <Words>738</Words>
  <Application>Microsoft Office PowerPoint</Application>
  <PresentationFormat>Widescreen</PresentationFormat>
  <Paragraphs>77</Paragraphs>
  <Slides>12</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2" baseType="lpstr">
      <vt:lpstr>Microsoft JhengHei</vt:lpstr>
      <vt:lpstr>Microsoft JhengHei UI Light</vt:lpstr>
      <vt:lpstr>Arial</vt:lpstr>
      <vt:lpstr>Calibri</vt:lpstr>
      <vt:lpstr>Calibri Light</vt:lpstr>
      <vt:lpstr>Lucida Fax</vt:lpstr>
      <vt:lpstr>Symbol</vt:lpstr>
      <vt:lpstr>Wingdings</vt:lpstr>
      <vt:lpstr>Retrospect</vt:lpstr>
      <vt:lpstr>Package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Sudhirkumar Kuchara</dc:creator>
  <cp:lastModifiedBy>Sudhirkumar Kuchara</cp:lastModifiedBy>
  <cp:revision>253</cp:revision>
  <dcterms:created xsi:type="dcterms:W3CDTF">2023-01-25T17:04:50Z</dcterms:created>
  <dcterms:modified xsi:type="dcterms:W3CDTF">2023-06-26T17:37:51Z</dcterms:modified>
</cp:coreProperties>
</file>