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9"/>
  </p:notesMasterIdLst>
  <p:sldIdLst>
    <p:sldId id="256" r:id="rId2"/>
    <p:sldId id="257" r:id="rId3"/>
    <p:sldId id="258" r:id="rId4"/>
    <p:sldId id="259" r:id="rId5"/>
    <p:sldId id="260" r:id="rId6"/>
    <p:sldId id="266" r:id="rId7"/>
    <p:sldId id="261" r:id="rId8"/>
    <p:sldId id="267" r:id="rId9"/>
    <p:sldId id="268" r:id="rId10"/>
    <p:sldId id="271" r:id="rId11"/>
    <p:sldId id="272" r:id="rId12"/>
    <p:sldId id="269" r:id="rId13"/>
    <p:sldId id="270" r:id="rId14"/>
    <p:sldId id="273" r:id="rId15"/>
    <p:sldId id="274" r:id="rId16"/>
    <p:sldId id="262" r:id="rId17"/>
    <p:sldId id="263" r:id="rId18"/>
    <p:sldId id="264" r:id="rId19"/>
    <p:sldId id="265"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68"/>
  </p:normalViewPr>
  <p:slideViewPr>
    <p:cSldViewPr snapToGrid="0">
      <p:cViewPr varScale="1">
        <p:scale>
          <a:sx n="84" d="100"/>
          <a:sy n="84"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63B693-B40E-4A4D-AC6C-FD28A1C3843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9C1700-219C-4828-BD09-626E9C4BC9D3}">
      <dgm:prSet/>
      <dgm:spPr/>
      <dgm:t>
        <a:bodyPr/>
        <a:lstStyle/>
        <a:p>
          <a:r>
            <a:rPr lang="en-US"/>
            <a:t>Tableau </a:t>
          </a:r>
        </a:p>
      </dgm:t>
    </dgm:pt>
    <dgm:pt modelId="{417C3622-36B8-499C-9AFD-E8FB894DC501}" type="parTrans" cxnId="{509697E0-D054-4B46-9597-C1D204D85ED9}">
      <dgm:prSet/>
      <dgm:spPr/>
      <dgm:t>
        <a:bodyPr/>
        <a:lstStyle/>
        <a:p>
          <a:endParaRPr lang="en-US"/>
        </a:p>
      </dgm:t>
    </dgm:pt>
    <dgm:pt modelId="{A0834AE1-7754-4E4D-BBDE-8170C65AB50A}" type="sibTrans" cxnId="{509697E0-D054-4B46-9597-C1D204D85ED9}">
      <dgm:prSet/>
      <dgm:spPr/>
      <dgm:t>
        <a:bodyPr/>
        <a:lstStyle/>
        <a:p>
          <a:endParaRPr lang="en-US"/>
        </a:p>
      </dgm:t>
    </dgm:pt>
    <dgm:pt modelId="{56F3A84A-FAE6-4519-99CD-8E1D590678C3}">
      <dgm:prSet/>
      <dgm:spPr/>
      <dgm:t>
        <a:bodyPr/>
        <a:lstStyle/>
        <a:p>
          <a:r>
            <a:rPr lang="en-US"/>
            <a:t>Viz Hub</a:t>
          </a:r>
        </a:p>
      </dgm:t>
    </dgm:pt>
    <dgm:pt modelId="{91C10657-B83E-4D6D-B970-81F6F7F72F05}" type="parTrans" cxnId="{D9A9A9B5-F42D-4627-ADAB-1FA4E108A629}">
      <dgm:prSet/>
      <dgm:spPr/>
      <dgm:t>
        <a:bodyPr/>
        <a:lstStyle/>
        <a:p>
          <a:endParaRPr lang="en-US"/>
        </a:p>
      </dgm:t>
    </dgm:pt>
    <dgm:pt modelId="{C140B684-E12C-4788-B96B-7BDCAE1544F5}" type="sibTrans" cxnId="{D9A9A9B5-F42D-4627-ADAB-1FA4E108A629}">
      <dgm:prSet/>
      <dgm:spPr/>
      <dgm:t>
        <a:bodyPr/>
        <a:lstStyle/>
        <a:p>
          <a:endParaRPr lang="en-US"/>
        </a:p>
      </dgm:t>
    </dgm:pt>
    <dgm:pt modelId="{0DD39DFB-4C59-4F7C-A3D1-7341AC381C79}">
      <dgm:prSet/>
      <dgm:spPr/>
      <dgm:t>
        <a:bodyPr/>
        <a:lstStyle/>
        <a:p>
          <a:r>
            <a:rPr lang="en-US"/>
            <a:t>Python</a:t>
          </a:r>
        </a:p>
      </dgm:t>
    </dgm:pt>
    <dgm:pt modelId="{67598EE2-00C5-4555-8F74-88A1D195D7CF}" type="parTrans" cxnId="{77A9942E-AC32-4E32-A0C3-70863814E938}">
      <dgm:prSet/>
      <dgm:spPr/>
      <dgm:t>
        <a:bodyPr/>
        <a:lstStyle/>
        <a:p>
          <a:endParaRPr lang="en-US"/>
        </a:p>
      </dgm:t>
    </dgm:pt>
    <dgm:pt modelId="{1D132CE4-BBDE-48E4-BD6E-D2ABEE986824}" type="sibTrans" cxnId="{77A9942E-AC32-4E32-A0C3-70863814E938}">
      <dgm:prSet/>
      <dgm:spPr/>
      <dgm:t>
        <a:bodyPr/>
        <a:lstStyle/>
        <a:p>
          <a:endParaRPr lang="en-US"/>
        </a:p>
      </dgm:t>
    </dgm:pt>
    <dgm:pt modelId="{7068DFAB-B1DA-CA4A-B6BE-CC7072A22495}" type="pres">
      <dgm:prSet presAssocID="{7163B693-B40E-4A4D-AC6C-FD28A1C3843F}" presName="linear" presStyleCnt="0">
        <dgm:presLayoutVars>
          <dgm:animLvl val="lvl"/>
          <dgm:resizeHandles val="exact"/>
        </dgm:presLayoutVars>
      </dgm:prSet>
      <dgm:spPr/>
    </dgm:pt>
    <dgm:pt modelId="{5EEC62C1-9B2E-A346-9477-635DBB449179}" type="pres">
      <dgm:prSet presAssocID="{509C1700-219C-4828-BD09-626E9C4BC9D3}" presName="parentText" presStyleLbl="node1" presStyleIdx="0" presStyleCnt="3">
        <dgm:presLayoutVars>
          <dgm:chMax val="0"/>
          <dgm:bulletEnabled val="1"/>
        </dgm:presLayoutVars>
      </dgm:prSet>
      <dgm:spPr/>
    </dgm:pt>
    <dgm:pt modelId="{B4F9FE2D-E79E-FE4B-9C27-3E85FC5FA1EB}" type="pres">
      <dgm:prSet presAssocID="{A0834AE1-7754-4E4D-BBDE-8170C65AB50A}" presName="spacer" presStyleCnt="0"/>
      <dgm:spPr/>
    </dgm:pt>
    <dgm:pt modelId="{549EC34A-05CC-7249-A8F2-100B4D57361C}" type="pres">
      <dgm:prSet presAssocID="{56F3A84A-FAE6-4519-99CD-8E1D590678C3}" presName="parentText" presStyleLbl="node1" presStyleIdx="1" presStyleCnt="3">
        <dgm:presLayoutVars>
          <dgm:chMax val="0"/>
          <dgm:bulletEnabled val="1"/>
        </dgm:presLayoutVars>
      </dgm:prSet>
      <dgm:spPr/>
    </dgm:pt>
    <dgm:pt modelId="{2731DB2F-170A-1A40-B687-94AFB495842C}" type="pres">
      <dgm:prSet presAssocID="{C140B684-E12C-4788-B96B-7BDCAE1544F5}" presName="spacer" presStyleCnt="0"/>
      <dgm:spPr/>
    </dgm:pt>
    <dgm:pt modelId="{C8DEAAE2-7623-A54A-AA18-1C31E8A3DD73}" type="pres">
      <dgm:prSet presAssocID="{0DD39DFB-4C59-4F7C-A3D1-7341AC381C79}" presName="parentText" presStyleLbl="node1" presStyleIdx="2" presStyleCnt="3">
        <dgm:presLayoutVars>
          <dgm:chMax val="0"/>
          <dgm:bulletEnabled val="1"/>
        </dgm:presLayoutVars>
      </dgm:prSet>
      <dgm:spPr/>
    </dgm:pt>
  </dgm:ptLst>
  <dgm:cxnLst>
    <dgm:cxn modelId="{77A9942E-AC32-4E32-A0C3-70863814E938}" srcId="{7163B693-B40E-4A4D-AC6C-FD28A1C3843F}" destId="{0DD39DFB-4C59-4F7C-A3D1-7341AC381C79}" srcOrd="2" destOrd="0" parTransId="{67598EE2-00C5-4555-8F74-88A1D195D7CF}" sibTransId="{1D132CE4-BBDE-48E4-BD6E-D2ABEE986824}"/>
    <dgm:cxn modelId="{E596FC35-5371-3E41-A67F-6F3F29490AD2}" type="presOf" srcId="{509C1700-219C-4828-BD09-626E9C4BC9D3}" destId="{5EEC62C1-9B2E-A346-9477-635DBB449179}" srcOrd="0" destOrd="0" presId="urn:microsoft.com/office/officeart/2005/8/layout/vList2"/>
    <dgm:cxn modelId="{0164F150-47FB-C44F-AA53-16B36D73F120}" type="presOf" srcId="{56F3A84A-FAE6-4519-99CD-8E1D590678C3}" destId="{549EC34A-05CC-7249-A8F2-100B4D57361C}" srcOrd="0" destOrd="0" presId="urn:microsoft.com/office/officeart/2005/8/layout/vList2"/>
    <dgm:cxn modelId="{93ED0296-D938-CD48-BA85-4E500350342F}" type="presOf" srcId="{0DD39DFB-4C59-4F7C-A3D1-7341AC381C79}" destId="{C8DEAAE2-7623-A54A-AA18-1C31E8A3DD73}" srcOrd="0" destOrd="0" presId="urn:microsoft.com/office/officeart/2005/8/layout/vList2"/>
    <dgm:cxn modelId="{D9A9A9B5-F42D-4627-ADAB-1FA4E108A629}" srcId="{7163B693-B40E-4A4D-AC6C-FD28A1C3843F}" destId="{56F3A84A-FAE6-4519-99CD-8E1D590678C3}" srcOrd="1" destOrd="0" parTransId="{91C10657-B83E-4D6D-B970-81F6F7F72F05}" sibTransId="{C140B684-E12C-4788-B96B-7BDCAE1544F5}"/>
    <dgm:cxn modelId="{998A5BD8-D8DE-104F-AA89-BB8097D64C6D}" type="presOf" srcId="{7163B693-B40E-4A4D-AC6C-FD28A1C3843F}" destId="{7068DFAB-B1DA-CA4A-B6BE-CC7072A22495}" srcOrd="0" destOrd="0" presId="urn:microsoft.com/office/officeart/2005/8/layout/vList2"/>
    <dgm:cxn modelId="{509697E0-D054-4B46-9597-C1D204D85ED9}" srcId="{7163B693-B40E-4A4D-AC6C-FD28A1C3843F}" destId="{509C1700-219C-4828-BD09-626E9C4BC9D3}" srcOrd="0" destOrd="0" parTransId="{417C3622-36B8-499C-9AFD-E8FB894DC501}" sibTransId="{A0834AE1-7754-4E4D-BBDE-8170C65AB50A}"/>
    <dgm:cxn modelId="{20D5DB9C-8DB0-4444-9217-F95AA749EFD9}" type="presParOf" srcId="{7068DFAB-B1DA-CA4A-B6BE-CC7072A22495}" destId="{5EEC62C1-9B2E-A346-9477-635DBB449179}" srcOrd="0" destOrd="0" presId="urn:microsoft.com/office/officeart/2005/8/layout/vList2"/>
    <dgm:cxn modelId="{ADE5AECE-45FD-8146-8628-4DAD8306AD09}" type="presParOf" srcId="{7068DFAB-B1DA-CA4A-B6BE-CC7072A22495}" destId="{B4F9FE2D-E79E-FE4B-9C27-3E85FC5FA1EB}" srcOrd="1" destOrd="0" presId="urn:microsoft.com/office/officeart/2005/8/layout/vList2"/>
    <dgm:cxn modelId="{F9F71B4E-D174-754E-9E76-D97BCA32B3A0}" type="presParOf" srcId="{7068DFAB-B1DA-CA4A-B6BE-CC7072A22495}" destId="{549EC34A-05CC-7249-A8F2-100B4D57361C}" srcOrd="2" destOrd="0" presId="urn:microsoft.com/office/officeart/2005/8/layout/vList2"/>
    <dgm:cxn modelId="{F01E3EAF-0CA3-4248-B937-A3F4F599C255}" type="presParOf" srcId="{7068DFAB-B1DA-CA4A-B6BE-CC7072A22495}" destId="{2731DB2F-170A-1A40-B687-94AFB495842C}" srcOrd="3" destOrd="0" presId="urn:microsoft.com/office/officeart/2005/8/layout/vList2"/>
    <dgm:cxn modelId="{BE2B1C40-5CFB-9348-B4E4-3858ECD93F00}" type="presParOf" srcId="{7068DFAB-B1DA-CA4A-B6BE-CC7072A22495}" destId="{C8DEAAE2-7623-A54A-AA18-1C31E8A3DD7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4D157-9F2D-46D2-85BC-A0CDC14EB3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164164D-9281-4349-8821-C560B9C9A02E}">
      <dgm:prSet/>
      <dgm:spPr/>
      <dgm:t>
        <a:bodyPr/>
        <a:lstStyle/>
        <a:p>
          <a:r>
            <a:rPr lang="en-US"/>
            <a:t>Tableau application is used to visualize the data.</a:t>
          </a:r>
        </a:p>
      </dgm:t>
    </dgm:pt>
    <dgm:pt modelId="{FCB33404-8D7A-41A0-8809-9338A4E83DE8}" type="parTrans" cxnId="{8615444C-C1B1-4170-8D18-0E2D3558EF1C}">
      <dgm:prSet/>
      <dgm:spPr/>
      <dgm:t>
        <a:bodyPr/>
        <a:lstStyle/>
        <a:p>
          <a:endParaRPr lang="en-US"/>
        </a:p>
      </dgm:t>
    </dgm:pt>
    <dgm:pt modelId="{FA351442-E09D-4356-AABD-C6F533AE208D}" type="sibTrans" cxnId="{8615444C-C1B1-4170-8D18-0E2D3558EF1C}">
      <dgm:prSet/>
      <dgm:spPr/>
      <dgm:t>
        <a:bodyPr/>
        <a:lstStyle/>
        <a:p>
          <a:endParaRPr lang="en-US"/>
        </a:p>
      </dgm:t>
    </dgm:pt>
    <dgm:pt modelId="{CB30618D-2C8C-4DFD-98F4-FC7DD748BF76}">
      <dgm:prSet/>
      <dgm:spPr/>
      <dgm:t>
        <a:bodyPr/>
        <a:lstStyle/>
        <a:p>
          <a:r>
            <a:rPr lang="en-US"/>
            <a:t>From the dataset we took the Country name and Country code and put both the data into the Row shelf.</a:t>
          </a:r>
        </a:p>
      </dgm:t>
    </dgm:pt>
    <dgm:pt modelId="{22673AA5-C2E7-4A25-BA4A-8F078ABC6F29}" type="parTrans" cxnId="{8C952549-5D4C-4026-B775-6159CE73A7FC}">
      <dgm:prSet/>
      <dgm:spPr/>
      <dgm:t>
        <a:bodyPr/>
        <a:lstStyle/>
        <a:p>
          <a:endParaRPr lang="en-US"/>
        </a:p>
      </dgm:t>
    </dgm:pt>
    <dgm:pt modelId="{B730289E-C88C-46DA-BD46-E96AA7D301B4}" type="sibTrans" cxnId="{8C952549-5D4C-4026-B775-6159CE73A7FC}">
      <dgm:prSet/>
      <dgm:spPr/>
      <dgm:t>
        <a:bodyPr/>
        <a:lstStyle/>
        <a:p>
          <a:endParaRPr lang="en-US"/>
        </a:p>
      </dgm:t>
    </dgm:pt>
    <dgm:pt modelId="{DCC1FFA3-6B0A-43DD-B006-EB4736489D93}">
      <dgm:prSet/>
      <dgm:spPr/>
      <dgm:t>
        <a:bodyPr/>
        <a:lstStyle/>
        <a:p>
          <a:r>
            <a:rPr lang="en-US"/>
            <a:t>The output is displaying all the country names and Country code in the form of table.</a:t>
          </a:r>
        </a:p>
      </dgm:t>
    </dgm:pt>
    <dgm:pt modelId="{01970A10-E217-4EA9-8CFB-2826412E0648}" type="parTrans" cxnId="{D5E9622A-CBB4-4F25-815D-8082BA69111B}">
      <dgm:prSet/>
      <dgm:spPr/>
      <dgm:t>
        <a:bodyPr/>
        <a:lstStyle/>
        <a:p>
          <a:endParaRPr lang="en-US"/>
        </a:p>
      </dgm:t>
    </dgm:pt>
    <dgm:pt modelId="{F5AC5930-11D6-4EF5-A4D3-7EB24CB8B1AB}" type="sibTrans" cxnId="{D5E9622A-CBB4-4F25-815D-8082BA69111B}">
      <dgm:prSet/>
      <dgm:spPr/>
      <dgm:t>
        <a:bodyPr/>
        <a:lstStyle/>
        <a:p>
          <a:endParaRPr lang="en-US"/>
        </a:p>
      </dgm:t>
    </dgm:pt>
    <dgm:pt modelId="{BDFDF48C-C96E-1D49-A990-16A7F3A36DBA}" type="pres">
      <dgm:prSet presAssocID="{7764D157-9F2D-46D2-85BC-A0CDC14EB3AF}" presName="linear" presStyleCnt="0">
        <dgm:presLayoutVars>
          <dgm:animLvl val="lvl"/>
          <dgm:resizeHandles val="exact"/>
        </dgm:presLayoutVars>
      </dgm:prSet>
      <dgm:spPr/>
    </dgm:pt>
    <dgm:pt modelId="{EEA5BD2A-7EC8-4541-9FF4-4EC584958491}" type="pres">
      <dgm:prSet presAssocID="{8164164D-9281-4349-8821-C560B9C9A02E}" presName="parentText" presStyleLbl="node1" presStyleIdx="0" presStyleCnt="3">
        <dgm:presLayoutVars>
          <dgm:chMax val="0"/>
          <dgm:bulletEnabled val="1"/>
        </dgm:presLayoutVars>
      </dgm:prSet>
      <dgm:spPr/>
    </dgm:pt>
    <dgm:pt modelId="{B5E2F68B-E082-594B-8E11-E66E8B40DF90}" type="pres">
      <dgm:prSet presAssocID="{FA351442-E09D-4356-AABD-C6F533AE208D}" presName="spacer" presStyleCnt="0"/>
      <dgm:spPr/>
    </dgm:pt>
    <dgm:pt modelId="{B3E4C006-50FD-694F-8609-A638DA42F11C}" type="pres">
      <dgm:prSet presAssocID="{CB30618D-2C8C-4DFD-98F4-FC7DD748BF76}" presName="parentText" presStyleLbl="node1" presStyleIdx="1" presStyleCnt="3">
        <dgm:presLayoutVars>
          <dgm:chMax val="0"/>
          <dgm:bulletEnabled val="1"/>
        </dgm:presLayoutVars>
      </dgm:prSet>
      <dgm:spPr/>
    </dgm:pt>
    <dgm:pt modelId="{71A94CEA-BEB4-754C-A2F0-6D330FB8E3F7}" type="pres">
      <dgm:prSet presAssocID="{B730289E-C88C-46DA-BD46-E96AA7D301B4}" presName="spacer" presStyleCnt="0"/>
      <dgm:spPr/>
    </dgm:pt>
    <dgm:pt modelId="{2004DBDB-9DEA-BF43-9A44-BA94F15BBD9E}" type="pres">
      <dgm:prSet presAssocID="{DCC1FFA3-6B0A-43DD-B006-EB4736489D93}" presName="parentText" presStyleLbl="node1" presStyleIdx="2" presStyleCnt="3">
        <dgm:presLayoutVars>
          <dgm:chMax val="0"/>
          <dgm:bulletEnabled val="1"/>
        </dgm:presLayoutVars>
      </dgm:prSet>
      <dgm:spPr/>
    </dgm:pt>
  </dgm:ptLst>
  <dgm:cxnLst>
    <dgm:cxn modelId="{D5E9622A-CBB4-4F25-815D-8082BA69111B}" srcId="{7764D157-9F2D-46D2-85BC-A0CDC14EB3AF}" destId="{DCC1FFA3-6B0A-43DD-B006-EB4736489D93}" srcOrd="2" destOrd="0" parTransId="{01970A10-E217-4EA9-8CFB-2826412E0648}" sibTransId="{F5AC5930-11D6-4EF5-A4D3-7EB24CB8B1AB}"/>
    <dgm:cxn modelId="{8C952549-5D4C-4026-B775-6159CE73A7FC}" srcId="{7764D157-9F2D-46D2-85BC-A0CDC14EB3AF}" destId="{CB30618D-2C8C-4DFD-98F4-FC7DD748BF76}" srcOrd="1" destOrd="0" parTransId="{22673AA5-C2E7-4A25-BA4A-8F078ABC6F29}" sibTransId="{B730289E-C88C-46DA-BD46-E96AA7D301B4}"/>
    <dgm:cxn modelId="{8615444C-C1B1-4170-8D18-0E2D3558EF1C}" srcId="{7764D157-9F2D-46D2-85BC-A0CDC14EB3AF}" destId="{8164164D-9281-4349-8821-C560B9C9A02E}" srcOrd="0" destOrd="0" parTransId="{FCB33404-8D7A-41A0-8809-9338A4E83DE8}" sibTransId="{FA351442-E09D-4356-AABD-C6F533AE208D}"/>
    <dgm:cxn modelId="{E071AE58-EFCA-6542-B48C-370F11128D8A}" type="presOf" srcId="{CB30618D-2C8C-4DFD-98F4-FC7DD748BF76}" destId="{B3E4C006-50FD-694F-8609-A638DA42F11C}" srcOrd="0" destOrd="0" presId="urn:microsoft.com/office/officeart/2005/8/layout/vList2"/>
    <dgm:cxn modelId="{CC55A564-00F3-BC4E-817E-832C3D03009E}" type="presOf" srcId="{DCC1FFA3-6B0A-43DD-B006-EB4736489D93}" destId="{2004DBDB-9DEA-BF43-9A44-BA94F15BBD9E}" srcOrd="0" destOrd="0" presId="urn:microsoft.com/office/officeart/2005/8/layout/vList2"/>
    <dgm:cxn modelId="{3665438C-C4A4-294B-A091-DC48517D17A4}" type="presOf" srcId="{7764D157-9F2D-46D2-85BC-A0CDC14EB3AF}" destId="{BDFDF48C-C96E-1D49-A990-16A7F3A36DBA}" srcOrd="0" destOrd="0" presId="urn:microsoft.com/office/officeart/2005/8/layout/vList2"/>
    <dgm:cxn modelId="{2DE4F3B8-53FB-3943-A129-A83309C982AB}" type="presOf" srcId="{8164164D-9281-4349-8821-C560B9C9A02E}" destId="{EEA5BD2A-7EC8-4541-9FF4-4EC584958491}" srcOrd="0" destOrd="0" presId="urn:microsoft.com/office/officeart/2005/8/layout/vList2"/>
    <dgm:cxn modelId="{FD3176A9-5EB0-A943-B161-C2B6F7BFABCF}" type="presParOf" srcId="{BDFDF48C-C96E-1D49-A990-16A7F3A36DBA}" destId="{EEA5BD2A-7EC8-4541-9FF4-4EC584958491}" srcOrd="0" destOrd="0" presId="urn:microsoft.com/office/officeart/2005/8/layout/vList2"/>
    <dgm:cxn modelId="{E2B34AD1-417B-EB4D-8615-7914C3272C24}" type="presParOf" srcId="{BDFDF48C-C96E-1D49-A990-16A7F3A36DBA}" destId="{B5E2F68B-E082-594B-8E11-E66E8B40DF90}" srcOrd="1" destOrd="0" presId="urn:microsoft.com/office/officeart/2005/8/layout/vList2"/>
    <dgm:cxn modelId="{11435FCE-8633-5646-8878-2639EC6DDEC0}" type="presParOf" srcId="{BDFDF48C-C96E-1D49-A990-16A7F3A36DBA}" destId="{B3E4C006-50FD-694F-8609-A638DA42F11C}" srcOrd="2" destOrd="0" presId="urn:microsoft.com/office/officeart/2005/8/layout/vList2"/>
    <dgm:cxn modelId="{A3C899C9-E8D8-964F-931A-63B22218533A}" type="presParOf" srcId="{BDFDF48C-C96E-1D49-A990-16A7F3A36DBA}" destId="{71A94CEA-BEB4-754C-A2F0-6D330FB8E3F7}" srcOrd="3" destOrd="0" presId="urn:microsoft.com/office/officeart/2005/8/layout/vList2"/>
    <dgm:cxn modelId="{999DCA2B-5C3C-4745-91FC-5654E684FE80}" type="presParOf" srcId="{BDFDF48C-C96E-1D49-A990-16A7F3A36DBA}" destId="{2004DBDB-9DEA-BF43-9A44-BA94F15BBD9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9FC1B3-DCC9-470A-B746-E14CCC4B9F3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9173521-7AEE-47C6-AC9A-1BFD4A4E056F}">
      <dgm:prSet/>
      <dgm:spPr/>
      <dgm:t>
        <a:bodyPr/>
        <a:lstStyle/>
        <a:p>
          <a:r>
            <a:rPr lang="en-US"/>
            <a:t>The bar graph is displayed in tableau application with the help of the dataset.</a:t>
          </a:r>
        </a:p>
      </dgm:t>
    </dgm:pt>
    <dgm:pt modelId="{782454A5-0465-4946-96AB-4F027E272BF9}" type="parTrans" cxnId="{0DA52B54-3664-4F7A-BC5D-FECF5CC1DDC9}">
      <dgm:prSet/>
      <dgm:spPr/>
      <dgm:t>
        <a:bodyPr/>
        <a:lstStyle/>
        <a:p>
          <a:endParaRPr lang="en-US"/>
        </a:p>
      </dgm:t>
    </dgm:pt>
    <dgm:pt modelId="{B7DC75C8-E795-4D87-AD32-7FBB16BACF1A}" type="sibTrans" cxnId="{0DA52B54-3664-4F7A-BC5D-FECF5CC1DDC9}">
      <dgm:prSet/>
      <dgm:spPr/>
      <dgm:t>
        <a:bodyPr/>
        <a:lstStyle/>
        <a:p>
          <a:endParaRPr lang="en-US"/>
        </a:p>
      </dgm:t>
    </dgm:pt>
    <dgm:pt modelId="{CF8ADDFE-740D-4D8F-9088-5178FAAF95C2}">
      <dgm:prSet/>
      <dgm:spPr/>
      <dgm:t>
        <a:bodyPr/>
        <a:lstStyle/>
        <a:p>
          <a:r>
            <a:rPr lang="en-US"/>
            <a:t>The bar graph represent the tourist arrival and tourist expenditure.</a:t>
          </a:r>
        </a:p>
      </dgm:t>
    </dgm:pt>
    <dgm:pt modelId="{3408095C-7297-4ED5-BD5C-3443705F41C1}" type="parTrans" cxnId="{45A14E80-DCC3-4B67-A3A1-735C938C5FAD}">
      <dgm:prSet/>
      <dgm:spPr/>
      <dgm:t>
        <a:bodyPr/>
        <a:lstStyle/>
        <a:p>
          <a:endParaRPr lang="en-US"/>
        </a:p>
      </dgm:t>
    </dgm:pt>
    <dgm:pt modelId="{5F6CAA53-E153-48E0-8005-81132D5C8858}" type="sibTrans" cxnId="{45A14E80-DCC3-4B67-A3A1-735C938C5FAD}">
      <dgm:prSet/>
      <dgm:spPr/>
      <dgm:t>
        <a:bodyPr/>
        <a:lstStyle/>
        <a:p>
          <a:endParaRPr lang="en-US"/>
        </a:p>
      </dgm:t>
    </dgm:pt>
    <dgm:pt modelId="{193942DF-29B6-4E4A-A692-F6DEA40E2A60}">
      <dgm:prSet/>
      <dgm:spPr/>
      <dgm:t>
        <a:bodyPr/>
        <a:lstStyle/>
        <a:p>
          <a:r>
            <a:rPr lang="en-US"/>
            <a:t>X-axis represent all the countries name and the Y-axis represent the count of international tourist receipt of each country.</a:t>
          </a:r>
        </a:p>
      </dgm:t>
    </dgm:pt>
    <dgm:pt modelId="{AE8BED7B-2D6F-4219-85BA-9C8415ACE316}" type="parTrans" cxnId="{20BFCA90-C7B6-453C-BAE8-B9B33BA01085}">
      <dgm:prSet/>
      <dgm:spPr/>
      <dgm:t>
        <a:bodyPr/>
        <a:lstStyle/>
        <a:p>
          <a:endParaRPr lang="en-US"/>
        </a:p>
      </dgm:t>
    </dgm:pt>
    <dgm:pt modelId="{51B02ABC-1A7D-4156-BD1D-1AD8A3AD566A}" type="sibTrans" cxnId="{20BFCA90-C7B6-453C-BAE8-B9B33BA01085}">
      <dgm:prSet/>
      <dgm:spPr/>
      <dgm:t>
        <a:bodyPr/>
        <a:lstStyle/>
        <a:p>
          <a:endParaRPr lang="en-US"/>
        </a:p>
      </dgm:t>
    </dgm:pt>
    <dgm:pt modelId="{19361D1E-C607-4EAD-9678-9426FDF10108}">
      <dgm:prSet/>
      <dgm:spPr/>
      <dgm:t>
        <a:bodyPr/>
        <a:lstStyle/>
        <a:p>
          <a:r>
            <a:rPr lang="en-US"/>
            <a:t>In the Y-axis receipt data represent in 5 counts. </a:t>
          </a:r>
        </a:p>
      </dgm:t>
    </dgm:pt>
    <dgm:pt modelId="{E767FD50-7EEF-4620-BDEB-2196762F30EE}" type="parTrans" cxnId="{AB004DA8-1CBE-4551-B9AA-54AFFD6BFDC1}">
      <dgm:prSet/>
      <dgm:spPr/>
      <dgm:t>
        <a:bodyPr/>
        <a:lstStyle/>
        <a:p>
          <a:endParaRPr lang="en-US"/>
        </a:p>
      </dgm:t>
    </dgm:pt>
    <dgm:pt modelId="{92A17D8D-89B2-4DAE-97B8-D0CED33DF478}" type="sibTrans" cxnId="{AB004DA8-1CBE-4551-B9AA-54AFFD6BFDC1}">
      <dgm:prSet/>
      <dgm:spPr/>
      <dgm:t>
        <a:bodyPr/>
        <a:lstStyle/>
        <a:p>
          <a:endParaRPr lang="en-US"/>
        </a:p>
      </dgm:t>
    </dgm:pt>
    <dgm:pt modelId="{8EA1794F-0422-4C4D-A927-D7DCE25AF946}">
      <dgm:prSet/>
      <dgm:spPr/>
      <dgm:t>
        <a:bodyPr/>
        <a:lstStyle/>
        <a:p>
          <a:r>
            <a:rPr lang="en-US"/>
            <a:t>Most of the countries shows with the 12 counts of international tourist receipt.</a:t>
          </a:r>
        </a:p>
      </dgm:t>
    </dgm:pt>
    <dgm:pt modelId="{C69A8DC2-6ABB-4157-948C-58229DF0184A}" type="parTrans" cxnId="{D63B7DD3-3290-4BE9-9C8A-6CFBD45906C1}">
      <dgm:prSet/>
      <dgm:spPr/>
      <dgm:t>
        <a:bodyPr/>
        <a:lstStyle/>
        <a:p>
          <a:endParaRPr lang="en-US"/>
        </a:p>
      </dgm:t>
    </dgm:pt>
    <dgm:pt modelId="{98A016DF-A3FB-41E5-82AF-E5D852151514}" type="sibTrans" cxnId="{D63B7DD3-3290-4BE9-9C8A-6CFBD45906C1}">
      <dgm:prSet/>
      <dgm:spPr/>
      <dgm:t>
        <a:bodyPr/>
        <a:lstStyle/>
        <a:p>
          <a:endParaRPr lang="en-US"/>
        </a:p>
      </dgm:t>
    </dgm:pt>
    <dgm:pt modelId="{6B609759-F3B7-0C4F-B623-905636D71097}" type="pres">
      <dgm:prSet presAssocID="{FB9FC1B3-DCC9-470A-B746-E14CCC4B9F3C}" presName="linear" presStyleCnt="0">
        <dgm:presLayoutVars>
          <dgm:animLvl val="lvl"/>
          <dgm:resizeHandles val="exact"/>
        </dgm:presLayoutVars>
      </dgm:prSet>
      <dgm:spPr/>
    </dgm:pt>
    <dgm:pt modelId="{98D8D3A1-AEEF-D54E-82E0-8607D0B4F11E}" type="pres">
      <dgm:prSet presAssocID="{D9173521-7AEE-47C6-AC9A-1BFD4A4E056F}" presName="parentText" presStyleLbl="node1" presStyleIdx="0" presStyleCnt="5">
        <dgm:presLayoutVars>
          <dgm:chMax val="0"/>
          <dgm:bulletEnabled val="1"/>
        </dgm:presLayoutVars>
      </dgm:prSet>
      <dgm:spPr/>
    </dgm:pt>
    <dgm:pt modelId="{359674A9-C7CE-704C-8272-332977A9DB2F}" type="pres">
      <dgm:prSet presAssocID="{B7DC75C8-E795-4D87-AD32-7FBB16BACF1A}" presName="spacer" presStyleCnt="0"/>
      <dgm:spPr/>
    </dgm:pt>
    <dgm:pt modelId="{8D96E702-9FFA-064E-BB2C-389D45614A65}" type="pres">
      <dgm:prSet presAssocID="{CF8ADDFE-740D-4D8F-9088-5178FAAF95C2}" presName="parentText" presStyleLbl="node1" presStyleIdx="1" presStyleCnt="5">
        <dgm:presLayoutVars>
          <dgm:chMax val="0"/>
          <dgm:bulletEnabled val="1"/>
        </dgm:presLayoutVars>
      </dgm:prSet>
      <dgm:spPr/>
    </dgm:pt>
    <dgm:pt modelId="{B7AB4EDC-A037-C746-AAA6-78AA8D7811B5}" type="pres">
      <dgm:prSet presAssocID="{5F6CAA53-E153-48E0-8005-81132D5C8858}" presName="spacer" presStyleCnt="0"/>
      <dgm:spPr/>
    </dgm:pt>
    <dgm:pt modelId="{15DBFDA1-4D55-DA4F-919F-7244AFB38206}" type="pres">
      <dgm:prSet presAssocID="{193942DF-29B6-4E4A-A692-F6DEA40E2A60}" presName="parentText" presStyleLbl="node1" presStyleIdx="2" presStyleCnt="5">
        <dgm:presLayoutVars>
          <dgm:chMax val="0"/>
          <dgm:bulletEnabled val="1"/>
        </dgm:presLayoutVars>
      </dgm:prSet>
      <dgm:spPr/>
    </dgm:pt>
    <dgm:pt modelId="{0AD90B5E-7CD8-BE43-AADE-EE81BC197F68}" type="pres">
      <dgm:prSet presAssocID="{51B02ABC-1A7D-4156-BD1D-1AD8A3AD566A}" presName="spacer" presStyleCnt="0"/>
      <dgm:spPr/>
    </dgm:pt>
    <dgm:pt modelId="{F8FF2D0B-C04F-DA43-8BE4-9506191B68B2}" type="pres">
      <dgm:prSet presAssocID="{19361D1E-C607-4EAD-9678-9426FDF10108}" presName="parentText" presStyleLbl="node1" presStyleIdx="3" presStyleCnt="5">
        <dgm:presLayoutVars>
          <dgm:chMax val="0"/>
          <dgm:bulletEnabled val="1"/>
        </dgm:presLayoutVars>
      </dgm:prSet>
      <dgm:spPr/>
    </dgm:pt>
    <dgm:pt modelId="{93EE2218-0AC2-AE4E-B517-5F6889AD6177}" type="pres">
      <dgm:prSet presAssocID="{92A17D8D-89B2-4DAE-97B8-D0CED33DF478}" presName="spacer" presStyleCnt="0"/>
      <dgm:spPr/>
    </dgm:pt>
    <dgm:pt modelId="{AC8C57AC-5C09-A542-BE2F-09B6F0208479}" type="pres">
      <dgm:prSet presAssocID="{8EA1794F-0422-4C4D-A927-D7DCE25AF946}" presName="parentText" presStyleLbl="node1" presStyleIdx="4" presStyleCnt="5">
        <dgm:presLayoutVars>
          <dgm:chMax val="0"/>
          <dgm:bulletEnabled val="1"/>
        </dgm:presLayoutVars>
      </dgm:prSet>
      <dgm:spPr/>
    </dgm:pt>
  </dgm:ptLst>
  <dgm:cxnLst>
    <dgm:cxn modelId="{1169A42E-4E8F-224D-8E2E-AD48DEA86E6F}" type="presOf" srcId="{FB9FC1B3-DCC9-470A-B746-E14CCC4B9F3C}" destId="{6B609759-F3B7-0C4F-B623-905636D71097}" srcOrd="0" destOrd="0" presId="urn:microsoft.com/office/officeart/2005/8/layout/vList2"/>
    <dgm:cxn modelId="{0DA52B54-3664-4F7A-BC5D-FECF5CC1DDC9}" srcId="{FB9FC1B3-DCC9-470A-B746-E14CCC4B9F3C}" destId="{D9173521-7AEE-47C6-AC9A-1BFD4A4E056F}" srcOrd="0" destOrd="0" parTransId="{782454A5-0465-4946-96AB-4F027E272BF9}" sibTransId="{B7DC75C8-E795-4D87-AD32-7FBB16BACF1A}"/>
    <dgm:cxn modelId="{C552BF71-179A-1F4B-A86D-ABD36746F20C}" type="presOf" srcId="{8EA1794F-0422-4C4D-A927-D7DCE25AF946}" destId="{AC8C57AC-5C09-A542-BE2F-09B6F0208479}" srcOrd="0" destOrd="0" presId="urn:microsoft.com/office/officeart/2005/8/layout/vList2"/>
    <dgm:cxn modelId="{45A14E80-DCC3-4B67-A3A1-735C938C5FAD}" srcId="{FB9FC1B3-DCC9-470A-B746-E14CCC4B9F3C}" destId="{CF8ADDFE-740D-4D8F-9088-5178FAAF95C2}" srcOrd="1" destOrd="0" parTransId="{3408095C-7297-4ED5-BD5C-3443705F41C1}" sibTransId="{5F6CAA53-E153-48E0-8005-81132D5C8858}"/>
    <dgm:cxn modelId="{20BFCA90-C7B6-453C-BAE8-B9B33BA01085}" srcId="{FB9FC1B3-DCC9-470A-B746-E14CCC4B9F3C}" destId="{193942DF-29B6-4E4A-A692-F6DEA40E2A60}" srcOrd="2" destOrd="0" parTransId="{AE8BED7B-2D6F-4219-85BA-9C8415ACE316}" sibTransId="{51B02ABC-1A7D-4156-BD1D-1AD8A3AD566A}"/>
    <dgm:cxn modelId="{AB004DA8-1CBE-4551-B9AA-54AFFD6BFDC1}" srcId="{FB9FC1B3-DCC9-470A-B746-E14CCC4B9F3C}" destId="{19361D1E-C607-4EAD-9678-9426FDF10108}" srcOrd="3" destOrd="0" parTransId="{E767FD50-7EEF-4620-BDEB-2196762F30EE}" sibTransId="{92A17D8D-89B2-4DAE-97B8-D0CED33DF478}"/>
    <dgm:cxn modelId="{99CF3DB3-20FF-444E-84B6-EBAF677EA457}" type="presOf" srcId="{19361D1E-C607-4EAD-9678-9426FDF10108}" destId="{F8FF2D0B-C04F-DA43-8BE4-9506191B68B2}" srcOrd="0" destOrd="0" presId="urn:microsoft.com/office/officeart/2005/8/layout/vList2"/>
    <dgm:cxn modelId="{E9B040BE-486F-F84E-96C8-B81A364ED816}" type="presOf" srcId="{CF8ADDFE-740D-4D8F-9088-5178FAAF95C2}" destId="{8D96E702-9FFA-064E-BB2C-389D45614A65}" srcOrd="0" destOrd="0" presId="urn:microsoft.com/office/officeart/2005/8/layout/vList2"/>
    <dgm:cxn modelId="{D63B7DD3-3290-4BE9-9C8A-6CFBD45906C1}" srcId="{FB9FC1B3-DCC9-470A-B746-E14CCC4B9F3C}" destId="{8EA1794F-0422-4C4D-A927-D7DCE25AF946}" srcOrd="4" destOrd="0" parTransId="{C69A8DC2-6ABB-4157-948C-58229DF0184A}" sibTransId="{98A016DF-A3FB-41E5-82AF-E5D852151514}"/>
    <dgm:cxn modelId="{666EF2EE-C53E-CE49-9B91-CB2895B58268}" type="presOf" srcId="{193942DF-29B6-4E4A-A692-F6DEA40E2A60}" destId="{15DBFDA1-4D55-DA4F-919F-7244AFB38206}" srcOrd="0" destOrd="0" presId="urn:microsoft.com/office/officeart/2005/8/layout/vList2"/>
    <dgm:cxn modelId="{0F0525FE-1AC2-2B4D-A812-57E498767940}" type="presOf" srcId="{D9173521-7AEE-47C6-AC9A-1BFD4A4E056F}" destId="{98D8D3A1-AEEF-D54E-82E0-8607D0B4F11E}" srcOrd="0" destOrd="0" presId="urn:microsoft.com/office/officeart/2005/8/layout/vList2"/>
    <dgm:cxn modelId="{2016D0C3-F9A8-F44C-9C88-8212E434EC90}" type="presParOf" srcId="{6B609759-F3B7-0C4F-B623-905636D71097}" destId="{98D8D3A1-AEEF-D54E-82E0-8607D0B4F11E}" srcOrd="0" destOrd="0" presId="urn:microsoft.com/office/officeart/2005/8/layout/vList2"/>
    <dgm:cxn modelId="{1090591D-F662-8D4C-9E0D-46A55A8C4274}" type="presParOf" srcId="{6B609759-F3B7-0C4F-B623-905636D71097}" destId="{359674A9-C7CE-704C-8272-332977A9DB2F}" srcOrd="1" destOrd="0" presId="urn:microsoft.com/office/officeart/2005/8/layout/vList2"/>
    <dgm:cxn modelId="{966DA8A4-0049-ED40-9F1F-D64EC6DF8633}" type="presParOf" srcId="{6B609759-F3B7-0C4F-B623-905636D71097}" destId="{8D96E702-9FFA-064E-BB2C-389D45614A65}" srcOrd="2" destOrd="0" presId="urn:microsoft.com/office/officeart/2005/8/layout/vList2"/>
    <dgm:cxn modelId="{8319D941-819C-F745-AF30-7417B6AEA9DB}" type="presParOf" srcId="{6B609759-F3B7-0C4F-B623-905636D71097}" destId="{B7AB4EDC-A037-C746-AAA6-78AA8D7811B5}" srcOrd="3" destOrd="0" presId="urn:microsoft.com/office/officeart/2005/8/layout/vList2"/>
    <dgm:cxn modelId="{23375C90-1B37-A445-A890-BF1CD05F8CC5}" type="presParOf" srcId="{6B609759-F3B7-0C4F-B623-905636D71097}" destId="{15DBFDA1-4D55-DA4F-919F-7244AFB38206}" srcOrd="4" destOrd="0" presId="urn:microsoft.com/office/officeart/2005/8/layout/vList2"/>
    <dgm:cxn modelId="{C9B1A211-5474-A44E-953D-610E0C333ADB}" type="presParOf" srcId="{6B609759-F3B7-0C4F-B623-905636D71097}" destId="{0AD90B5E-7CD8-BE43-AADE-EE81BC197F68}" srcOrd="5" destOrd="0" presId="urn:microsoft.com/office/officeart/2005/8/layout/vList2"/>
    <dgm:cxn modelId="{607FFDCF-F19F-6847-BFD8-491459AD2048}" type="presParOf" srcId="{6B609759-F3B7-0C4F-B623-905636D71097}" destId="{F8FF2D0B-C04F-DA43-8BE4-9506191B68B2}" srcOrd="6" destOrd="0" presId="urn:microsoft.com/office/officeart/2005/8/layout/vList2"/>
    <dgm:cxn modelId="{F34BD4F9-B928-4940-90EC-A75973EB9CE2}" type="presParOf" srcId="{6B609759-F3B7-0C4F-B623-905636D71097}" destId="{93EE2218-0AC2-AE4E-B517-5F6889AD6177}" srcOrd="7" destOrd="0" presId="urn:microsoft.com/office/officeart/2005/8/layout/vList2"/>
    <dgm:cxn modelId="{FD025C57-C379-784E-88C7-0C9071B5A0B4}" type="presParOf" srcId="{6B609759-F3B7-0C4F-B623-905636D71097}" destId="{AC8C57AC-5C09-A542-BE2F-09B6F02084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EA5EFD-6446-4404-B72C-D960C8E1502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3FA33F8-4C9E-407E-9B02-C63ED59BC60D}">
      <dgm:prSet/>
      <dgm:spPr/>
      <dgm:t>
        <a:bodyPr/>
        <a:lstStyle/>
        <a:p>
          <a:r>
            <a:rPr lang="en-US"/>
            <a:t>Viz hub is used to display the world map with the tourist data.</a:t>
          </a:r>
        </a:p>
      </dgm:t>
    </dgm:pt>
    <dgm:pt modelId="{75048525-5252-4712-BB93-C83229331682}" type="parTrans" cxnId="{260158EF-746E-40A9-8612-AEB5F455675B}">
      <dgm:prSet/>
      <dgm:spPr/>
      <dgm:t>
        <a:bodyPr/>
        <a:lstStyle/>
        <a:p>
          <a:endParaRPr lang="en-US"/>
        </a:p>
      </dgm:t>
    </dgm:pt>
    <dgm:pt modelId="{D4FDC66E-5FB0-4F11-A9DE-79B136E26DC0}" type="sibTrans" cxnId="{260158EF-746E-40A9-8612-AEB5F455675B}">
      <dgm:prSet/>
      <dgm:spPr/>
      <dgm:t>
        <a:bodyPr/>
        <a:lstStyle/>
        <a:p>
          <a:endParaRPr lang="en-US"/>
        </a:p>
      </dgm:t>
    </dgm:pt>
    <dgm:pt modelId="{96BD3851-EA1E-439C-BE65-366DBEAD60BA}">
      <dgm:prSet/>
      <dgm:spPr/>
      <dgm:t>
        <a:bodyPr/>
        <a:lstStyle/>
        <a:p>
          <a:r>
            <a:rPr lang="en-US"/>
            <a:t>In this map we can see that the particular country’s GDP with the help of the tourism.</a:t>
          </a:r>
        </a:p>
      </dgm:t>
    </dgm:pt>
    <dgm:pt modelId="{DBA7A495-57A5-4288-A802-9D3D6276E2A5}" type="parTrans" cxnId="{EDEC8C4C-F943-448F-AA19-4EC22171D186}">
      <dgm:prSet/>
      <dgm:spPr/>
      <dgm:t>
        <a:bodyPr/>
        <a:lstStyle/>
        <a:p>
          <a:endParaRPr lang="en-US"/>
        </a:p>
      </dgm:t>
    </dgm:pt>
    <dgm:pt modelId="{606B4937-16B3-4CF4-AE35-FA2969593496}" type="sibTrans" cxnId="{EDEC8C4C-F943-448F-AA19-4EC22171D186}">
      <dgm:prSet/>
      <dgm:spPr/>
      <dgm:t>
        <a:bodyPr/>
        <a:lstStyle/>
        <a:p>
          <a:endParaRPr lang="en-US"/>
        </a:p>
      </dgm:t>
    </dgm:pt>
    <dgm:pt modelId="{6255739B-5322-4E2E-8095-9B048D6DDB9B}">
      <dgm:prSet/>
      <dgm:spPr/>
      <dgm:t>
        <a:bodyPr/>
        <a:lstStyle/>
        <a:p>
          <a:r>
            <a:rPr lang="en-US"/>
            <a:t>We can Hover to any country and see the GDP generated throughout the Tourism.</a:t>
          </a:r>
        </a:p>
      </dgm:t>
    </dgm:pt>
    <dgm:pt modelId="{B7FE2DEC-C791-49AB-80A7-518D26A6B438}" type="parTrans" cxnId="{58A838EA-F6C1-423B-8265-1A876A0BEA2A}">
      <dgm:prSet/>
      <dgm:spPr/>
      <dgm:t>
        <a:bodyPr/>
        <a:lstStyle/>
        <a:p>
          <a:endParaRPr lang="en-US"/>
        </a:p>
      </dgm:t>
    </dgm:pt>
    <dgm:pt modelId="{28C68F1A-7429-47B7-8B4C-BB5C2F0B63D1}" type="sibTrans" cxnId="{58A838EA-F6C1-423B-8265-1A876A0BEA2A}">
      <dgm:prSet/>
      <dgm:spPr/>
      <dgm:t>
        <a:bodyPr/>
        <a:lstStyle/>
        <a:p>
          <a:endParaRPr lang="en-US"/>
        </a:p>
      </dgm:t>
    </dgm:pt>
    <dgm:pt modelId="{034EEDBB-B10D-D441-9BA4-C134B5ED45EA}" type="pres">
      <dgm:prSet presAssocID="{8DEA5EFD-6446-4404-B72C-D960C8E15029}" presName="linear" presStyleCnt="0">
        <dgm:presLayoutVars>
          <dgm:animLvl val="lvl"/>
          <dgm:resizeHandles val="exact"/>
        </dgm:presLayoutVars>
      </dgm:prSet>
      <dgm:spPr/>
    </dgm:pt>
    <dgm:pt modelId="{46CD24EC-CFCF-4946-AFE6-4331AFB9E157}" type="pres">
      <dgm:prSet presAssocID="{63FA33F8-4C9E-407E-9B02-C63ED59BC60D}" presName="parentText" presStyleLbl="node1" presStyleIdx="0" presStyleCnt="3">
        <dgm:presLayoutVars>
          <dgm:chMax val="0"/>
          <dgm:bulletEnabled val="1"/>
        </dgm:presLayoutVars>
      </dgm:prSet>
      <dgm:spPr/>
    </dgm:pt>
    <dgm:pt modelId="{80F8466E-B640-9C49-ADD6-4637BFEFD124}" type="pres">
      <dgm:prSet presAssocID="{D4FDC66E-5FB0-4F11-A9DE-79B136E26DC0}" presName="spacer" presStyleCnt="0"/>
      <dgm:spPr/>
    </dgm:pt>
    <dgm:pt modelId="{8F046128-027D-C649-A8AF-D264AAF62307}" type="pres">
      <dgm:prSet presAssocID="{96BD3851-EA1E-439C-BE65-366DBEAD60BA}" presName="parentText" presStyleLbl="node1" presStyleIdx="1" presStyleCnt="3">
        <dgm:presLayoutVars>
          <dgm:chMax val="0"/>
          <dgm:bulletEnabled val="1"/>
        </dgm:presLayoutVars>
      </dgm:prSet>
      <dgm:spPr/>
    </dgm:pt>
    <dgm:pt modelId="{17D3D547-2E89-A740-A805-29E7DC51784A}" type="pres">
      <dgm:prSet presAssocID="{606B4937-16B3-4CF4-AE35-FA2969593496}" presName="spacer" presStyleCnt="0"/>
      <dgm:spPr/>
    </dgm:pt>
    <dgm:pt modelId="{427700D0-A36B-464A-B166-9AFCDC6DB437}" type="pres">
      <dgm:prSet presAssocID="{6255739B-5322-4E2E-8095-9B048D6DDB9B}" presName="parentText" presStyleLbl="node1" presStyleIdx="2" presStyleCnt="3">
        <dgm:presLayoutVars>
          <dgm:chMax val="0"/>
          <dgm:bulletEnabled val="1"/>
        </dgm:presLayoutVars>
      </dgm:prSet>
      <dgm:spPr/>
    </dgm:pt>
  </dgm:ptLst>
  <dgm:cxnLst>
    <dgm:cxn modelId="{79DB9711-35B3-504A-8842-1CCDD4E176F0}" type="presOf" srcId="{63FA33F8-4C9E-407E-9B02-C63ED59BC60D}" destId="{46CD24EC-CFCF-4946-AFE6-4331AFB9E157}" srcOrd="0" destOrd="0" presId="urn:microsoft.com/office/officeart/2005/8/layout/vList2"/>
    <dgm:cxn modelId="{38376C23-3C7F-A34B-B401-8381B083ECCB}" type="presOf" srcId="{8DEA5EFD-6446-4404-B72C-D960C8E15029}" destId="{034EEDBB-B10D-D441-9BA4-C134B5ED45EA}" srcOrd="0" destOrd="0" presId="urn:microsoft.com/office/officeart/2005/8/layout/vList2"/>
    <dgm:cxn modelId="{EDEC8C4C-F943-448F-AA19-4EC22171D186}" srcId="{8DEA5EFD-6446-4404-B72C-D960C8E15029}" destId="{96BD3851-EA1E-439C-BE65-366DBEAD60BA}" srcOrd="1" destOrd="0" parTransId="{DBA7A495-57A5-4288-A802-9D3D6276E2A5}" sibTransId="{606B4937-16B3-4CF4-AE35-FA2969593496}"/>
    <dgm:cxn modelId="{722B4081-2838-7B48-876A-7B95EDD6ABA2}" type="presOf" srcId="{6255739B-5322-4E2E-8095-9B048D6DDB9B}" destId="{427700D0-A36B-464A-B166-9AFCDC6DB437}" srcOrd="0" destOrd="0" presId="urn:microsoft.com/office/officeart/2005/8/layout/vList2"/>
    <dgm:cxn modelId="{C0559486-633A-BA49-B9AE-206E9B4A4F78}" type="presOf" srcId="{96BD3851-EA1E-439C-BE65-366DBEAD60BA}" destId="{8F046128-027D-C649-A8AF-D264AAF62307}" srcOrd="0" destOrd="0" presId="urn:microsoft.com/office/officeart/2005/8/layout/vList2"/>
    <dgm:cxn modelId="{58A838EA-F6C1-423B-8265-1A876A0BEA2A}" srcId="{8DEA5EFD-6446-4404-B72C-D960C8E15029}" destId="{6255739B-5322-4E2E-8095-9B048D6DDB9B}" srcOrd="2" destOrd="0" parTransId="{B7FE2DEC-C791-49AB-80A7-518D26A6B438}" sibTransId="{28C68F1A-7429-47B7-8B4C-BB5C2F0B63D1}"/>
    <dgm:cxn modelId="{260158EF-746E-40A9-8612-AEB5F455675B}" srcId="{8DEA5EFD-6446-4404-B72C-D960C8E15029}" destId="{63FA33F8-4C9E-407E-9B02-C63ED59BC60D}" srcOrd="0" destOrd="0" parTransId="{75048525-5252-4712-BB93-C83229331682}" sibTransId="{D4FDC66E-5FB0-4F11-A9DE-79B136E26DC0}"/>
    <dgm:cxn modelId="{D298127C-B3AA-A740-BCB0-35FDD786F24C}" type="presParOf" srcId="{034EEDBB-B10D-D441-9BA4-C134B5ED45EA}" destId="{46CD24EC-CFCF-4946-AFE6-4331AFB9E157}" srcOrd="0" destOrd="0" presId="urn:microsoft.com/office/officeart/2005/8/layout/vList2"/>
    <dgm:cxn modelId="{60049B29-117D-2D4D-A836-10F1BDC32084}" type="presParOf" srcId="{034EEDBB-B10D-D441-9BA4-C134B5ED45EA}" destId="{80F8466E-B640-9C49-ADD6-4637BFEFD124}" srcOrd="1" destOrd="0" presId="urn:microsoft.com/office/officeart/2005/8/layout/vList2"/>
    <dgm:cxn modelId="{BA5CA0A3-37B1-D54F-ADD2-201625E3CFE3}" type="presParOf" srcId="{034EEDBB-B10D-D441-9BA4-C134B5ED45EA}" destId="{8F046128-027D-C649-A8AF-D264AAF62307}" srcOrd="2" destOrd="0" presId="urn:microsoft.com/office/officeart/2005/8/layout/vList2"/>
    <dgm:cxn modelId="{9E47E76B-FF34-B14A-A48E-BC2227F502DD}" type="presParOf" srcId="{034EEDBB-B10D-D441-9BA4-C134B5ED45EA}" destId="{17D3D547-2E89-A740-A805-29E7DC51784A}" srcOrd="3" destOrd="0" presId="urn:microsoft.com/office/officeart/2005/8/layout/vList2"/>
    <dgm:cxn modelId="{75731D2A-E54C-2245-802E-34E6A1DD0A4C}" type="presParOf" srcId="{034EEDBB-B10D-D441-9BA4-C134B5ED45EA}" destId="{427700D0-A36B-464A-B166-9AFCDC6DB43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83A79D-9657-4ECF-9579-55C771391E4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C267A6-1DF6-499D-AD3B-383E5CF86F22}">
      <dgm:prSet/>
      <dgm:spPr/>
      <dgm:t>
        <a:bodyPr/>
        <a:lstStyle/>
        <a:p>
          <a:r>
            <a:rPr lang="en-US"/>
            <a:t>•	China, US, India has the highest gross GDP from 2017</a:t>
          </a:r>
        </a:p>
      </dgm:t>
    </dgm:pt>
    <dgm:pt modelId="{06C5E5DD-BFBB-49E4-B0C1-132E668EAC35}" type="parTrans" cxnId="{34EB4A00-8D88-4949-8220-F6BA5AFD2B32}">
      <dgm:prSet/>
      <dgm:spPr/>
      <dgm:t>
        <a:bodyPr/>
        <a:lstStyle/>
        <a:p>
          <a:endParaRPr lang="en-US"/>
        </a:p>
      </dgm:t>
    </dgm:pt>
    <dgm:pt modelId="{115E7AC8-727F-4B30-A278-C7C1CBBF5D86}" type="sibTrans" cxnId="{34EB4A00-8D88-4949-8220-F6BA5AFD2B32}">
      <dgm:prSet/>
      <dgm:spPr/>
      <dgm:t>
        <a:bodyPr/>
        <a:lstStyle/>
        <a:p>
          <a:endParaRPr lang="en-US"/>
        </a:p>
      </dgm:t>
    </dgm:pt>
    <dgm:pt modelId="{C24A37B5-3AC8-401A-8AB6-0410E626DE9A}">
      <dgm:prSet/>
      <dgm:spPr/>
      <dgm:t>
        <a:bodyPr/>
        <a:lstStyle/>
        <a:p>
          <a:r>
            <a:rPr lang="en-US"/>
            <a:t>•	Falkland Islands, Niueu,Vatican city have the least  gross GDP</a:t>
          </a:r>
        </a:p>
      </dgm:t>
    </dgm:pt>
    <dgm:pt modelId="{2F5289DF-0E83-4023-BBF1-A76EEAFA08DD}" type="parTrans" cxnId="{91366254-7852-4920-AB7C-3CCB15391461}">
      <dgm:prSet/>
      <dgm:spPr/>
      <dgm:t>
        <a:bodyPr/>
        <a:lstStyle/>
        <a:p>
          <a:endParaRPr lang="en-US"/>
        </a:p>
      </dgm:t>
    </dgm:pt>
    <dgm:pt modelId="{2BECFC33-1EEC-4922-9C72-C80825ADD4C4}" type="sibTrans" cxnId="{91366254-7852-4920-AB7C-3CCB15391461}">
      <dgm:prSet/>
      <dgm:spPr/>
      <dgm:t>
        <a:bodyPr/>
        <a:lstStyle/>
        <a:p>
          <a:endParaRPr lang="en-US"/>
        </a:p>
      </dgm:t>
    </dgm:pt>
    <dgm:pt modelId="{DE1BE336-5EEB-4A11-B267-9ABEF13959E2}">
      <dgm:prSet/>
      <dgm:spPr/>
      <dgm:t>
        <a:bodyPr/>
        <a:lstStyle/>
        <a:p>
          <a:r>
            <a:rPr lang="en-US"/>
            <a:t>•	The highest GDP was 14 billion $</a:t>
          </a:r>
        </a:p>
      </dgm:t>
    </dgm:pt>
    <dgm:pt modelId="{46B58E4E-0379-482A-9DF5-E91B32D4EA7A}" type="parTrans" cxnId="{84E0ECF9-D764-4D3C-A218-00462EA623F0}">
      <dgm:prSet/>
      <dgm:spPr/>
      <dgm:t>
        <a:bodyPr/>
        <a:lstStyle/>
        <a:p>
          <a:endParaRPr lang="en-US"/>
        </a:p>
      </dgm:t>
    </dgm:pt>
    <dgm:pt modelId="{CC886ADA-5AF8-4E5B-838D-41943EDA19E9}" type="sibTrans" cxnId="{84E0ECF9-D764-4D3C-A218-00462EA623F0}">
      <dgm:prSet/>
      <dgm:spPr/>
      <dgm:t>
        <a:bodyPr/>
        <a:lstStyle/>
        <a:p>
          <a:endParaRPr lang="en-US"/>
        </a:p>
      </dgm:t>
    </dgm:pt>
    <dgm:pt modelId="{75B6B6B6-AB6C-49DF-AEB0-90C5A9AB499C}">
      <dgm:prSet/>
      <dgm:spPr/>
      <dgm:t>
        <a:bodyPr/>
        <a:lstStyle/>
        <a:p>
          <a:r>
            <a:rPr lang="en-US"/>
            <a:t>•	The least reported was less than 20 million $</a:t>
          </a:r>
        </a:p>
      </dgm:t>
    </dgm:pt>
    <dgm:pt modelId="{CAE622B0-5571-45F8-AE92-5CF7A05A40E2}" type="parTrans" cxnId="{701D3BEF-B643-4D1C-B5FC-B3FC5E1F3565}">
      <dgm:prSet/>
      <dgm:spPr/>
      <dgm:t>
        <a:bodyPr/>
        <a:lstStyle/>
        <a:p>
          <a:endParaRPr lang="en-US"/>
        </a:p>
      </dgm:t>
    </dgm:pt>
    <dgm:pt modelId="{2066B207-7DDD-4D54-A8AA-F52BE85618F3}" type="sibTrans" cxnId="{701D3BEF-B643-4D1C-B5FC-B3FC5E1F3565}">
      <dgm:prSet/>
      <dgm:spPr/>
      <dgm:t>
        <a:bodyPr/>
        <a:lstStyle/>
        <a:p>
          <a:endParaRPr lang="en-US"/>
        </a:p>
      </dgm:t>
    </dgm:pt>
    <dgm:pt modelId="{E072A71D-987E-DC4E-BBAD-9837074E40EB}" type="pres">
      <dgm:prSet presAssocID="{2C83A79D-9657-4ECF-9579-55C771391E42}" presName="linear" presStyleCnt="0">
        <dgm:presLayoutVars>
          <dgm:animLvl val="lvl"/>
          <dgm:resizeHandles val="exact"/>
        </dgm:presLayoutVars>
      </dgm:prSet>
      <dgm:spPr/>
    </dgm:pt>
    <dgm:pt modelId="{54A65846-256C-B741-B419-6DB01F925A2C}" type="pres">
      <dgm:prSet presAssocID="{8EC267A6-1DF6-499D-AD3B-383E5CF86F22}" presName="parentText" presStyleLbl="node1" presStyleIdx="0" presStyleCnt="4">
        <dgm:presLayoutVars>
          <dgm:chMax val="0"/>
          <dgm:bulletEnabled val="1"/>
        </dgm:presLayoutVars>
      </dgm:prSet>
      <dgm:spPr/>
    </dgm:pt>
    <dgm:pt modelId="{23FDAE89-8858-8544-8BB0-D3F0312320C9}" type="pres">
      <dgm:prSet presAssocID="{115E7AC8-727F-4B30-A278-C7C1CBBF5D86}" presName="spacer" presStyleCnt="0"/>
      <dgm:spPr/>
    </dgm:pt>
    <dgm:pt modelId="{3AB9AAAD-203D-2143-8E62-52DFCE84F55E}" type="pres">
      <dgm:prSet presAssocID="{C24A37B5-3AC8-401A-8AB6-0410E626DE9A}" presName="parentText" presStyleLbl="node1" presStyleIdx="1" presStyleCnt="4">
        <dgm:presLayoutVars>
          <dgm:chMax val="0"/>
          <dgm:bulletEnabled val="1"/>
        </dgm:presLayoutVars>
      </dgm:prSet>
      <dgm:spPr/>
    </dgm:pt>
    <dgm:pt modelId="{1B3C7A69-560D-0A4E-BDC1-F80C74B9EF0D}" type="pres">
      <dgm:prSet presAssocID="{2BECFC33-1EEC-4922-9C72-C80825ADD4C4}" presName="spacer" presStyleCnt="0"/>
      <dgm:spPr/>
    </dgm:pt>
    <dgm:pt modelId="{16F75985-013F-D049-B5BB-A06C43E7F4DD}" type="pres">
      <dgm:prSet presAssocID="{DE1BE336-5EEB-4A11-B267-9ABEF13959E2}" presName="parentText" presStyleLbl="node1" presStyleIdx="2" presStyleCnt="4">
        <dgm:presLayoutVars>
          <dgm:chMax val="0"/>
          <dgm:bulletEnabled val="1"/>
        </dgm:presLayoutVars>
      </dgm:prSet>
      <dgm:spPr/>
    </dgm:pt>
    <dgm:pt modelId="{3F2E8A6E-FF10-5D4B-B7D5-9C747E088756}" type="pres">
      <dgm:prSet presAssocID="{CC886ADA-5AF8-4E5B-838D-41943EDA19E9}" presName="spacer" presStyleCnt="0"/>
      <dgm:spPr/>
    </dgm:pt>
    <dgm:pt modelId="{D492F01B-EF9B-3B44-9EC9-1FB5536FEF60}" type="pres">
      <dgm:prSet presAssocID="{75B6B6B6-AB6C-49DF-AEB0-90C5A9AB499C}" presName="parentText" presStyleLbl="node1" presStyleIdx="3" presStyleCnt="4">
        <dgm:presLayoutVars>
          <dgm:chMax val="0"/>
          <dgm:bulletEnabled val="1"/>
        </dgm:presLayoutVars>
      </dgm:prSet>
      <dgm:spPr/>
    </dgm:pt>
  </dgm:ptLst>
  <dgm:cxnLst>
    <dgm:cxn modelId="{34EB4A00-8D88-4949-8220-F6BA5AFD2B32}" srcId="{2C83A79D-9657-4ECF-9579-55C771391E42}" destId="{8EC267A6-1DF6-499D-AD3B-383E5CF86F22}" srcOrd="0" destOrd="0" parTransId="{06C5E5DD-BFBB-49E4-B0C1-132E668EAC35}" sibTransId="{115E7AC8-727F-4B30-A278-C7C1CBBF5D86}"/>
    <dgm:cxn modelId="{97571D29-ECD2-5F4B-9A91-ECC20AD67B3F}" type="presOf" srcId="{75B6B6B6-AB6C-49DF-AEB0-90C5A9AB499C}" destId="{D492F01B-EF9B-3B44-9EC9-1FB5536FEF60}" srcOrd="0" destOrd="0" presId="urn:microsoft.com/office/officeart/2005/8/layout/vList2"/>
    <dgm:cxn modelId="{3534D83D-7EC2-F546-B2BE-540353114E0E}" type="presOf" srcId="{C24A37B5-3AC8-401A-8AB6-0410E626DE9A}" destId="{3AB9AAAD-203D-2143-8E62-52DFCE84F55E}" srcOrd="0" destOrd="0" presId="urn:microsoft.com/office/officeart/2005/8/layout/vList2"/>
    <dgm:cxn modelId="{91366254-7852-4920-AB7C-3CCB15391461}" srcId="{2C83A79D-9657-4ECF-9579-55C771391E42}" destId="{C24A37B5-3AC8-401A-8AB6-0410E626DE9A}" srcOrd="1" destOrd="0" parTransId="{2F5289DF-0E83-4023-BBF1-A76EEAFA08DD}" sibTransId="{2BECFC33-1EEC-4922-9C72-C80825ADD4C4}"/>
    <dgm:cxn modelId="{400BF194-FAC1-3C44-ADA5-57573BDA54C9}" type="presOf" srcId="{DE1BE336-5EEB-4A11-B267-9ABEF13959E2}" destId="{16F75985-013F-D049-B5BB-A06C43E7F4DD}" srcOrd="0" destOrd="0" presId="urn:microsoft.com/office/officeart/2005/8/layout/vList2"/>
    <dgm:cxn modelId="{5CA428A9-A44E-3B48-A90C-1BEFDDB28CC4}" type="presOf" srcId="{8EC267A6-1DF6-499D-AD3B-383E5CF86F22}" destId="{54A65846-256C-B741-B419-6DB01F925A2C}" srcOrd="0" destOrd="0" presId="urn:microsoft.com/office/officeart/2005/8/layout/vList2"/>
    <dgm:cxn modelId="{5D972DAA-89FE-AE43-AFA4-6820C2686CFC}" type="presOf" srcId="{2C83A79D-9657-4ECF-9579-55C771391E42}" destId="{E072A71D-987E-DC4E-BBAD-9837074E40EB}" srcOrd="0" destOrd="0" presId="urn:microsoft.com/office/officeart/2005/8/layout/vList2"/>
    <dgm:cxn modelId="{701D3BEF-B643-4D1C-B5FC-B3FC5E1F3565}" srcId="{2C83A79D-9657-4ECF-9579-55C771391E42}" destId="{75B6B6B6-AB6C-49DF-AEB0-90C5A9AB499C}" srcOrd="3" destOrd="0" parTransId="{CAE622B0-5571-45F8-AE92-5CF7A05A40E2}" sibTransId="{2066B207-7DDD-4D54-A8AA-F52BE85618F3}"/>
    <dgm:cxn modelId="{84E0ECF9-D764-4D3C-A218-00462EA623F0}" srcId="{2C83A79D-9657-4ECF-9579-55C771391E42}" destId="{DE1BE336-5EEB-4A11-B267-9ABEF13959E2}" srcOrd="2" destOrd="0" parTransId="{46B58E4E-0379-482A-9DF5-E91B32D4EA7A}" sibTransId="{CC886ADA-5AF8-4E5B-838D-41943EDA19E9}"/>
    <dgm:cxn modelId="{5A8DB43B-797F-364D-8972-F4BAC09A51A4}" type="presParOf" srcId="{E072A71D-987E-DC4E-BBAD-9837074E40EB}" destId="{54A65846-256C-B741-B419-6DB01F925A2C}" srcOrd="0" destOrd="0" presId="urn:microsoft.com/office/officeart/2005/8/layout/vList2"/>
    <dgm:cxn modelId="{7813989C-B3E0-5248-858F-A62ECC686EE6}" type="presParOf" srcId="{E072A71D-987E-DC4E-BBAD-9837074E40EB}" destId="{23FDAE89-8858-8544-8BB0-D3F0312320C9}" srcOrd="1" destOrd="0" presId="urn:microsoft.com/office/officeart/2005/8/layout/vList2"/>
    <dgm:cxn modelId="{86101462-DB01-1D4B-8ED9-BF7C36321224}" type="presParOf" srcId="{E072A71D-987E-DC4E-BBAD-9837074E40EB}" destId="{3AB9AAAD-203D-2143-8E62-52DFCE84F55E}" srcOrd="2" destOrd="0" presId="urn:microsoft.com/office/officeart/2005/8/layout/vList2"/>
    <dgm:cxn modelId="{CD291227-DA51-7941-BC2F-514D77CD5C45}" type="presParOf" srcId="{E072A71D-987E-DC4E-BBAD-9837074E40EB}" destId="{1B3C7A69-560D-0A4E-BDC1-F80C74B9EF0D}" srcOrd="3" destOrd="0" presId="urn:microsoft.com/office/officeart/2005/8/layout/vList2"/>
    <dgm:cxn modelId="{4F264EBD-3976-2049-841F-755B7E319039}" type="presParOf" srcId="{E072A71D-987E-DC4E-BBAD-9837074E40EB}" destId="{16F75985-013F-D049-B5BB-A06C43E7F4DD}" srcOrd="4" destOrd="0" presId="urn:microsoft.com/office/officeart/2005/8/layout/vList2"/>
    <dgm:cxn modelId="{13DBE6C4-7F74-AA40-B97F-15FFEC3CFD80}" type="presParOf" srcId="{E072A71D-987E-DC4E-BBAD-9837074E40EB}" destId="{3F2E8A6E-FF10-5D4B-B7D5-9C747E088756}" srcOrd="5" destOrd="0" presId="urn:microsoft.com/office/officeart/2005/8/layout/vList2"/>
    <dgm:cxn modelId="{78B20348-A8E7-9A4C-AA0A-092DDC267764}" type="presParOf" srcId="{E072A71D-987E-DC4E-BBAD-9837074E40EB}" destId="{D492F01B-EF9B-3B44-9EC9-1FB5536FEF6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EDDC86-0E13-4B81-961D-B9FFAA0E3C0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EB44024-ED2A-4955-B1C9-707B9DA21484}">
      <dgm:prSet/>
      <dgm:spPr/>
      <dgm:t>
        <a:bodyPr/>
        <a:lstStyle/>
        <a:p>
          <a:r>
            <a:rPr lang="en-US" dirty="0"/>
            <a:t>The World map chart represent the inbound tourists in all the countries.</a:t>
          </a:r>
        </a:p>
      </dgm:t>
    </dgm:pt>
    <dgm:pt modelId="{3A2AAD21-DDF9-4002-9DAD-C274F7200D6E}" type="parTrans" cxnId="{4E86CD52-B6EC-4925-83C6-80AEC253BCE1}">
      <dgm:prSet/>
      <dgm:spPr/>
      <dgm:t>
        <a:bodyPr/>
        <a:lstStyle/>
        <a:p>
          <a:endParaRPr lang="en-US"/>
        </a:p>
      </dgm:t>
    </dgm:pt>
    <dgm:pt modelId="{E74278A1-7B39-4D82-BD4D-59F104835F2C}" type="sibTrans" cxnId="{4E86CD52-B6EC-4925-83C6-80AEC253BCE1}">
      <dgm:prSet/>
      <dgm:spPr/>
      <dgm:t>
        <a:bodyPr/>
        <a:lstStyle/>
        <a:p>
          <a:endParaRPr lang="en-US"/>
        </a:p>
      </dgm:t>
    </dgm:pt>
    <dgm:pt modelId="{10FC9D21-2B92-47F8-83E2-0BCF5F43DB6E}">
      <dgm:prSet/>
      <dgm:spPr/>
      <dgm:t>
        <a:bodyPr/>
        <a:lstStyle/>
        <a:p>
          <a:r>
            <a:rPr lang="en-US" dirty="0"/>
            <a:t>We can hover in any countries and see the amount generated through the tourism in the particular year of any Country.</a:t>
          </a:r>
        </a:p>
      </dgm:t>
    </dgm:pt>
    <dgm:pt modelId="{4238D54B-9A8D-4C06-84EA-18A78E1F616D}" type="parTrans" cxnId="{AACC33E7-61C3-4D11-BDB0-1E283A018E40}">
      <dgm:prSet/>
      <dgm:spPr/>
      <dgm:t>
        <a:bodyPr/>
        <a:lstStyle/>
        <a:p>
          <a:endParaRPr lang="en-US"/>
        </a:p>
      </dgm:t>
    </dgm:pt>
    <dgm:pt modelId="{C490E0A1-09BD-440A-897D-B0B7612FD4D7}" type="sibTrans" cxnId="{AACC33E7-61C3-4D11-BDB0-1E283A018E40}">
      <dgm:prSet/>
      <dgm:spPr/>
      <dgm:t>
        <a:bodyPr/>
        <a:lstStyle/>
        <a:p>
          <a:endParaRPr lang="en-US"/>
        </a:p>
      </dgm:t>
    </dgm:pt>
    <dgm:pt modelId="{B266C833-D7B1-4CB5-BBDF-64FC1667C57A}">
      <dgm:prSet/>
      <dgm:spPr/>
      <dgm:t>
        <a:bodyPr/>
        <a:lstStyle/>
        <a:p>
          <a:r>
            <a:rPr lang="en-US" dirty="0"/>
            <a:t>In the image we have hover the India tourism and see the data of year 2017 so we analyzed that the in the year 2017 the amount shows 15.543M and the country Code is IND.</a:t>
          </a:r>
        </a:p>
      </dgm:t>
    </dgm:pt>
    <dgm:pt modelId="{AF1E6A8E-C669-40CA-9F16-E14939D5C0B9}" type="parTrans" cxnId="{1DA4F268-9825-4718-9E79-E76B416739D5}">
      <dgm:prSet/>
      <dgm:spPr/>
      <dgm:t>
        <a:bodyPr/>
        <a:lstStyle/>
        <a:p>
          <a:endParaRPr lang="en-US"/>
        </a:p>
      </dgm:t>
    </dgm:pt>
    <dgm:pt modelId="{F70F4B28-DE7D-42C0-8032-6736C8AD4E69}" type="sibTrans" cxnId="{1DA4F268-9825-4718-9E79-E76B416739D5}">
      <dgm:prSet/>
      <dgm:spPr/>
      <dgm:t>
        <a:bodyPr/>
        <a:lstStyle/>
        <a:p>
          <a:endParaRPr lang="en-US"/>
        </a:p>
      </dgm:t>
    </dgm:pt>
    <dgm:pt modelId="{75246548-3284-4CD2-8A0B-C78C4E117D55}">
      <dgm:prSet/>
      <dgm:spPr/>
      <dgm:t>
        <a:bodyPr/>
        <a:lstStyle/>
        <a:p>
          <a:r>
            <a:rPr lang="en-US" dirty="0"/>
            <a:t>We can give any year in the code and analyze any country GDP according to the tourism with the following Country code and Country Name.</a:t>
          </a:r>
        </a:p>
      </dgm:t>
    </dgm:pt>
    <dgm:pt modelId="{F4FDB6A4-FED9-42E2-8F71-D397588042D7}" type="parTrans" cxnId="{26133F23-D1BF-4167-BC30-BD5817FDAF9F}">
      <dgm:prSet/>
      <dgm:spPr/>
      <dgm:t>
        <a:bodyPr/>
        <a:lstStyle/>
        <a:p>
          <a:endParaRPr lang="en-US"/>
        </a:p>
      </dgm:t>
    </dgm:pt>
    <dgm:pt modelId="{B152D0DC-49E1-4966-9D82-14CF231D5BB7}" type="sibTrans" cxnId="{26133F23-D1BF-4167-BC30-BD5817FDAF9F}">
      <dgm:prSet/>
      <dgm:spPr/>
      <dgm:t>
        <a:bodyPr/>
        <a:lstStyle/>
        <a:p>
          <a:endParaRPr lang="en-US"/>
        </a:p>
      </dgm:t>
    </dgm:pt>
    <dgm:pt modelId="{D972D2AC-3DB4-F042-9F80-2288DC7C113A}" type="pres">
      <dgm:prSet presAssocID="{C2EDDC86-0E13-4B81-961D-B9FFAA0E3C05}" presName="outerComposite" presStyleCnt="0">
        <dgm:presLayoutVars>
          <dgm:chMax val="5"/>
          <dgm:dir/>
          <dgm:resizeHandles val="exact"/>
        </dgm:presLayoutVars>
      </dgm:prSet>
      <dgm:spPr/>
    </dgm:pt>
    <dgm:pt modelId="{0E458ED6-EFFB-DA45-852C-D6A98774A1AD}" type="pres">
      <dgm:prSet presAssocID="{C2EDDC86-0E13-4B81-961D-B9FFAA0E3C05}" presName="dummyMaxCanvas" presStyleCnt="0">
        <dgm:presLayoutVars/>
      </dgm:prSet>
      <dgm:spPr/>
    </dgm:pt>
    <dgm:pt modelId="{4ACD631A-3D6C-AB41-9AF8-BD59E3B32530}" type="pres">
      <dgm:prSet presAssocID="{C2EDDC86-0E13-4B81-961D-B9FFAA0E3C05}" presName="FourNodes_1" presStyleLbl="node1" presStyleIdx="0" presStyleCnt="4">
        <dgm:presLayoutVars>
          <dgm:bulletEnabled val="1"/>
        </dgm:presLayoutVars>
      </dgm:prSet>
      <dgm:spPr/>
    </dgm:pt>
    <dgm:pt modelId="{90A0FEB4-2529-4C4E-8B89-0FBA3E390006}" type="pres">
      <dgm:prSet presAssocID="{C2EDDC86-0E13-4B81-961D-B9FFAA0E3C05}" presName="FourNodes_2" presStyleLbl="node1" presStyleIdx="1" presStyleCnt="4">
        <dgm:presLayoutVars>
          <dgm:bulletEnabled val="1"/>
        </dgm:presLayoutVars>
      </dgm:prSet>
      <dgm:spPr/>
    </dgm:pt>
    <dgm:pt modelId="{9C03950B-82EB-384C-B8C4-6E52ABA0BE86}" type="pres">
      <dgm:prSet presAssocID="{C2EDDC86-0E13-4B81-961D-B9FFAA0E3C05}" presName="FourNodes_3" presStyleLbl="node1" presStyleIdx="2" presStyleCnt="4">
        <dgm:presLayoutVars>
          <dgm:bulletEnabled val="1"/>
        </dgm:presLayoutVars>
      </dgm:prSet>
      <dgm:spPr/>
    </dgm:pt>
    <dgm:pt modelId="{20C7D6C1-3DB1-2141-A870-DF1E811DA188}" type="pres">
      <dgm:prSet presAssocID="{C2EDDC86-0E13-4B81-961D-B9FFAA0E3C05}" presName="FourNodes_4" presStyleLbl="node1" presStyleIdx="3" presStyleCnt="4">
        <dgm:presLayoutVars>
          <dgm:bulletEnabled val="1"/>
        </dgm:presLayoutVars>
      </dgm:prSet>
      <dgm:spPr/>
    </dgm:pt>
    <dgm:pt modelId="{72F7D406-CD9F-DF49-83FB-583F616E1DF6}" type="pres">
      <dgm:prSet presAssocID="{C2EDDC86-0E13-4B81-961D-B9FFAA0E3C05}" presName="FourConn_1-2" presStyleLbl="fgAccFollowNode1" presStyleIdx="0" presStyleCnt="3">
        <dgm:presLayoutVars>
          <dgm:bulletEnabled val="1"/>
        </dgm:presLayoutVars>
      </dgm:prSet>
      <dgm:spPr/>
    </dgm:pt>
    <dgm:pt modelId="{F06A222F-F704-B644-90F8-4961406576F6}" type="pres">
      <dgm:prSet presAssocID="{C2EDDC86-0E13-4B81-961D-B9FFAA0E3C05}" presName="FourConn_2-3" presStyleLbl="fgAccFollowNode1" presStyleIdx="1" presStyleCnt="3">
        <dgm:presLayoutVars>
          <dgm:bulletEnabled val="1"/>
        </dgm:presLayoutVars>
      </dgm:prSet>
      <dgm:spPr/>
    </dgm:pt>
    <dgm:pt modelId="{0D8DDE59-DE30-3A4B-ABAA-BCC943CB7C76}" type="pres">
      <dgm:prSet presAssocID="{C2EDDC86-0E13-4B81-961D-B9FFAA0E3C05}" presName="FourConn_3-4" presStyleLbl="fgAccFollowNode1" presStyleIdx="2" presStyleCnt="3">
        <dgm:presLayoutVars>
          <dgm:bulletEnabled val="1"/>
        </dgm:presLayoutVars>
      </dgm:prSet>
      <dgm:spPr/>
    </dgm:pt>
    <dgm:pt modelId="{E2CE96E9-37F6-6D4D-A275-77AEF8B45C78}" type="pres">
      <dgm:prSet presAssocID="{C2EDDC86-0E13-4B81-961D-B9FFAA0E3C05}" presName="FourNodes_1_text" presStyleLbl="node1" presStyleIdx="3" presStyleCnt="4">
        <dgm:presLayoutVars>
          <dgm:bulletEnabled val="1"/>
        </dgm:presLayoutVars>
      </dgm:prSet>
      <dgm:spPr/>
    </dgm:pt>
    <dgm:pt modelId="{D776A9F2-687A-C945-9198-D289ED1C3AE4}" type="pres">
      <dgm:prSet presAssocID="{C2EDDC86-0E13-4B81-961D-B9FFAA0E3C05}" presName="FourNodes_2_text" presStyleLbl="node1" presStyleIdx="3" presStyleCnt="4">
        <dgm:presLayoutVars>
          <dgm:bulletEnabled val="1"/>
        </dgm:presLayoutVars>
      </dgm:prSet>
      <dgm:spPr/>
    </dgm:pt>
    <dgm:pt modelId="{D8FC3610-0F96-FA4C-A477-331E8E16AD3B}" type="pres">
      <dgm:prSet presAssocID="{C2EDDC86-0E13-4B81-961D-B9FFAA0E3C05}" presName="FourNodes_3_text" presStyleLbl="node1" presStyleIdx="3" presStyleCnt="4">
        <dgm:presLayoutVars>
          <dgm:bulletEnabled val="1"/>
        </dgm:presLayoutVars>
      </dgm:prSet>
      <dgm:spPr/>
    </dgm:pt>
    <dgm:pt modelId="{03F17422-80F1-364E-A8E3-63329E0ACC56}" type="pres">
      <dgm:prSet presAssocID="{C2EDDC86-0E13-4B81-961D-B9FFAA0E3C05}" presName="FourNodes_4_text" presStyleLbl="node1" presStyleIdx="3" presStyleCnt="4">
        <dgm:presLayoutVars>
          <dgm:bulletEnabled val="1"/>
        </dgm:presLayoutVars>
      </dgm:prSet>
      <dgm:spPr/>
    </dgm:pt>
  </dgm:ptLst>
  <dgm:cxnLst>
    <dgm:cxn modelId="{02053D14-C860-9A40-AC43-1F194C5264FE}" type="presOf" srcId="{F70F4B28-DE7D-42C0-8032-6736C8AD4E69}" destId="{0D8DDE59-DE30-3A4B-ABAA-BCC943CB7C76}" srcOrd="0" destOrd="0" presId="urn:microsoft.com/office/officeart/2005/8/layout/vProcess5"/>
    <dgm:cxn modelId="{0286CD1C-B2B8-D74D-93F7-5739DAF039BE}" type="presOf" srcId="{6EB44024-ED2A-4955-B1C9-707B9DA21484}" destId="{E2CE96E9-37F6-6D4D-A275-77AEF8B45C78}" srcOrd="1" destOrd="0" presId="urn:microsoft.com/office/officeart/2005/8/layout/vProcess5"/>
    <dgm:cxn modelId="{26133F23-D1BF-4167-BC30-BD5817FDAF9F}" srcId="{C2EDDC86-0E13-4B81-961D-B9FFAA0E3C05}" destId="{75246548-3284-4CD2-8A0B-C78C4E117D55}" srcOrd="3" destOrd="0" parTransId="{F4FDB6A4-FED9-42E2-8F71-D397588042D7}" sibTransId="{B152D0DC-49E1-4966-9D82-14CF231D5BB7}"/>
    <dgm:cxn modelId="{3BDEAB2D-BEB2-2D4B-91D6-90FF4C1A42EB}" type="presOf" srcId="{10FC9D21-2B92-47F8-83E2-0BCF5F43DB6E}" destId="{D776A9F2-687A-C945-9198-D289ED1C3AE4}" srcOrd="1" destOrd="0" presId="urn:microsoft.com/office/officeart/2005/8/layout/vProcess5"/>
    <dgm:cxn modelId="{99D59447-3FD5-7544-B398-84B6DEBCB475}" type="presOf" srcId="{C2EDDC86-0E13-4B81-961D-B9FFAA0E3C05}" destId="{D972D2AC-3DB4-F042-9F80-2288DC7C113A}" srcOrd="0" destOrd="0" presId="urn:microsoft.com/office/officeart/2005/8/layout/vProcess5"/>
    <dgm:cxn modelId="{4E86CD52-B6EC-4925-83C6-80AEC253BCE1}" srcId="{C2EDDC86-0E13-4B81-961D-B9FFAA0E3C05}" destId="{6EB44024-ED2A-4955-B1C9-707B9DA21484}" srcOrd="0" destOrd="0" parTransId="{3A2AAD21-DDF9-4002-9DAD-C274F7200D6E}" sibTransId="{E74278A1-7B39-4D82-BD4D-59F104835F2C}"/>
    <dgm:cxn modelId="{1DA4F268-9825-4718-9E79-E76B416739D5}" srcId="{C2EDDC86-0E13-4B81-961D-B9FFAA0E3C05}" destId="{B266C833-D7B1-4CB5-BBDF-64FC1667C57A}" srcOrd="2" destOrd="0" parTransId="{AF1E6A8E-C669-40CA-9F16-E14939D5C0B9}" sibTransId="{F70F4B28-DE7D-42C0-8032-6736C8AD4E69}"/>
    <dgm:cxn modelId="{A24E6769-1078-4042-B5E7-915B9CC89284}" type="presOf" srcId="{6EB44024-ED2A-4955-B1C9-707B9DA21484}" destId="{4ACD631A-3D6C-AB41-9AF8-BD59E3B32530}" srcOrd="0" destOrd="0" presId="urn:microsoft.com/office/officeart/2005/8/layout/vProcess5"/>
    <dgm:cxn modelId="{15A0C38D-0AA1-054D-9D5D-C58528BC6E02}" type="presOf" srcId="{75246548-3284-4CD2-8A0B-C78C4E117D55}" destId="{20C7D6C1-3DB1-2141-A870-DF1E811DA188}" srcOrd="0" destOrd="0" presId="urn:microsoft.com/office/officeart/2005/8/layout/vProcess5"/>
    <dgm:cxn modelId="{5A374495-ADCA-5541-8A7F-611F030B932B}" type="presOf" srcId="{B266C833-D7B1-4CB5-BBDF-64FC1667C57A}" destId="{9C03950B-82EB-384C-B8C4-6E52ABA0BE86}" srcOrd="0" destOrd="0" presId="urn:microsoft.com/office/officeart/2005/8/layout/vProcess5"/>
    <dgm:cxn modelId="{C57D74A4-4107-0941-858C-B8174AB53F9B}" type="presOf" srcId="{10FC9D21-2B92-47F8-83E2-0BCF5F43DB6E}" destId="{90A0FEB4-2529-4C4E-8B89-0FBA3E390006}" srcOrd="0" destOrd="0" presId="urn:microsoft.com/office/officeart/2005/8/layout/vProcess5"/>
    <dgm:cxn modelId="{10F224B6-34DE-C941-B167-8CCE8902F52B}" type="presOf" srcId="{B266C833-D7B1-4CB5-BBDF-64FC1667C57A}" destId="{D8FC3610-0F96-FA4C-A477-331E8E16AD3B}" srcOrd="1" destOrd="0" presId="urn:microsoft.com/office/officeart/2005/8/layout/vProcess5"/>
    <dgm:cxn modelId="{AACC33E7-61C3-4D11-BDB0-1E283A018E40}" srcId="{C2EDDC86-0E13-4B81-961D-B9FFAA0E3C05}" destId="{10FC9D21-2B92-47F8-83E2-0BCF5F43DB6E}" srcOrd="1" destOrd="0" parTransId="{4238D54B-9A8D-4C06-84EA-18A78E1F616D}" sibTransId="{C490E0A1-09BD-440A-897D-B0B7612FD4D7}"/>
    <dgm:cxn modelId="{D0BDB4E7-3CDA-594F-97CF-CAA5D5828169}" type="presOf" srcId="{E74278A1-7B39-4D82-BD4D-59F104835F2C}" destId="{72F7D406-CD9F-DF49-83FB-583F616E1DF6}" srcOrd="0" destOrd="0" presId="urn:microsoft.com/office/officeart/2005/8/layout/vProcess5"/>
    <dgm:cxn modelId="{FD8ED6EC-FDCD-0040-B72D-222FCADE4A04}" type="presOf" srcId="{75246548-3284-4CD2-8A0B-C78C4E117D55}" destId="{03F17422-80F1-364E-A8E3-63329E0ACC56}" srcOrd="1" destOrd="0" presId="urn:microsoft.com/office/officeart/2005/8/layout/vProcess5"/>
    <dgm:cxn modelId="{CE5962F6-6EFD-AB4F-A41B-765C37680B19}" type="presOf" srcId="{C490E0A1-09BD-440A-897D-B0B7612FD4D7}" destId="{F06A222F-F704-B644-90F8-4961406576F6}" srcOrd="0" destOrd="0" presId="urn:microsoft.com/office/officeart/2005/8/layout/vProcess5"/>
    <dgm:cxn modelId="{6E71B38B-EB86-274C-ABA9-D50668989C4F}" type="presParOf" srcId="{D972D2AC-3DB4-F042-9F80-2288DC7C113A}" destId="{0E458ED6-EFFB-DA45-852C-D6A98774A1AD}" srcOrd="0" destOrd="0" presId="urn:microsoft.com/office/officeart/2005/8/layout/vProcess5"/>
    <dgm:cxn modelId="{8B0EC3CB-356B-AC48-B374-E3F436A51B87}" type="presParOf" srcId="{D972D2AC-3DB4-F042-9F80-2288DC7C113A}" destId="{4ACD631A-3D6C-AB41-9AF8-BD59E3B32530}" srcOrd="1" destOrd="0" presId="urn:microsoft.com/office/officeart/2005/8/layout/vProcess5"/>
    <dgm:cxn modelId="{AFB0DCF5-323B-AF47-9208-B4E96E4B736E}" type="presParOf" srcId="{D972D2AC-3DB4-F042-9F80-2288DC7C113A}" destId="{90A0FEB4-2529-4C4E-8B89-0FBA3E390006}" srcOrd="2" destOrd="0" presId="urn:microsoft.com/office/officeart/2005/8/layout/vProcess5"/>
    <dgm:cxn modelId="{DD70CF83-941F-7847-B6A2-55C26408E654}" type="presParOf" srcId="{D972D2AC-3DB4-F042-9F80-2288DC7C113A}" destId="{9C03950B-82EB-384C-B8C4-6E52ABA0BE86}" srcOrd="3" destOrd="0" presId="urn:microsoft.com/office/officeart/2005/8/layout/vProcess5"/>
    <dgm:cxn modelId="{A8D5E596-0555-1F4F-8196-CFB4C0F7C5AD}" type="presParOf" srcId="{D972D2AC-3DB4-F042-9F80-2288DC7C113A}" destId="{20C7D6C1-3DB1-2141-A870-DF1E811DA188}" srcOrd="4" destOrd="0" presId="urn:microsoft.com/office/officeart/2005/8/layout/vProcess5"/>
    <dgm:cxn modelId="{61323FC6-F9FF-994E-B134-07F5EA6CCF0E}" type="presParOf" srcId="{D972D2AC-3DB4-F042-9F80-2288DC7C113A}" destId="{72F7D406-CD9F-DF49-83FB-583F616E1DF6}" srcOrd="5" destOrd="0" presId="urn:microsoft.com/office/officeart/2005/8/layout/vProcess5"/>
    <dgm:cxn modelId="{2BD0072C-A778-3345-847C-5481A70D9F79}" type="presParOf" srcId="{D972D2AC-3DB4-F042-9F80-2288DC7C113A}" destId="{F06A222F-F704-B644-90F8-4961406576F6}" srcOrd="6" destOrd="0" presId="urn:microsoft.com/office/officeart/2005/8/layout/vProcess5"/>
    <dgm:cxn modelId="{A4F11D14-0BB1-2F4A-893D-04631BE36340}" type="presParOf" srcId="{D972D2AC-3DB4-F042-9F80-2288DC7C113A}" destId="{0D8DDE59-DE30-3A4B-ABAA-BCC943CB7C76}" srcOrd="7" destOrd="0" presId="urn:microsoft.com/office/officeart/2005/8/layout/vProcess5"/>
    <dgm:cxn modelId="{38018629-F58B-C040-A242-030089206ACC}" type="presParOf" srcId="{D972D2AC-3DB4-F042-9F80-2288DC7C113A}" destId="{E2CE96E9-37F6-6D4D-A275-77AEF8B45C78}" srcOrd="8" destOrd="0" presId="urn:microsoft.com/office/officeart/2005/8/layout/vProcess5"/>
    <dgm:cxn modelId="{354C8B45-9E4B-C043-91DB-D8DAFF1AAE82}" type="presParOf" srcId="{D972D2AC-3DB4-F042-9F80-2288DC7C113A}" destId="{D776A9F2-687A-C945-9198-D289ED1C3AE4}" srcOrd="9" destOrd="0" presId="urn:microsoft.com/office/officeart/2005/8/layout/vProcess5"/>
    <dgm:cxn modelId="{813D65B4-4C79-644D-99E5-9589732BDE7A}" type="presParOf" srcId="{D972D2AC-3DB4-F042-9F80-2288DC7C113A}" destId="{D8FC3610-0F96-FA4C-A477-331E8E16AD3B}" srcOrd="10" destOrd="0" presId="urn:microsoft.com/office/officeart/2005/8/layout/vProcess5"/>
    <dgm:cxn modelId="{DB6704BA-30B2-A747-A26F-BEE426FB32AE}" type="presParOf" srcId="{D972D2AC-3DB4-F042-9F80-2288DC7C113A}" destId="{03F17422-80F1-364E-A8E3-63329E0ACC5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F62B6B-E68F-4189-9741-BDC11FF08AA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4BB522B-BD14-4C31-8153-92C22285B4E7}">
      <dgm:prSet/>
      <dgm:spPr/>
      <dgm:t>
        <a:bodyPr/>
        <a:lstStyle/>
        <a:p>
          <a:r>
            <a:rPr lang="en-US" dirty="0"/>
            <a:t>The Line graph represent the top countries which is most preferable by the tourist.</a:t>
          </a:r>
        </a:p>
      </dgm:t>
    </dgm:pt>
    <dgm:pt modelId="{69F18A99-5FC5-4D38-988C-39612AB76EA1}" type="parTrans" cxnId="{6EB79E15-9CC3-45AB-B334-0459596CD9A4}">
      <dgm:prSet/>
      <dgm:spPr/>
      <dgm:t>
        <a:bodyPr/>
        <a:lstStyle/>
        <a:p>
          <a:endParaRPr lang="en-US"/>
        </a:p>
      </dgm:t>
    </dgm:pt>
    <dgm:pt modelId="{609845A0-0F51-4D83-BC8D-DD685623DD9E}" type="sibTrans" cxnId="{6EB79E15-9CC3-45AB-B334-0459596CD9A4}">
      <dgm:prSet/>
      <dgm:spPr/>
      <dgm:t>
        <a:bodyPr/>
        <a:lstStyle/>
        <a:p>
          <a:endParaRPr lang="en-US"/>
        </a:p>
      </dgm:t>
    </dgm:pt>
    <dgm:pt modelId="{1F1A2974-89F4-4E06-BA0B-C54EA01C90B1}">
      <dgm:prSet/>
      <dgm:spPr/>
      <dgm:t>
        <a:bodyPr/>
        <a:lstStyle/>
        <a:p>
          <a:r>
            <a:rPr lang="en-US" dirty="0"/>
            <a:t>With the help of python code with plot the line graph and in this graph, we can see that the right side of the graph all the top 10 preferable countries are listed.</a:t>
          </a:r>
        </a:p>
      </dgm:t>
    </dgm:pt>
    <dgm:pt modelId="{9A1E2DBC-465A-4657-8F18-EA3A3A4A781E}" type="parTrans" cxnId="{E7099B2C-12F6-413D-9D07-A64E014D3E7D}">
      <dgm:prSet/>
      <dgm:spPr/>
      <dgm:t>
        <a:bodyPr/>
        <a:lstStyle/>
        <a:p>
          <a:endParaRPr lang="en-US"/>
        </a:p>
      </dgm:t>
    </dgm:pt>
    <dgm:pt modelId="{EAC2329B-311D-4B0B-A7B4-5CFD40285022}" type="sibTrans" cxnId="{E7099B2C-12F6-413D-9D07-A64E014D3E7D}">
      <dgm:prSet/>
      <dgm:spPr/>
      <dgm:t>
        <a:bodyPr/>
        <a:lstStyle/>
        <a:p>
          <a:endParaRPr lang="en-US"/>
        </a:p>
      </dgm:t>
    </dgm:pt>
    <dgm:pt modelId="{B2A1B6A6-664A-4D13-95C7-315DC2E53924}">
      <dgm:prSet/>
      <dgm:spPr/>
      <dgm:t>
        <a:bodyPr/>
        <a:lstStyle/>
        <a:p>
          <a:r>
            <a:rPr lang="en-US" dirty="0"/>
            <a:t>All countries are represented by some color. X-axis represent the Year(2010-2017) and the y-axis represent the Amount generated by the particular Country through out the year.</a:t>
          </a:r>
        </a:p>
      </dgm:t>
    </dgm:pt>
    <dgm:pt modelId="{84B163D9-AB01-4C4D-8454-2A5B2B137D58}" type="parTrans" cxnId="{D75BA34F-427B-4307-8A13-65864F8F8CC6}">
      <dgm:prSet/>
      <dgm:spPr/>
      <dgm:t>
        <a:bodyPr/>
        <a:lstStyle/>
        <a:p>
          <a:endParaRPr lang="en-US"/>
        </a:p>
      </dgm:t>
    </dgm:pt>
    <dgm:pt modelId="{8F389E49-56F8-41D7-8B89-191F08E78E60}" type="sibTrans" cxnId="{D75BA34F-427B-4307-8A13-65864F8F8CC6}">
      <dgm:prSet/>
      <dgm:spPr/>
      <dgm:t>
        <a:bodyPr/>
        <a:lstStyle/>
        <a:p>
          <a:endParaRPr lang="en-US"/>
        </a:p>
      </dgm:t>
    </dgm:pt>
    <dgm:pt modelId="{AA1F0B53-3906-4872-A523-FAB2BE4E16A5}">
      <dgm:prSet/>
      <dgm:spPr/>
      <dgm:t>
        <a:bodyPr/>
        <a:lstStyle/>
        <a:p>
          <a:r>
            <a:rPr lang="en-US" dirty="0"/>
            <a:t>In the line graph we can see that the France is the most popular among all the countries.</a:t>
          </a:r>
        </a:p>
      </dgm:t>
    </dgm:pt>
    <dgm:pt modelId="{D7044D7B-C9F6-4598-8564-A6C4D91158A6}" type="parTrans" cxnId="{6707F552-C116-4783-A059-6EA33256C773}">
      <dgm:prSet/>
      <dgm:spPr/>
      <dgm:t>
        <a:bodyPr/>
        <a:lstStyle/>
        <a:p>
          <a:endParaRPr lang="en-US"/>
        </a:p>
      </dgm:t>
    </dgm:pt>
    <dgm:pt modelId="{FCFD0EDB-5313-4D37-958A-BBF6F534A562}" type="sibTrans" cxnId="{6707F552-C116-4783-A059-6EA33256C773}">
      <dgm:prSet/>
      <dgm:spPr/>
      <dgm:t>
        <a:bodyPr/>
        <a:lstStyle/>
        <a:p>
          <a:endParaRPr lang="en-US"/>
        </a:p>
      </dgm:t>
    </dgm:pt>
    <dgm:pt modelId="{DA34F73D-BE44-45BF-8C5F-94B2640AF2BE}">
      <dgm:prSet/>
      <dgm:spPr/>
      <dgm:t>
        <a:bodyPr/>
        <a:lstStyle/>
        <a:p>
          <a:r>
            <a:rPr lang="en-US" dirty="0"/>
            <a:t>Thailand is the least popular in this list.</a:t>
          </a:r>
        </a:p>
      </dgm:t>
    </dgm:pt>
    <dgm:pt modelId="{36A9AEE9-F148-44F8-A918-07B19B1B0437}" type="parTrans" cxnId="{9B1B4661-7D34-4169-824B-23A874093C4D}">
      <dgm:prSet/>
      <dgm:spPr/>
      <dgm:t>
        <a:bodyPr/>
        <a:lstStyle/>
        <a:p>
          <a:endParaRPr lang="en-US"/>
        </a:p>
      </dgm:t>
    </dgm:pt>
    <dgm:pt modelId="{FD257D39-2435-498A-85E5-113A0A2013DA}" type="sibTrans" cxnId="{9B1B4661-7D34-4169-824B-23A874093C4D}">
      <dgm:prSet/>
      <dgm:spPr/>
      <dgm:t>
        <a:bodyPr/>
        <a:lstStyle/>
        <a:p>
          <a:endParaRPr lang="en-US"/>
        </a:p>
      </dgm:t>
    </dgm:pt>
    <dgm:pt modelId="{79708173-EFC1-AA4B-96EE-7F87A8AC95AE}" type="pres">
      <dgm:prSet presAssocID="{F2F62B6B-E68F-4189-9741-BDC11FF08AA6}" presName="linear" presStyleCnt="0">
        <dgm:presLayoutVars>
          <dgm:animLvl val="lvl"/>
          <dgm:resizeHandles val="exact"/>
        </dgm:presLayoutVars>
      </dgm:prSet>
      <dgm:spPr/>
    </dgm:pt>
    <dgm:pt modelId="{C63F3EA0-F8A7-B149-A4DC-B2BE5346AC21}" type="pres">
      <dgm:prSet presAssocID="{74BB522B-BD14-4C31-8153-92C22285B4E7}" presName="parentText" presStyleLbl="node1" presStyleIdx="0" presStyleCnt="5">
        <dgm:presLayoutVars>
          <dgm:chMax val="0"/>
          <dgm:bulletEnabled val="1"/>
        </dgm:presLayoutVars>
      </dgm:prSet>
      <dgm:spPr/>
    </dgm:pt>
    <dgm:pt modelId="{D7F58274-A89E-D649-A519-2C992511498C}" type="pres">
      <dgm:prSet presAssocID="{609845A0-0F51-4D83-BC8D-DD685623DD9E}" presName="spacer" presStyleCnt="0"/>
      <dgm:spPr/>
    </dgm:pt>
    <dgm:pt modelId="{7732573F-6C93-FF44-8E3D-F71CD83B82FC}" type="pres">
      <dgm:prSet presAssocID="{1F1A2974-89F4-4E06-BA0B-C54EA01C90B1}" presName="parentText" presStyleLbl="node1" presStyleIdx="1" presStyleCnt="5">
        <dgm:presLayoutVars>
          <dgm:chMax val="0"/>
          <dgm:bulletEnabled val="1"/>
        </dgm:presLayoutVars>
      </dgm:prSet>
      <dgm:spPr/>
    </dgm:pt>
    <dgm:pt modelId="{1DB60A0D-2A6F-CB4F-BED8-8FFD3D4FFEEE}" type="pres">
      <dgm:prSet presAssocID="{EAC2329B-311D-4B0B-A7B4-5CFD40285022}" presName="spacer" presStyleCnt="0"/>
      <dgm:spPr/>
    </dgm:pt>
    <dgm:pt modelId="{D3709A9D-BDC1-6C42-9975-8B3ECFFAC4DC}" type="pres">
      <dgm:prSet presAssocID="{B2A1B6A6-664A-4D13-95C7-315DC2E53924}" presName="parentText" presStyleLbl="node1" presStyleIdx="2" presStyleCnt="5">
        <dgm:presLayoutVars>
          <dgm:chMax val="0"/>
          <dgm:bulletEnabled val="1"/>
        </dgm:presLayoutVars>
      </dgm:prSet>
      <dgm:spPr/>
    </dgm:pt>
    <dgm:pt modelId="{A2C6BBAD-F174-A94F-BB97-D5DAA72E8F84}" type="pres">
      <dgm:prSet presAssocID="{8F389E49-56F8-41D7-8B89-191F08E78E60}" presName="spacer" presStyleCnt="0"/>
      <dgm:spPr/>
    </dgm:pt>
    <dgm:pt modelId="{49315B6A-B394-D34F-87CB-7B61BE1EDCEA}" type="pres">
      <dgm:prSet presAssocID="{AA1F0B53-3906-4872-A523-FAB2BE4E16A5}" presName="parentText" presStyleLbl="node1" presStyleIdx="3" presStyleCnt="5">
        <dgm:presLayoutVars>
          <dgm:chMax val="0"/>
          <dgm:bulletEnabled val="1"/>
        </dgm:presLayoutVars>
      </dgm:prSet>
      <dgm:spPr/>
    </dgm:pt>
    <dgm:pt modelId="{33BAFC72-A824-A94F-B69D-4F1942AE44A6}" type="pres">
      <dgm:prSet presAssocID="{FCFD0EDB-5313-4D37-958A-BBF6F534A562}" presName="spacer" presStyleCnt="0"/>
      <dgm:spPr/>
    </dgm:pt>
    <dgm:pt modelId="{5D03E10E-AB4B-7C4D-B00F-9608F00439A6}" type="pres">
      <dgm:prSet presAssocID="{DA34F73D-BE44-45BF-8C5F-94B2640AF2BE}" presName="parentText" presStyleLbl="node1" presStyleIdx="4" presStyleCnt="5">
        <dgm:presLayoutVars>
          <dgm:chMax val="0"/>
          <dgm:bulletEnabled val="1"/>
        </dgm:presLayoutVars>
      </dgm:prSet>
      <dgm:spPr/>
    </dgm:pt>
  </dgm:ptLst>
  <dgm:cxnLst>
    <dgm:cxn modelId="{C468BE04-EB43-F247-A200-35D7C2FF3307}" type="presOf" srcId="{DA34F73D-BE44-45BF-8C5F-94B2640AF2BE}" destId="{5D03E10E-AB4B-7C4D-B00F-9608F00439A6}" srcOrd="0" destOrd="0" presId="urn:microsoft.com/office/officeart/2005/8/layout/vList2"/>
    <dgm:cxn modelId="{E8389C10-0988-2A47-8607-6DCDE4D1D8C1}" type="presOf" srcId="{1F1A2974-89F4-4E06-BA0B-C54EA01C90B1}" destId="{7732573F-6C93-FF44-8E3D-F71CD83B82FC}" srcOrd="0" destOrd="0" presId="urn:microsoft.com/office/officeart/2005/8/layout/vList2"/>
    <dgm:cxn modelId="{6EB79E15-9CC3-45AB-B334-0459596CD9A4}" srcId="{F2F62B6B-E68F-4189-9741-BDC11FF08AA6}" destId="{74BB522B-BD14-4C31-8153-92C22285B4E7}" srcOrd="0" destOrd="0" parTransId="{69F18A99-5FC5-4D38-988C-39612AB76EA1}" sibTransId="{609845A0-0F51-4D83-BC8D-DD685623DD9E}"/>
    <dgm:cxn modelId="{E7099B2C-12F6-413D-9D07-A64E014D3E7D}" srcId="{F2F62B6B-E68F-4189-9741-BDC11FF08AA6}" destId="{1F1A2974-89F4-4E06-BA0B-C54EA01C90B1}" srcOrd="1" destOrd="0" parTransId="{9A1E2DBC-465A-4657-8F18-EA3A3A4A781E}" sibTransId="{EAC2329B-311D-4B0B-A7B4-5CFD40285022}"/>
    <dgm:cxn modelId="{D75BA34F-427B-4307-8A13-65864F8F8CC6}" srcId="{F2F62B6B-E68F-4189-9741-BDC11FF08AA6}" destId="{B2A1B6A6-664A-4D13-95C7-315DC2E53924}" srcOrd="2" destOrd="0" parTransId="{84B163D9-AB01-4C4D-8454-2A5B2B137D58}" sibTransId="{8F389E49-56F8-41D7-8B89-191F08E78E60}"/>
    <dgm:cxn modelId="{6707F552-C116-4783-A059-6EA33256C773}" srcId="{F2F62B6B-E68F-4189-9741-BDC11FF08AA6}" destId="{AA1F0B53-3906-4872-A523-FAB2BE4E16A5}" srcOrd="3" destOrd="0" parTransId="{D7044D7B-C9F6-4598-8564-A6C4D91158A6}" sibTransId="{FCFD0EDB-5313-4D37-958A-BBF6F534A562}"/>
    <dgm:cxn modelId="{9B1B4661-7D34-4169-824B-23A874093C4D}" srcId="{F2F62B6B-E68F-4189-9741-BDC11FF08AA6}" destId="{DA34F73D-BE44-45BF-8C5F-94B2640AF2BE}" srcOrd="4" destOrd="0" parTransId="{36A9AEE9-F148-44F8-A918-07B19B1B0437}" sibTransId="{FD257D39-2435-498A-85E5-113A0A2013DA}"/>
    <dgm:cxn modelId="{C21CEB73-0668-3A42-94CE-89BFA59A0BCB}" type="presOf" srcId="{AA1F0B53-3906-4872-A523-FAB2BE4E16A5}" destId="{49315B6A-B394-D34F-87CB-7B61BE1EDCEA}" srcOrd="0" destOrd="0" presId="urn:microsoft.com/office/officeart/2005/8/layout/vList2"/>
    <dgm:cxn modelId="{4087BD90-84EC-CE4F-9835-8ADF9D16F8ED}" type="presOf" srcId="{74BB522B-BD14-4C31-8153-92C22285B4E7}" destId="{C63F3EA0-F8A7-B149-A4DC-B2BE5346AC21}" srcOrd="0" destOrd="0" presId="urn:microsoft.com/office/officeart/2005/8/layout/vList2"/>
    <dgm:cxn modelId="{F03289DC-B9CB-5E4B-91DB-2755F6D37A50}" type="presOf" srcId="{B2A1B6A6-664A-4D13-95C7-315DC2E53924}" destId="{D3709A9D-BDC1-6C42-9975-8B3ECFFAC4DC}" srcOrd="0" destOrd="0" presId="urn:microsoft.com/office/officeart/2005/8/layout/vList2"/>
    <dgm:cxn modelId="{E1D578EA-9614-BB4E-BDA0-9CA44D7E5C91}" type="presOf" srcId="{F2F62B6B-E68F-4189-9741-BDC11FF08AA6}" destId="{79708173-EFC1-AA4B-96EE-7F87A8AC95AE}" srcOrd="0" destOrd="0" presId="urn:microsoft.com/office/officeart/2005/8/layout/vList2"/>
    <dgm:cxn modelId="{6CE12275-A554-1A4A-9484-68973F66D258}" type="presParOf" srcId="{79708173-EFC1-AA4B-96EE-7F87A8AC95AE}" destId="{C63F3EA0-F8A7-B149-A4DC-B2BE5346AC21}" srcOrd="0" destOrd="0" presId="urn:microsoft.com/office/officeart/2005/8/layout/vList2"/>
    <dgm:cxn modelId="{9C37EFE6-52D1-C143-B058-0C6D67343981}" type="presParOf" srcId="{79708173-EFC1-AA4B-96EE-7F87A8AC95AE}" destId="{D7F58274-A89E-D649-A519-2C992511498C}" srcOrd="1" destOrd="0" presId="urn:microsoft.com/office/officeart/2005/8/layout/vList2"/>
    <dgm:cxn modelId="{14DB5320-D235-114E-8C0E-681A19B8CAD1}" type="presParOf" srcId="{79708173-EFC1-AA4B-96EE-7F87A8AC95AE}" destId="{7732573F-6C93-FF44-8E3D-F71CD83B82FC}" srcOrd="2" destOrd="0" presId="urn:microsoft.com/office/officeart/2005/8/layout/vList2"/>
    <dgm:cxn modelId="{4C4E4B9D-A4C0-DF42-BB75-91C672DE3708}" type="presParOf" srcId="{79708173-EFC1-AA4B-96EE-7F87A8AC95AE}" destId="{1DB60A0D-2A6F-CB4F-BED8-8FFD3D4FFEEE}" srcOrd="3" destOrd="0" presId="urn:microsoft.com/office/officeart/2005/8/layout/vList2"/>
    <dgm:cxn modelId="{70E879C2-E7DA-814A-ACC2-754939360529}" type="presParOf" srcId="{79708173-EFC1-AA4B-96EE-7F87A8AC95AE}" destId="{D3709A9D-BDC1-6C42-9975-8B3ECFFAC4DC}" srcOrd="4" destOrd="0" presId="urn:microsoft.com/office/officeart/2005/8/layout/vList2"/>
    <dgm:cxn modelId="{BD20249D-6B3D-0546-B6F6-1F27593F04B3}" type="presParOf" srcId="{79708173-EFC1-AA4B-96EE-7F87A8AC95AE}" destId="{A2C6BBAD-F174-A94F-BB97-D5DAA72E8F84}" srcOrd="5" destOrd="0" presId="urn:microsoft.com/office/officeart/2005/8/layout/vList2"/>
    <dgm:cxn modelId="{D22FE055-DDA5-2845-81C8-A7FF1CE120FF}" type="presParOf" srcId="{79708173-EFC1-AA4B-96EE-7F87A8AC95AE}" destId="{49315B6A-B394-D34F-87CB-7B61BE1EDCEA}" srcOrd="6" destOrd="0" presId="urn:microsoft.com/office/officeart/2005/8/layout/vList2"/>
    <dgm:cxn modelId="{E4B9031C-2876-B949-B300-B0624BF7716D}" type="presParOf" srcId="{79708173-EFC1-AA4B-96EE-7F87A8AC95AE}" destId="{33BAFC72-A824-A94F-B69D-4F1942AE44A6}" srcOrd="7" destOrd="0" presId="urn:microsoft.com/office/officeart/2005/8/layout/vList2"/>
    <dgm:cxn modelId="{6689A7A3-5216-D044-B719-235BCBDE8C32}" type="presParOf" srcId="{79708173-EFC1-AA4B-96EE-7F87A8AC95AE}" destId="{5D03E10E-AB4B-7C4D-B00F-9608F00439A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C62C1-9B2E-A346-9477-635DBB449179}">
      <dsp:nvSpPr>
        <dsp:cNvPr id="0" name=""/>
        <dsp:cNvSpPr/>
      </dsp:nvSpPr>
      <dsp:spPr>
        <a:xfrm>
          <a:off x="0" y="209697"/>
          <a:ext cx="6833175" cy="1597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Tableau </a:t>
          </a:r>
        </a:p>
      </dsp:txBody>
      <dsp:txXfrm>
        <a:off x="77962" y="287659"/>
        <a:ext cx="6677251" cy="1441126"/>
      </dsp:txXfrm>
    </dsp:sp>
    <dsp:sp modelId="{549EC34A-05CC-7249-A8F2-100B4D57361C}">
      <dsp:nvSpPr>
        <dsp:cNvPr id="0" name=""/>
        <dsp:cNvSpPr/>
      </dsp:nvSpPr>
      <dsp:spPr>
        <a:xfrm>
          <a:off x="0" y="1993948"/>
          <a:ext cx="6833175" cy="1597050"/>
        </a:xfrm>
        <a:prstGeom prst="roundRect">
          <a:avLst/>
        </a:prstGeom>
        <a:solidFill>
          <a:schemeClr val="accent2">
            <a:hueOff val="743316"/>
            <a:satOff val="-5434"/>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Viz Hub</a:t>
          </a:r>
        </a:p>
      </dsp:txBody>
      <dsp:txXfrm>
        <a:off x="77962" y="2071910"/>
        <a:ext cx="6677251" cy="1441126"/>
      </dsp:txXfrm>
    </dsp:sp>
    <dsp:sp modelId="{C8DEAAE2-7623-A54A-AA18-1C31E8A3DD73}">
      <dsp:nvSpPr>
        <dsp:cNvPr id="0" name=""/>
        <dsp:cNvSpPr/>
      </dsp:nvSpPr>
      <dsp:spPr>
        <a:xfrm>
          <a:off x="0" y="3778198"/>
          <a:ext cx="6833175" cy="1597050"/>
        </a:xfrm>
        <a:prstGeom prst="roundRect">
          <a:avLst/>
        </a:prstGeom>
        <a:solidFill>
          <a:schemeClr val="accent2">
            <a:hueOff val="1486632"/>
            <a:satOff val="-10867"/>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Python</a:t>
          </a:r>
        </a:p>
      </dsp:txBody>
      <dsp:txXfrm>
        <a:off x="77962" y="3856160"/>
        <a:ext cx="6677251" cy="1441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5BD2A-7EC8-4541-9FF4-4EC584958491}">
      <dsp:nvSpPr>
        <dsp:cNvPr id="0" name=""/>
        <dsp:cNvSpPr/>
      </dsp:nvSpPr>
      <dsp:spPr>
        <a:xfrm>
          <a:off x="0" y="25446"/>
          <a:ext cx="6833175" cy="17851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Tableau application is used to visualize the data.</a:t>
          </a:r>
        </a:p>
      </dsp:txBody>
      <dsp:txXfrm>
        <a:off x="87145" y="112591"/>
        <a:ext cx="6658885" cy="1610874"/>
      </dsp:txXfrm>
    </dsp:sp>
    <dsp:sp modelId="{B3E4C006-50FD-694F-8609-A638DA42F11C}">
      <dsp:nvSpPr>
        <dsp:cNvPr id="0" name=""/>
        <dsp:cNvSpPr/>
      </dsp:nvSpPr>
      <dsp:spPr>
        <a:xfrm>
          <a:off x="0" y="1899890"/>
          <a:ext cx="6833175" cy="1785164"/>
        </a:xfrm>
        <a:prstGeom prst="roundRect">
          <a:avLst/>
        </a:prstGeom>
        <a:solidFill>
          <a:schemeClr val="accent2">
            <a:hueOff val="743316"/>
            <a:satOff val="-5434"/>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From the dataset we took the Country name and Country code and put both the data into the Row shelf.</a:t>
          </a:r>
        </a:p>
      </dsp:txBody>
      <dsp:txXfrm>
        <a:off x="87145" y="1987035"/>
        <a:ext cx="6658885" cy="1610874"/>
      </dsp:txXfrm>
    </dsp:sp>
    <dsp:sp modelId="{2004DBDB-9DEA-BF43-9A44-BA94F15BBD9E}">
      <dsp:nvSpPr>
        <dsp:cNvPr id="0" name=""/>
        <dsp:cNvSpPr/>
      </dsp:nvSpPr>
      <dsp:spPr>
        <a:xfrm>
          <a:off x="0" y="3774335"/>
          <a:ext cx="6833175" cy="1785164"/>
        </a:xfrm>
        <a:prstGeom prst="roundRect">
          <a:avLst/>
        </a:prstGeom>
        <a:solidFill>
          <a:schemeClr val="accent2">
            <a:hueOff val="1486632"/>
            <a:satOff val="-10867"/>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output is displaying all the country names and Country code in the form of table.</a:t>
          </a:r>
        </a:p>
      </dsp:txBody>
      <dsp:txXfrm>
        <a:off x="87145" y="3861480"/>
        <a:ext cx="6658885" cy="1610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8D3A1-AEEF-D54E-82E0-8607D0B4F11E}">
      <dsp:nvSpPr>
        <dsp:cNvPr id="0" name=""/>
        <dsp:cNvSpPr/>
      </dsp:nvSpPr>
      <dsp:spPr>
        <a:xfrm>
          <a:off x="0" y="85622"/>
          <a:ext cx="5464315" cy="9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bar graph is displayed in tableau application with the help of the dataset.</a:t>
          </a:r>
        </a:p>
      </dsp:txBody>
      <dsp:txXfrm>
        <a:off x="47789" y="133411"/>
        <a:ext cx="5368737" cy="883382"/>
      </dsp:txXfrm>
    </dsp:sp>
    <dsp:sp modelId="{8D96E702-9FFA-064E-BB2C-389D45614A65}">
      <dsp:nvSpPr>
        <dsp:cNvPr id="0" name=""/>
        <dsp:cNvSpPr/>
      </dsp:nvSpPr>
      <dsp:spPr>
        <a:xfrm>
          <a:off x="0" y="1113543"/>
          <a:ext cx="5464315" cy="978960"/>
        </a:xfrm>
        <a:prstGeom prst="roundRect">
          <a:avLst/>
        </a:prstGeom>
        <a:solidFill>
          <a:schemeClr val="accent2">
            <a:hueOff val="371658"/>
            <a:satOff val="-2717"/>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bar graph represent the tourist arrival and tourist expenditure.</a:t>
          </a:r>
        </a:p>
      </dsp:txBody>
      <dsp:txXfrm>
        <a:off x="47789" y="1161332"/>
        <a:ext cx="5368737" cy="883382"/>
      </dsp:txXfrm>
    </dsp:sp>
    <dsp:sp modelId="{15DBFDA1-4D55-DA4F-919F-7244AFB38206}">
      <dsp:nvSpPr>
        <dsp:cNvPr id="0" name=""/>
        <dsp:cNvSpPr/>
      </dsp:nvSpPr>
      <dsp:spPr>
        <a:xfrm>
          <a:off x="0" y="2141464"/>
          <a:ext cx="5464315" cy="978960"/>
        </a:xfrm>
        <a:prstGeom prst="roundRect">
          <a:avLst/>
        </a:prstGeom>
        <a:solidFill>
          <a:schemeClr val="accent2">
            <a:hueOff val="743316"/>
            <a:satOff val="-5434"/>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X-axis represent all the countries name and the Y-axis represent the count of international tourist receipt of each country.</a:t>
          </a:r>
        </a:p>
      </dsp:txBody>
      <dsp:txXfrm>
        <a:off x="47789" y="2189253"/>
        <a:ext cx="5368737" cy="883382"/>
      </dsp:txXfrm>
    </dsp:sp>
    <dsp:sp modelId="{F8FF2D0B-C04F-DA43-8BE4-9506191B68B2}">
      <dsp:nvSpPr>
        <dsp:cNvPr id="0" name=""/>
        <dsp:cNvSpPr/>
      </dsp:nvSpPr>
      <dsp:spPr>
        <a:xfrm>
          <a:off x="0" y="3169384"/>
          <a:ext cx="5464315" cy="978960"/>
        </a:xfrm>
        <a:prstGeom prst="roundRect">
          <a:avLst/>
        </a:prstGeom>
        <a:solidFill>
          <a:schemeClr val="accent2">
            <a:hueOff val="1114974"/>
            <a:satOff val="-8150"/>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the Y-axis receipt data represent in 5 counts. </a:t>
          </a:r>
        </a:p>
      </dsp:txBody>
      <dsp:txXfrm>
        <a:off x="47789" y="3217173"/>
        <a:ext cx="5368737" cy="883382"/>
      </dsp:txXfrm>
    </dsp:sp>
    <dsp:sp modelId="{AC8C57AC-5C09-A542-BE2F-09B6F0208479}">
      <dsp:nvSpPr>
        <dsp:cNvPr id="0" name=""/>
        <dsp:cNvSpPr/>
      </dsp:nvSpPr>
      <dsp:spPr>
        <a:xfrm>
          <a:off x="0" y="4197305"/>
          <a:ext cx="5464315" cy="978960"/>
        </a:xfrm>
        <a:prstGeom prst="roundRect">
          <a:avLst/>
        </a:prstGeom>
        <a:solidFill>
          <a:schemeClr val="accent2">
            <a:hueOff val="1486632"/>
            <a:satOff val="-10867"/>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Most of the countries shows with the 12 counts of international tourist receipt.</a:t>
          </a:r>
        </a:p>
      </dsp:txBody>
      <dsp:txXfrm>
        <a:off x="47789" y="4245094"/>
        <a:ext cx="5368737" cy="883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D24EC-CFCF-4946-AFE6-4331AFB9E157}">
      <dsp:nvSpPr>
        <dsp:cNvPr id="0" name=""/>
        <dsp:cNvSpPr/>
      </dsp:nvSpPr>
      <dsp:spPr>
        <a:xfrm>
          <a:off x="0" y="53569"/>
          <a:ext cx="5464315" cy="16625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Viz hub is used to display the world map with the tourist data.</a:t>
          </a:r>
        </a:p>
      </dsp:txBody>
      <dsp:txXfrm>
        <a:off x="81160" y="134729"/>
        <a:ext cx="5301995" cy="1500250"/>
      </dsp:txXfrm>
    </dsp:sp>
    <dsp:sp modelId="{8F046128-027D-C649-A8AF-D264AAF62307}">
      <dsp:nvSpPr>
        <dsp:cNvPr id="0" name=""/>
        <dsp:cNvSpPr/>
      </dsp:nvSpPr>
      <dsp:spPr>
        <a:xfrm>
          <a:off x="0" y="1799659"/>
          <a:ext cx="5464315" cy="1662570"/>
        </a:xfrm>
        <a:prstGeom prst="roundRect">
          <a:avLst/>
        </a:prstGeom>
        <a:solidFill>
          <a:schemeClr val="accent2">
            <a:hueOff val="743316"/>
            <a:satOff val="-5434"/>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 this map we can see that the particular country’s GDP with the help of the tourism.</a:t>
          </a:r>
        </a:p>
      </dsp:txBody>
      <dsp:txXfrm>
        <a:off x="81160" y="1880819"/>
        <a:ext cx="5301995" cy="1500250"/>
      </dsp:txXfrm>
    </dsp:sp>
    <dsp:sp modelId="{427700D0-A36B-464A-B166-9AFCDC6DB437}">
      <dsp:nvSpPr>
        <dsp:cNvPr id="0" name=""/>
        <dsp:cNvSpPr/>
      </dsp:nvSpPr>
      <dsp:spPr>
        <a:xfrm>
          <a:off x="0" y="3545749"/>
          <a:ext cx="5464315" cy="1662570"/>
        </a:xfrm>
        <a:prstGeom prst="roundRect">
          <a:avLst/>
        </a:prstGeom>
        <a:solidFill>
          <a:schemeClr val="accent2">
            <a:hueOff val="1486632"/>
            <a:satOff val="-10867"/>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We can Hover to any country and see the GDP generated throughout the Tourism.</a:t>
          </a:r>
        </a:p>
      </dsp:txBody>
      <dsp:txXfrm>
        <a:off x="81160" y="3626909"/>
        <a:ext cx="5301995" cy="1500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65846-256C-B741-B419-6DB01F925A2C}">
      <dsp:nvSpPr>
        <dsp:cNvPr id="0" name=""/>
        <dsp:cNvSpPr/>
      </dsp:nvSpPr>
      <dsp:spPr>
        <a:xfrm>
          <a:off x="0" y="205872"/>
          <a:ext cx="6833175" cy="1228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	China, US, India has the highest gross GDP from 2017</a:t>
          </a:r>
        </a:p>
      </dsp:txBody>
      <dsp:txXfrm>
        <a:off x="59970" y="265842"/>
        <a:ext cx="6713235" cy="1108560"/>
      </dsp:txXfrm>
    </dsp:sp>
    <dsp:sp modelId="{3AB9AAAD-203D-2143-8E62-52DFCE84F55E}">
      <dsp:nvSpPr>
        <dsp:cNvPr id="0" name=""/>
        <dsp:cNvSpPr/>
      </dsp:nvSpPr>
      <dsp:spPr>
        <a:xfrm>
          <a:off x="0" y="1520772"/>
          <a:ext cx="6833175" cy="1228500"/>
        </a:xfrm>
        <a:prstGeom prst="roundRect">
          <a:avLst/>
        </a:prstGeom>
        <a:solidFill>
          <a:schemeClr val="accent2">
            <a:hueOff val="495544"/>
            <a:satOff val="-3622"/>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	Falkland Islands, Niueu,Vatican city have the least  gross GDP</a:t>
          </a:r>
        </a:p>
      </dsp:txBody>
      <dsp:txXfrm>
        <a:off x="59970" y="1580742"/>
        <a:ext cx="6713235" cy="1108560"/>
      </dsp:txXfrm>
    </dsp:sp>
    <dsp:sp modelId="{16F75985-013F-D049-B5BB-A06C43E7F4DD}">
      <dsp:nvSpPr>
        <dsp:cNvPr id="0" name=""/>
        <dsp:cNvSpPr/>
      </dsp:nvSpPr>
      <dsp:spPr>
        <a:xfrm>
          <a:off x="0" y="2835673"/>
          <a:ext cx="6833175" cy="1228500"/>
        </a:xfrm>
        <a:prstGeom prst="roundRect">
          <a:avLst/>
        </a:prstGeom>
        <a:solidFill>
          <a:schemeClr val="accent2">
            <a:hueOff val="991088"/>
            <a:satOff val="-7245"/>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	The highest GDP was 14 billion $</a:t>
          </a:r>
        </a:p>
      </dsp:txBody>
      <dsp:txXfrm>
        <a:off x="59970" y="2895643"/>
        <a:ext cx="6713235" cy="1108560"/>
      </dsp:txXfrm>
    </dsp:sp>
    <dsp:sp modelId="{D492F01B-EF9B-3B44-9EC9-1FB5536FEF60}">
      <dsp:nvSpPr>
        <dsp:cNvPr id="0" name=""/>
        <dsp:cNvSpPr/>
      </dsp:nvSpPr>
      <dsp:spPr>
        <a:xfrm>
          <a:off x="0" y="4150573"/>
          <a:ext cx="6833175" cy="1228500"/>
        </a:xfrm>
        <a:prstGeom prst="roundRect">
          <a:avLst/>
        </a:prstGeom>
        <a:solidFill>
          <a:schemeClr val="accent2">
            <a:hueOff val="1486632"/>
            <a:satOff val="-10867"/>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	The least reported was less than 20 million $</a:t>
          </a:r>
        </a:p>
      </dsp:txBody>
      <dsp:txXfrm>
        <a:off x="59970" y="4210543"/>
        <a:ext cx="6713235" cy="1108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D631A-3D6C-AB41-9AF8-BD59E3B32530}">
      <dsp:nvSpPr>
        <dsp:cNvPr id="0" name=""/>
        <dsp:cNvSpPr/>
      </dsp:nvSpPr>
      <dsp:spPr>
        <a:xfrm>
          <a:off x="0" y="0"/>
          <a:ext cx="5466540" cy="122868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World map chart represent the inbound tourists in all the countries.</a:t>
          </a:r>
        </a:p>
      </dsp:txBody>
      <dsp:txXfrm>
        <a:off x="35987" y="35987"/>
        <a:ext cx="4036865" cy="1156714"/>
      </dsp:txXfrm>
    </dsp:sp>
    <dsp:sp modelId="{90A0FEB4-2529-4C4E-8B89-0FBA3E390006}">
      <dsp:nvSpPr>
        <dsp:cNvPr id="0" name=""/>
        <dsp:cNvSpPr/>
      </dsp:nvSpPr>
      <dsp:spPr>
        <a:xfrm>
          <a:off x="457822" y="1452085"/>
          <a:ext cx="5466540" cy="122868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can hover in any countries and see the amount generated through the tourism in the particular year of any Country.</a:t>
          </a:r>
        </a:p>
      </dsp:txBody>
      <dsp:txXfrm>
        <a:off x="493809" y="1488072"/>
        <a:ext cx="4138095" cy="1156714"/>
      </dsp:txXfrm>
    </dsp:sp>
    <dsp:sp modelId="{9C03950B-82EB-384C-B8C4-6E52ABA0BE86}">
      <dsp:nvSpPr>
        <dsp:cNvPr id="0" name=""/>
        <dsp:cNvSpPr/>
      </dsp:nvSpPr>
      <dsp:spPr>
        <a:xfrm>
          <a:off x="908812" y="2904171"/>
          <a:ext cx="5466540" cy="122868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In the image we have hover the India tourism and see the data of year 2017 so we analyzed that the in the year 2017 the amount shows 15.543M and the country Code is IND.</a:t>
          </a:r>
        </a:p>
      </dsp:txBody>
      <dsp:txXfrm>
        <a:off x="944799" y="2940158"/>
        <a:ext cx="4144929" cy="1156714"/>
      </dsp:txXfrm>
    </dsp:sp>
    <dsp:sp modelId="{20C7D6C1-3DB1-2141-A870-DF1E811DA188}">
      <dsp:nvSpPr>
        <dsp:cNvPr id="0" name=""/>
        <dsp:cNvSpPr/>
      </dsp:nvSpPr>
      <dsp:spPr>
        <a:xfrm>
          <a:off x="1366635" y="4356257"/>
          <a:ext cx="5466540" cy="122868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can give any year in the code and analyze any country GDP according to the tourism with the following Country code and Country Name.</a:t>
          </a:r>
        </a:p>
      </dsp:txBody>
      <dsp:txXfrm>
        <a:off x="1402622" y="4392244"/>
        <a:ext cx="4138095" cy="1156714"/>
      </dsp:txXfrm>
    </dsp:sp>
    <dsp:sp modelId="{72F7D406-CD9F-DF49-83FB-583F616E1DF6}">
      <dsp:nvSpPr>
        <dsp:cNvPr id="0" name=""/>
        <dsp:cNvSpPr/>
      </dsp:nvSpPr>
      <dsp:spPr>
        <a:xfrm>
          <a:off x="4667892" y="941063"/>
          <a:ext cx="798647" cy="7986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847588" y="941063"/>
        <a:ext cx="439255" cy="600982"/>
      </dsp:txXfrm>
    </dsp:sp>
    <dsp:sp modelId="{F06A222F-F704-B644-90F8-4961406576F6}">
      <dsp:nvSpPr>
        <dsp:cNvPr id="0" name=""/>
        <dsp:cNvSpPr/>
      </dsp:nvSpPr>
      <dsp:spPr>
        <a:xfrm>
          <a:off x="5125715" y="2393149"/>
          <a:ext cx="798647" cy="79864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305411" y="2393149"/>
        <a:ext cx="439255" cy="600982"/>
      </dsp:txXfrm>
    </dsp:sp>
    <dsp:sp modelId="{0D8DDE59-DE30-3A4B-ABAA-BCC943CB7C76}">
      <dsp:nvSpPr>
        <dsp:cNvPr id="0" name=""/>
        <dsp:cNvSpPr/>
      </dsp:nvSpPr>
      <dsp:spPr>
        <a:xfrm>
          <a:off x="5576704" y="3845235"/>
          <a:ext cx="798647" cy="79864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756400" y="3845235"/>
        <a:ext cx="439255" cy="6009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F3EA0-F8A7-B149-A4DC-B2BE5346AC21}">
      <dsp:nvSpPr>
        <dsp:cNvPr id="0" name=""/>
        <dsp:cNvSpPr/>
      </dsp:nvSpPr>
      <dsp:spPr>
        <a:xfrm>
          <a:off x="0" y="97425"/>
          <a:ext cx="6833175" cy="10365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Line graph represent the top countries which is most preferable by the tourist.</a:t>
          </a:r>
        </a:p>
      </dsp:txBody>
      <dsp:txXfrm>
        <a:off x="50600" y="148025"/>
        <a:ext cx="6731975" cy="935346"/>
      </dsp:txXfrm>
    </dsp:sp>
    <dsp:sp modelId="{7732573F-6C93-FF44-8E3D-F71CD83B82FC}">
      <dsp:nvSpPr>
        <dsp:cNvPr id="0" name=""/>
        <dsp:cNvSpPr/>
      </dsp:nvSpPr>
      <dsp:spPr>
        <a:xfrm>
          <a:off x="0" y="1185812"/>
          <a:ext cx="6833175" cy="1036546"/>
        </a:xfrm>
        <a:prstGeom prst="roundRect">
          <a:avLst/>
        </a:prstGeom>
        <a:solidFill>
          <a:schemeClr val="accent2">
            <a:hueOff val="371658"/>
            <a:satOff val="-2717"/>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With the help of python code with plot the line graph and in this graph, we can see that the right side of the graph all the top 10 preferable countries are listed.</a:t>
          </a:r>
        </a:p>
      </dsp:txBody>
      <dsp:txXfrm>
        <a:off x="50600" y="1236412"/>
        <a:ext cx="6731975" cy="935346"/>
      </dsp:txXfrm>
    </dsp:sp>
    <dsp:sp modelId="{D3709A9D-BDC1-6C42-9975-8B3ECFFAC4DC}">
      <dsp:nvSpPr>
        <dsp:cNvPr id="0" name=""/>
        <dsp:cNvSpPr/>
      </dsp:nvSpPr>
      <dsp:spPr>
        <a:xfrm>
          <a:off x="0" y="2274199"/>
          <a:ext cx="6833175" cy="1036546"/>
        </a:xfrm>
        <a:prstGeom prst="roundRect">
          <a:avLst/>
        </a:prstGeom>
        <a:solidFill>
          <a:schemeClr val="accent2">
            <a:hueOff val="743316"/>
            <a:satOff val="-5434"/>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All countries are represented by some color. X-axis represent the Year(2010-2017) and the y-axis represent the Amount generated by the particular Country through out the year.</a:t>
          </a:r>
        </a:p>
      </dsp:txBody>
      <dsp:txXfrm>
        <a:off x="50600" y="2324799"/>
        <a:ext cx="6731975" cy="935346"/>
      </dsp:txXfrm>
    </dsp:sp>
    <dsp:sp modelId="{49315B6A-B394-D34F-87CB-7B61BE1EDCEA}">
      <dsp:nvSpPr>
        <dsp:cNvPr id="0" name=""/>
        <dsp:cNvSpPr/>
      </dsp:nvSpPr>
      <dsp:spPr>
        <a:xfrm>
          <a:off x="0" y="3362586"/>
          <a:ext cx="6833175" cy="1036546"/>
        </a:xfrm>
        <a:prstGeom prst="roundRect">
          <a:avLst/>
        </a:prstGeom>
        <a:solidFill>
          <a:schemeClr val="accent2">
            <a:hueOff val="1114974"/>
            <a:satOff val="-8150"/>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the line graph we can see that the France is the most popular among all the countries.</a:t>
          </a:r>
        </a:p>
      </dsp:txBody>
      <dsp:txXfrm>
        <a:off x="50600" y="3413186"/>
        <a:ext cx="6731975" cy="935346"/>
      </dsp:txXfrm>
    </dsp:sp>
    <dsp:sp modelId="{5D03E10E-AB4B-7C4D-B00F-9608F00439A6}">
      <dsp:nvSpPr>
        <dsp:cNvPr id="0" name=""/>
        <dsp:cNvSpPr/>
      </dsp:nvSpPr>
      <dsp:spPr>
        <a:xfrm>
          <a:off x="0" y="4450973"/>
          <a:ext cx="6833175" cy="1036546"/>
        </a:xfrm>
        <a:prstGeom prst="roundRect">
          <a:avLst/>
        </a:prstGeom>
        <a:solidFill>
          <a:schemeClr val="accent2">
            <a:hueOff val="1486632"/>
            <a:satOff val="-10867"/>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Thailand is the least popular in this list.</a:t>
          </a:r>
        </a:p>
      </dsp:txBody>
      <dsp:txXfrm>
        <a:off x="50600" y="4501573"/>
        <a:ext cx="6731975" cy="9353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9T21:45:52.806"/>
    </inkml:context>
    <inkml:brush xml:id="br0">
      <inkml:brushProperty name="width" value="0.08571" units="cm"/>
      <inkml:brushProperty name="height" value="0.08571" units="cm"/>
    </inkml:brush>
  </inkml:definitions>
  <inkml:trace contextRef="#ctx0" brushRef="#br0">1 1 8027,'0'0'0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B3CB3-DF8F-4649-B8F3-7D97154ACC0E}" type="datetimeFigureOut">
              <a:rPr lang="en-US" smtClean="0"/>
              <a:t>4/9/23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8BF9B-A769-D245-B8E1-DAABAA255B5A}" type="slidenum">
              <a:rPr lang="en-US" smtClean="0"/>
              <a:t>‹#›</a:t>
            </a:fld>
            <a:endParaRPr lang="en-US"/>
          </a:p>
        </p:txBody>
      </p:sp>
    </p:spTree>
    <p:extLst>
      <p:ext uri="{BB962C8B-B14F-4D97-AF65-F5344CB8AC3E}">
        <p14:creationId xmlns:p14="http://schemas.microsoft.com/office/powerpoint/2010/main" val="2321303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8BF9B-A769-D245-B8E1-DAABAA255B5A}" type="slidenum">
              <a:rPr lang="en-US" smtClean="0"/>
              <a:t>8</a:t>
            </a:fld>
            <a:endParaRPr lang="en-US"/>
          </a:p>
        </p:txBody>
      </p:sp>
    </p:spTree>
    <p:extLst>
      <p:ext uri="{BB962C8B-B14F-4D97-AF65-F5344CB8AC3E}">
        <p14:creationId xmlns:p14="http://schemas.microsoft.com/office/powerpoint/2010/main" val="18093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342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708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3868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1218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910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575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5216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66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5864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3003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4/9/23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81815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4/9/23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22327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chyut2995/DataVisualization/blob/main/travel_data.x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
            <a:extLst>
              <a:ext uri="{FF2B5EF4-FFF2-40B4-BE49-F238E27FC236}">
                <a16:creationId xmlns:a16="http://schemas.microsoft.com/office/drawing/2014/main" id="{C66ECB84-E3CD-C953-5C08-2898388FF0DC}"/>
              </a:ext>
            </a:extLst>
          </p:cNvPr>
          <p:cNvPicPr>
            <a:picLocks noChangeAspect="1"/>
          </p:cNvPicPr>
          <p:nvPr/>
        </p:nvPicPr>
        <p:blipFill rotWithShape="1">
          <a:blip r:embed="rId2">
            <a:alphaModFix amt="40000"/>
          </a:blip>
          <a:srcRect t="10131" r="-1" b="12794"/>
          <a:stretch/>
        </p:blipFill>
        <p:spPr>
          <a:xfrm>
            <a:off x="20" y="10"/>
            <a:ext cx="12188932" cy="6857990"/>
          </a:xfrm>
          <a:prstGeom prst="rect">
            <a:avLst/>
          </a:prstGeom>
        </p:spPr>
      </p:pic>
      <p:sp>
        <p:nvSpPr>
          <p:cNvPr id="2" name="Title 1">
            <a:extLst>
              <a:ext uri="{FF2B5EF4-FFF2-40B4-BE49-F238E27FC236}">
                <a16:creationId xmlns:a16="http://schemas.microsoft.com/office/drawing/2014/main" id="{5F51CE32-AB29-08AD-A20F-BE4BB480D7CF}"/>
              </a:ext>
            </a:extLst>
          </p:cNvPr>
          <p:cNvSpPr>
            <a:spLocks noGrp="1"/>
          </p:cNvSpPr>
          <p:nvPr>
            <p:ph type="ctrTitle"/>
          </p:nvPr>
        </p:nvSpPr>
        <p:spPr>
          <a:xfrm>
            <a:off x="482600" y="732032"/>
            <a:ext cx="6900839" cy="2736390"/>
          </a:xfrm>
        </p:spPr>
        <p:txBody>
          <a:bodyPr anchor="t">
            <a:normAutofit/>
          </a:bodyPr>
          <a:lstStyle/>
          <a:p>
            <a:r>
              <a:rPr lang="en-US" sz="8000">
                <a:solidFill>
                  <a:srgbClr val="FFFFFF"/>
                </a:solidFill>
              </a:rPr>
              <a:t>Tourism and GDF</a:t>
            </a:r>
          </a:p>
        </p:txBody>
      </p:sp>
      <p:sp>
        <p:nvSpPr>
          <p:cNvPr id="3" name="Subtitle 2">
            <a:extLst>
              <a:ext uri="{FF2B5EF4-FFF2-40B4-BE49-F238E27FC236}">
                <a16:creationId xmlns:a16="http://schemas.microsoft.com/office/drawing/2014/main" id="{50D5717C-F1F0-3300-87CA-715BFEACF2E8}"/>
              </a:ext>
            </a:extLst>
          </p:cNvPr>
          <p:cNvSpPr>
            <a:spLocks noGrp="1"/>
          </p:cNvSpPr>
          <p:nvPr>
            <p:ph type="subTitle" idx="1"/>
          </p:nvPr>
        </p:nvSpPr>
        <p:spPr>
          <a:xfrm>
            <a:off x="4900613" y="3000381"/>
            <a:ext cx="6682036" cy="3151154"/>
          </a:xfrm>
        </p:spPr>
        <p:txBody>
          <a:bodyPr anchor="b">
            <a:normAutofit/>
          </a:bodyPr>
          <a:lstStyle/>
          <a:p>
            <a:pPr algn="r"/>
            <a:endParaRPr lang="en-US" dirty="0">
              <a:solidFill>
                <a:srgbClr val="FFFFFF"/>
              </a:solidFill>
            </a:endParaRPr>
          </a:p>
          <a:p>
            <a:pPr algn="r"/>
            <a:r>
              <a:rPr lang="en-US" dirty="0">
                <a:solidFill>
                  <a:srgbClr val="FFFFFF"/>
                </a:solidFill>
              </a:rPr>
              <a:t>Team Members: -</a:t>
            </a:r>
          </a:p>
          <a:p>
            <a:pPr algn="r"/>
            <a:r>
              <a:rPr lang="en-US" sz="1800" dirty="0">
                <a:effectLst/>
                <a:latin typeface="Calibri" panose="020F0502020204030204" pitchFamily="34" charset="0"/>
              </a:rPr>
              <a:t>Sushma Chirra- 11558420</a:t>
            </a:r>
          </a:p>
          <a:p>
            <a:pPr algn="r"/>
            <a:r>
              <a:rPr lang="en-US" sz="1800" dirty="0">
                <a:effectLst/>
                <a:latin typeface="Calibri" panose="020F0502020204030204" pitchFamily="34" charset="0"/>
              </a:rPr>
              <a:t> Achyutanand Mishra- 11542607</a:t>
            </a:r>
          </a:p>
          <a:p>
            <a:pPr algn="r"/>
            <a:r>
              <a:rPr lang="en-US" sz="1800" dirty="0">
                <a:effectLst/>
                <a:latin typeface="Calibri" panose="020F0502020204030204" pitchFamily="34" charset="0"/>
              </a:rPr>
              <a:t> Ram Rallabandi – 11547220 </a:t>
            </a:r>
            <a:endParaRPr lang="en-US" dirty="0"/>
          </a:p>
          <a:p>
            <a:pPr algn="r"/>
            <a:endParaRPr lang="en-US" dirty="0">
              <a:solidFill>
                <a:srgbClr val="FFFFFF"/>
              </a:solidFill>
            </a:endParaRPr>
          </a:p>
        </p:txBody>
      </p:sp>
      <p:cxnSp>
        <p:nvCxnSpPr>
          <p:cNvPr id="50"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3893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8DFC278E-56F5-F2DB-B58E-404E77F313A7}"/>
              </a:ext>
            </a:extLst>
          </p:cNvPr>
          <p:cNvPicPr>
            <a:picLocks noGrp="1" noChangeAspect="1"/>
          </p:cNvPicPr>
          <p:nvPr>
            <p:ph idx="1"/>
          </p:nvPr>
        </p:nvPicPr>
        <p:blipFill>
          <a:blip r:embed="rId2"/>
          <a:stretch>
            <a:fillRect/>
          </a:stretch>
        </p:blipFill>
        <p:spPr>
          <a:xfrm>
            <a:off x="0" y="542926"/>
            <a:ext cx="11844338" cy="5815012"/>
          </a:xfrm>
        </p:spPr>
      </p:pic>
    </p:spTree>
    <p:extLst>
      <p:ext uri="{BB962C8B-B14F-4D97-AF65-F5344CB8AC3E}">
        <p14:creationId xmlns:p14="http://schemas.microsoft.com/office/powerpoint/2010/main" val="10522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25122856-740E-5C3D-092A-86C70AF1DEA9}"/>
              </a:ext>
            </a:extLst>
          </p:cNvPr>
          <p:cNvGraphicFramePr>
            <a:graphicFrameLocks noGrp="1"/>
          </p:cNvGraphicFramePr>
          <p:nvPr>
            <p:ph idx="1"/>
            <p:extLst>
              <p:ext uri="{D42A27DB-BD31-4B8C-83A1-F6EECF244321}">
                <p14:modId xmlns:p14="http://schemas.microsoft.com/office/powerpoint/2010/main" val="3141640410"/>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53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E55D8A0B-5BC9-495D-B58D-4BFEBE2FE089}"/>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26991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0">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2">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0" name="Content Placeholder 2">
            <a:extLst>
              <a:ext uri="{FF2B5EF4-FFF2-40B4-BE49-F238E27FC236}">
                <a16:creationId xmlns:a16="http://schemas.microsoft.com/office/drawing/2014/main" id="{15B27628-4714-1FDE-D138-F2CF4DEDBFFE}"/>
              </a:ext>
            </a:extLst>
          </p:cNvPr>
          <p:cNvGraphicFramePr>
            <a:graphicFrameLocks noGrp="1"/>
          </p:cNvGraphicFramePr>
          <p:nvPr>
            <p:ph idx="1"/>
            <p:extLst>
              <p:ext uri="{D42A27DB-BD31-4B8C-83A1-F6EECF244321}">
                <p14:modId xmlns:p14="http://schemas.microsoft.com/office/powerpoint/2010/main" val="2470162702"/>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68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B88832FD-321B-38AD-8088-C60C85C3E1BB}"/>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139387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05CDB2BD-B0EB-DDA2-4643-6BB6C72E76B4}"/>
              </a:ext>
            </a:extLst>
          </p:cNvPr>
          <p:cNvGraphicFramePr>
            <a:graphicFrameLocks noGrp="1"/>
          </p:cNvGraphicFramePr>
          <p:nvPr>
            <p:ph idx="1"/>
            <p:extLst>
              <p:ext uri="{D42A27DB-BD31-4B8C-83A1-F6EECF244321}">
                <p14:modId xmlns:p14="http://schemas.microsoft.com/office/powerpoint/2010/main" val="26756772"/>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2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10;&#10;Description automatically generated with medium confidence">
            <a:extLst>
              <a:ext uri="{FF2B5EF4-FFF2-40B4-BE49-F238E27FC236}">
                <a16:creationId xmlns:a16="http://schemas.microsoft.com/office/drawing/2014/main" id="{E6C307F2-94B8-D4A9-4DB0-70F616CF3E44}"/>
              </a:ext>
            </a:extLst>
          </p:cNvPr>
          <p:cNvPicPr>
            <a:picLocks noGrp="1" noChangeAspect="1"/>
          </p:cNvPicPr>
          <p:nvPr>
            <p:ph idx="1"/>
          </p:nvPr>
        </p:nvPicPr>
        <p:blipFill>
          <a:blip r:embed="rId2"/>
          <a:stretch>
            <a:fillRect/>
          </a:stretch>
        </p:blipFill>
        <p:spPr>
          <a:xfrm>
            <a:off x="17144" y="0"/>
            <a:ext cx="12174856" cy="6917530"/>
          </a:xfrm>
        </p:spPr>
      </p:pic>
    </p:spTree>
    <p:extLst>
      <p:ext uri="{BB962C8B-B14F-4D97-AF65-F5344CB8AC3E}">
        <p14:creationId xmlns:p14="http://schemas.microsoft.com/office/powerpoint/2010/main" val="101486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0293450C-0C28-8532-B60D-26256C6A526B}"/>
              </a:ext>
            </a:extLst>
          </p:cNvPr>
          <p:cNvGraphicFramePr>
            <a:graphicFrameLocks noGrp="1"/>
          </p:cNvGraphicFramePr>
          <p:nvPr>
            <p:ph idx="1"/>
            <p:extLst>
              <p:ext uri="{D42A27DB-BD31-4B8C-83A1-F6EECF244321}">
                <p14:modId xmlns:p14="http://schemas.microsoft.com/office/powerpoint/2010/main" val="525962812"/>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289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22413025-E05D-9775-0E2F-91DEBDE03FEA}"/>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8144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FEC66EA0-2A3F-5D2A-3C1C-6959DFDD02D9}"/>
              </a:ext>
            </a:extLst>
          </p:cNvPr>
          <p:cNvGraphicFramePr>
            <a:graphicFrameLocks noGrp="1"/>
          </p:cNvGraphicFramePr>
          <p:nvPr>
            <p:ph idx="1"/>
            <p:extLst>
              <p:ext uri="{D42A27DB-BD31-4B8C-83A1-F6EECF244321}">
                <p14:modId xmlns:p14="http://schemas.microsoft.com/office/powerpoint/2010/main" val="2703192978"/>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607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9C4DB-D146-CAAD-E506-2E481C959E40}"/>
              </a:ext>
            </a:extLst>
          </p:cNvPr>
          <p:cNvSpPr>
            <a:spLocks noGrp="1"/>
          </p:cNvSpPr>
          <p:nvPr>
            <p:ph type="title"/>
          </p:nvPr>
        </p:nvSpPr>
        <p:spPr>
          <a:xfrm>
            <a:off x="482601" y="976160"/>
            <a:ext cx="8411120" cy="1493871"/>
          </a:xfrm>
        </p:spPr>
        <p:txBody>
          <a:bodyPr>
            <a:normAutofit/>
          </a:bodyPr>
          <a:lstStyle/>
          <a:p>
            <a:r>
              <a:rPr lang="en-US" sz="7200"/>
              <a:t>Introduction</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1D0FB92E-E2A7-29B5-BA24-425AC85B1D22}"/>
              </a:ext>
            </a:extLst>
          </p:cNvPr>
          <p:cNvSpPr>
            <a:spLocks noGrp="1"/>
          </p:cNvSpPr>
          <p:nvPr>
            <p:ph idx="1"/>
          </p:nvPr>
        </p:nvSpPr>
        <p:spPr>
          <a:xfrm>
            <a:off x="482600" y="3408254"/>
            <a:ext cx="8411119" cy="2470031"/>
          </a:xfrm>
        </p:spPr>
        <p:txBody>
          <a:bodyPr>
            <a:normAutofit/>
          </a:bodyPr>
          <a:lstStyle/>
          <a:p>
            <a:pPr>
              <a:lnSpc>
                <a:spcPct val="90000"/>
              </a:lnSpc>
            </a:pPr>
            <a:r>
              <a:rPr lang="en-US" sz="2000" dirty="0"/>
              <a:t>The importance of the international tourism sector and its impact on a country's economy, specifically its Gross Domestic Product (GDP). The project aims to analyze the correlation between inbound tourism and GDP using data and visualizations. The text also highlights the benefits of the tourism sector in providing jobs, finance, and economic growth, and how it was the largest source of economic growth before the COVID-19 pandemic. The text emphasizes the iterative process of data visualization to meet user requirements.</a:t>
            </a:r>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4320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8"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4" name="Picture 3" descr="Codes on papers">
            <a:extLst>
              <a:ext uri="{FF2B5EF4-FFF2-40B4-BE49-F238E27FC236}">
                <a16:creationId xmlns:a16="http://schemas.microsoft.com/office/drawing/2014/main" id="{30655DAF-22ED-2DD5-53CD-C8F64F5EF685}"/>
              </a:ext>
            </a:extLst>
          </p:cNvPr>
          <p:cNvPicPr>
            <a:picLocks noChangeAspect="1"/>
          </p:cNvPicPr>
          <p:nvPr/>
        </p:nvPicPr>
        <p:blipFill rotWithShape="1">
          <a:blip r:embed="rId3">
            <a:alphaModFix/>
          </a:blip>
          <a:srcRect t="3598" r="-1" b="12110"/>
          <a:stretch/>
        </p:blipFill>
        <p:spPr>
          <a:xfrm>
            <a:off x="3059" y="10"/>
            <a:ext cx="12188941" cy="6857990"/>
          </a:xfrm>
          <a:prstGeom prst="rect">
            <a:avLst/>
          </a:prstGeom>
        </p:spPr>
      </p:pic>
      <p:sp>
        <p:nvSpPr>
          <p:cNvPr id="20" name="Rectangle 19">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BA27D-D115-FEE3-1FE4-A48C9BF59FBA}"/>
              </a:ext>
            </a:extLst>
          </p:cNvPr>
          <p:cNvSpPr>
            <a:spLocks noGrp="1"/>
          </p:cNvSpPr>
          <p:nvPr>
            <p:ph type="title"/>
          </p:nvPr>
        </p:nvSpPr>
        <p:spPr>
          <a:xfrm>
            <a:off x="455541" y="1067610"/>
            <a:ext cx="6744188" cy="2047881"/>
          </a:xfrm>
        </p:spPr>
        <p:txBody>
          <a:bodyPr vert="horz" lIns="91440" tIns="45720" rIns="91440" bIns="45720" rtlCol="0" anchor="t">
            <a:normAutofit/>
          </a:bodyPr>
          <a:lstStyle/>
          <a:p>
            <a:pPr>
              <a:lnSpc>
                <a:spcPct val="90000"/>
              </a:lnSpc>
            </a:pPr>
            <a:r>
              <a:rPr lang="en-US" b="0" i="0" u="none" strike="noStrike">
                <a:solidFill>
                  <a:srgbClr val="FFFFFF"/>
                </a:solidFill>
                <a:effectLst/>
              </a:rPr>
              <a:t> Preliminary result</a:t>
            </a:r>
            <a:endParaRPr lang="en-US">
              <a:solidFill>
                <a:srgbClr val="FFFFFF"/>
              </a:solidFill>
            </a:endParaRPr>
          </a:p>
        </p:txBody>
      </p:sp>
      <p:cxnSp>
        <p:nvCxnSpPr>
          <p:cNvPr id="22" name="Straight Connector 21">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993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4B5B2F64-7E65-C150-5BF8-E05FBCCFE613}"/>
              </a:ext>
            </a:extLst>
          </p:cNvPr>
          <p:cNvPicPr>
            <a:picLocks noGrp="1" noChangeAspect="1"/>
          </p:cNvPicPr>
          <p:nvPr>
            <p:ph idx="1"/>
          </p:nvPr>
        </p:nvPicPr>
        <p:blipFill rotWithShape="1">
          <a:blip r:embed="rId3">
            <a:alphaModFix/>
          </a:blip>
          <a:srcRect l="6690"/>
          <a:stretch/>
        </p:blipFill>
        <p:spPr>
          <a:xfrm>
            <a:off x="3059" y="10"/>
            <a:ext cx="12188941" cy="6857990"/>
          </a:xfrm>
          <a:prstGeom prst="rect">
            <a:avLst/>
          </a:prstGeom>
        </p:spPr>
      </p:pic>
      <p:sp>
        <p:nvSpPr>
          <p:cNvPr id="22" name="Rectangle 21">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54726-1042-5663-2E74-A49340E2E5EC}"/>
              </a:ext>
            </a:extLst>
          </p:cNvPr>
          <p:cNvSpPr>
            <a:spLocks noGrp="1"/>
          </p:cNvSpPr>
          <p:nvPr>
            <p:ph type="title"/>
          </p:nvPr>
        </p:nvSpPr>
        <p:spPr>
          <a:xfrm>
            <a:off x="455541" y="1067610"/>
            <a:ext cx="6744188" cy="2047881"/>
          </a:xfrm>
        </p:spPr>
        <p:txBody>
          <a:bodyPr vert="horz" lIns="91440" tIns="45720" rIns="91440" bIns="45720" rtlCol="0" anchor="t">
            <a:normAutofit/>
          </a:bodyPr>
          <a:lstStyle/>
          <a:p>
            <a:r>
              <a:rPr lang="en-US">
                <a:solidFill>
                  <a:srgbClr val="FFFFFF"/>
                </a:solidFill>
              </a:rPr>
              <a:t>Tableau</a:t>
            </a:r>
          </a:p>
        </p:txBody>
      </p:sp>
      <p:cxnSp>
        <p:nvCxnSpPr>
          <p:cNvPr id="24" name="Straight Connector 23">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664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Content Placeholder 4" descr="Graphical user interface, text, application, email&#10;&#10;Description automatically generated">
            <a:extLst>
              <a:ext uri="{FF2B5EF4-FFF2-40B4-BE49-F238E27FC236}">
                <a16:creationId xmlns:a16="http://schemas.microsoft.com/office/drawing/2014/main" id="{E8D9BC0C-8554-E087-2CE3-60BAD1C8DCFE}"/>
              </a:ext>
            </a:extLst>
          </p:cNvPr>
          <p:cNvPicPr>
            <a:picLocks noGrp="1" noChangeAspect="1"/>
          </p:cNvPicPr>
          <p:nvPr>
            <p:ph idx="1"/>
          </p:nvPr>
        </p:nvPicPr>
        <p:blipFill rotWithShape="1">
          <a:blip r:embed="rId3">
            <a:alphaModFix/>
          </a:blip>
          <a:srcRect r="5357"/>
          <a:stretch/>
        </p:blipFill>
        <p:spPr>
          <a:xfrm>
            <a:off x="3059" y="10"/>
            <a:ext cx="12188941" cy="6857990"/>
          </a:xfrm>
          <a:prstGeom prst="rect">
            <a:avLst/>
          </a:prstGeom>
        </p:spPr>
      </p:pic>
      <p:sp>
        <p:nvSpPr>
          <p:cNvPr id="22" name="Rectangle 21">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DDFD5-CFB7-F150-AEB4-92891358DF3E}"/>
              </a:ext>
            </a:extLst>
          </p:cNvPr>
          <p:cNvSpPr>
            <a:spLocks noGrp="1"/>
          </p:cNvSpPr>
          <p:nvPr>
            <p:ph type="title"/>
          </p:nvPr>
        </p:nvSpPr>
        <p:spPr>
          <a:xfrm>
            <a:off x="455541" y="1067610"/>
            <a:ext cx="6744188" cy="2047881"/>
          </a:xfrm>
        </p:spPr>
        <p:txBody>
          <a:bodyPr vert="horz" lIns="91440" tIns="45720" rIns="91440" bIns="45720" rtlCol="0" anchor="t">
            <a:normAutofit/>
          </a:bodyPr>
          <a:lstStyle/>
          <a:p>
            <a:r>
              <a:rPr lang="en-US">
                <a:solidFill>
                  <a:srgbClr val="FFFFFF"/>
                </a:solidFill>
              </a:rPr>
              <a:t>Tableau</a:t>
            </a:r>
          </a:p>
        </p:txBody>
      </p:sp>
      <p:cxnSp>
        <p:nvCxnSpPr>
          <p:cNvPr id="24" name="Straight Connector 23">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41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Content Placeholder 4" descr="Graphical user interface&#10;&#10;Description automatically generated with low confidence">
            <a:extLst>
              <a:ext uri="{FF2B5EF4-FFF2-40B4-BE49-F238E27FC236}">
                <a16:creationId xmlns:a16="http://schemas.microsoft.com/office/drawing/2014/main" id="{DB56D347-2FD5-30F3-BE97-ADA0F0D457C0}"/>
              </a:ext>
            </a:extLst>
          </p:cNvPr>
          <p:cNvPicPr>
            <a:picLocks noGrp="1" noChangeAspect="1"/>
          </p:cNvPicPr>
          <p:nvPr>
            <p:ph idx="1"/>
          </p:nvPr>
        </p:nvPicPr>
        <p:blipFill rotWithShape="1">
          <a:blip r:embed="rId3">
            <a:alphaModFix/>
          </a:blip>
          <a:srcRect l="621" r="6958"/>
          <a:stretch/>
        </p:blipFill>
        <p:spPr>
          <a:xfrm>
            <a:off x="3059" y="10"/>
            <a:ext cx="12188941" cy="6857990"/>
          </a:xfrm>
          <a:prstGeom prst="rect">
            <a:avLst/>
          </a:prstGeom>
        </p:spPr>
      </p:pic>
      <p:sp>
        <p:nvSpPr>
          <p:cNvPr id="22" name="Rectangle 21">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DF1FE-E5EB-7AFA-B704-4403F37B3275}"/>
              </a:ext>
            </a:extLst>
          </p:cNvPr>
          <p:cNvSpPr>
            <a:spLocks noGrp="1"/>
          </p:cNvSpPr>
          <p:nvPr>
            <p:ph type="title"/>
          </p:nvPr>
        </p:nvSpPr>
        <p:spPr>
          <a:xfrm>
            <a:off x="455541" y="1067610"/>
            <a:ext cx="6744188" cy="2047881"/>
          </a:xfrm>
        </p:spPr>
        <p:txBody>
          <a:bodyPr vert="horz" lIns="91440" tIns="45720" rIns="91440" bIns="45720" rtlCol="0" anchor="t">
            <a:normAutofit/>
          </a:bodyPr>
          <a:lstStyle/>
          <a:p>
            <a:r>
              <a:rPr lang="en-US">
                <a:solidFill>
                  <a:srgbClr val="FFFFFF"/>
                </a:solidFill>
              </a:rPr>
              <a:t>Viz Hub</a:t>
            </a:r>
          </a:p>
        </p:txBody>
      </p:sp>
      <p:cxnSp>
        <p:nvCxnSpPr>
          <p:cNvPr id="24" name="Straight Connector 23">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259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Content Placeholder 4" descr="Graphical user interface&#10;&#10;Description automatically generated with medium confidence">
            <a:extLst>
              <a:ext uri="{FF2B5EF4-FFF2-40B4-BE49-F238E27FC236}">
                <a16:creationId xmlns:a16="http://schemas.microsoft.com/office/drawing/2014/main" id="{1A4C3F27-C601-519B-7464-E36538FDF853}"/>
              </a:ext>
            </a:extLst>
          </p:cNvPr>
          <p:cNvPicPr>
            <a:picLocks noGrp="1" noChangeAspect="1"/>
          </p:cNvPicPr>
          <p:nvPr>
            <p:ph idx="1"/>
          </p:nvPr>
        </p:nvPicPr>
        <p:blipFill rotWithShape="1">
          <a:blip r:embed="rId3">
            <a:alphaModFix/>
          </a:blip>
          <a:srcRect l="2746" r="5720" b="-1"/>
          <a:stretch/>
        </p:blipFill>
        <p:spPr>
          <a:xfrm>
            <a:off x="3059" y="10"/>
            <a:ext cx="12188941" cy="6857990"/>
          </a:xfrm>
          <a:prstGeom prst="rect">
            <a:avLst/>
          </a:prstGeom>
        </p:spPr>
      </p:pic>
      <p:sp>
        <p:nvSpPr>
          <p:cNvPr id="22" name="Rectangle 21">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A5515-2C4C-B4EE-2552-478CE0D72E4E}"/>
              </a:ext>
            </a:extLst>
          </p:cNvPr>
          <p:cNvSpPr>
            <a:spLocks noGrp="1"/>
          </p:cNvSpPr>
          <p:nvPr>
            <p:ph type="title"/>
          </p:nvPr>
        </p:nvSpPr>
        <p:spPr>
          <a:xfrm>
            <a:off x="455541" y="1067610"/>
            <a:ext cx="6744188" cy="2047881"/>
          </a:xfrm>
        </p:spPr>
        <p:txBody>
          <a:bodyPr vert="horz" lIns="91440" tIns="45720" rIns="91440" bIns="45720" rtlCol="0" anchor="t">
            <a:normAutofit/>
          </a:bodyPr>
          <a:lstStyle/>
          <a:p>
            <a:r>
              <a:rPr lang="en-US">
                <a:solidFill>
                  <a:srgbClr val="FFFFFF"/>
                </a:solidFill>
              </a:rPr>
              <a:t>Viz Hub</a:t>
            </a:r>
          </a:p>
        </p:txBody>
      </p:sp>
      <p:cxnSp>
        <p:nvCxnSpPr>
          <p:cNvPr id="24" name="Straight Connector 23">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038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B0705C9D-ACAE-5C6D-6481-6940E58325BA}"/>
              </a:ext>
            </a:extLst>
          </p:cNvPr>
          <p:cNvPicPr>
            <a:picLocks noGrp="1" noChangeAspect="1"/>
          </p:cNvPicPr>
          <p:nvPr>
            <p:ph idx="1"/>
          </p:nvPr>
        </p:nvPicPr>
        <p:blipFill rotWithShape="1">
          <a:blip r:embed="rId3">
            <a:alphaModFix/>
          </a:blip>
          <a:srcRect t="5439" r="-1" b="-1"/>
          <a:stretch/>
        </p:blipFill>
        <p:spPr>
          <a:xfrm>
            <a:off x="3059" y="10"/>
            <a:ext cx="12188941" cy="6857990"/>
          </a:xfrm>
          <a:prstGeom prst="rect">
            <a:avLst/>
          </a:prstGeom>
        </p:spPr>
      </p:pic>
      <p:sp>
        <p:nvSpPr>
          <p:cNvPr id="22" name="Rectangle 21">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654A4-A07C-EC75-AA8F-EF7DFFE1B54A}"/>
              </a:ext>
            </a:extLst>
          </p:cNvPr>
          <p:cNvSpPr>
            <a:spLocks noGrp="1"/>
          </p:cNvSpPr>
          <p:nvPr>
            <p:ph type="title"/>
          </p:nvPr>
        </p:nvSpPr>
        <p:spPr>
          <a:xfrm>
            <a:off x="455541" y="1067610"/>
            <a:ext cx="6744188" cy="2047881"/>
          </a:xfrm>
        </p:spPr>
        <p:txBody>
          <a:bodyPr vert="horz" lIns="91440" tIns="45720" rIns="91440" bIns="45720" rtlCol="0" anchor="t">
            <a:normAutofit/>
          </a:bodyPr>
          <a:lstStyle/>
          <a:p>
            <a:r>
              <a:rPr lang="en-US">
                <a:solidFill>
                  <a:srgbClr val="FFFFFF"/>
                </a:solidFill>
              </a:rPr>
              <a:t>Python</a:t>
            </a:r>
          </a:p>
        </p:txBody>
      </p:sp>
      <p:cxnSp>
        <p:nvCxnSpPr>
          <p:cNvPr id="24" name="Straight Connector 23">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1350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8" name="Freeform: Shape 17">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20"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5" name="Content Placeholder 4" descr="Chart, line chart&#10;&#10;Description automatically generated">
            <a:extLst>
              <a:ext uri="{FF2B5EF4-FFF2-40B4-BE49-F238E27FC236}">
                <a16:creationId xmlns:a16="http://schemas.microsoft.com/office/drawing/2014/main" id="{75AADD5B-0E3E-43CE-91FA-FD84BD95E884}"/>
              </a:ext>
            </a:extLst>
          </p:cNvPr>
          <p:cNvPicPr>
            <a:picLocks noGrp="1" noChangeAspect="1"/>
          </p:cNvPicPr>
          <p:nvPr>
            <p:ph idx="1"/>
          </p:nvPr>
        </p:nvPicPr>
        <p:blipFill rotWithShape="1">
          <a:blip r:embed="rId3">
            <a:alphaModFix/>
          </a:blip>
          <a:srcRect l="425" r="1823" b="1"/>
          <a:stretch/>
        </p:blipFill>
        <p:spPr>
          <a:xfrm>
            <a:off x="3059" y="10"/>
            <a:ext cx="12188941" cy="6857990"/>
          </a:xfrm>
          <a:prstGeom prst="rect">
            <a:avLst/>
          </a:prstGeom>
        </p:spPr>
      </p:pic>
      <p:sp>
        <p:nvSpPr>
          <p:cNvPr id="22" name="Rectangle 21">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09CDE-7BCB-218E-3409-D222B37D3FDA}"/>
              </a:ext>
            </a:extLst>
          </p:cNvPr>
          <p:cNvSpPr>
            <a:spLocks noGrp="1"/>
          </p:cNvSpPr>
          <p:nvPr>
            <p:ph type="title"/>
          </p:nvPr>
        </p:nvSpPr>
        <p:spPr>
          <a:xfrm>
            <a:off x="455541" y="1067610"/>
            <a:ext cx="6744188" cy="2047881"/>
          </a:xfrm>
        </p:spPr>
        <p:txBody>
          <a:bodyPr vert="horz" lIns="91440" tIns="45720" rIns="91440" bIns="45720" rtlCol="0" anchor="t">
            <a:normAutofit/>
          </a:bodyPr>
          <a:lstStyle/>
          <a:p>
            <a:r>
              <a:rPr lang="en-US">
                <a:solidFill>
                  <a:srgbClr val="FFFFFF"/>
                </a:solidFill>
              </a:rPr>
              <a:t>Python 	</a:t>
            </a:r>
          </a:p>
        </p:txBody>
      </p:sp>
      <p:cxnSp>
        <p:nvCxnSpPr>
          <p:cNvPr id="24" name="Straight Connector 23">
            <a:extLst>
              <a:ext uri="{FF2B5EF4-FFF2-40B4-BE49-F238E27FC236}">
                <a16:creationId xmlns:a16="http://schemas.microsoft.com/office/drawing/2014/main" id="{EBE7D411-C454-425C-A90F-B99A068A51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D438A5E-0623-44C4-BA70-3BBB9D1520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9760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4421D-EEE6-8097-E9DD-03EF26723423}"/>
              </a:ext>
            </a:extLst>
          </p:cNvPr>
          <p:cNvSpPr>
            <a:spLocks noGrp="1"/>
          </p:cNvSpPr>
          <p:nvPr>
            <p:ph type="title"/>
          </p:nvPr>
        </p:nvSpPr>
        <p:spPr>
          <a:xfrm>
            <a:off x="482601" y="976160"/>
            <a:ext cx="8411120" cy="1493871"/>
          </a:xfrm>
        </p:spPr>
        <p:txBody>
          <a:bodyPr>
            <a:normAutofit/>
          </a:bodyPr>
          <a:lstStyle/>
          <a:p>
            <a:pPr>
              <a:lnSpc>
                <a:spcPct val="90000"/>
              </a:lnSpc>
            </a:pPr>
            <a:r>
              <a:rPr lang="en-US" sz="5000" b="1">
                <a:effectLst/>
                <a:latin typeface="Calibri" panose="020F0502020204030204" pitchFamily="34" charset="0"/>
              </a:rPr>
              <a:t>REFERENCES:</a:t>
            </a:r>
            <a:br>
              <a:rPr lang="en-US" sz="5000" b="1">
                <a:effectLst/>
                <a:latin typeface="Calibri" panose="020F0502020204030204" pitchFamily="34" charset="0"/>
              </a:rPr>
            </a:br>
            <a:endParaRPr lang="en-US" sz="5000"/>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A62913BE-CF01-0D06-E5F5-331F945A17DE}"/>
              </a:ext>
            </a:extLst>
          </p:cNvPr>
          <p:cNvSpPr>
            <a:spLocks noGrp="1"/>
          </p:cNvSpPr>
          <p:nvPr>
            <p:ph idx="1"/>
          </p:nvPr>
        </p:nvSpPr>
        <p:spPr>
          <a:xfrm>
            <a:off x="482600" y="3408254"/>
            <a:ext cx="8411119" cy="2470031"/>
          </a:xfrm>
        </p:spPr>
        <p:txBody>
          <a:bodyPr>
            <a:normAutofit/>
          </a:bodyPr>
          <a:lstStyle/>
          <a:p>
            <a:r>
              <a:rPr lang="en-US" sz="2000" b="1" dirty="0">
                <a:effectLst/>
                <a:latin typeface="Calibri" panose="020F0502020204030204" pitchFamily="34" charset="0"/>
              </a:rPr>
              <a:t>Wikipedia: GDP vs tourism </a:t>
            </a:r>
            <a:br>
              <a:rPr lang="en-US" sz="2000" dirty="0"/>
            </a:br>
            <a:r>
              <a:rPr lang="en-US" sz="2000" b="1" dirty="0">
                <a:effectLst/>
                <a:latin typeface="Calibri" panose="020F0502020204030204" pitchFamily="34" charset="0"/>
              </a:rPr>
              <a:t>https://</a:t>
            </a:r>
            <a:r>
              <a:rPr lang="en-US" sz="2000" b="1" dirty="0" err="1">
                <a:effectLst/>
                <a:latin typeface="Calibri" panose="020F0502020204030204" pitchFamily="34" charset="0"/>
              </a:rPr>
              <a:t>en.wikipedia.org</a:t>
            </a:r>
            <a:r>
              <a:rPr lang="en-US" sz="2000" b="1" dirty="0">
                <a:effectLst/>
                <a:latin typeface="Calibri" panose="020F0502020204030204" pitchFamily="34" charset="0"/>
              </a:rPr>
              <a:t>/wiki/</a:t>
            </a:r>
            <a:r>
              <a:rPr lang="en-US" sz="2000" b="1" dirty="0" err="1">
                <a:effectLst/>
                <a:latin typeface="Calibri" panose="020F0502020204030204" pitchFamily="34" charset="0"/>
              </a:rPr>
              <a:t>Impacts_of_tourism</a:t>
            </a:r>
            <a:r>
              <a:rPr lang="en-US" sz="2000" b="1" dirty="0">
                <a:effectLst/>
                <a:latin typeface="Calibri" panose="020F0502020204030204" pitchFamily="34" charset="0"/>
              </a:rPr>
              <a:t> </a:t>
            </a:r>
            <a:br>
              <a:rPr lang="en-US" sz="2000" dirty="0"/>
            </a:br>
            <a:r>
              <a:rPr lang="en-US" sz="2000" b="1" dirty="0">
                <a:effectLst/>
                <a:latin typeface="Calibri" panose="020F0502020204030204" pitchFamily="34" charset="0"/>
              </a:rPr>
              <a:t>Python libraries: </a:t>
            </a:r>
            <a:br>
              <a:rPr lang="en-US" sz="2000" dirty="0"/>
            </a:br>
            <a:r>
              <a:rPr lang="en-US" sz="2000" b="1" dirty="0">
                <a:effectLst/>
                <a:latin typeface="Calibri" panose="020F0502020204030204" pitchFamily="34" charset="0"/>
              </a:rPr>
              <a:t>https://</a:t>
            </a:r>
            <a:r>
              <a:rPr lang="en-US" sz="2000" b="1" dirty="0" err="1">
                <a:effectLst/>
                <a:latin typeface="Calibri" panose="020F0502020204030204" pitchFamily="34" charset="0"/>
              </a:rPr>
              <a:t>docs.python.org</a:t>
            </a:r>
            <a:r>
              <a:rPr lang="en-US" sz="2000" b="1" dirty="0">
                <a:effectLst/>
                <a:latin typeface="Calibri" panose="020F0502020204030204" pitchFamily="34" charset="0"/>
              </a:rPr>
              <a:t>/3/library/ </a:t>
            </a:r>
          </a:p>
          <a:p>
            <a:r>
              <a:rPr lang="en-US" sz="2000" dirty="0"/>
              <a:t>https://</a:t>
            </a:r>
            <a:r>
              <a:rPr lang="en-US" sz="2000" dirty="0" err="1"/>
              <a:t>help.tableau.com</a:t>
            </a:r>
            <a:r>
              <a:rPr lang="en-US" sz="2000" dirty="0"/>
              <a:t>/current/pro/desktop/</a:t>
            </a:r>
            <a:r>
              <a:rPr lang="en-US" sz="2000" dirty="0" err="1"/>
              <a:t>en</a:t>
            </a:r>
            <a:r>
              <a:rPr lang="en-US" sz="2000" dirty="0"/>
              <a:t>-us/</a:t>
            </a:r>
            <a:r>
              <a:rPr lang="en-US" sz="2000" dirty="0" err="1"/>
              <a:t>reference_lines.htm</a:t>
            </a:r>
            <a:br>
              <a:rPr lang="en-US" sz="2000" dirty="0"/>
            </a:br>
            <a:endParaRPr lang="en-US" sz="2000" dirty="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867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7" name="Rectangle 26">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20C1D-235A-C4C9-BB92-36DEDD6DF74B}"/>
              </a:ext>
            </a:extLst>
          </p:cNvPr>
          <p:cNvSpPr>
            <a:spLocks noGrp="1"/>
          </p:cNvSpPr>
          <p:nvPr>
            <p:ph type="title"/>
          </p:nvPr>
        </p:nvSpPr>
        <p:spPr>
          <a:xfrm>
            <a:off x="6014678" y="702870"/>
            <a:ext cx="5614993" cy="3093468"/>
          </a:xfrm>
        </p:spPr>
        <p:txBody>
          <a:bodyPr vert="horz" lIns="91440" tIns="45720" rIns="91440" bIns="45720" rtlCol="0" anchor="b">
            <a:normAutofit/>
          </a:bodyPr>
          <a:lstStyle/>
          <a:p>
            <a:r>
              <a:rPr lang="en-US" dirty="0"/>
              <a:t>Methodology</a:t>
            </a:r>
          </a:p>
        </p:txBody>
      </p:sp>
      <p:cxnSp>
        <p:nvCxnSpPr>
          <p:cNvPr id="29" name="Straight Connector 28">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8" name="Graphic 17" descr="Bar chart">
            <a:extLst>
              <a:ext uri="{FF2B5EF4-FFF2-40B4-BE49-F238E27FC236}">
                <a16:creationId xmlns:a16="http://schemas.microsoft.com/office/drawing/2014/main" id="{B872648B-23C0-01BF-F715-6B5F28784A0D}"/>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917356"/>
            <a:ext cx="5026102" cy="5026102"/>
          </a:xfrm>
          <a:prstGeom prst="rect">
            <a:avLst/>
          </a:prstGeom>
        </p:spPr>
      </p:pic>
      <p:cxnSp>
        <p:nvCxnSpPr>
          <p:cNvPr id="31" name="Straight Connector 30">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819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09CC2-96AE-0533-3B5D-B7EECFC1A817}"/>
              </a:ext>
            </a:extLst>
          </p:cNvPr>
          <p:cNvSpPr>
            <a:spLocks noGrp="1"/>
          </p:cNvSpPr>
          <p:nvPr>
            <p:ph idx="1"/>
          </p:nvPr>
        </p:nvSpPr>
        <p:spPr>
          <a:xfrm>
            <a:off x="482600" y="707136"/>
            <a:ext cx="10506991" cy="5172455"/>
          </a:xfrm>
        </p:spPr>
        <p:txBody>
          <a:bodyPr/>
          <a:lstStyle/>
          <a:p>
            <a:pPr marL="342900" indent="-342900">
              <a:buFont typeface="Arial" panose="020B0604020202020204" pitchFamily="34" charset="0"/>
              <a:buChar char="•"/>
            </a:pPr>
            <a:r>
              <a:rPr lang="en-US" sz="1800" b="1"/>
              <a:t>Understanding the Business</a:t>
            </a:r>
          </a:p>
          <a:p>
            <a:pPr marL="342900" indent="-342900">
              <a:buFont typeface="Courier New" panose="02070309020205020404" pitchFamily="49" charset="0"/>
              <a:buChar char="o"/>
            </a:pPr>
            <a:r>
              <a:rPr lang="en-US" sz="1800"/>
              <a:t>Understand the business goals and objectives</a:t>
            </a:r>
          </a:p>
          <a:p>
            <a:pPr marL="342900" indent="-342900">
              <a:buFont typeface="Arial" panose="020B0604020202020204" pitchFamily="34" charset="0"/>
              <a:buChar char="•"/>
            </a:pPr>
            <a:r>
              <a:rPr lang="en-US" sz="1800" b="1"/>
              <a:t>Collecting Data</a:t>
            </a:r>
          </a:p>
          <a:p>
            <a:pPr marL="342900" indent="-342900">
              <a:buFont typeface="Courier New" panose="02070309020205020404" pitchFamily="49" charset="0"/>
              <a:buChar char="o"/>
            </a:pPr>
            <a:r>
              <a:rPr lang="en-US" sz="1800"/>
              <a:t>Collect data from the sources</a:t>
            </a:r>
          </a:p>
          <a:p>
            <a:pPr marL="342900" indent="-342900">
              <a:buFont typeface="Courier New" panose="02070309020205020404" pitchFamily="49" charset="0"/>
              <a:buChar char="o"/>
            </a:pPr>
            <a:r>
              <a:rPr lang="en-US" sz="1800"/>
              <a:t>Organize the data into a structured format</a:t>
            </a:r>
          </a:p>
          <a:p>
            <a:pPr marL="342900" indent="-342900">
              <a:buFont typeface="Arial" panose="020B0604020202020204" pitchFamily="34" charset="0"/>
              <a:buChar char="•"/>
            </a:pPr>
            <a:r>
              <a:rPr lang="en-US" sz="1800" b="1"/>
              <a:t>Data Preparation</a:t>
            </a:r>
          </a:p>
          <a:p>
            <a:pPr marL="342900" indent="-342900">
              <a:buFont typeface="Courier New" panose="02070309020205020404" pitchFamily="49" charset="0"/>
              <a:buChar char="o"/>
            </a:pPr>
            <a:r>
              <a:rPr lang="en-US" sz="1800"/>
              <a:t>To prepare the data for analysis, clean and convert it.</a:t>
            </a:r>
          </a:p>
          <a:p>
            <a:pPr marL="342900" indent="-342900">
              <a:buFont typeface="Arial" panose="020B0604020202020204" pitchFamily="34" charset="0"/>
              <a:buChar char="•"/>
            </a:pPr>
            <a:r>
              <a:rPr lang="en-US" sz="1800" b="1"/>
              <a:t>Data Validation</a:t>
            </a:r>
          </a:p>
          <a:p>
            <a:pPr marL="342900" indent="-342900">
              <a:buFont typeface="Courier New" panose="02070309020205020404" pitchFamily="49" charset="0"/>
              <a:buChar char="o"/>
            </a:pPr>
            <a:r>
              <a:rPr lang="en-US" sz="1800"/>
              <a:t>Identify any errors and anomalies in the data</a:t>
            </a:r>
          </a:p>
          <a:p>
            <a:pPr marL="342900" indent="-342900">
              <a:buFont typeface="Arial" panose="020B0604020202020204" pitchFamily="34" charset="0"/>
              <a:buChar char="•"/>
            </a:pPr>
            <a:r>
              <a:rPr lang="en-US" sz="1800" b="1"/>
              <a:t>Visualization</a:t>
            </a:r>
          </a:p>
          <a:p>
            <a:pPr marL="342900" indent="-342900">
              <a:buFont typeface="Courier New" panose="02070309020205020404" pitchFamily="49" charset="0"/>
              <a:buChar char="o"/>
            </a:pPr>
            <a:r>
              <a:rPr lang="en-US" sz="1800"/>
              <a:t>To represent the data, employ essential visualization approaches.</a:t>
            </a:r>
          </a:p>
          <a:p>
            <a:pPr marL="342900" indent="-342900">
              <a:buFont typeface="Courier New" panose="02070309020205020404" pitchFamily="49" charset="0"/>
              <a:buChar char="o"/>
            </a:pPr>
            <a:r>
              <a:rPr lang="en-US" sz="1800"/>
              <a:t>Utilized software such as Tableau, Viz Hub, or Python libraries to create the visualization.</a:t>
            </a:r>
          </a:p>
          <a:p>
            <a:pPr marL="342900" indent="-342900">
              <a:buFont typeface="Courier New" panose="02070309020205020404" pitchFamily="49" charset="0"/>
              <a:buChar char="o"/>
            </a:pPr>
            <a:endParaRPr lang="en-US" b="1"/>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Courier New" panose="02070309020205020404" pitchFamily="49" charset="0"/>
              <a:buChar char="o"/>
            </a:pPr>
            <a:endParaRPr lang="en-US" b="1"/>
          </a:p>
          <a:p>
            <a:pPr marL="342900" indent="-342900">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F3A78A9-548B-ADE0-DA03-790421501860}"/>
                  </a:ext>
                </a:extLst>
              </p14:cNvPr>
              <p14:cNvContentPartPr/>
              <p14:nvPr/>
            </p14:nvContentPartPr>
            <p14:xfrm>
              <a:off x="4813560" y="4763640"/>
              <a:ext cx="360" cy="360"/>
            </p14:xfrm>
          </p:contentPart>
        </mc:Choice>
        <mc:Fallback xmlns="">
          <p:pic>
            <p:nvPicPr>
              <p:cNvPr id="7" name="Ink 6">
                <a:extLst>
                  <a:ext uri="{FF2B5EF4-FFF2-40B4-BE49-F238E27FC236}">
                    <a16:creationId xmlns:a16="http://schemas.microsoft.com/office/drawing/2014/main" id="{8F3A78A9-548B-ADE0-DA03-790421501860}"/>
                  </a:ext>
                </a:extLst>
              </p:cNvPr>
              <p:cNvPicPr/>
              <p:nvPr/>
            </p:nvPicPr>
            <p:blipFill>
              <a:blip r:embed="rId3"/>
              <a:stretch>
                <a:fillRect/>
              </a:stretch>
            </p:blipFill>
            <p:spPr>
              <a:xfrm>
                <a:off x="4798080" y="4748160"/>
                <a:ext cx="30960" cy="30960"/>
              </a:xfrm>
              <a:prstGeom prst="rect">
                <a:avLst/>
              </a:prstGeom>
            </p:spPr>
          </p:pic>
        </mc:Fallback>
      </mc:AlternateContent>
    </p:spTree>
    <p:extLst>
      <p:ext uri="{BB962C8B-B14F-4D97-AF65-F5344CB8AC3E}">
        <p14:creationId xmlns:p14="http://schemas.microsoft.com/office/powerpoint/2010/main" val="37271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EA847-3BAD-B110-448E-84965A1CE35E}"/>
              </a:ext>
            </a:extLst>
          </p:cNvPr>
          <p:cNvSpPr>
            <a:spLocks noGrp="1"/>
          </p:cNvSpPr>
          <p:nvPr>
            <p:ph type="title"/>
          </p:nvPr>
        </p:nvSpPr>
        <p:spPr>
          <a:xfrm>
            <a:off x="678955" y="976152"/>
            <a:ext cx="3555211" cy="5024920"/>
          </a:xfrm>
        </p:spPr>
        <p:txBody>
          <a:bodyPr anchor="ctr">
            <a:normAutofit/>
          </a:bodyPr>
          <a:lstStyle/>
          <a:p>
            <a:r>
              <a:rPr lang="en-US" dirty="0"/>
              <a:t>Tools</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AAB8DAED-6E17-C578-1333-D021D6CBE240}"/>
              </a:ext>
            </a:extLst>
          </p:cNvPr>
          <p:cNvGraphicFramePr>
            <a:graphicFrameLocks noGrp="1"/>
          </p:cNvGraphicFramePr>
          <p:nvPr>
            <p:ph idx="1"/>
            <p:extLst>
              <p:ext uri="{D42A27DB-BD31-4B8C-83A1-F6EECF244321}">
                <p14:modId xmlns:p14="http://schemas.microsoft.com/office/powerpoint/2010/main" val="1333939700"/>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34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9">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C55B6-B73C-664D-1121-91244CCF2012}"/>
              </a:ext>
            </a:extLst>
          </p:cNvPr>
          <p:cNvSpPr>
            <a:spLocks noGrp="1"/>
          </p:cNvSpPr>
          <p:nvPr>
            <p:ph type="title"/>
          </p:nvPr>
        </p:nvSpPr>
        <p:spPr>
          <a:xfrm>
            <a:off x="482601" y="976152"/>
            <a:ext cx="5613399" cy="5024920"/>
          </a:xfrm>
        </p:spPr>
        <p:txBody>
          <a:bodyPr anchor="ctr">
            <a:normAutofit/>
          </a:bodyPr>
          <a:lstStyle/>
          <a:p>
            <a:r>
              <a:rPr lang="en-US" dirty="0"/>
              <a:t>Dataset</a:t>
            </a:r>
          </a:p>
        </p:txBody>
      </p:sp>
      <p:cxnSp>
        <p:nvCxnSpPr>
          <p:cNvPr id="24" name="Straight Connector 11">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BF3BF3B0-4960-CC62-298A-47FCCA5855AD}"/>
              </a:ext>
            </a:extLst>
          </p:cNvPr>
          <p:cNvSpPr>
            <a:spLocks noGrp="1"/>
          </p:cNvSpPr>
          <p:nvPr>
            <p:ph idx="1"/>
          </p:nvPr>
        </p:nvSpPr>
        <p:spPr>
          <a:xfrm>
            <a:off x="6997624" y="976158"/>
            <a:ext cx="4440589" cy="5024931"/>
          </a:xfrm>
        </p:spPr>
        <p:txBody>
          <a:bodyPr anchor="ctr">
            <a:normAutofit/>
          </a:bodyPr>
          <a:lstStyle/>
          <a:p>
            <a:r>
              <a:rPr lang="en-US" sz="2000" dirty="0">
                <a:hlinkClick r:id="rId2"/>
              </a:rPr>
              <a:t>https://github.com/Achyut2995/DataVisualization/blob/main/travel_data.xls</a:t>
            </a:r>
            <a:endParaRPr lang="en-US" sz="2000" dirty="0"/>
          </a:p>
        </p:txBody>
      </p:sp>
      <p:cxnSp>
        <p:nvCxnSpPr>
          <p:cNvPr id="25" name="Straight Connector 13">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873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6" name="Rectangle 1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564BC-C3DA-D6D9-2A57-346C84418979}"/>
              </a:ext>
            </a:extLst>
          </p:cNvPr>
          <p:cNvSpPr>
            <a:spLocks noGrp="1"/>
          </p:cNvSpPr>
          <p:nvPr>
            <p:ph type="title"/>
          </p:nvPr>
        </p:nvSpPr>
        <p:spPr>
          <a:xfrm>
            <a:off x="6014678" y="702870"/>
            <a:ext cx="5614993" cy="3093468"/>
          </a:xfrm>
        </p:spPr>
        <p:txBody>
          <a:bodyPr vert="horz" lIns="91440" tIns="45720" rIns="91440" bIns="45720" rtlCol="0" anchor="b">
            <a:normAutofit/>
          </a:bodyPr>
          <a:lstStyle/>
          <a:p>
            <a:r>
              <a:rPr lang="en-US" dirty="0"/>
              <a:t>Analysis</a:t>
            </a:r>
          </a:p>
        </p:txBody>
      </p:sp>
      <p:cxnSp>
        <p:nvCxnSpPr>
          <p:cNvPr id="18" name="Straight Connector 17">
            <a:extLst>
              <a:ext uri="{FF2B5EF4-FFF2-40B4-BE49-F238E27FC236}">
                <a16:creationId xmlns:a16="http://schemas.microsoft.com/office/drawing/2014/main" id="{FBE3B19C-5EF6-492A-AA6F-EC0C2F236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Statistics">
            <a:extLst>
              <a:ext uri="{FF2B5EF4-FFF2-40B4-BE49-F238E27FC236}">
                <a16:creationId xmlns:a16="http://schemas.microsoft.com/office/drawing/2014/main" id="{60272D97-0E8A-D1E8-DDDE-D84B6B1B53EE}"/>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917356"/>
            <a:ext cx="5026102" cy="5026102"/>
          </a:xfrm>
          <a:prstGeom prst="rect">
            <a:avLst/>
          </a:prstGeom>
        </p:spPr>
      </p:pic>
      <p:cxnSp>
        <p:nvCxnSpPr>
          <p:cNvPr id="20" name="Straight Connector 19">
            <a:extLst>
              <a:ext uri="{FF2B5EF4-FFF2-40B4-BE49-F238E27FC236}">
                <a16:creationId xmlns:a16="http://schemas.microsoft.com/office/drawing/2014/main" id="{02DB647E-7779-454B-9098-17E6CE33DD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340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CC166A2C-D73D-E7D3-A9DD-E7501D46214C}"/>
              </a:ext>
            </a:extLst>
          </p:cNvPr>
          <p:cNvPicPr>
            <a:picLocks noGrp="1" noChangeAspect="1"/>
          </p:cNvPicPr>
          <p:nvPr>
            <p:ph idx="1"/>
          </p:nvPr>
        </p:nvPicPr>
        <p:blipFill>
          <a:blip r:embed="rId3"/>
          <a:stretch>
            <a:fillRect/>
          </a:stretch>
        </p:blipFill>
        <p:spPr>
          <a:xfrm>
            <a:off x="63404" y="0"/>
            <a:ext cx="12128596" cy="6473327"/>
          </a:xfrm>
        </p:spPr>
      </p:pic>
    </p:spTree>
    <p:extLst>
      <p:ext uri="{BB962C8B-B14F-4D97-AF65-F5344CB8AC3E}">
        <p14:creationId xmlns:p14="http://schemas.microsoft.com/office/powerpoint/2010/main" val="302584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430FC514-FDCE-CEB2-9320-E694FEACE1DC}"/>
              </a:ext>
            </a:extLst>
          </p:cNvPr>
          <p:cNvGraphicFramePr>
            <a:graphicFrameLocks noGrp="1"/>
          </p:cNvGraphicFramePr>
          <p:nvPr>
            <p:ph idx="1"/>
            <p:extLst>
              <p:ext uri="{D42A27DB-BD31-4B8C-83A1-F6EECF244321}">
                <p14:modId xmlns:p14="http://schemas.microsoft.com/office/powerpoint/2010/main" val="3426278343"/>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552366"/>
      </p:ext>
    </p:extLst>
  </p:cSld>
  <p:clrMapOvr>
    <a:masterClrMapping/>
  </p:clrMapOvr>
</p:sld>
</file>

<file path=ppt/theme/theme1.xml><?xml version="1.0" encoding="utf-8"?>
<a:theme xmlns:a="http://schemas.openxmlformats.org/drawingml/2006/main" name="LevelVTI">
  <a:themeElements>
    <a:clrScheme name="AnalogousFromRegularSeedRightStep">
      <a:dk1>
        <a:srgbClr val="000000"/>
      </a:dk1>
      <a:lt1>
        <a:srgbClr val="FFFFFF"/>
      </a:lt1>
      <a:dk2>
        <a:srgbClr val="413024"/>
      </a:dk2>
      <a:lt2>
        <a:srgbClr val="E2E8E8"/>
      </a:lt2>
      <a:accent1>
        <a:srgbClr val="E7292E"/>
      </a:accent1>
      <a:accent2>
        <a:srgbClr val="D56217"/>
      </a:accent2>
      <a:accent3>
        <a:srgbClr val="BEA022"/>
      </a:accent3>
      <a:accent4>
        <a:srgbClr val="8DB113"/>
      </a:accent4>
      <a:accent5>
        <a:srgbClr val="57B821"/>
      </a:accent5>
      <a:accent6>
        <a:srgbClr val="15BE1F"/>
      </a:accent6>
      <a:hlink>
        <a:srgbClr val="30918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705</Words>
  <Application>Microsoft Macintosh PowerPoint</Application>
  <PresentationFormat>Widescreen</PresentationFormat>
  <Paragraphs>66</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Seaford</vt:lpstr>
      <vt:lpstr>LevelVTI</vt:lpstr>
      <vt:lpstr>Tourism and GDF</vt:lpstr>
      <vt:lpstr>Introduction</vt:lpstr>
      <vt:lpstr>Methodology</vt:lpstr>
      <vt:lpstr>PowerPoint Presentation</vt:lpstr>
      <vt:lpstr>Tools</vt:lpstr>
      <vt:lpstr>Dataset</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Preliminary result</vt:lpstr>
      <vt:lpstr>Tableau</vt:lpstr>
      <vt:lpstr>Tableau</vt:lpstr>
      <vt:lpstr>Viz Hub</vt:lpstr>
      <vt:lpstr>Viz Hub</vt:lpstr>
      <vt:lpstr>Python</vt:lpstr>
      <vt:lpstr>Python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and GDF</dc:title>
  <dc:creator>Mishra, Achyutanand</dc:creator>
  <cp:lastModifiedBy>Mishra, Achyutanand</cp:lastModifiedBy>
  <cp:revision>2</cp:revision>
  <dcterms:created xsi:type="dcterms:W3CDTF">2023-04-09T21:09:52Z</dcterms:created>
  <dcterms:modified xsi:type="dcterms:W3CDTF">2023-04-10T03:09:57Z</dcterms:modified>
</cp:coreProperties>
</file>