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9"/>
  </p:notesMasterIdLst>
  <p:handoutMasterIdLst>
    <p:handoutMasterId r:id="rId20"/>
  </p:handoutMasterIdLst>
  <p:sldIdLst>
    <p:sldId id="256" r:id="rId5"/>
    <p:sldId id="262" r:id="rId6"/>
    <p:sldId id="263" r:id="rId7"/>
    <p:sldId id="264" r:id="rId8"/>
    <p:sldId id="265" r:id="rId9"/>
    <p:sldId id="266" r:id="rId10"/>
    <p:sldId id="267" r:id="rId11"/>
    <p:sldId id="261" r:id="rId12"/>
    <p:sldId id="268" r:id="rId13"/>
    <p:sldId id="269" r:id="rId14"/>
    <p:sldId id="258" r:id="rId15"/>
    <p:sldId id="270" r:id="rId16"/>
    <p:sldId id="272" r:id="rId17"/>
    <p:sldId id="26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48" autoAdjust="0"/>
  </p:normalViewPr>
  <p:slideViewPr>
    <p:cSldViewPr snapToGrid="0">
      <p:cViewPr varScale="1">
        <p:scale>
          <a:sx n="81" d="100"/>
          <a:sy n="81" d="100"/>
        </p:scale>
        <p:origin x="754" y="5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3/5/2025</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3/5/2025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14</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3/5/2025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3/5/2025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3/5/2025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3/5/2025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3/5/2025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3/5/2025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ti-wb.github.io/creativecommon-tw/blog/20151120.html" TargetMode="External"/><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hyperlink" Target="https://iabac.org/blog/power-bi-components" TargetMode="External"/><Relationship Id="rId3" Type="http://schemas.openxmlformats.org/officeDocument/2006/relationships/image" Target="../media/image5.wmf"/><Relationship Id="rId7"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jldexcelsp.blogspot.com/2006/07/validacin-de-datos-en-excel-agregar.html?m=0" TargetMode="External"/><Relationship Id="rId5" Type="http://schemas.openxmlformats.org/officeDocument/2006/relationships/image" Target="../media/image6.png"/><Relationship Id="rId4" Type="http://schemas.openxmlformats.org/officeDocument/2006/relationships/hyperlink" Target="https://www.digitalocean.com/community/tutorials/how-to-set-up-a-jupyter-notebook-to-run-ipython-on-ubuntu-16-0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3840F91C-EDD0-4D4E-A4AB-E6C77856C88C}"/>
              </a:ext>
            </a:extLst>
          </p:cNvPr>
          <p:cNvPicPr>
            <a:picLocks noChangeAspect="1"/>
          </p:cNvPicPr>
          <p:nvPr/>
        </p:nvPicPr>
        <p:blipFill>
          <a:blip r:embed="rId3"/>
          <a:srcRect t="3935" b="3935"/>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72903" y="4452551"/>
            <a:ext cx="10993549" cy="895244"/>
          </a:xfrm>
        </p:spPr>
        <p:txBody>
          <a:bodyPr>
            <a:noAutofit/>
          </a:bodyPr>
          <a:lstStyle/>
          <a:p>
            <a:r>
              <a:rPr lang="en-US" sz="4400" dirty="0">
                <a:solidFill>
                  <a:schemeClr val="bg1"/>
                </a:solidFill>
              </a:rPr>
              <a:t>Mapping the educational landscape</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294580"/>
            <a:ext cx="10993546" cy="484822"/>
          </a:xfrm>
        </p:spPr>
        <p:txBody>
          <a:bodyPr>
            <a:normAutofit/>
          </a:bodyPr>
          <a:lstStyle/>
          <a:p>
            <a:r>
              <a:rPr lang="en-US" sz="2000" dirty="0"/>
              <a:t>A Comprehensive Data Analytics Study of Engineering Colleges in India </a:t>
            </a:r>
            <a:endParaRPr lang="en-US" sz="2000" dirty="0">
              <a:solidFill>
                <a:srgbClr val="7CEBFF"/>
              </a:solidFill>
            </a:endParaRPr>
          </a:p>
        </p:txBody>
      </p:sp>
      <p:sp>
        <p:nvSpPr>
          <p:cNvPr id="5" name="TextBox 4">
            <a:extLst>
              <a:ext uri="{FF2B5EF4-FFF2-40B4-BE49-F238E27FC236}">
                <a16:creationId xmlns:a16="http://schemas.microsoft.com/office/drawing/2014/main" id="{9856CFD1-5FBB-C6B9-751B-0B6BD9F715D6}"/>
              </a:ext>
            </a:extLst>
          </p:cNvPr>
          <p:cNvSpPr txBox="1"/>
          <p:nvPr/>
        </p:nvSpPr>
        <p:spPr>
          <a:xfrm>
            <a:off x="7314922" y="5844976"/>
            <a:ext cx="5157770" cy="369332"/>
          </a:xfrm>
          <a:prstGeom prst="rect">
            <a:avLst/>
          </a:prstGeom>
          <a:noFill/>
        </p:spPr>
        <p:txBody>
          <a:bodyPr wrap="square" rtlCol="0">
            <a:spAutoFit/>
          </a:bodyPr>
          <a:lstStyle/>
          <a:p>
            <a:r>
              <a:rPr lang="en-US" dirty="0">
                <a:solidFill>
                  <a:schemeClr val="bg1"/>
                </a:solidFill>
                <a:latin typeface="Algerian" panose="04020705040A02060702" pitchFamily="82" charset="0"/>
              </a:rPr>
              <a:t>Presented By :  Govindula Achyuth</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6644F-69FF-1712-1F8C-4D927D27E7E7}"/>
              </a:ext>
            </a:extLst>
          </p:cNvPr>
          <p:cNvSpPr>
            <a:spLocks noGrp="1"/>
          </p:cNvSpPr>
          <p:nvPr>
            <p:ph type="title"/>
          </p:nvPr>
        </p:nvSpPr>
        <p:spPr/>
        <p:txBody>
          <a:bodyPr/>
          <a:lstStyle/>
          <a:p>
            <a:r>
              <a:rPr lang="en-US" dirty="0"/>
              <a:t>Data cleaning and preprocessing</a:t>
            </a:r>
          </a:p>
        </p:txBody>
      </p:sp>
      <p:sp>
        <p:nvSpPr>
          <p:cNvPr id="3" name="Content Placeholder 2">
            <a:extLst>
              <a:ext uri="{FF2B5EF4-FFF2-40B4-BE49-F238E27FC236}">
                <a16:creationId xmlns:a16="http://schemas.microsoft.com/office/drawing/2014/main" id="{3EEB6633-A25F-6078-268F-EE368C6321DE}"/>
              </a:ext>
            </a:extLst>
          </p:cNvPr>
          <p:cNvSpPr>
            <a:spLocks noGrp="1"/>
          </p:cNvSpPr>
          <p:nvPr>
            <p:ph sz="half" idx="1"/>
          </p:nvPr>
        </p:nvSpPr>
        <p:spPr>
          <a:xfrm>
            <a:off x="6096000" y="2256282"/>
            <a:ext cx="5422390" cy="3633047"/>
          </a:xfrm>
        </p:spPr>
        <p:txBody>
          <a:bodyPr>
            <a:normAutofit/>
          </a:bodyPr>
          <a:lstStyle/>
          <a:p>
            <a:pPr>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Handled Missing Data</a:t>
            </a:r>
          </a:p>
          <a:p>
            <a:pPr>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Standardized Formats</a:t>
            </a:r>
          </a:p>
          <a:p>
            <a:pPr>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Removed Duplicates</a:t>
            </a:r>
          </a:p>
          <a:p>
            <a:pPr>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Data Saved in CSV Format</a:t>
            </a:r>
          </a:p>
        </p:txBody>
      </p:sp>
      <p:pic>
        <p:nvPicPr>
          <p:cNvPr id="5" name="Content Placeholder 4">
            <a:extLst>
              <a:ext uri="{FF2B5EF4-FFF2-40B4-BE49-F238E27FC236}">
                <a16:creationId xmlns:a16="http://schemas.microsoft.com/office/drawing/2014/main" id="{6E9CFC40-F7A8-AB20-9746-718D0237EBB1}"/>
              </a:ext>
            </a:extLst>
          </p:cNvPr>
          <p:cNvPicPr>
            <a:picLocks noGrp="1" noChangeAspect="1"/>
          </p:cNvPicPr>
          <p:nvPr>
            <p:ph sz="half" idx="2"/>
          </p:nvPr>
        </p:nvPicPr>
        <p:blipFill>
          <a:blip r:embed="rId2"/>
          <a:srcRect l="4437" t="10287" r="1968" b="2548"/>
          <a:stretch/>
        </p:blipFill>
        <p:spPr>
          <a:xfrm>
            <a:off x="897979" y="2696493"/>
            <a:ext cx="4616702" cy="2949071"/>
          </a:xfrm>
        </p:spPr>
      </p:pic>
    </p:spTree>
    <p:extLst>
      <p:ext uri="{BB962C8B-B14F-4D97-AF65-F5344CB8AC3E}">
        <p14:creationId xmlns:p14="http://schemas.microsoft.com/office/powerpoint/2010/main" val="1072203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Data visualization &amp; dashboards</a:t>
            </a:r>
          </a:p>
        </p:txBody>
      </p:sp>
      <p:pic>
        <p:nvPicPr>
          <p:cNvPr id="10" name="Content Placeholder 9">
            <a:extLst>
              <a:ext uri="{FF2B5EF4-FFF2-40B4-BE49-F238E27FC236}">
                <a16:creationId xmlns:a16="http://schemas.microsoft.com/office/drawing/2014/main" id="{1503ACC4-37F0-2030-9876-3A4411B5D878}"/>
              </a:ext>
            </a:extLst>
          </p:cNvPr>
          <p:cNvPicPr>
            <a:picLocks noGrp="1" noChangeAspect="1"/>
          </p:cNvPicPr>
          <p:nvPr>
            <p:ph sz="half" idx="1"/>
          </p:nvPr>
        </p:nvPicPr>
        <p:blipFill>
          <a:blip r:embed="rId2"/>
          <a:srcRect l="8580" t="19402" r="28665" b="17245"/>
          <a:stretch/>
        </p:blipFill>
        <p:spPr>
          <a:xfrm>
            <a:off x="601435" y="2571845"/>
            <a:ext cx="5494565" cy="3120184"/>
          </a:xfrm>
        </p:spPr>
      </p:pic>
      <p:pic>
        <p:nvPicPr>
          <p:cNvPr id="15" name="Content Placeholder 14">
            <a:extLst>
              <a:ext uri="{FF2B5EF4-FFF2-40B4-BE49-F238E27FC236}">
                <a16:creationId xmlns:a16="http://schemas.microsoft.com/office/drawing/2014/main" id="{F425E678-07E7-FD80-5E1C-A9855A602CD9}"/>
              </a:ext>
            </a:extLst>
          </p:cNvPr>
          <p:cNvPicPr>
            <a:picLocks noGrp="1" noChangeAspect="1"/>
          </p:cNvPicPr>
          <p:nvPr>
            <p:ph sz="half" idx="2"/>
          </p:nvPr>
        </p:nvPicPr>
        <p:blipFill>
          <a:blip r:embed="rId3"/>
          <a:srcRect l="7573" t="18476" r="28282" b="16626"/>
          <a:stretch/>
        </p:blipFill>
        <p:spPr>
          <a:xfrm>
            <a:off x="6201810" y="2571845"/>
            <a:ext cx="5494565" cy="3126988"/>
          </a:xfrm>
        </p:spPr>
      </p:pic>
    </p:spTree>
    <p:extLst>
      <p:ext uri="{BB962C8B-B14F-4D97-AF65-F5344CB8AC3E}">
        <p14:creationId xmlns:p14="http://schemas.microsoft.com/office/powerpoint/2010/main" val="497607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B5E62-18E3-FD16-BB7A-B7BFC01EAA78}"/>
              </a:ext>
            </a:extLst>
          </p:cNvPr>
          <p:cNvSpPr>
            <a:spLocks noGrp="1"/>
          </p:cNvSpPr>
          <p:nvPr>
            <p:ph type="title"/>
          </p:nvPr>
        </p:nvSpPr>
        <p:spPr/>
        <p:txBody>
          <a:bodyPr/>
          <a:lstStyle/>
          <a:p>
            <a:r>
              <a:rPr lang="en-US" dirty="0"/>
              <a:t>Key findings</a:t>
            </a:r>
          </a:p>
        </p:txBody>
      </p:sp>
      <p:sp>
        <p:nvSpPr>
          <p:cNvPr id="3" name="Content Placeholder 2">
            <a:extLst>
              <a:ext uri="{FF2B5EF4-FFF2-40B4-BE49-F238E27FC236}">
                <a16:creationId xmlns:a16="http://schemas.microsoft.com/office/drawing/2014/main" id="{717CD4DD-A917-D451-4CD6-108102D01FDA}"/>
              </a:ext>
            </a:extLst>
          </p:cNvPr>
          <p:cNvSpPr>
            <a:spLocks noGrp="1"/>
          </p:cNvSpPr>
          <p:nvPr>
            <p:ph idx="1"/>
          </p:nvPr>
        </p:nvSpPr>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Private colleges dominate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Computer Science is the most in-demand course</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Significant fee variations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Infrastructure impacts ratings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Geographical disparities</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Power BI Dashboards improve decision-making</a:t>
            </a:r>
          </a:p>
        </p:txBody>
      </p:sp>
    </p:spTree>
    <p:extLst>
      <p:ext uri="{BB962C8B-B14F-4D97-AF65-F5344CB8AC3E}">
        <p14:creationId xmlns:p14="http://schemas.microsoft.com/office/powerpoint/2010/main" val="296259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BE170-1D08-29DE-84C4-003D1A52F0D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B614A4C-6AEA-1117-87D2-3D9B52B1F705}"/>
              </a:ext>
            </a:extLst>
          </p:cNvPr>
          <p:cNvSpPr>
            <a:spLocks noGrp="1"/>
          </p:cNvSpPr>
          <p:nvPr>
            <p:ph idx="1"/>
          </p:nvPr>
        </p:nvSpPr>
        <p:spPr>
          <a:xfrm>
            <a:off x="510072" y="1855376"/>
            <a:ext cx="11029615" cy="3678303"/>
          </a:xfrm>
        </p:spPr>
        <p:txBody>
          <a:bodyPr>
            <a:normAutofit/>
          </a:bodyPr>
          <a:lstStyle/>
          <a:p>
            <a:pPr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This study provides valuable insights into India's engineering education landscape, highlighting key differences in affordability, infrastructure, and course demand. Government colleges offer cost-effective education, while private institutions provide diverse programs with modern facilities. The findings enable students, educators, and policymakers to make informed decisions.</a:t>
            </a:r>
          </a:p>
        </p:txBody>
      </p:sp>
    </p:spTree>
    <p:extLst>
      <p:ext uri="{BB962C8B-B14F-4D97-AF65-F5344CB8AC3E}">
        <p14:creationId xmlns:p14="http://schemas.microsoft.com/office/powerpoint/2010/main" val="3078619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353019" y="1918847"/>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endParaRPr lang="en-US" dirty="0">
              <a:solidFill>
                <a:schemeClr val="bg2"/>
              </a:solidFill>
            </a:endParaRP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A9C5D-9C83-DF02-C377-FE432B5A2321}"/>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555BC2F9-A0F4-A1EF-2960-1DA5EABA5F9B}"/>
              </a:ext>
            </a:extLst>
          </p:cNvPr>
          <p:cNvSpPr>
            <a:spLocks noGrp="1"/>
          </p:cNvSpPr>
          <p:nvPr>
            <p:ph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This project analyzes engineering colleges in India using data-driven insights on location, institution type, fees, courses, infrastructure, and ratings. Web scraping from Careers360, followed by data cleaning and visualization in Power BI, revealed that private colleges dominate, and Computer Science is the most popular course, while government institutions offer cost-effective alternatives. The study highlights the role of data analytics in education planning and decision-making.</a:t>
            </a:r>
          </a:p>
        </p:txBody>
      </p:sp>
    </p:spTree>
    <p:extLst>
      <p:ext uri="{BB962C8B-B14F-4D97-AF65-F5344CB8AC3E}">
        <p14:creationId xmlns:p14="http://schemas.microsoft.com/office/powerpoint/2010/main" val="3063053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D0A46-BF35-E74C-04EB-40E796F34D3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B27339A-772A-3AEA-333A-AD16C939EA7F}"/>
              </a:ext>
            </a:extLst>
          </p:cNvPr>
          <p:cNvSpPr>
            <a:spLocks noGrp="1"/>
          </p:cNvSpPr>
          <p:nvPr>
            <p:ph idx="1"/>
          </p:nvPr>
        </p:nvSpPr>
        <p:spPr/>
        <p:txBody>
          <a:bodyPr>
            <a:noAutofit/>
          </a:bodyPr>
          <a:lstStyle/>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Choosing an engineering college in India is challenging due to unstructured data.</a:t>
            </a: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project uses web scraping, data preprocessing, and Power BI for analysis.</a:t>
            </a: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Key insights cover college distribution, affordability, and course trends.</a:t>
            </a: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Aims to help students, educators, and policymakers make informed decisions.</a:t>
            </a:r>
          </a:p>
        </p:txBody>
      </p:sp>
    </p:spTree>
    <p:extLst>
      <p:ext uri="{BB962C8B-B14F-4D97-AF65-F5344CB8AC3E}">
        <p14:creationId xmlns:p14="http://schemas.microsoft.com/office/powerpoint/2010/main" val="3839056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C8DE5-46FD-29E7-B63A-C683953EA33C}"/>
              </a:ext>
            </a:extLst>
          </p:cNvPr>
          <p:cNvSpPr>
            <a:spLocks noGrp="1"/>
          </p:cNvSpPr>
          <p:nvPr>
            <p:ph type="title"/>
          </p:nvPr>
        </p:nvSpPr>
        <p:spPr/>
        <p:txBody>
          <a:bodyPr/>
          <a:lstStyle/>
          <a:p>
            <a:r>
              <a:rPr lang="en-US" dirty="0"/>
              <a:t>Project objective</a:t>
            </a:r>
          </a:p>
        </p:txBody>
      </p:sp>
      <p:sp>
        <p:nvSpPr>
          <p:cNvPr id="3" name="Content Placeholder 2">
            <a:extLst>
              <a:ext uri="{FF2B5EF4-FFF2-40B4-BE49-F238E27FC236}">
                <a16:creationId xmlns:a16="http://schemas.microsoft.com/office/drawing/2014/main" id="{28FD84ED-AE90-4914-03F4-BA0DB63FBDDE}"/>
              </a:ext>
            </a:extLst>
          </p:cNvPr>
          <p:cNvSpPr>
            <a:spLocks noGrp="1"/>
          </p:cNvSpPr>
          <p:nvPr>
            <p:ph idx="1"/>
          </p:nvPr>
        </p:nvSpPr>
        <p:spPr/>
        <p:txBody>
          <a:bodyPr>
            <a:normAutofit/>
          </a:bodyPr>
          <a:lstStyle/>
          <a:p>
            <a:pPr>
              <a:lnSpc>
                <a:spcPct val="150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Comprehensive Data Analysis:</a:t>
            </a:r>
            <a:r>
              <a:rPr lang="en-US" sz="2000" dirty="0">
                <a:latin typeface="Times New Roman" panose="02020603050405020304" pitchFamily="18" charset="0"/>
                <a:cs typeface="Times New Roman" panose="02020603050405020304" pitchFamily="18" charset="0"/>
              </a:rPr>
              <a:t> Evaluates engineering colleges based on location, ownership (private/government), fees, ratings, courses, and infrastructure.</a:t>
            </a:r>
          </a:p>
          <a:p>
            <a:pPr>
              <a:lnSpc>
                <a:spcPct val="150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Informed Decision-Making:</a:t>
            </a:r>
            <a:r>
              <a:rPr lang="en-US" sz="2000" dirty="0">
                <a:latin typeface="Times New Roman" panose="02020603050405020304" pitchFamily="18" charset="0"/>
                <a:cs typeface="Times New Roman" panose="02020603050405020304" pitchFamily="18" charset="0"/>
              </a:rPr>
              <a:t> Helps students, educators, and policymakers compare institutions with structured insights.</a:t>
            </a:r>
          </a:p>
          <a:p>
            <a:pPr>
              <a:lnSpc>
                <a:spcPct val="150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Power BI Visualization:</a:t>
            </a:r>
            <a:r>
              <a:rPr lang="en-US" sz="2000" dirty="0">
                <a:latin typeface="Times New Roman" panose="02020603050405020304" pitchFamily="18" charset="0"/>
                <a:cs typeface="Times New Roman" panose="02020603050405020304" pitchFamily="18" charset="0"/>
              </a:rPr>
              <a:t> Utilizes interactive dashboards to simplify college selection and evaluation.</a:t>
            </a:r>
          </a:p>
          <a:p>
            <a:pPr>
              <a:lnSpc>
                <a:spcPct val="150000"/>
              </a:lnSpc>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Enhanced Transparency &amp; Accessibility:</a:t>
            </a:r>
            <a:r>
              <a:rPr lang="en-US" sz="2000" dirty="0">
                <a:latin typeface="Times New Roman" panose="02020603050405020304" pitchFamily="18" charset="0"/>
                <a:cs typeface="Times New Roman" panose="02020603050405020304" pitchFamily="18" charset="0"/>
              </a:rPr>
              <a:t> Supports strategic planning by making higher education data more accessible and comparable.</a:t>
            </a:r>
          </a:p>
        </p:txBody>
      </p:sp>
    </p:spTree>
    <p:extLst>
      <p:ext uri="{BB962C8B-B14F-4D97-AF65-F5344CB8AC3E}">
        <p14:creationId xmlns:p14="http://schemas.microsoft.com/office/powerpoint/2010/main" val="375479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BFE03-3AE2-2062-E36B-5C4792AFEFD1}"/>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6A8A6A0E-20B7-02E6-6B26-5067CC895D75}"/>
              </a:ext>
            </a:extLst>
          </p:cNvPr>
          <p:cNvSpPr>
            <a:spLocks noGrp="1"/>
          </p:cNvSpPr>
          <p:nvPr>
            <p:ph idx="1"/>
          </p:nvPr>
        </p:nvSpPr>
        <p:spPr/>
        <p:txBody>
          <a:bodyPr/>
          <a:lstStyle/>
          <a:p>
            <a:r>
              <a:rPr lang="en-US" sz="2000" b="1" dirty="0">
                <a:latin typeface="Times New Roman" panose="02020603050405020304" pitchFamily="18" charset="0"/>
                <a:cs typeface="Times New Roman" panose="02020603050405020304" pitchFamily="18" charset="0"/>
              </a:rPr>
              <a:t>Student Challenge:</a:t>
            </a:r>
            <a:r>
              <a:rPr lang="en-US" sz="2000" dirty="0">
                <a:latin typeface="Times New Roman" panose="02020603050405020304" pitchFamily="18" charset="0"/>
                <a:cs typeface="Times New Roman" panose="02020603050405020304" pitchFamily="18" charset="0"/>
              </a:rPr>
              <a:t> Difficulty in finding the right engineering college due to unstructured data.</a:t>
            </a:r>
          </a:p>
          <a:p>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Key Selection Factors:</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Affordability </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Location </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Ratings </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Course Availability </a:t>
            </a:r>
          </a:p>
          <a:p>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Solution:</a:t>
            </a:r>
            <a:r>
              <a:rPr lang="en-US" sz="2000" dirty="0">
                <a:latin typeface="Times New Roman" panose="02020603050405020304" pitchFamily="18" charset="0"/>
                <a:cs typeface="Times New Roman" panose="02020603050405020304" pitchFamily="18" charset="0"/>
              </a:rPr>
              <a:t> Data-driven approach with structured analysis &amp; visualization. </a:t>
            </a:r>
          </a:p>
          <a:p>
            <a:endParaRPr lang="en-US" dirty="0"/>
          </a:p>
        </p:txBody>
      </p:sp>
    </p:spTree>
    <p:extLst>
      <p:ext uri="{BB962C8B-B14F-4D97-AF65-F5344CB8AC3E}">
        <p14:creationId xmlns:p14="http://schemas.microsoft.com/office/powerpoint/2010/main" val="408621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0F4B-DAA0-2196-58A0-6DB45638B57C}"/>
              </a:ext>
            </a:extLst>
          </p:cNvPr>
          <p:cNvSpPr>
            <a:spLocks noGrp="1"/>
          </p:cNvSpPr>
          <p:nvPr>
            <p:ph type="title"/>
          </p:nvPr>
        </p:nvSpPr>
        <p:spPr/>
        <p:txBody>
          <a:bodyPr/>
          <a:lstStyle/>
          <a:p>
            <a:r>
              <a:rPr lang="en-US" dirty="0" err="1"/>
              <a:t>pRoject</a:t>
            </a:r>
            <a:r>
              <a:rPr lang="en-US" dirty="0"/>
              <a:t> scope</a:t>
            </a:r>
          </a:p>
        </p:txBody>
      </p:sp>
      <p:sp>
        <p:nvSpPr>
          <p:cNvPr id="3" name="Content Placeholder 2">
            <a:extLst>
              <a:ext uri="{FF2B5EF4-FFF2-40B4-BE49-F238E27FC236}">
                <a16:creationId xmlns:a16="http://schemas.microsoft.com/office/drawing/2014/main" id="{379F0545-3B48-12BE-7D6E-45271AD2F73E}"/>
              </a:ext>
            </a:extLst>
          </p:cNvPr>
          <p:cNvSpPr>
            <a:spLocks noGrp="1"/>
          </p:cNvSpPr>
          <p:nvPr>
            <p:ph sz="half" idx="1"/>
          </p:nvPr>
        </p:nvSpPr>
        <p:spPr/>
        <p:txBody>
          <a:bodyPr/>
          <a:lstStyle/>
          <a:p>
            <a:pPr>
              <a:buFont typeface="Arial" panose="020B0604020202020204" pitchFamily="34" charset="0"/>
              <a:buChar char="•"/>
            </a:pPr>
            <a:endParaRPr lang="en-US" dirty="0"/>
          </a:p>
          <a:p>
            <a:pPr marL="800100" lvl="1" indent="-34290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Comparison of Government vs. Private Institutions</a:t>
            </a:r>
            <a:endParaRPr lang="en-US" sz="20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Affordability Analysis</a:t>
            </a:r>
            <a:r>
              <a:rPr lang="en-US" sz="2000" dirty="0">
                <a:latin typeface="Times New Roman" panose="02020603050405020304" pitchFamily="18" charset="0"/>
                <a:cs typeface="Times New Roman" panose="02020603050405020304" pitchFamily="18" charset="0"/>
              </a:rPr>
              <a:t> (Fee structures across states)</a:t>
            </a:r>
          </a:p>
          <a:p>
            <a:pPr marL="800100" lvl="1" indent="-34290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Geographical Distribution</a:t>
            </a:r>
            <a:r>
              <a:rPr lang="en-US" sz="2000" dirty="0">
                <a:latin typeface="Times New Roman" panose="02020603050405020304" pitchFamily="18" charset="0"/>
                <a:cs typeface="Times New Roman" panose="02020603050405020304" pitchFamily="18" charset="0"/>
              </a:rPr>
              <a:t> of colleges</a:t>
            </a:r>
          </a:p>
          <a:p>
            <a:pPr marL="800100" lvl="1" indent="-34290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Infrastructure &amp; Course Offerings</a:t>
            </a:r>
            <a:r>
              <a:rPr lang="en-US" sz="2000" dirty="0">
                <a:latin typeface="Times New Roman" panose="02020603050405020304" pitchFamily="18" charset="0"/>
                <a:cs typeface="Times New Roman" panose="02020603050405020304" pitchFamily="18" charset="0"/>
              </a:rPr>
              <a:t> comparison</a:t>
            </a:r>
          </a:p>
          <a:p>
            <a:endParaRPr lang="en-US" dirty="0"/>
          </a:p>
        </p:txBody>
      </p:sp>
      <p:pic>
        <p:nvPicPr>
          <p:cNvPr id="19" name="Content Placeholder 18">
            <a:extLst>
              <a:ext uri="{FF2B5EF4-FFF2-40B4-BE49-F238E27FC236}">
                <a16:creationId xmlns:a16="http://schemas.microsoft.com/office/drawing/2014/main" id="{3FDC4016-2A3B-7BA7-F9EB-8684DD1CE30C}"/>
              </a:ext>
            </a:extLst>
          </p:cNvPr>
          <p:cNvPicPr>
            <a:picLocks noGrp="1" noChangeAspect="1"/>
          </p:cNvPicPr>
          <p:nvPr>
            <p:ph sz="half" idx="2"/>
          </p:nvPr>
        </p:nvPicPr>
        <p:blipFill>
          <a:blip r:embed="rId2"/>
          <a:srcRect l="3361" t="27966" r="79578" b="37765"/>
          <a:stretch/>
        </p:blipFill>
        <p:spPr>
          <a:xfrm>
            <a:off x="9034497" y="4195978"/>
            <a:ext cx="1866392" cy="1584142"/>
          </a:xfrm>
        </p:spPr>
      </p:pic>
      <p:pic>
        <p:nvPicPr>
          <p:cNvPr id="21" name="Picture 20">
            <a:extLst>
              <a:ext uri="{FF2B5EF4-FFF2-40B4-BE49-F238E27FC236}">
                <a16:creationId xmlns:a16="http://schemas.microsoft.com/office/drawing/2014/main" id="{F07548D4-04EC-D1FC-D877-743E0A341746}"/>
              </a:ext>
            </a:extLst>
          </p:cNvPr>
          <p:cNvPicPr>
            <a:picLocks noChangeAspect="1"/>
          </p:cNvPicPr>
          <p:nvPr/>
        </p:nvPicPr>
        <p:blipFill>
          <a:blip r:embed="rId3"/>
          <a:srcRect l="3583" t="48445" r="78417" b="18815"/>
          <a:stretch/>
        </p:blipFill>
        <p:spPr>
          <a:xfrm>
            <a:off x="7038669" y="2463047"/>
            <a:ext cx="1912657" cy="1755785"/>
          </a:xfrm>
          <a:prstGeom prst="rect">
            <a:avLst/>
          </a:prstGeom>
        </p:spPr>
      </p:pic>
      <p:pic>
        <p:nvPicPr>
          <p:cNvPr id="23" name="Picture 22">
            <a:extLst>
              <a:ext uri="{FF2B5EF4-FFF2-40B4-BE49-F238E27FC236}">
                <a16:creationId xmlns:a16="http://schemas.microsoft.com/office/drawing/2014/main" id="{D597C83D-7D29-F599-F238-9F32D9999062}"/>
              </a:ext>
            </a:extLst>
          </p:cNvPr>
          <p:cNvPicPr>
            <a:picLocks noChangeAspect="1"/>
          </p:cNvPicPr>
          <p:nvPr/>
        </p:nvPicPr>
        <p:blipFill>
          <a:blip r:embed="rId3"/>
          <a:srcRect l="40000" t="48148" r="45250" b="19111"/>
          <a:stretch/>
        </p:blipFill>
        <p:spPr>
          <a:xfrm>
            <a:off x="9034497" y="2528814"/>
            <a:ext cx="1866391" cy="1624253"/>
          </a:xfrm>
          <a:prstGeom prst="rect">
            <a:avLst/>
          </a:prstGeom>
        </p:spPr>
      </p:pic>
      <p:pic>
        <p:nvPicPr>
          <p:cNvPr id="25" name="Picture 24">
            <a:extLst>
              <a:ext uri="{FF2B5EF4-FFF2-40B4-BE49-F238E27FC236}">
                <a16:creationId xmlns:a16="http://schemas.microsoft.com/office/drawing/2014/main" id="{ADC99388-E08C-A7DA-169B-536604E06C03}"/>
              </a:ext>
            </a:extLst>
          </p:cNvPr>
          <p:cNvPicPr>
            <a:picLocks noChangeAspect="1"/>
          </p:cNvPicPr>
          <p:nvPr/>
        </p:nvPicPr>
        <p:blipFill>
          <a:blip r:embed="rId3"/>
          <a:srcRect l="21417" t="48445" r="59999" b="20740"/>
          <a:stretch/>
        </p:blipFill>
        <p:spPr>
          <a:xfrm>
            <a:off x="6955497" y="4195978"/>
            <a:ext cx="2079000" cy="1755785"/>
          </a:xfrm>
          <a:prstGeom prst="rect">
            <a:avLst/>
          </a:prstGeom>
        </p:spPr>
      </p:pic>
    </p:spTree>
    <p:extLst>
      <p:ext uri="{BB962C8B-B14F-4D97-AF65-F5344CB8AC3E}">
        <p14:creationId xmlns:p14="http://schemas.microsoft.com/office/powerpoint/2010/main" val="1458217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CFF80-AD78-D741-3BDF-C25F36E0FD27}"/>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A42F6056-F689-51C5-480C-82B029F1F037}"/>
              </a:ext>
            </a:extLst>
          </p:cNvPr>
          <p:cNvSpPr>
            <a:spLocks noGrp="1"/>
          </p:cNvSpPr>
          <p:nvPr>
            <p:ph sz="half" idx="1"/>
          </p:nvPr>
        </p:nvSpPr>
        <p:spPr/>
        <p:txBody>
          <a:bodyPr>
            <a:normAutofit/>
          </a:bodyPr>
          <a:lstStyle/>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Structured &amp; Comparable Data</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Improved Transparency</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Interactive Decision-Making</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Comprehensive Insights</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Supports Educators &amp; Policymakers</a:t>
            </a:r>
          </a:p>
        </p:txBody>
      </p:sp>
      <p:pic>
        <p:nvPicPr>
          <p:cNvPr id="11" name="Content Placeholder 10">
            <a:extLst>
              <a:ext uri="{FF2B5EF4-FFF2-40B4-BE49-F238E27FC236}">
                <a16:creationId xmlns:a16="http://schemas.microsoft.com/office/drawing/2014/main" id="{B644EA92-8A3C-21F1-3D80-C0DAAA15F8E7}"/>
              </a:ext>
            </a:extLst>
          </p:cNvPr>
          <p:cNvPicPr>
            <a:picLocks noGrp="1" noChangeAspect="1"/>
          </p:cNvPicPr>
          <p:nvPr>
            <p:ph sz="half" idx="2"/>
          </p:nvPr>
        </p:nvPicPr>
        <p:blipFill>
          <a:blip r:embed="rId2">
            <a:extLst>
              <a:ext uri="{837473B0-CC2E-450A-ABE3-18F120FF3D39}">
                <a1611:picAttrSrcUrl xmlns:a1611="http://schemas.microsoft.com/office/drawing/2016/11/main" r:id="rId3"/>
              </a:ext>
            </a:extLst>
          </a:blip>
          <a:stretch>
            <a:fillRect/>
          </a:stretch>
        </p:blipFill>
        <p:spPr>
          <a:xfrm>
            <a:off x="6096000" y="2540419"/>
            <a:ext cx="4784725" cy="3191411"/>
          </a:xfrm>
        </p:spPr>
      </p:pic>
    </p:spTree>
    <p:extLst>
      <p:ext uri="{BB962C8B-B14F-4D97-AF65-F5344CB8AC3E}">
        <p14:creationId xmlns:p14="http://schemas.microsoft.com/office/powerpoint/2010/main" val="770177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Software used</a:t>
            </a:r>
          </a:p>
        </p:txBody>
      </p:sp>
      <p:pic>
        <p:nvPicPr>
          <p:cNvPr id="7" name="Content Placeholder 6">
            <a:extLst>
              <a:ext uri="{FF2B5EF4-FFF2-40B4-BE49-F238E27FC236}">
                <a16:creationId xmlns:a16="http://schemas.microsoft.com/office/drawing/2014/main" id="{93071D7B-8FAD-7F3F-70ED-767A4E0DFD71}"/>
              </a:ext>
            </a:extLst>
          </p:cNvPr>
          <p:cNvPicPr>
            <a:picLocks noGrp="1" noChangeAspect="1"/>
          </p:cNvPicPr>
          <p:nvPr>
            <p:ph idx="1"/>
          </p:nvPr>
        </p:nvPicPr>
        <p:blipFill>
          <a:blip r:embed="rId3">
            <a:extLst>
              <a:ext uri="{837473B0-CC2E-450A-ABE3-18F120FF3D39}">
                <a1611:picAttrSrcUrl xmlns:a1611="http://schemas.microsoft.com/office/drawing/2016/11/main" r:id="rId4"/>
              </a:ext>
            </a:extLst>
          </a:blip>
          <a:srcRect l="21631" t="-355" r="21060" b="355"/>
          <a:stretch/>
        </p:blipFill>
        <p:spPr>
          <a:xfrm>
            <a:off x="672632" y="1112618"/>
            <a:ext cx="3279608" cy="2865120"/>
          </a:xfrm>
        </p:spPr>
      </p:pic>
      <p:pic>
        <p:nvPicPr>
          <p:cNvPr id="10" name="Picture 9">
            <a:extLst>
              <a:ext uri="{FF2B5EF4-FFF2-40B4-BE49-F238E27FC236}">
                <a16:creationId xmlns:a16="http://schemas.microsoft.com/office/drawing/2014/main" id="{8BAA6B09-1B62-6F15-CEA7-1219D3188A69}"/>
              </a:ext>
            </a:extLst>
          </p:cNvPr>
          <p:cNvPicPr>
            <a:picLocks noChangeAspect="1"/>
          </p:cNvPicPr>
          <p:nvPr/>
        </p:nvPicPr>
        <p:blipFill>
          <a:blip r:embed="rId5">
            <a:extLst>
              <a:ext uri="{837473B0-CC2E-450A-ABE3-18F120FF3D39}">
                <a1611:picAttrSrcUrl xmlns:a1611="http://schemas.microsoft.com/office/drawing/2016/11/main" r:id="rId6"/>
              </a:ext>
            </a:extLst>
          </a:blip>
          <a:srcRect l="21928" r="19526" b="14522"/>
          <a:stretch/>
        </p:blipFill>
        <p:spPr>
          <a:xfrm>
            <a:off x="4350807" y="1112618"/>
            <a:ext cx="3484880" cy="2865120"/>
          </a:xfrm>
          <a:prstGeom prst="rect">
            <a:avLst/>
          </a:prstGeom>
        </p:spPr>
      </p:pic>
      <p:pic>
        <p:nvPicPr>
          <p:cNvPr id="13" name="Picture 12">
            <a:extLst>
              <a:ext uri="{FF2B5EF4-FFF2-40B4-BE49-F238E27FC236}">
                <a16:creationId xmlns:a16="http://schemas.microsoft.com/office/drawing/2014/main" id="{EEC0C5EA-FB3C-4015-A386-EF3B64A5EBE4}"/>
              </a:ext>
            </a:extLst>
          </p:cNvPr>
          <p:cNvPicPr>
            <a:picLocks noChangeAspect="1"/>
          </p:cNvPicPr>
          <p:nvPr/>
        </p:nvPicPr>
        <p:blipFill>
          <a:blip r:embed="rId7">
            <a:extLst>
              <a:ext uri="{837473B0-CC2E-450A-ABE3-18F120FF3D39}">
                <a1611:picAttrSrcUrl xmlns:a1611="http://schemas.microsoft.com/office/drawing/2016/11/main" r:id="rId8"/>
              </a:ext>
            </a:extLst>
          </a:blip>
          <a:srcRect l="31629" r="5219"/>
          <a:stretch/>
        </p:blipFill>
        <p:spPr>
          <a:xfrm>
            <a:off x="8138160" y="1112618"/>
            <a:ext cx="3160928" cy="2865120"/>
          </a:xfrm>
          <a:prstGeom prst="rect">
            <a:avLst/>
          </a:prstGeom>
        </p:spPr>
      </p:pic>
      <p:sp>
        <p:nvSpPr>
          <p:cNvPr id="16" name="TextBox 15">
            <a:extLst>
              <a:ext uri="{FF2B5EF4-FFF2-40B4-BE49-F238E27FC236}">
                <a16:creationId xmlns:a16="http://schemas.microsoft.com/office/drawing/2014/main" id="{26980FFA-EA4D-C36A-1AF2-4BBB0DCBAFB8}"/>
              </a:ext>
            </a:extLst>
          </p:cNvPr>
          <p:cNvSpPr txBox="1"/>
          <p:nvPr/>
        </p:nvSpPr>
        <p:spPr>
          <a:xfrm>
            <a:off x="672632" y="4190524"/>
            <a:ext cx="327960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Python (</a:t>
            </a:r>
            <a:r>
              <a:rPr lang="en-US" sz="2000" dirty="0" err="1">
                <a:latin typeface="Times New Roman" panose="02020603050405020304" pitchFamily="18" charset="0"/>
                <a:cs typeface="Times New Roman" panose="02020603050405020304" pitchFamily="18" charset="0"/>
              </a:rPr>
              <a:t>Jupyter</a:t>
            </a:r>
            <a:r>
              <a:rPr lang="en-US" sz="2000" dirty="0">
                <a:latin typeface="Times New Roman" panose="02020603050405020304" pitchFamily="18" charset="0"/>
                <a:cs typeface="Times New Roman" panose="02020603050405020304" pitchFamily="18" charset="0"/>
              </a:rPr>
              <a:t> Notebook)</a:t>
            </a:r>
          </a:p>
        </p:txBody>
      </p:sp>
      <p:sp>
        <p:nvSpPr>
          <p:cNvPr id="18" name="TextBox 17">
            <a:extLst>
              <a:ext uri="{FF2B5EF4-FFF2-40B4-BE49-F238E27FC236}">
                <a16:creationId xmlns:a16="http://schemas.microsoft.com/office/drawing/2014/main" id="{8466DC63-E116-F680-02CC-B0D6D62276EF}"/>
              </a:ext>
            </a:extLst>
          </p:cNvPr>
          <p:cNvSpPr txBox="1"/>
          <p:nvPr/>
        </p:nvSpPr>
        <p:spPr>
          <a:xfrm>
            <a:off x="4350807" y="4190524"/>
            <a:ext cx="348488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Excel</a:t>
            </a:r>
          </a:p>
        </p:txBody>
      </p:sp>
      <p:sp>
        <p:nvSpPr>
          <p:cNvPr id="19" name="TextBox 18">
            <a:extLst>
              <a:ext uri="{FF2B5EF4-FFF2-40B4-BE49-F238E27FC236}">
                <a16:creationId xmlns:a16="http://schemas.microsoft.com/office/drawing/2014/main" id="{3CE7C0CC-45E0-F3FD-C97E-153739F117DA}"/>
              </a:ext>
            </a:extLst>
          </p:cNvPr>
          <p:cNvSpPr txBox="1"/>
          <p:nvPr/>
        </p:nvSpPr>
        <p:spPr>
          <a:xfrm>
            <a:off x="8234254" y="4221182"/>
            <a:ext cx="316092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Power BI</a:t>
            </a:r>
          </a:p>
        </p:txBody>
      </p:sp>
    </p:spTree>
    <p:extLst>
      <p:ext uri="{BB962C8B-B14F-4D97-AF65-F5344CB8AC3E}">
        <p14:creationId xmlns:p14="http://schemas.microsoft.com/office/powerpoint/2010/main" val="1703342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39AA7-CE0F-A58C-EEAE-C913ADB525AF}"/>
              </a:ext>
            </a:extLst>
          </p:cNvPr>
          <p:cNvSpPr>
            <a:spLocks noGrp="1"/>
          </p:cNvSpPr>
          <p:nvPr>
            <p:ph type="title"/>
          </p:nvPr>
        </p:nvSpPr>
        <p:spPr/>
        <p:txBody>
          <a:bodyPr/>
          <a:lstStyle/>
          <a:p>
            <a:r>
              <a:rPr lang="en-US" dirty="0"/>
              <a:t>Data collection</a:t>
            </a:r>
          </a:p>
        </p:txBody>
      </p:sp>
      <p:sp>
        <p:nvSpPr>
          <p:cNvPr id="4" name="Rectangle 1">
            <a:extLst>
              <a:ext uri="{FF2B5EF4-FFF2-40B4-BE49-F238E27FC236}">
                <a16:creationId xmlns:a16="http://schemas.microsoft.com/office/drawing/2014/main" id="{3365BEBF-2451-2979-E7D2-B5549760539A}"/>
              </a:ext>
            </a:extLst>
          </p:cNvPr>
          <p:cNvSpPr>
            <a:spLocks noGrp="1" noChangeArrowheads="1"/>
          </p:cNvSpPr>
          <p:nvPr>
            <p:ph idx="1"/>
          </p:nvPr>
        </p:nvSpPr>
        <p:spPr bwMode="auto">
          <a:xfrm>
            <a:off x="581192" y="2219154"/>
            <a:ext cx="5442452"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Sources: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Careers360</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Extracted:</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College Name, Location, Ownership Type</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Courses Offered, Fees, Ratings, Facilities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Tools Used:</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Web Scraping (requests, </a:t>
            </a:r>
            <a:r>
              <a:rPr kumimoji="0" lang="en-US" altLang="en-US"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BeautifulSoup</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22694011"/>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3.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Tech design</Template>
  <TotalTime>478</TotalTime>
  <Words>456</Words>
  <Application>Microsoft Office PowerPoint</Application>
  <PresentationFormat>Widescreen</PresentationFormat>
  <Paragraphs>67</Paragraphs>
  <Slides>14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Algerian</vt:lpstr>
      <vt:lpstr>Arial</vt:lpstr>
      <vt:lpstr>Calibri</vt:lpstr>
      <vt:lpstr>Gill Sans MT</vt:lpstr>
      <vt:lpstr>Times New Roman</vt:lpstr>
      <vt:lpstr>Wingdings</vt:lpstr>
      <vt:lpstr>Wingdings 2</vt:lpstr>
      <vt:lpstr>Custom</vt:lpstr>
      <vt:lpstr>Mapping the educational landscape</vt:lpstr>
      <vt:lpstr>Abstract</vt:lpstr>
      <vt:lpstr>Introduction</vt:lpstr>
      <vt:lpstr>Project objective</vt:lpstr>
      <vt:lpstr>Problem statement</vt:lpstr>
      <vt:lpstr>pRoject scope</vt:lpstr>
      <vt:lpstr>advantages</vt:lpstr>
      <vt:lpstr>Software used</vt:lpstr>
      <vt:lpstr>Data collection</vt:lpstr>
      <vt:lpstr>Data cleaning and preprocessing</vt:lpstr>
      <vt:lpstr>Data visualization &amp; dashboards</vt:lpstr>
      <vt:lpstr>Key findings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MR DESSENT</dc:creator>
  <cp:lastModifiedBy>MR DESSENT</cp:lastModifiedBy>
  <cp:revision>8</cp:revision>
  <dcterms:created xsi:type="dcterms:W3CDTF">2025-03-01T10:22:33Z</dcterms:created>
  <dcterms:modified xsi:type="dcterms:W3CDTF">2025-03-05T05:09:37Z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