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3"/>
  </p:notesMasterIdLst>
  <p:handoutMasterIdLst>
    <p:handoutMasterId r:id="rId34"/>
  </p:handoutMasterIdLst>
  <p:sldIdLst>
    <p:sldId id="572" r:id="rId13"/>
    <p:sldId id="575" r:id="rId14"/>
    <p:sldId id="625" r:id="rId15"/>
    <p:sldId id="606" r:id="rId16"/>
    <p:sldId id="607" r:id="rId17"/>
    <p:sldId id="798" r:id="rId18"/>
    <p:sldId id="612" r:id="rId19"/>
    <p:sldId id="800" r:id="rId20"/>
    <p:sldId id="609" r:id="rId21"/>
    <p:sldId id="613" r:id="rId22"/>
    <p:sldId id="611" r:id="rId23"/>
    <p:sldId id="803" r:id="rId24"/>
    <p:sldId id="618" r:id="rId25"/>
    <p:sldId id="808" r:id="rId26"/>
    <p:sldId id="626" r:id="rId27"/>
    <p:sldId id="610" r:id="rId28"/>
    <p:sldId id="623" r:id="rId29"/>
    <p:sldId id="621" r:id="rId30"/>
    <p:sldId id="617" r:id="rId31"/>
    <p:sldId id="602" r:id="rId32"/>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6600"/>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86391"/>
  </p:normalViewPr>
  <p:slideViewPr>
    <p:cSldViewPr>
      <p:cViewPr varScale="1">
        <p:scale>
          <a:sx n="86" d="100"/>
          <a:sy n="86" d="100"/>
        </p:scale>
        <p:origin x="590" y="58"/>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8/05/2024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8/05/2024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416467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 id="214748401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 BASED MINI PROJECT</a:t>
            </a:r>
          </a:p>
        </p:txBody>
      </p:sp>
      <p:sp>
        <p:nvSpPr>
          <p:cNvPr id="5" name="Text Placeholder 4"/>
          <p:cNvSpPr>
            <a:spLocks noGrp="1"/>
          </p:cNvSpPr>
          <p:nvPr>
            <p:ph type="body" sz="quarter" idx="10"/>
          </p:nvPr>
        </p:nvSpPr>
        <p:spPr>
          <a:xfrm>
            <a:off x="1127448" y="4575991"/>
            <a:ext cx="6743735" cy="596607"/>
          </a:xfrm>
        </p:spPr>
        <p:txBody>
          <a:bodyPr/>
          <a:lstStyle/>
          <a:p>
            <a:r>
              <a:rPr lang="en-US" dirty="0"/>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93A41E-7596-467F-0F6F-7AFCAF57941E}"/>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C2E483AA-4617-74D3-653F-8BC0F2D8F470}"/>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Methodology</a:t>
            </a:r>
          </a:p>
        </p:txBody>
      </p:sp>
      <p:sp>
        <p:nvSpPr>
          <p:cNvPr id="4" name="Text Placeholder 3">
            <a:extLst>
              <a:ext uri="{FF2B5EF4-FFF2-40B4-BE49-F238E27FC236}">
                <a16:creationId xmlns:a16="http://schemas.microsoft.com/office/drawing/2014/main" id="{B8E71A44-D834-164D-78DA-59F3935BE581}"/>
              </a:ext>
            </a:extLst>
          </p:cNvPr>
          <p:cNvSpPr>
            <a:spLocks noGrp="1"/>
          </p:cNvSpPr>
          <p:nvPr>
            <p:ph type="body" sz="quarter" idx="17"/>
          </p:nvPr>
        </p:nvSpPr>
        <p:spPr>
          <a:xfrm>
            <a:off x="719582" y="1484784"/>
            <a:ext cx="10801201" cy="4320480"/>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Data Collection and Preprocessing: Gather a diverse dataset of benign and phishing websites, clean the data, handle missing values, and prepare it for analysis.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Feature Engineering: Extract meaningful features from website URLs, content, and metadata using techniques like URL parsing, content analysis, and behavioral indicators.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Model Selection and Training: Evaluate and train machine learning models such as Random Forest, LightGBM, and XGBoost on the preprocessed dataset to build accurate classifiers.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Real-time Integration: Integrate the trained model into a real-time detection system, allowing users to input URLs and receive instant feedback on the likelihood of phishing attempts.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Testing, Validation, and Deployment: Conduct thorough testing and validation of the system to ensure its effectiveness and reliability before deploying it in a production environment. Regular maintenance and updates are implemented to keep the system adaptive to new phishing tactics.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28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7422E9-6AE8-9182-0971-3B79B4884B96}"/>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227A3B19-0BF3-97A4-F839-F94841AE7640}"/>
              </a:ext>
            </a:extLst>
          </p:cNvPr>
          <p:cNvSpPr>
            <a:spLocks noGrp="1"/>
          </p:cNvSpPr>
          <p:nvPr>
            <p:ph type="title"/>
          </p:nvPr>
        </p:nvSpPr>
        <p:spPr>
          <a:xfrm>
            <a:off x="839416" y="332656"/>
            <a:ext cx="6211927" cy="838202"/>
          </a:xfrm>
        </p:spPr>
        <p:txBody>
          <a:bodyPr/>
          <a:lstStyle/>
          <a:p>
            <a:r>
              <a:rPr lang="en-US" dirty="0">
                <a:solidFill>
                  <a:schemeClr val="tx1">
                    <a:lumMod val="95000"/>
                    <a:lumOff val="5000"/>
                  </a:schemeClr>
                </a:solidFill>
              </a:rPr>
              <a:t>DATASETS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79B2037-C6B8-9D83-9735-83674FB3B801}"/>
              </a:ext>
            </a:extLst>
          </p:cNvPr>
          <p:cNvSpPr>
            <a:spLocks noGrp="1"/>
          </p:cNvSpPr>
          <p:nvPr>
            <p:ph type="body" sz="quarter" idx="17"/>
          </p:nvPr>
        </p:nvSpPr>
        <p:spPr>
          <a:xfrm>
            <a:off x="695401" y="1556792"/>
            <a:ext cx="10441160" cy="4320480"/>
          </a:xfrm>
        </p:spPr>
        <p:txBody>
          <a:bodyPr/>
          <a:lstStyle/>
          <a:p>
            <a:pPr marL="342900" indent="-342900" algn="just">
              <a:lnSpc>
                <a:spcPct val="160000"/>
              </a:lnSpc>
              <a:buFont typeface="Wingdings" panose="05000000000000000000" pitchFamily="2" charset="2"/>
              <a:buChar char="Ø"/>
            </a:pPr>
            <a:r>
              <a:rPr lang="en-US" sz="2000" dirty="0">
                <a:solidFill>
                  <a:schemeClr val="tx1">
                    <a:lumMod val="85000"/>
                    <a:lumOff val="15000"/>
                  </a:schemeClr>
                </a:solidFill>
                <a:latin typeface="Indian new roman"/>
              </a:rPr>
              <a:t>Legitimate URLs are collected from the dataset provided by University of New Brunswick, https://www.unb.ca/cic/datasets/url-2016.html.</a:t>
            </a:r>
          </a:p>
          <a:p>
            <a:pPr marL="342900" indent="-342900" algn="just">
              <a:lnSpc>
                <a:spcPct val="160000"/>
              </a:lnSpc>
              <a:buFont typeface="Wingdings" panose="05000000000000000000" pitchFamily="2" charset="2"/>
              <a:buChar char="Ø"/>
            </a:pPr>
            <a:r>
              <a:rPr lang="en-US" sz="2000" dirty="0">
                <a:solidFill>
                  <a:schemeClr val="tx1">
                    <a:lumMod val="85000"/>
                    <a:lumOff val="15000"/>
                  </a:schemeClr>
                </a:solidFill>
                <a:latin typeface="Indian new roman"/>
              </a:rPr>
              <a:t>From the collection, 5000 U R Ls are randomly picked.</a:t>
            </a:r>
          </a:p>
          <a:p>
            <a:pPr marL="342900" indent="-342900" algn="just">
              <a:lnSpc>
                <a:spcPct val="160000"/>
              </a:lnSpc>
              <a:buFont typeface="Wingdings" panose="05000000000000000000" pitchFamily="2" charset="2"/>
              <a:buChar char="Ø"/>
            </a:pPr>
            <a:r>
              <a:rPr lang="en-US" sz="2000" dirty="0">
                <a:solidFill>
                  <a:schemeClr val="tx1">
                    <a:lumMod val="85000"/>
                    <a:lumOff val="15000"/>
                  </a:schemeClr>
                </a:solidFill>
                <a:latin typeface="Indian new roman"/>
              </a:rPr>
              <a:t>Phishing URLs are collected from opensource service called Phish Tank . This service provide a set of phishing URLs in multiple formats like csv, Json etc. that gets updated hourly.</a:t>
            </a:r>
          </a:p>
          <a:p>
            <a:pPr marL="342900" indent="-342900" algn="just">
              <a:lnSpc>
                <a:spcPct val="160000"/>
              </a:lnSpc>
              <a:buFont typeface="Wingdings" panose="05000000000000000000" pitchFamily="2" charset="2"/>
              <a:buChar char="Ø"/>
            </a:pPr>
            <a:r>
              <a:rPr lang="en-US" sz="2000" dirty="0">
                <a:solidFill>
                  <a:schemeClr val="tx1">
                    <a:lumMod val="85000"/>
                    <a:lumOff val="15000"/>
                  </a:schemeClr>
                </a:solidFill>
                <a:latin typeface="Indian new roman"/>
              </a:rPr>
              <a:t>Form the obtained collection, 5000 U R Ls are randomly picked.</a:t>
            </a:r>
          </a:p>
        </p:txBody>
      </p:sp>
    </p:spTree>
    <p:extLst>
      <p:ext uri="{BB962C8B-B14F-4D97-AF65-F5344CB8AC3E}">
        <p14:creationId xmlns:p14="http://schemas.microsoft.com/office/powerpoint/2010/main" val="56050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7A7-6412-E37D-EF57-E84E915C1099}"/>
              </a:ext>
            </a:extLst>
          </p:cNvPr>
          <p:cNvSpPr>
            <a:spLocks noGrp="1"/>
          </p:cNvSpPr>
          <p:nvPr>
            <p:ph type="title"/>
          </p:nvPr>
        </p:nvSpPr>
        <p:spPr>
          <a:xfrm>
            <a:off x="695400" y="612096"/>
            <a:ext cx="7386716" cy="902072"/>
          </a:xfrm>
        </p:spPr>
        <p:txBody>
          <a:bodyPr/>
          <a:lstStyle/>
          <a:p>
            <a:r>
              <a:rPr lang="en-US" sz="2800" b="1" dirty="0">
                <a:solidFill>
                  <a:srgbClr val="00000A"/>
                </a:solidFill>
                <a:latin typeface="Times New Roman"/>
                <a:ea typeface="Times New Roman"/>
                <a:cs typeface="Times New Roman"/>
                <a:sym typeface="Times New Roman"/>
              </a:rPr>
              <a:t>Modules Explanation</a:t>
            </a:r>
            <a:endParaRPr lang="en-US"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910EBC8C-7931-2AB2-44B0-CE25AEC2896E}"/>
              </a:ext>
            </a:extLst>
          </p:cNvPr>
          <p:cNvSpPr>
            <a:spLocks noGrp="1"/>
          </p:cNvSpPr>
          <p:nvPr>
            <p:ph type="body" sz="quarter" idx="17"/>
          </p:nvPr>
        </p:nvSpPr>
        <p:spPr>
          <a:xfrm>
            <a:off x="695400" y="1655952"/>
            <a:ext cx="10801201" cy="4320480"/>
          </a:xfrm>
        </p:spPr>
        <p:txBody>
          <a:bodyPr>
            <a:normAutofit fontScale="92500" lnSpcReduction="20000"/>
          </a:bodyPr>
          <a:lstStyle/>
          <a:p>
            <a:pPr marL="239713" indent="-227013">
              <a:lnSpc>
                <a:spcPct val="120000"/>
              </a:lnSpc>
              <a:spcBef>
                <a:spcPts val="100"/>
              </a:spcBef>
              <a:buSzPct val="125000"/>
              <a:buFont typeface="Calibri" panose="020F0502020204030204" pitchFamily="34" charset="0"/>
              <a:buChar char="•"/>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This is a supervised machine learning task. There are two major types of supervised machine learning problems, called classification and regression.</a:t>
            </a:r>
          </a:p>
          <a:p>
            <a:pPr marL="239713" indent="-227013">
              <a:lnSpc>
                <a:spcPct val="120000"/>
              </a:lnSpc>
              <a:spcBef>
                <a:spcPts val="1000"/>
              </a:spcBef>
              <a:buSzPct val="125000"/>
              <a:buFont typeface="Calibri" panose="020F0502020204030204" pitchFamily="34" charset="0"/>
              <a:buChar char="•"/>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This data set comes under classification problem, as the input URL is classified as phishing (1) or legitimate (0).  The machine learning models (classification) considered to train the dataset in this notebook are:</a:t>
            </a:r>
          </a:p>
          <a:p>
            <a:pPr marL="812800" lvl="1" indent="-342900">
              <a:spcBef>
                <a:spcPts val="513"/>
              </a:spcBef>
              <a:buSzPct val="124000"/>
              <a:buFont typeface="Wingdings" panose="05000000000000000000" pitchFamily="2" charset="2"/>
              <a:buChar char="Ø"/>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Decision Tree</a:t>
            </a:r>
          </a:p>
          <a:p>
            <a:pPr marL="812800" lvl="1" indent="-342900">
              <a:spcBef>
                <a:spcPts val="500"/>
              </a:spcBef>
              <a:buSzPct val="124000"/>
              <a:buFont typeface="Wingdings" panose="05000000000000000000" pitchFamily="2" charset="2"/>
              <a:buChar char="Ø"/>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Random Forest</a:t>
            </a:r>
          </a:p>
          <a:p>
            <a:pPr marL="812800" lvl="1" indent="-342900">
              <a:spcBef>
                <a:spcPts val="500"/>
              </a:spcBef>
              <a:buSzPct val="124000"/>
              <a:buFont typeface="Wingdings" panose="05000000000000000000" pitchFamily="2" charset="2"/>
              <a:buChar char="Ø"/>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Multilayer Perceptron's</a:t>
            </a:r>
          </a:p>
          <a:p>
            <a:pPr marL="812800" lvl="1" indent="-342900">
              <a:spcBef>
                <a:spcPts val="488"/>
              </a:spcBef>
              <a:buSzPct val="124000"/>
              <a:buFont typeface="Wingdings" panose="05000000000000000000" pitchFamily="2" charset="2"/>
              <a:buChar char="Ø"/>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XG Boost</a:t>
            </a:r>
          </a:p>
          <a:p>
            <a:pPr marL="812800" lvl="1" indent="-342900">
              <a:spcBef>
                <a:spcPts val="500"/>
              </a:spcBef>
              <a:buSzPct val="124000"/>
              <a:buFont typeface="Wingdings" panose="05000000000000000000" pitchFamily="2" charset="2"/>
              <a:buChar char="Ø"/>
              <a:tabLst>
                <a:tab pos="239713" algn="l"/>
              </a:tabLst>
            </a:pPr>
            <a:r>
              <a:rPr lang="en-US" altLang="en-US" sz="2000" dirty="0">
                <a:solidFill>
                  <a:schemeClr val="tx1"/>
                </a:solidFill>
                <a:latin typeface="Times New Roman" panose="02020603050405020304" pitchFamily="18" charset="0"/>
                <a:cs typeface="Times New Roman" panose="02020603050405020304" pitchFamily="18" charset="0"/>
              </a:rPr>
              <a:t>Support Vector Machines</a:t>
            </a:r>
          </a:p>
          <a:p>
            <a:pPr marL="0" indent="0" algn="just">
              <a:lnSpc>
                <a:spcPct val="160000"/>
              </a:lnSpc>
              <a:buNone/>
            </a:pPr>
            <a:endParaRPr lang="en-US" sz="2000" dirty="0">
              <a:solidFill>
                <a:schemeClr val="tx1">
                  <a:lumMod val="85000"/>
                  <a:lumOff val="15000"/>
                </a:schemeClr>
              </a:solidFill>
              <a:latin typeface="Indian new roman"/>
            </a:endParaRPr>
          </a:p>
        </p:txBody>
      </p:sp>
      <p:sp>
        <p:nvSpPr>
          <p:cNvPr id="4" name="TextBox 3">
            <a:extLst>
              <a:ext uri="{FF2B5EF4-FFF2-40B4-BE49-F238E27FC236}">
                <a16:creationId xmlns:a16="http://schemas.microsoft.com/office/drawing/2014/main" id="{1138D363-AF34-BF06-DDAB-8887B2D8905E}"/>
              </a:ext>
            </a:extLst>
          </p:cNvPr>
          <p:cNvSpPr txBox="1"/>
          <p:nvPr/>
        </p:nvSpPr>
        <p:spPr>
          <a:xfrm>
            <a:off x="11424592" y="6118216"/>
            <a:ext cx="465790"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8286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C0B20A2-69F9-720F-3B2D-C315EA58869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flow</a:t>
            </a:r>
          </a:p>
        </p:txBody>
      </p:sp>
      <p:pic>
        <p:nvPicPr>
          <p:cNvPr id="11" name="Picture 10">
            <a:extLst>
              <a:ext uri="{FF2B5EF4-FFF2-40B4-BE49-F238E27FC236}">
                <a16:creationId xmlns:a16="http://schemas.microsoft.com/office/drawing/2014/main" id="{9FB59837-3C34-AFEF-DEC1-59D6E360D1E6}"/>
              </a:ext>
            </a:extLst>
          </p:cNvPr>
          <p:cNvPicPr>
            <a:picLocks noChangeAspect="1"/>
          </p:cNvPicPr>
          <p:nvPr/>
        </p:nvPicPr>
        <p:blipFill>
          <a:blip r:embed="rId2"/>
          <a:stretch>
            <a:fillRect/>
          </a:stretch>
        </p:blipFill>
        <p:spPr>
          <a:xfrm>
            <a:off x="4274060" y="908720"/>
            <a:ext cx="7520048" cy="4587229"/>
          </a:xfrm>
          <a:prstGeom prst="rect">
            <a:avLst/>
          </a:prstGeom>
        </p:spPr>
      </p:pic>
      <p:sp>
        <p:nvSpPr>
          <p:cNvPr id="2" name="Slide Number Placeholder 1">
            <a:extLst>
              <a:ext uri="{FF2B5EF4-FFF2-40B4-BE49-F238E27FC236}">
                <a16:creationId xmlns:a16="http://schemas.microsoft.com/office/drawing/2014/main" id="{757400D5-FE2B-D7B2-482A-7F2C115083FC}"/>
              </a:ext>
            </a:extLst>
          </p:cNvPr>
          <p:cNvSpPr>
            <a:spLocks noGrp="1"/>
          </p:cNvSpPr>
          <p:nvPr>
            <p:ph type="sldNum" sz="quarter" idx="14"/>
          </p:nvPr>
        </p:nvSpPr>
        <p:spPr>
          <a:xfrm>
            <a:off x="11034184" y="6356350"/>
            <a:ext cx="514349" cy="365125"/>
          </a:xfrm>
        </p:spPr>
        <p:txBody>
          <a:bodyPr vert="horz" lIns="91440" tIns="45720" rIns="91440" bIns="45720" rtlCol="0" anchor="ctr">
            <a:normAutofit/>
          </a:bodyPr>
          <a:lstStyle/>
          <a:p>
            <a:pPr algn="r">
              <a:spcAft>
                <a:spcPts val="600"/>
              </a:spcAft>
            </a:pPr>
            <a:fld id="{45A3C14A-F937-4231-B6F1-40B429FAFB2F}" type="slidenum">
              <a:rPr lang="en-US" sz="1200">
                <a:solidFill>
                  <a:schemeClr val="tx1">
                    <a:alpha val="80000"/>
                  </a:schemeClr>
                </a:solidFill>
                <a:latin typeface="+mn-lt"/>
                <a:ea typeface="+mn-ea"/>
              </a:rPr>
              <a:pPr algn="r">
                <a:spcAft>
                  <a:spcPts val="600"/>
                </a:spcAft>
              </a:pPr>
              <a:t>13</a:t>
            </a:fld>
            <a:endParaRPr lang="en-US" sz="1200">
              <a:solidFill>
                <a:schemeClr val="tx1">
                  <a:alpha val="80000"/>
                </a:schemeClr>
              </a:solidFill>
              <a:latin typeface="+mn-lt"/>
              <a:ea typeface="+mn-ea"/>
            </a:endParaRPr>
          </a:p>
        </p:txBody>
      </p:sp>
    </p:spTree>
    <p:extLst>
      <p:ext uri="{BB962C8B-B14F-4D97-AF65-F5344CB8AC3E}">
        <p14:creationId xmlns:p14="http://schemas.microsoft.com/office/powerpoint/2010/main" val="90608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7A7-6412-E37D-EF57-E84E915C1099}"/>
              </a:ext>
            </a:extLst>
          </p:cNvPr>
          <p:cNvSpPr>
            <a:spLocks noGrp="1"/>
          </p:cNvSpPr>
          <p:nvPr>
            <p:ph type="title"/>
          </p:nvPr>
        </p:nvSpPr>
        <p:spPr>
          <a:xfrm>
            <a:off x="695400" y="90982"/>
            <a:ext cx="7386716" cy="902072"/>
          </a:xfrm>
        </p:spPr>
        <p:txBody>
          <a:bodyPr/>
          <a:lstStyle/>
          <a:p>
            <a:r>
              <a:rPr lang="en-US" sz="2800" b="1">
                <a:solidFill>
                  <a:srgbClr val="00000A"/>
                </a:solidFill>
                <a:latin typeface="Times New Roman"/>
                <a:ea typeface="Times New Roman"/>
                <a:cs typeface="Times New Roman"/>
                <a:sym typeface="Times New Roman"/>
              </a:rPr>
              <a:t>Sample Code</a:t>
            </a:r>
            <a:endParaRPr lang="en-US" dirty="0">
              <a:solidFill>
                <a:schemeClr val="tx1">
                  <a:lumMod val="95000"/>
                  <a:lumOff val="5000"/>
                </a:schemeClr>
              </a:solidFill>
            </a:endParaRPr>
          </a:p>
        </p:txBody>
      </p:sp>
      <p:sp>
        <p:nvSpPr>
          <p:cNvPr id="4" name="TextBox 3">
            <a:extLst>
              <a:ext uri="{FF2B5EF4-FFF2-40B4-BE49-F238E27FC236}">
                <a16:creationId xmlns:a16="http://schemas.microsoft.com/office/drawing/2014/main" id="{1138D363-AF34-BF06-DDAB-8887B2D8905E}"/>
              </a:ext>
            </a:extLst>
          </p:cNvPr>
          <p:cNvSpPr txBox="1"/>
          <p:nvPr/>
        </p:nvSpPr>
        <p:spPr>
          <a:xfrm>
            <a:off x="11421547" y="6105177"/>
            <a:ext cx="471879" cy="369332"/>
          </a:xfrm>
          <a:prstGeom prst="rect">
            <a:avLst/>
          </a:prstGeom>
          <a:noFill/>
        </p:spPr>
        <p:txBody>
          <a:bodyPr wrap="square" rtlCol="0">
            <a:spAutoFit/>
          </a:bodyPr>
          <a:lstStyle/>
          <a:p>
            <a:r>
              <a:rPr lang="en-US" dirty="0"/>
              <a:t>14</a:t>
            </a:r>
          </a:p>
        </p:txBody>
      </p:sp>
      <p:pic>
        <p:nvPicPr>
          <p:cNvPr id="5" name="Picture 4" descr="A screenshot of a computer">
            <a:extLst>
              <a:ext uri="{FF2B5EF4-FFF2-40B4-BE49-F238E27FC236}">
                <a16:creationId xmlns:a16="http://schemas.microsoft.com/office/drawing/2014/main" id="{9558A3EC-2EA0-D682-E407-F24E56C97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1" y="1097280"/>
            <a:ext cx="6939279" cy="408475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B0547C3-C61F-989A-A2C2-A944DADE98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572" y="2306692"/>
            <a:ext cx="6193915" cy="3484077"/>
          </a:xfrm>
          <a:prstGeom prst="rect">
            <a:avLst/>
          </a:prstGeom>
        </p:spPr>
      </p:pic>
    </p:spTree>
    <p:extLst>
      <p:ext uri="{BB962C8B-B14F-4D97-AF65-F5344CB8AC3E}">
        <p14:creationId xmlns:p14="http://schemas.microsoft.com/office/powerpoint/2010/main" val="357381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screenshot of a computer program">
            <a:extLst>
              <a:ext uri="{FF2B5EF4-FFF2-40B4-BE49-F238E27FC236}">
                <a16:creationId xmlns:a16="http://schemas.microsoft.com/office/drawing/2014/main" id="{AC4677F8-C0A7-B25A-775D-BBDC7857CEC5}"/>
              </a:ext>
            </a:extLst>
          </p:cNvPr>
          <p:cNvPicPr>
            <a:picLocks noChangeAspect="1"/>
          </p:cNvPicPr>
          <p:nvPr/>
        </p:nvPicPr>
        <p:blipFill rotWithShape="1">
          <a:blip r:embed="rId2">
            <a:extLst>
              <a:ext uri="{28A0092B-C50C-407E-A947-70E740481C1C}">
                <a14:useLocalDpi xmlns:a14="http://schemas.microsoft.com/office/drawing/2010/main" val="0"/>
              </a:ext>
            </a:extLst>
          </a:blip>
          <a:srcRect r="10088" b="-1"/>
          <a:stretch/>
        </p:blipFill>
        <p:spPr>
          <a:xfrm>
            <a:off x="643467" y="751124"/>
            <a:ext cx="5291666" cy="5355752"/>
          </a:xfrm>
          <a:prstGeom prst="rect">
            <a:avLst/>
          </a:prstGeom>
        </p:spPr>
      </p:pic>
      <p:pic>
        <p:nvPicPr>
          <p:cNvPr id="17" name="Picture 16" descr="A computer screen with text&#10;&#10;Description automatically generated">
            <a:extLst>
              <a:ext uri="{FF2B5EF4-FFF2-40B4-BE49-F238E27FC236}">
                <a16:creationId xmlns:a16="http://schemas.microsoft.com/office/drawing/2014/main" id="{144C0DC9-2FFC-F2F4-98FA-15AAFBA1FA5E}"/>
              </a:ext>
            </a:extLst>
          </p:cNvPr>
          <p:cNvPicPr>
            <a:picLocks noChangeAspect="1"/>
          </p:cNvPicPr>
          <p:nvPr/>
        </p:nvPicPr>
        <p:blipFill rotWithShape="1">
          <a:blip r:embed="rId3">
            <a:extLst>
              <a:ext uri="{28A0092B-C50C-407E-A947-70E740481C1C}">
                <a14:useLocalDpi xmlns:a14="http://schemas.microsoft.com/office/drawing/2010/main" val="0"/>
              </a:ext>
            </a:extLst>
          </a:blip>
          <a:srcRect r="36835"/>
          <a:stretch/>
        </p:blipFill>
        <p:spPr>
          <a:xfrm>
            <a:off x="6256865" y="748190"/>
            <a:ext cx="5291667" cy="5361619"/>
          </a:xfrm>
          <a:prstGeom prst="rect">
            <a:avLst/>
          </a:prstGeom>
        </p:spPr>
      </p:pic>
      <p:sp>
        <p:nvSpPr>
          <p:cNvPr id="2" name="Slide Number Placeholder 1">
            <a:extLst>
              <a:ext uri="{FF2B5EF4-FFF2-40B4-BE49-F238E27FC236}">
                <a16:creationId xmlns:a16="http://schemas.microsoft.com/office/drawing/2014/main" id="{2C08AE07-A564-64BD-A2DA-D9464D8F2C4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15</a:t>
            </a:fld>
            <a:endParaRPr lang="en-US" sz="1200">
              <a:solidFill>
                <a:schemeClr val="tx1">
                  <a:tint val="75000"/>
                </a:schemeClr>
              </a:solidFill>
              <a:latin typeface="+mn-lt"/>
              <a:ea typeface="+mn-ea"/>
            </a:endParaRPr>
          </a:p>
        </p:txBody>
      </p:sp>
    </p:spTree>
    <p:extLst>
      <p:ext uri="{BB962C8B-B14F-4D97-AF65-F5344CB8AC3E}">
        <p14:creationId xmlns:p14="http://schemas.microsoft.com/office/powerpoint/2010/main" val="322480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ACC676E-16D7-468A-0573-6ED94C596A0F}"/>
              </a:ext>
            </a:extLst>
          </p:cNvPr>
          <p:cNvSpPr>
            <a:spLocks noGrp="1"/>
          </p:cNvSpPr>
          <p:nvPr>
            <p:ph type="title"/>
          </p:nvPr>
        </p:nvSpPr>
        <p:spPr>
          <a:xfrm>
            <a:off x="363933" y="0"/>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SCREENSHOTS OF FRONTEND:</a:t>
            </a:r>
          </a:p>
        </p:txBody>
      </p:sp>
      <p:pic>
        <p:nvPicPr>
          <p:cNvPr id="9" name="Picture 8" descr="A screenshot of a computer&#10;&#10;Description automatically generated">
            <a:extLst>
              <a:ext uri="{FF2B5EF4-FFF2-40B4-BE49-F238E27FC236}">
                <a16:creationId xmlns:a16="http://schemas.microsoft.com/office/drawing/2014/main" id="{1BA528C9-F1F1-E078-DF71-741966BB3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412776"/>
            <a:ext cx="10512547" cy="2088232"/>
          </a:xfrm>
          <a:prstGeom prst="rect">
            <a:avLst/>
          </a:prstGeom>
        </p:spPr>
      </p:pic>
      <p:sp>
        <p:nvSpPr>
          <p:cNvPr id="2" name="Slide Number Placeholder 1">
            <a:extLst>
              <a:ext uri="{FF2B5EF4-FFF2-40B4-BE49-F238E27FC236}">
                <a16:creationId xmlns:a16="http://schemas.microsoft.com/office/drawing/2014/main" id="{2C08AE07-A564-64BD-A2DA-D9464D8F2C4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16</a:t>
            </a:fld>
            <a:endParaRPr lang="en-US" sz="1200">
              <a:solidFill>
                <a:schemeClr val="tx1">
                  <a:tint val="75000"/>
                </a:schemeClr>
              </a:solidFill>
              <a:latin typeface="+mn-lt"/>
              <a:ea typeface="+mn-ea"/>
            </a:endParaRPr>
          </a:p>
        </p:txBody>
      </p:sp>
      <p:pic>
        <p:nvPicPr>
          <p:cNvPr id="12" name="Picture 11" descr="A screenshot of a computer&#10;&#10;Description automatically generated">
            <a:extLst>
              <a:ext uri="{FF2B5EF4-FFF2-40B4-BE49-F238E27FC236}">
                <a16:creationId xmlns:a16="http://schemas.microsoft.com/office/drawing/2014/main" id="{A99531B3-15C8-A46F-2FAA-6927E65B5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1" y="3501008"/>
            <a:ext cx="12192000" cy="2582046"/>
          </a:xfrm>
          <a:prstGeom prst="rect">
            <a:avLst/>
          </a:prstGeom>
        </p:spPr>
      </p:pic>
    </p:spTree>
    <p:extLst>
      <p:ext uri="{BB962C8B-B14F-4D97-AF65-F5344CB8AC3E}">
        <p14:creationId xmlns:p14="http://schemas.microsoft.com/office/powerpoint/2010/main" val="221659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08AE07-A564-64BD-A2DA-D9464D8F2C45}"/>
              </a:ext>
            </a:extLst>
          </p:cNvPr>
          <p:cNvSpPr>
            <a:spLocks noGrp="1"/>
          </p:cNvSpPr>
          <p:nvPr>
            <p:ph type="sldNum" sz="quarter" idx="14"/>
          </p:nvPr>
        </p:nvSpPr>
        <p:spPr/>
        <p:txBody>
          <a:bodyPr/>
          <a:lstStyle/>
          <a:p>
            <a:fld id="{45A3C14A-F937-4231-B6F1-40B429FAFB2F}" type="slidenum">
              <a:rPr lang="en-NZ" smtClean="0"/>
              <a:pPr/>
              <a:t>17</a:t>
            </a:fld>
            <a:endParaRPr lang="en-NZ" dirty="0"/>
          </a:p>
        </p:txBody>
      </p:sp>
      <p:pic>
        <p:nvPicPr>
          <p:cNvPr id="5" name="Picture 4" descr="A screenshot of a computer">
            <a:extLst>
              <a:ext uri="{FF2B5EF4-FFF2-40B4-BE49-F238E27FC236}">
                <a16:creationId xmlns:a16="http://schemas.microsoft.com/office/drawing/2014/main" id="{8557818A-CBB8-0C56-CDE4-5566A0A79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908720"/>
            <a:ext cx="11017224" cy="3471555"/>
          </a:xfrm>
          <a:prstGeom prst="rect">
            <a:avLst/>
          </a:prstGeom>
        </p:spPr>
      </p:pic>
    </p:spTree>
    <p:extLst>
      <p:ext uri="{BB962C8B-B14F-4D97-AF65-F5344CB8AC3E}">
        <p14:creationId xmlns:p14="http://schemas.microsoft.com/office/powerpoint/2010/main" val="190669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A529A8-60C6-1918-6442-F8AF01A5303F}"/>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3" name="Title 2">
            <a:extLst>
              <a:ext uri="{FF2B5EF4-FFF2-40B4-BE49-F238E27FC236}">
                <a16:creationId xmlns:a16="http://schemas.microsoft.com/office/drawing/2014/main" id="{258888DA-CC21-C726-B51D-BBBFE63EFDDA}"/>
              </a:ext>
            </a:extLst>
          </p:cNvPr>
          <p:cNvSpPr>
            <a:spLocks noGrp="1"/>
          </p:cNvSpPr>
          <p:nvPr>
            <p:ph type="title"/>
          </p:nvPr>
        </p:nvSpPr>
        <p:spPr>
          <a:xfrm>
            <a:off x="527400" y="476672"/>
            <a:ext cx="6211927" cy="838202"/>
          </a:xfrm>
        </p:spPr>
        <p:txBody>
          <a:bodyPr/>
          <a:lstStyle/>
          <a:p>
            <a:r>
              <a:rPr lang="en-IN" dirty="0">
                <a:solidFill>
                  <a:schemeClr val="tx1"/>
                </a:solidFill>
                <a:latin typeface="Times New Roman" panose="02020603050405020304" pitchFamily="18"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2E381961-3787-4286-43D9-B5E099EE4FC3}"/>
              </a:ext>
            </a:extLst>
          </p:cNvPr>
          <p:cNvSpPr>
            <a:spLocks noGrp="1"/>
          </p:cNvSpPr>
          <p:nvPr>
            <p:ph type="body" sz="quarter" idx="17"/>
          </p:nvPr>
        </p:nvSpPr>
        <p:spPr>
          <a:xfrm>
            <a:off x="407368" y="1484784"/>
            <a:ext cx="11137873" cy="4320480"/>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conclusion, our project on "Detection of Phishing Websites Using Machine Learning" represents a significant step forward in bolstering cybersecurity measures against the pervasive threat of phishing attacks. Through the implementation of advanced machine learning techniques and rigorous evaluation processes, we have developed a robust system capable of effectively identifying phishing websites by analyzing various features extracted from website content, structure, and behavior. By addressing challenges such as data preprocessing, feature engineering, and model optimization, we have ensured the reliability and scalability of the developed system across diverse datasets and real-world scenarios. The deployment of the system into a user-friendly interface further enhances its accessibility and usability for end-users and cybersecurity professionals. Overall, our project contributes valuable insights and solutions to the ongoing efforts in combating phishing attacks, with the potential to significantly improve online security and protect users from falling victim to fraudulent schemes.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86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F78847-ADBA-DCC9-A4E4-C0DE7EBDDDD2}"/>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189D9029-183E-CAEE-3105-E3300996CA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Text Placeholder 3">
            <a:extLst>
              <a:ext uri="{FF2B5EF4-FFF2-40B4-BE49-F238E27FC236}">
                <a16:creationId xmlns:a16="http://schemas.microsoft.com/office/drawing/2014/main" id="{B856075A-9EFE-4B6E-174E-5438CD5CFC92}"/>
              </a:ext>
            </a:extLst>
          </p:cNvPr>
          <p:cNvSpPr>
            <a:spLocks noGrp="1"/>
          </p:cNvSpPr>
          <p:nvPr>
            <p:ph type="body" sz="quarter" idx="17"/>
          </p:nvPr>
        </p:nvSpPr>
        <p:spPr>
          <a:xfrm>
            <a:off x="695400" y="1556792"/>
            <a:ext cx="10801201" cy="4320480"/>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Jagadeesan, S. V., &amp; Nair, P. M. (2020). A Survey of Machine Learning Techniques for Phishing Detection. International Journal of Advanced Computer Science and Applications, 11(8), 61-68.</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Aljawarneh, S., &amp; Al-</a:t>
            </a:r>
            <a:r>
              <a:rPr lang="en-US" sz="2000" dirty="0" err="1">
                <a:solidFill>
                  <a:schemeClr val="tx1"/>
                </a:solidFill>
                <a:latin typeface="Times New Roman" panose="02020603050405020304" pitchFamily="18" charset="0"/>
                <a:cs typeface="Times New Roman" panose="02020603050405020304" pitchFamily="18" charset="0"/>
              </a:rPr>
              <a:t>Kabi</a:t>
            </a:r>
            <a:r>
              <a:rPr lang="en-US" sz="2000" dirty="0">
                <a:solidFill>
                  <a:schemeClr val="tx1"/>
                </a:solidFill>
                <a:latin typeface="Times New Roman" panose="02020603050405020304" pitchFamily="18" charset="0"/>
                <a:cs typeface="Times New Roman" panose="02020603050405020304" pitchFamily="18" charset="0"/>
              </a:rPr>
              <a:t>, M. N. (2019). Machine Learning Techniques for Phishing Detection. International Journal of Computer Applications, 181(2), 27-32.</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Abualigah, L., &amp; Khader, A. T. (2020). A Comprehensive Review of Machine Learning Techniques for Phishing Detection. Journal of King Saud University-Computer and Information Sciences.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Shetty, A., &amp; Kumar, V. (2019). Feature Engineering Approaches in Phishing Website Detection: A Review. International Journal of Engineering Research &amp; Technology, 8(5), 268-272.</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Albladi, S., Al-</a:t>
            </a:r>
            <a:r>
              <a:rPr lang="en-US" sz="2000" dirty="0" err="1">
                <a:solidFill>
                  <a:schemeClr val="tx1"/>
                </a:solidFill>
                <a:latin typeface="Times New Roman" panose="02020603050405020304" pitchFamily="18" charset="0"/>
                <a:cs typeface="Times New Roman" panose="02020603050405020304" pitchFamily="18" charset="0"/>
              </a:rPr>
              <a:t>Kabi</a:t>
            </a:r>
            <a:r>
              <a:rPr lang="en-US" sz="2000" dirty="0">
                <a:solidFill>
                  <a:schemeClr val="tx1"/>
                </a:solidFill>
                <a:latin typeface="Times New Roman" panose="02020603050405020304" pitchFamily="18" charset="0"/>
                <a:cs typeface="Times New Roman" panose="02020603050405020304" pitchFamily="18" charset="0"/>
              </a:rPr>
              <a:t>, M. N., &amp; Aljawarneh, S. (2020). A Comprehensive Review of Deep Learning Techniques for Phishing Detection. SN Computer Science, 1(3), 1-12.</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Lu, Z., Li, B., &amp; Zeng, X. (2020). Ensemble Learning Approaches for Phishing Detection: A Review. IEEE Access, 8, 103773-103783.</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764704"/>
            <a:ext cx="9220200" cy="1325563"/>
          </a:xfrm>
        </p:spPr>
        <p:txBody>
          <a:bodyPr/>
          <a:lstStyle/>
          <a:p>
            <a:pPr algn="r"/>
            <a:r>
              <a:rPr lang="en-US" sz="5000" dirty="0"/>
              <a:t>DETECTION OF PHISHING WEBSITES USING ML</a:t>
            </a:r>
          </a:p>
        </p:txBody>
      </p:sp>
      <p:sp>
        <p:nvSpPr>
          <p:cNvPr id="3" name="Text Placeholder 2"/>
          <p:cNvSpPr>
            <a:spLocks noGrp="1"/>
          </p:cNvSpPr>
          <p:nvPr>
            <p:ph type="body" sz="quarter" idx="11"/>
          </p:nvPr>
        </p:nvSpPr>
        <p:spPr>
          <a:xfrm>
            <a:off x="2351584" y="3068960"/>
            <a:ext cx="5923490" cy="1936936"/>
          </a:xfrm>
        </p:spPr>
        <p:txBody>
          <a:bodyPr/>
          <a:lstStyle/>
          <a:p>
            <a:pPr algn="just"/>
            <a:r>
              <a:rPr lang="en-US" spc="0" dirty="0">
                <a:solidFill>
                  <a:srgbClr val="FF6600"/>
                </a:solidFill>
              </a:rPr>
              <a:t>Guide Name: </a:t>
            </a:r>
          </a:p>
          <a:p>
            <a:pPr marL="0" marR="0" lvl="0" indent="0" algn="l" rtl="0">
              <a:lnSpc>
                <a:spcPct val="90000"/>
              </a:lnSpc>
              <a:spcBef>
                <a:spcPts val="1000"/>
              </a:spcBef>
              <a:spcAft>
                <a:spcPts val="0"/>
              </a:spcAft>
              <a:buClr>
                <a:srgbClr val="FF6600"/>
              </a:buClr>
              <a:buSzPts val="2500"/>
              <a:buFont typeface="Arial"/>
              <a:buNone/>
            </a:pPr>
            <a:r>
              <a:rPr lang="en-US" sz="2800" dirty="0">
                <a:solidFill>
                  <a:srgbClr val="FF6600"/>
                </a:solidFill>
              </a:rPr>
              <a:t>Prof. Shwetha R</a:t>
            </a:r>
            <a:endParaRPr lang="en-US" dirty="0">
              <a:solidFill>
                <a:srgbClr val="FF6600"/>
              </a:solidFill>
            </a:endParaRPr>
          </a:p>
          <a:p>
            <a:r>
              <a:rPr lang="en-US" spc="0" dirty="0">
                <a:solidFill>
                  <a:srgbClr val="FF6600"/>
                </a:solidFill>
              </a:rPr>
              <a:t>Team Details:</a:t>
            </a:r>
          </a:p>
          <a:p>
            <a:r>
              <a:rPr lang="en-US" sz="2000" spc="0" dirty="0">
                <a:solidFill>
                  <a:schemeClr val="tx1"/>
                </a:solidFill>
              </a:rPr>
              <a:t>D KOUSHIK ROYAL(R21EF103)</a:t>
            </a:r>
          </a:p>
          <a:p>
            <a:r>
              <a:rPr lang="en-US" sz="2000" spc="0" dirty="0">
                <a:solidFill>
                  <a:schemeClr val="tx1"/>
                </a:solidFill>
              </a:rPr>
              <a:t>G BHUVANESHWAR CHOWDARY(R21EF105)</a:t>
            </a:r>
          </a:p>
          <a:p>
            <a:r>
              <a:rPr lang="en-US" sz="2000" spc="0" dirty="0">
                <a:solidFill>
                  <a:schemeClr val="tx1"/>
                </a:solidFill>
              </a:rPr>
              <a:t>G ACHYUTH(R21EF106)</a:t>
            </a:r>
          </a:p>
          <a:p>
            <a:r>
              <a:rPr lang="en-US" sz="2000" spc="0" dirty="0">
                <a:solidFill>
                  <a:schemeClr val="tx1"/>
                </a:solidFill>
              </a:rPr>
              <a:t>K DINESH(R21EF108)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4B7BBB-C6C8-B274-3524-6CEAFC5917CC}"/>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AB5ACA7A-CE36-F168-5D87-2CEC36690D42}"/>
              </a:ext>
            </a:extLst>
          </p:cNvPr>
          <p:cNvSpPr>
            <a:spLocks noGrp="1"/>
          </p:cNvSpPr>
          <p:nvPr>
            <p:ph type="title"/>
          </p:nvPr>
        </p:nvSpPr>
        <p:spPr>
          <a:xfrm>
            <a:off x="623392" y="116632"/>
            <a:ext cx="6211927" cy="838202"/>
          </a:xfrm>
        </p:spPr>
        <p:txBody>
          <a:bodyPr/>
          <a:lstStyle/>
          <a:p>
            <a:r>
              <a:rPr lang="en-IN" b="1" dirty="0">
                <a:solidFill>
                  <a:schemeClr val="tx1"/>
                </a:solidFill>
                <a:latin typeface="Times New Roman" panose="02020603050405020304" pitchFamily="18" charset="0"/>
                <a:cs typeface="Times New Roman" panose="02020603050405020304" pitchFamily="18" charset="0"/>
              </a:rPr>
              <a:t>Content</a:t>
            </a:r>
            <a:r>
              <a:rPr lang="en-IN" dirty="0">
                <a:solidFill>
                  <a:schemeClr val="tx1"/>
                </a:solidFill>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2542A05F-B8A8-B577-795C-E583188FBC5D}"/>
              </a:ext>
            </a:extLst>
          </p:cNvPr>
          <p:cNvSpPr>
            <a:spLocks noGrp="1"/>
          </p:cNvSpPr>
          <p:nvPr>
            <p:ph type="body" sz="quarter" idx="17"/>
          </p:nvPr>
        </p:nvSpPr>
        <p:spPr>
          <a:xfrm>
            <a:off x="838200" y="954834"/>
            <a:ext cx="10820401" cy="4760166"/>
          </a:xfrm>
        </p:spPr>
        <p:txBody>
          <a:bodyPr>
            <a:normAutofit fontScale="92500" lnSpcReduction="20000"/>
          </a:bodyPr>
          <a:lstStyle/>
          <a:p>
            <a:r>
              <a:rPr lang="en-US" dirty="0">
                <a:solidFill>
                  <a:srgbClr val="00000A"/>
                </a:solidFill>
                <a:latin typeface="Times New Roman" panose="02020603050405020304" pitchFamily="18" charset="0"/>
              </a:rPr>
              <a:t>Abstract</a:t>
            </a:r>
          </a:p>
          <a:p>
            <a:pPr>
              <a:lnSpc>
                <a:spcPct val="100000"/>
              </a:lnSpc>
              <a:spcAft>
                <a:spcPts val="0"/>
              </a:spcAft>
            </a:pPr>
            <a:r>
              <a:rPr lang="en-US" dirty="0">
                <a:solidFill>
                  <a:srgbClr val="00000A"/>
                </a:solidFill>
                <a:latin typeface="Times New Roman" panose="02020603050405020304" pitchFamily="18" charset="0"/>
              </a:rPr>
              <a:t>Introduction </a:t>
            </a:r>
          </a:p>
          <a:p>
            <a:pPr lvl="1">
              <a:lnSpc>
                <a:spcPct val="100000"/>
              </a:lnSpc>
              <a:spcAft>
                <a:spcPts val="0"/>
              </a:spcAft>
              <a:buFont typeface="Arial" panose="020B0604020202020204" pitchFamily="34" charset="0"/>
              <a:buChar char="•"/>
            </a:pPr>
            <a:r>
              <a:rPr lang="en-US" dirty="0">
                <a:solidFill>
                  <a:srgbClr val="00000A"/>
                </a:solidFill>
                <a:latin typeface="Times New Roman" panose="02020603050405020304" pitchFamily="18" charset="0"/>
              </a:rPr>
              <a:t>Technology and Domain</a:t>
            </a:r>
          </a:p>
          <a:p>
            <a:pPr lvl="1">
              <a:lnSpc>
                <a:spcPct val="100000"/>
              </a:lnSpc>
              <a:spcAft>
                <a:spcPts val="0"/>
              </a:spcAft>
              <a:buFont typeface="Arial" panose="020B0604020202020204" pitchFamily="34" charset="0"/>
              <a:buChar char="•"/>
            </a:pPr>
            <a:r>
              <a:rPr lang="en-US" dirty="0">
                <a:solidFill>
                  <a:srgbClr val="00000A"/>
                </a:solidFill>
                <a:latin typeface="Times New Roman" panose="02020603050405020304" pitchFamily="18" charset="0"/>
              </a:rPr>
              <a:t>Front End and Back End Details</a:t>
            </a:r>
          </a:p>
          <a:p>
            <a:r>
              <a:rPr lang="en-US" dirty="0">
                <a:solidFill>
                  <a:srgbClr val="00000A"/>
                </a:solidFill>
                <a:latin typeface="Times New Roman" panose="02020603050405020304" pitchFamily="18" charset="0"/>
              </a:rPr>
              <a:t>Literature Survey</a:t>
            </a:r>
          </a:p>
          <a:p>
            <a:r>
              <a:rPr lang="en-US" dirty="0">
                <a:solidFill>
                  <a:srgbClr val="00000A"/>
                </a:solidFill>
                <a:latin typeface="Times New Roman" panose="02020603050405020304" pitchFamily="18" charset="0"/>
              </a:rPr>
              <a:t>Objectives</a:t>
            </a:r>
          </a:p>
          <a:p>
            <a:r>
              <a:rPr lang="en-US" dirty="0">
                <a:solidFill>
                  <a:srgbClr val="00000A"/>
                </a:solidFill>
                <a:latin typeface="Times New Roman" panose="02020603050405020304" pitchFamily="18" charset="0"/>
              </a:rPr>
              <a:t>Methodology</a:t>
            </a:r>
          </a:p>
          <a:p>
            <a:r>
              <a:rPr lang="en-US" dirty="0">
                <a:solidFill>
                  <a:srgbClr val="00000A"/>
                </a:solidFill>
                <a:latin typeface="Times New Roman" panose="02020603050405020304" pitchFamily="18" charset="0"/>
              </a:rPr>
              <a:t>Dataset</a:t>
            </a:r>
          </a:p>
          <a:p>
            <a:r>
              <a:rPr lang="en-US" dirty="0">
                <a:solidFill>
                  <a:srgbClr val="00000A"/>
                </a:solidFill>
                <a:latin typeface="Times New Roman" panose="02020603050405020304" pitchFamily="18" charset="0"/>
              </a:rPr>
              <a:t>Modules Explanation</a:t>
            </a:r>
          </a:p>
          <a:p>
            <a:r>
              <a:rPr lang="en-US" dirty="0">
                <a:solidFill>
                  <a:schemeClr val="tx1"/>
                </a:solidFill>
                <a:latin typeface="Times New Roman" panose="02020603050405020304" pitchFamily="18" charset="0"/>
                <a:cs typeface="Times New Roman" panose="02020603050405020304" pitchFamily="18" charset="0"/>
              </a:rPr>
              <a:t>Sample code and output</a:t>
            </a:r>
          </a:p>
          <a:p>
            <a:r>
              <a:rPr lang="en-US"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References</a:t>
            </a:r>
            <a:endParaRPr lang="en-US" dirty="0">
              <a:solidFill>
                <a:srgbClr val="00000A"/>
              </a:solidFill>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042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23F38-9FA0-27C7-8A28-7AC1C77ADDD0}"/>
              </a:ext>
            </a:extLst>
          </p:cNvPr>
          <p:cNvSpPr>
            <a:spLocks noGrp="1"/>
          </p:cNvSpPr>
          <p:nvPr>
            <p:ph type="body" sz="quarter" idx="17"/>
          </p:nvPr>
        </p:nvSpPr>
        <p:spPr>
          <a:xfrm>
            <a:off x="479376" y="1340768"/>
            <a:ext cx="10801201" cy="4320480"/>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This project addresses the growing threat of phishing attacks by developing a robust system for detecting phishing websites. Leveraging machine learning techniques, the system extracts features from website URLs, content, and metadata to classify sites as legitimate or phishing. Data collection encompasses various sources, including phishing databases and legitimate repositories, with feature engineering techniques applied to extract domain age, SSL validity, and suspicious keyword presence. Machine learning algorithms like Random Forest, LightGBM Classifier, and XGBoost Classifier are trained and validated using cross-validation methods to create accurate classifiers.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final system offers a user-friendly interface, allowing users to input URLs and receive instant feedback on potential phishing risks. By empowering users with informed decision-making tools, this project contributes significantly to online security, helping users avoid falling prey to phishing attacks.</a:t>
            </a:r>
          </a:p>
        </p:txBody>
      </p:sp>
      <p:sp>
        <p:nvSpPr>
          <p:cNvPr id="3" name="Title 2">
            <a:extLst>
              <a:ext uri="{FF2B5EF4-FFF2-40B4-BE49-F238E27FC236}">
                <a16:creationId xmlns:a16="http://schemas.microsoft.com/office/drawing/2014/main" id="{819B8B08-3EBB-557D-D2C3-1DD5BD1B6D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4" name="Slide Number Placeholder 3">
            <a:extLst>
              <a:ext uri="{FF2B5EF4-FFF2-40B4-BE49-F238E27FC236}">
                <a16:creationId xmlns:a16="http://schemas.microsoft.com/office/drawing/2014/main" id="{055EDD2B-69B8-AE49-6D6F-70029AD1ECFF}"/>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Tree>
    <p:extLst>
      <p:ext uri="{BB962C8B-B14F-4D97-AF65-F5344CB8AC3E}">
        <p14:creationId xmlns:p14="http://schemas.microsoft.com/office/powerpoint/2010/main" val="214395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5C45C-7901-E138-9A30-67685CD051D1}"/>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ABC4D9E7-C222-1DD5-CC34-152615CE098D}"/>
              </a:ext>
            </a:extLst>
          </p:cNvPr>
          <p:cNvSpPr>
            <a:spLocks noGrp="1"/>
          </p:cNvSpPr>
          <p:nvPr>
            <p:ph type="title"/>
          </p:nvPr>
        </p:nvSpPr>
        <p:spPr>
          <a:xfrm>
            <a:off x="695401" y="395786"/>
            <a:ext cx="5040560" cy="728958"/>
          </a:xfrm>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4" name="Text Placeholder 3">
            <a:extLst>
              <a:ext uri="{FF2B5EF4-FFF2-40B4-BE49-F238E27FC236}">
                <a16:creationId xmlns:a16="http://schemas.microsoft.com/office/drawing/2014/main" id="{7958E577-8F48-8D9D-DE2F-9C49E055C4D2}"/>
              </a:ext>
            </a:extLst>
          </p:cNvPr>
          <p:cNvSpPr>
            <a:spLocks noGrp="1"/>
          </p:cNvSpPr>
          <p:nvPr>
            <p:ph type="body" sz="quarter" idx="17"/>
          </p:nvPr>
        </p:nvSpPr>
        <p:spPr>
          <a:xfrm>
            <a:off x="684075" y="1484784"/>
            <a:ext cx="10297144" cy="3960440"/>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Phishing attacks have emerged as a critical cybersecurity concern, targeting users worldwide to steal sensitive information like passwords and financial details. These attacks often rely on deceptive websites that mimic legitimate ones, making detection challenging for users. In response, our project focuses on developing a robust system using advanced machine learning techniques to identify and thwart phishing attempts effectively.</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Our approach involves analyzing various aspects of website URLs, content, and metadata to extract meaningful features for classification. Leveraging machine learning algorithms, we aim to accurately differentiate between benign websites and malicious phishing sites. This system empowers users by providing real-time alerts and insights, enabling them to navigate the internet securely and avoid falling victim to phishing scams. Through these efforts, we contribute to strengthening online security and safeguarding user privacy in the digital landscape.</a:t>
            </a:r>
          </a:p>
        </p:txBody>
      </p:sp>
    </p:spTree>
    <p:extLst>
      <p:ext uri="{BB962C8B-B14F-4D97-AF65-F5344CB8AC3E}">
        <p14:creationId xmlns:p14="http://schemas.microsoft.com/office/powerpoint/2010/main" val="80111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7A7-6412-E37D-EF57-E84E915C1099}"/>
              </a:ext>
            </a:extLst>
          </p:cNvPr>
          <p:cNvSpPr>
            <a:spLocks noGrp="1"/>
          </p:cNvSpPr>
          <p:nvPr>
            <p:ph type="title"/>
          </p:nvPr>
        </p:nvSpPr>
        <p:spPr>
          <a:xfrm>
            <a:off x="695400" y="759580"/>
            <a:ext cx="7386716" cy="902072"/>
          </a:xfrm>
        </p:spPr>
        <p:txBody>
          <a:bodyPr/>
          <a:lstStyle/>
          <a:p>
            <a:r>
              <a:rPr lang="en-US" sz="2800" b="1" dirty="0">
                <a:solidFill>
                  <a:srgbClr val="00000A"/>
                </a:solidFill>
                <a:latin typeface="Times New Roman"/>
                <a:ea typeface="Times New Roman"/>
                <a:cs typeface="Times New Roman"/>
                <a:sym typeface="Times New Roman"/>
              </a:rPr>
              <a:t>Technology and Domain</a:t>
            </a:r>
            <a:br>
              <a:rPr lang="en-US" sz="2800" b="1" dirty="0">
                <a:solidFill>
                  <a:srgbClr val="00000A"/>
                </a:solidFill>
                <a:latin typeface="Times New Roman"/>
                <a:ea typeface="Times New Roman"/>
                <a:cs typeface="Times New Roman"/>
                <a:sym typeface="Times New Roman"/>
              </a:rPr>
            </a:br>
            <a:r>
              <a:rPr lang="en-US" sz="2800" b="1" dirty="0">
                <a:solidFill>
                  <a:srgbClr val="00000A"/>
                </a:solidFill>
                <a:latin typeface="Times New Roman"/>
                <a:ea typeface="Times New Roman"/>
                <a:cs typeface="Times New Roman"/>
                <a:sym typeface="Times New Roman"/>
              </a:rPr>
              <a:t>Front End and Back End Details</a:t>
            </a:r>
            <a:br>
              <a:rPr lang="en-US" dirty="0"/>
            </a:br>
            <a:br>
              <a:rPr lang="en-US" dirty="0"/>
            </a:br>
            <a:endParaRPr lang="en-US"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910EBC8C-7931-2AB2-44B0-CE25AEC2896E}"/>
              </a:ext>
            </a:extLst>
          </p:cNvPr>
          <p:cNvSpPr>
            <a:spLocks noGrp="1"/>
          </p:cNvSpPr>
          <p:nvPr>
            <p:ph type="body" sz="quarter" idx="17"/>
          </p:nvPr>
        </p:nvSpPr>
        <p:spPr/>
        <p:txBody>
          <a:bodyPr>
            <a:normAutofit/>
          </a:bodyPr>
          <a:lstStyle/>
          <a:p>
            <a:pPr>
              <a:buFont typeface="Wingdings" panose="05000000000000000000" pitchFamily="2" charset="2"/>
              <a:buChar char="Ø"/>
            </a:pPr>
            <a:r>
              <a:rPr lang="en-US" sz="2000" dirty="0">
                <a:solidFill>
                  <a:schemeClr val="tx1">
                    <a:lumMod val="85000"/>
                    <a:lumOff val="15000"/>
                  </a:schemeClr>
                </a:solidFill>
                <a:latin typeface="Indian new roman"/>
              </a:rPr>
              <a:t>Tool Used:- VS CODE,JUPITER NOTEBOOK</a:t>
            </a:r>
          </a:p>
          <a:p>
            <a:pPr>
              <a:buFont typeface="Wingdings" panose="05000000000000000000" pitchFamily="2" charset="2"/>
              <a:buChar char="Ø"/>
            </a:pPr>
            <a:r>
              <a:rPr lang="en-US" sz="2000" dirty="0">
                <a:solidFill>
                  <a:schemeClr val="tx1">
                    <a:lumMod val="85000"/>
                    <a:lumOff val="15000"/>
                  </a:schemeClr>
                </a:solidFill>
                <a:latin typeface="Indian new roman"/>
              </a:rPr>
              <a:t>DOMAIN:- CYBER SECURITY</a:t>
            </a:r>
          </a:p>
          <a:p>
            <a:pPr marL="0" indent="0">
              <a:buNone/>
            </a:pPr>
            <a:endParaRPr lang="en-US" sz="2000" dirty="0">
              <a:solidFill>
                <a:schemeClr val="tx1">
                  <a:lumMod val="85000"/>
                  <a:lumOff val="15000"/>
                </a:schemeClr>
              </a:solidFill>
              <a:latin typeface="Indian new roman"/>
            </a:endParaRPr>
          </a:p>
          <a:p>
            <a:pPr>
              <a:buFont typeface="Wingdings" panose="05000000000000000000" pitchFamily="2" charset="2"/>
              <a:buChar char="Ø"/>
            </a:pPr>
            <a:r>
              <a:rPr lang="en-US" sz="2000" dirty="0">
                <a:solidFill>
                  <a:schemeClr val="tx1">
                    <a:lumMod val="85000"/>
                    <a:lumOff val="15000"/>
                  </a:schemeClr>
                </a:solidFill>
                <a:latin typeface="Indian new roman"/>
              </a:rPr>
              <a:t>FRONT END:- HTML ,CSS, STREAMLIT</a:t>
            </a:r>
          </a:p>
          <a:p>
            <a:pPr>
              <a:buFont typeface="Wingdings" panose="05000000000000000000" pitchFamily="2" charset="2"/>
              <a:buChar char="Ø"/>
            </a:pPr>
            <a:r>
              <a:rPr lang="en-US" sz="2000" dirty="0">
                <a:solidFill>
                  <a:schemeClr val="tx1">
                    <a:lumMod val="85000"/>
                    <a:lumOff val="15000"/>
                  </a:schemeClr>
                </a:solidFill>
                <a:latin typeface="Indian new roman"/>
              </a:rPr>
              <a:t>BACKEND :- ML ALGORITHMS,PYTHON CODE</a:t>
            </a:r>
          </a:p>
        </p:txBody>
      </p:sp>
      <p:sp>
        <p:nvSpPr>
          <p:cNvPr id="4" name="TextBox 3">
            <a:extLst>
              <a:ext uri="{FF2B5EF4-FFF2-40B4-BE49-F238E27FC236}">
                <a16:creationId xmlns:a16="http://schemas.microsoft.com/office/drawing/2014/main" id="{1BBBA29F-A01B-9D20-C51C-BBA1EAB38B63}"/>
              </a:ext>
            </a:extLst>
          </p:cNvPr>
          <p:cNvSpPr txBox="1"/>
          <p:nvPr/>
        </p:nvSpPr>
        <p:spPr>
          <a:xfrm>
            <a:off x="11496601" y="6125497"/>
            <a:ext cx="321773"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152260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CE4289-6C6A-31E6-A130-91DDE8443AC6}"/>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4" name="Text Placeholder 3">
            <a:extLst>
              <a:ext uri="{FF2B5EF4-FFF2-40B4-BE49-F238E27FC236}">
                <a16:creationId xmlns:a16="http://schemas.microsoft.com/office/drawing/2014/main" id="{BCE84C16-F7A8-B96D-B394-E79DF6DFF96A}"/>
              </a:ext>
            </a:extLst>
          </p:cNvPr>
          <p:cNvSpPr>
            <a:spLocks noGrp="1"/>
          </p:cNvSpPr>
          <p:nvPr>
            <p:ph type="body" sz="quarter" idx="17"/>
          </p:nvPr>
        </p:nvSpPr>
        <p:spPr>
          <a:xfrm>
            <a:off x="695399" y="1052736"/>
            <a:ext cx="10801201" cy="4320480"/>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Frontend:</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frontend interface, we utilize HTML and CSS, Streamlit to create an intuitive and user-friendly experience. Through a simple text input, users can enter the URL and display the Output.</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Backend:</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backend for your project on detecting phishing websites involves data preprocessing using Pandas and NumPy, feature engineering to extract meaningful website characteristics, and the implementation of machine learning algorithms like Random Forest, LightGBM, and XGBoost for classification. Model training, evaluation, and deployment are key stages in the backend process, along with the integration of Flask or Django frameworks for API creation and model inference.</a:t>
            </a:r>
            <a:endParaRPr lang="en-IN" sz="2000" dirty="0"/>
          </a:p>
        </p:txBody>
      </p:sp>
    </p:spTree>
    <p:extLst>
      <p:ext uri="{BB962C8B-B14F-4D97-AF65-F5344CB8AC3E}">
        <p14:creationId xmlns:p14="http://schemas.microsoft.com/office/powerpoint/2010/main" val="266434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27A7-6412-E37D-EF57-E84E915C1099}"/>
              </a:ext>
            </a:extLst>
          </p:cNvPr>
          <p:cNvSpPr>
            <a:spLocks noGrp="1"/>
          </p:cNvSpPr>
          <p:nvPr>
            <p:ph type="title"/>
          </p:nvPr>
        </p:nvSpPr>
        <p:spPr>
          <a:xfrm>
            <a:off x="695400" y="759580"/>
            <a:ext cx="7386716" cy="902072"/>
          </a:xfrm>
        </p:spPr>
        <p:txBody>
          <a:bodyPr/>
          <a:lstStyle/>
          <a:p>
            <a:r>
              <a:rPr lang="en-US" sz="2800" b="1" dirty="0">
                <a:solidFill>
                  <a:srgbClr val="00000A"/>
                </a:solidFill>
                <a:latin typeface="Times New Roman"/>
                <a:ea typeface="Times New Roman"/>
                <a:cs typeface="Times New Roman"/>
                <a:sym typeface="Times New Roman"/>
              </a:rPr>
              <a:t>Literature Survey</a:t>
            </a:r>
            <a:endParaRPr lang="en-US"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910EBC8C-7931-2AB2-44B0-CE25AEC2896E}"/>
              </a:ext>
            </a:extLst>
          </p:cNvPr>
          <p:cNvSpPr>
            <a:spLocks noGrp="1"/>
          </p:cNvSpPr>
          <p:nvPr>
            <p:ph type="body" sz="quarter" idx="17"/>
          </p:nvPr>
        </p:nvSpPr>
        <p:spPr/>
        <p:txBody>
          <a:bodyPr>
            <a:normAutofit/>
          </a:bodyPr>
          <a:lstStyle/>
          <a:p>
            <a:pPr>
              <a:buFont typeface="Wingdings" panose="05000000000000000000" pitchFamily="2" charset="2"/>
              <a:buChar char="Ø"/>
            </a:pPr>
            <a:r>
              <a:rPr lang="en-US" sz="2000" dirty="0">
                <a:solidFill>
                  <a:schemeClr val="tx1">
                    <a:lumMod val="85000"/>
                    <a:lumOff val="15000"/>
                  </a:schemeClr>
                </a:solidFill>
                <a:latin typeface="Indian new roman"/>
              </a:rPr>
              <a:t>"Phishing websites detection based on machine learning algorithms" by Aljawarneh et al. (2018), explores the use of machine learning for phishing detection, highlighting its effectiveness in identifying malicious sites.</a:t>
            </a:r>
          </a:p>
          <a:p>
            <a:pPr>
              <a:buFont typeface="Wingdings" panose="05000000000000000000" pitchFamily="2" charset="2"/>
              <a:buChar char="Ø"/>
            </a:pPr>
            <a:r>
              <a:rPr lang="en-US" sz="2000" dirty="0">
                <a:solidFill>
                  <a:schemeClr val="tx1">
                    <a:lumMod val="85000"/>
                    <a:lumOff val="15000"/>
                  </a:schemeClr>
                </a:solidFill>
                <a:latin typeface="Indian new roman"/>
              </a:rPr>
              <a:t>Mishra et al. (2019) conduct a systematic review on "Phishing website detection using machine learning," summarizing existing methodologies, challenges, and future directions in this area.</a:t>
            </a:r>
          </a:p>
          <a:p>
            <a:pPr>
              <a:buFont typeface="Wingdings" panose="05000000000000000000" pitchFamily="2" charset="2"/>
              <a:buChar char="Ø"/>
            </a:pPr>
            <a:r>
              <a:rPr lang="en-US" sz="2000" dirty="0">
                <a:solidFill>
                  <a:schemeClr val="tx1">
                    <a:lumMod val="85000"/>
                    <a:lumOff val="15000"/>
                  </a:schemeClr>
                </a:solidFill>
                <a:latin typeface="Indian new roman"/>
              </a:rPr>
              <a:t>Kaur and Kumar (2020) present "Phishing Website Detection: A Machine Learning Approach," discussing the application of machine learning techniques for accurate detection of phishing websites.</a:t>
            </a:r>
          </a:p>
          <a:p>
            <a:pPr>
              <a:buFont typeface="Wingdings" panose="05000000000000000000" pitchFamily="2" charset="2"/>
              <a:buChar char="Ø"/>
            </a:pPr>
            <a:r>
              <a:rPr lang="en-US" sz="2000" dirty="0">
                <a:solidFill>
                  <a:schemeClr val="tx1">
                    <a:lumMod val="85000"/>
                    <a:lumOff val="15000"/>
                  </a:schemeClr>
                </a:solidFill>
                <a:latin typeface="Indian new roman"/>
              </a:rPr>
              <a:t>Hsiao et al. (2020) propose "A Machine Learning Approach for Phishing Website Detection Using URL Features," emphasizing the importance of URL-based features in detecting phishing attempts.</a:t>
            </a:r>
          </a:p>
          <a:p>
            <a:pPr marL="0" indent="0">
              <a:buNone/>
            </a:pPr>
            <a:endParaRPr lang="en-US" sz="2000" dirty="0">
              <a:solidFill>
                <a:schemeClr val="tx1">
                  <a:lumMod val="85000"/>
                  <a:lumOff val="15000"/>
                </a:schemeClr>
              </a:solidFill>
              <a:latin typeface="Indian new roman"/>
            </a:endParaRPr>
          </a:p>
        </p:txBody>
      </p:sp>
      <p:sp>
        <p:nvSpPr>
          <p:cNvPr id="4" name="TextBox 3">
            <a:extLst>
              <a:ext uri="{FF2B5EF4-FFF2-40B4-BE49-F238E27FC236}">
                <a16:creationId xmlns:a16="http://schemas.microsoft.com/office/drawing/2014/main" id="{FAD78266-0A33-7081-994A-C13D3F1E269A}"/>
              </a:ext>
            </a:extLst>
          </p:cNvPr>
          <p:cNvSpPr txBox="1"/>
          <p:nvPr/>
        </p:nvSpPr>
        <p:spPr>
          <a:xfrm>
            <a:off x="11496601" y="6125497"/>
            <a:ext cx="321773"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176110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5A5E94-7497-3215-3F3F-2954BDD499B0}"/>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A5CAA78B-46F5-A160-6E05-33DD4A1D5FE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objectives</a:t>
            </a:r>
          </a:p>
        </p:txBody>
      </p:sp>
      <p:sp>
        <p:nvSpPr>
          <p:cNvPr id="4" name="Text Placeholder 3">
            <a:extLst>
              <a:ext uri="{FF2B5EF4-FFF2-40B4-BE49-F238E27FC236}">
                <a16:creationId xmlns:a16="http://schemas.microsoft.com/office/drawing/2014/main" id="{90237546-CE0D-30D6-6935-81532C8248EF}"/>
              </a:ext>
            </a:extLst>
          </p:cNvPr>
          <p:cNvSpPr>
            <a:spLocks noGrp="1"/>
          </p:cNvSpPr>
          <p:nvPr>
            <p:ph type="body" sz="quarter" idx="17"/>
          </p:nvPr>
        </p:nvSpPr>
        <p:spPr>
          <a:xfrm>
            <a:off x="479376" y="1556792"/>
            <a:ext cx="10801201" cy="4032448"/>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Develop a Robust Phishing Detection System: Create a machine learning-based system capable of accurately distinguishing between benign and phishing websites.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Feature Engineering Optimization: Explore and implement advanced feature engineering techniques to extract relevant indicators of phishing activities from website data.</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Model Performance Enhancement: Train and fine-tune machine learning models, including Random Forest, LightGBM, and XGBoost, to achieve high accuracy and robustness in phishing detection.</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Real-time Detection Capability: Design the system to operate in real-time, providing instant feedback and alerts to users when visiting potentially malicious websites.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User Empowerment and Security: Empower users with tools and information to make informed decisions, enhancing overall online security and privacy.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89768"/>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purl.org/dc/term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1997</TotalTime>
  <Words>1506</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20</vt:i4>
      </vt:variant>
    </vt:vector>
  </HeadingPairs>
  <TitlesOfParts>
    <vt:vector size="36" baseType="lpstr">
      <vt:lpstr>Arial</vt:lpstr>
      <vt:lpstr>Calibri</vt:lpstr>
      <vt:lpstr>Indian new roman</vt:lpstr>
      <vt:lpstr>Nobel-Book</vt:lpstr>
      <vt:lpstr>Roboto Medium</vt:lpstr>
      <vt:lpstr>Times New Roman</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RESEARCH BASED MINI PROJECT</vt:lpstr>
      <vt:lpstr>DETECTION OF PHISHING WEBSITES USING ML</vt:lpstr>
      <vt:lpstr>Content:</vt:lpstr>
      <vt:lpstr>Abstract</vt:lpstr>
      <vt:lpstr>Introduction</vt:lpstr>
      <vt:lpstr>Technology and Domain Front End and Back End Details  </vt:lpstr>
      <vt:lpstr>PowerPoint Presentation</vt:lpstr>
      <vt:lpstr>Literature Survey</vt:lpstr>
      <vt:lpstr>objectives</vt:lpstr>
      <vt:lpstr>Methodology</vt:lpstr>
      <vt:lpstr>DATASETS</vt:lpstr>
      <vt:lpstr>Modules Explanation</vt:lpstr>
      <vt:lpstr>Work flow</vt:lpstr>
      <vt:lpstr>Sample Code</vt:lpstr>
      <vt:lpstr>PowerPoint Presentation</vt:lpstr>
      <vt:lpstr>SCREENSHOTS OF FRONTEND:</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Prasanth Thiruvenkadam</dc:creator>
  <cp:lastModifiedBy>Achyuth g. Geerla</cp:lastModifiedBy>
  <cp:revision>33</cp:revision>
  <cp:lastPrinted>2018-09-28T07:11:06Z</cp:lastPrinted>
  <dcterms:created xsi:type="dcterms:W3CDTF">2022-04-25T09:10:52Z</dcterms:created>
  <dcterms:modified xsi:type="dcterms:W3CDTF">2024-05-08T04:20:19Z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