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5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B9041-5239-DD64-A67B-36E34DF06D00}" v="224" dt="2022-03-22T13:48:34.914"/>
    <p1510:client id="{CBE4AEA9-C6F6-AFCC-C184-FBABEA8A5D0B}" v="757" dt="2022-03-22T15:18:00.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EC60-73D2-4A6A-8650-BE42BE8B4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63B321-9232-4181-B7B5-9DF9B7493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C688F7-1E19-47F7-84D0-D2E69C4C53B1}"/>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C93CF27D-B8CD-43AB-83B4-61D769034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1724F-07E0-47B4-B8CB-99FE77587888}"/>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56533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B1A4-2233-4BF1-9051-FF5803B34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45538-143D-4778-9E33-C14C42A9F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2D6A9-0E01-4000-80F9-7E4D6ECD3B9E}"/>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982562FE-F1FA-4134-B62A-210345519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C4B3D-FCEE-499C-AD42-14BA3B538D9C}"/>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81284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0306C-9E0A-4926-A376-55762C5E3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F3AEF3-51BD-4A58-9C30-4CD718462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6FA5D-F5C3-464E-845E-FCA6D518520A}"/>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79AB38B4-0547-472A-91BF-A19108964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6B39F-B74D-49AF-B43D-2E6DE80DF4CC}"/>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306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F679-674A-47F3-8C82-FCA9D72AC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783EF1-48D0-4530-A8F5-0F144BD3A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ED8F4-72D6-426E-91FD-77F09D263E86}"/>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1B4900AB-DECD-4DCC-A791-2AFF8ADC8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C3FCE-D2A5-4CD5-B87F-819A08F2AAEB}"/>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005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8913-75AF-4060-89DE-F250DD54A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4D49E6-665B-4291-806B-319470F0D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B6B0E-0E74-4467-A303-8610D3E14A21}"/>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71611976-65BD-4266-8F48-60C42B095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88FB0-187D-493F-B835-D5296211A2BA}"/>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14668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4428-13D4-4C87-96B4-4687EB1629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6DA8E-D5DB-43C2-A9BA-BE75BE5B7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FDEFD8-740D-460F-B96B-6DB71C903B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6806F1-1BAA-4251-915A-862F04EDDFF5}"/>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E08D009F-8BAD-44F7-B413-B6D8D8261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331F30-2054-4DDE-AA5C-E8CB398B7425}"/>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236780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A445-A3C9-4296-AE2C-4E65A14651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174A8-4799-4387-96B8-2E55583C0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ED3CC-B7C3-4AED-92F4-B3A13CC5D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102CA4-310C-4DE0-9DB5-5B68CB170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36487-C8E6-405B-BDA1-BEF45C0CD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401EE8-9443-4F22-B386-12F4F9EC5065}"/>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8" name="Footer Placeholder 7">
            <a:extLst>
              <a:ext uri="{FF2B5EF4-FFF2-40B4-BE49-F238E27FC236}">
                <a16:creationId xmlns:a16="http://schemas.microsoft.com/office/drawing/2014/main" id="{66DCCEAC-10E2-412A-9C88-A66D14E9E4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31B901-B419-4890-9C57-252126DD2E09}"/>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01235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3490-EDB5-4106-90B2-1D8517A800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50E8EA-7FC7-4D05-95A1-A9141F0DAEB2}"/>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4" name="Footer Placeholder 3">
            <a:extLst>
              <a:ext uri="{FF2B5EF4-FFF2-40B4-BE49-F238E27FC236}">
                <a16:creationId xmlns:a16="http://schemas.microsoft.com/office/drawing/2014/main" id="{8EDA6CDD-F4F4-402E-9B5C-355E5D02A6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EFB67A-7B33-486D-8F7E-BF8C188FAADB}"/>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76524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F8542-EFDA-4652-9DFF-698501E740EC}"/>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3" name="Footer Placeholder 2">
            <a:extLst>
              <a:ext uri="{FF2B5EF4-FFF2-40B4-BE49-F238E27FC236}">
                <a16:creationId xmlns:a16="http://schemas.microsoft.com/office/drawing/2014/main" id="{C732AE6D-EA1B-4768-8863-269995D51A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F2A662-37F5-43B1-B25C-BF4B9EA22FCA}"/>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98492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A2B6-BF0F-41C4-AB28-C0E9118C1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4BE243-F116-4527-A9AE-C459EF91E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1AF906-2859-4B24-BB97-D4EC40825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4CC28-AE0E-4DC2-B649-DEDB1A9AF206}"/>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0BEC2F63-96C7-4BEE-9E17-DA34B1BCB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A0A14-2C7E-4DAC-BB2B-706B6C338973}"/>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11057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AF3-25C2-463F-9F40-4BA3944E9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D7ADBB-0CC3-49CA-BB91-470ABF8E3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4B1A7C-A4A2-48FE-A4FC-AABE02F68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FC306-DB0E-4567-8F6C-6C92E413F1D0}"/>
              </a:ext>
            </a:extLst>
          </p:cNvPr>
          <p:cNvSpPr>
            <a:spLocks noGrp="1"/>
          </p:cNvSpPr>
          <p:nvPr>
            <p:ph type="dt" sz="half" idx="10"/>
          </p:nvPr>
        </p:nvSpPr>
        <p:spPr/>
        <p:txBody>
          <a:bodyPr/>
          <a:lstStyle/>
          <a:p>
            <a:fld id="{0F0D656F-FF64-45C6-9491-65F396AE430D}" type="datetimeFigureOut">
              <a:rPr lang="en-IN" smtClean="0"/>
              <a:t>22-03-2022</a:t>
            </a:fld>
            <a:endParaRPr lang="en-IN"/>
          </a:p>
        </p:txBody>
      </p:sp>
      <p:sp>
        <p:nvSpPr>
          <p:cNvPr id="6" name="Footer Placeholder 5">
            <a:extLst>
              <a:ext uri="{FF2B5EF4-FFF2-40B4-BE49-F238E27FC236}">
                <a16:creationId xmlns:a16="http://schemas.microsoft.com/office/drawing/2014/main" id="{D6E97AA7-8A46-4BE4-B6BE-AA878C3DD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18684-8BD0-40C6-9AD2-16E412411015}"/>
              </a:ext>
            </a:extLst>
          </p:cNvPr>
          <p:cNvSpPr>
            <a:spLocks noGrp="1"/>
          </p:cNvSpPr>
          <p:nvPr>
            <p:ph type="sldNum" sz="quarter" idx="12"/>
          </p:nvPr>
        </p:nvSpPr>
        <p:spPr/>
        <p:txBody>
          <a:bodyPr/>
          <a:lstStyle/>
          <a:p>
            <a:fld id="{E8E67889-FFD6-4A19-9F48-2D8B776F5A53}" type="slidenum">
              <a:rPr lang="en-IN" smtClean="0"/>
              <a:t>‹#›</a:t>
            </a:fld>
            <a:endParaRPr lang="en-IN"/>
          </a:p>
        </p:txBody>
      </p:sp>
    </p:spTree>
    <p:extLst>
      <p:ext uri="{BB962C8B-B14F-4D97-AF65-F5344CB8AC3E}">
        <p14:creationId xmlns:p14="http://schemas.microsoft.com/office/powerpoint/2010/main" val="353246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00964-D238-46E1-A3D4-10C2D30CF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DF536-3286-40CF-A9C0-2F0FAC5D6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CF100-4D61-48BB-846E-CB2174248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D656F-FF64-45C6-9491-65F396AE430D}" type="datetimeFigureOut">
              <a:rPr lang="en-IN" smtClean="0"/>
              <a:t>22-03-2022</a:t>
            </a:fld>
            <a:endParaRPr lang="en-IN"/>
          </a:p>
        </p:txBody>
      </p:sp>
      <p:sp>
        <p:nvSpPr>
          <p:cNvPr id="5" name="Footer Placeholder 4">
            <a:extLst>
              <a:ext uri="{FF2B5EF4-FFF2-40B4-BE49-F238E27FC236}">
                <a16:creationId xmlns:a16="http://schemas.microsoft.com/office/drawing/2014/main" id="{6F09FF43-BCE6-426C-82AD-7E5821846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613D4F-1A62-47DE-B7A9-044C42F4D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67889-FFD6-4A19-9F48-2D8B776F5A53}" type="slidenum">
              <a:rPr lang="en-IN" smtClean="0"/>
              <a:t>‹#›</a:t>
            </a:fld>
            <a:endParaRPr lang="en-IN"/>
          </a:p>
        </p:txBody>
      </p:sp>
    </p:spTree>
    <p:extLst>
      <p:ext uri="{BB962C8B-B14F-4D97-AF65-F5344CB8AC3E}">
        <p14:creationId xmlns:p14="http://schemas.microsoft.com/office/powerpoint/2010/main" val="66134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picture containing toilet&#10;&#10;Description automatically generated">
            <a:extLst>
              <a:ext uri="{FF2B5EF4-FFF2-40B4-BE49-F238E27FC236}">
                <a16:creationId xmlns:a16="http://schemas.microsoft.com/office/drawing/2014/main" id="{37FAA8B0-39A5-445E-64E1-BC146C783AA0}"/>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4816C8B-9C3E-38B0-BE5A-B01028308C84}"/>
              </a:ext>
            </a:extLst>
          </p:cNvPr>
          <p:cNvSpPr txBox="1"/>
          <p:nvPr/>
        </p:nvSpPr>
        <p:spPr>
          <a:xfrm>
            <a:off x="7497135" y="365125"/>
            <a:ext cx="4606934"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latin typeface="+mj-lt"/>
                <a:ea typeface="+mj-ea"/>
                <a:cs typeface="+mj-cs"/>
              </a:rPr>
              <a:t>Python-Bot:</a:t>
            </a:r>
            <a:r>
              <a:rPr lang="en-US" sz="3600" dirty="0">
                <a:latin typeface="+mj-lt"/>
                <a:ea typeface="+mj-ea"/>
                <a:cs typeface="+mj-cs"/>
              </a:rPr>
              <a:t> </a:t>
            </a:r>
          </a:p>
          <a:p>
            <a:pPr>
              <a:lnSpc>
                <a:spcPct val="90000"/>
              </a:lnSpc>
              <a:spcBef>
                <a:spcPct val="0"/>
              </a:spcBef>
              <a:spcAft>
                <a:spcPts val="600"/>
              </a:spcAft>
            </a:pPr>
            <a:r>
              <a:rPr lang="en-US" sz="3100" dirty="0">
                <a:latin typeface="+mj-lt"/>
                <a:ea typeface="+mj-ea"/>
                <a:cs typeface="+mj-cs"/>
              </a:rPr>
              <a:t>A Chatbot for Teaching Python Programming</a:t>
            </a:r>
            <a:endParaRPr lang="en-US" sz="3100" dirty="0">
              <a:latin typeface="+mj-lt"/>
              <a:ea typeface="Calibri Light"/>
              <a:cs typeface="Calibri Light"/>
            </a:endParaRPr>
          </a:p>
        </p:txBody>
      </p:sp>
      <p:sp>
        <p:nvSpPr>
          <p:cNvPr id="7" name="TextBox 6">
            <a:extLst>
              <a:ext uri="{FF2B5EF4-FFF2-40B4-BE49-F238E27FC236}">
                <a16:creationId xmlns:a16="http://schemas.microsoft.com/office/drawing/2014/main" id="{D33B8744-2DF3-4AE9-4EBA-27C40EE4E9F1}"/>
              </a:ext>
            </a:extLst>
          </p:cNvPr>
          <p:cNvSpPr txBox="1"/>
          <p:nvPr/>
        </p:nvSpPr>
        <p:spPr>
          <a:xfrm>
            <a:off x="7495892" y="5017858"/>
            <a:ext cx="4619906" cy="177823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lnSpc>
                <a:spcPct val="90000"/>
              </a:lnSpc>
              <a:spcAft>
                <a:spcPts val="600"/>
              </a:spcAft>
            </a:pPr>
            <a:r>
              <a:rPr lang="en-US" sz="3000" b="1" dirty="0">
                <a:solidFill>
                  <a:srgbClr val="000000"/>
                </a:solidFill>
              </a:rPr>
              <a:t>Team: Achievers</a:t>
            </a:r>
            <a:endParaRPr lang="en-US" sz="3000" dirty="0">
              <a:solidFill>
                <a:srgbClr val="00B050"/>
              </a:solidFill>
              <a:ea typeface="Calibri" panose="020F0502020204030204"/>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Anusha Nelluri (16330313)</a:t>
            </a:r>
            <a:endParaRPr lang="en-US" sz="2400">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Achyuth Kumar Valeti (16330335)</a:t>
            </a:r>
            <a:endParaRPr lang="en-US" sz="2400">
              <a:cs typeface="Calibri" panose="020F0502020204030204"/>
            </a:endParaRPr>
          </a:p>
          <a:p>
            <a:pPr marL="628650" indent="-342900">
              <a:lnSpc>
                <a:spcPct val="90000"/>
              </a:lnSpc>
              <a:spcAft>
                <a:spcPts val="600"/>
              </a:spcAft>
              <a:buFont typeface="Wingdings" panose="020B0604020202020204" pitchFamily="34" charset="0"/>
              <a:buChar char="§"/>
            </a:pPr>
            <a:r>
              <a:rPr lang="en-US" sz="2400" dirty="0"/>
              <a:t>Venu Babu Linga (16324939)</a:t>
            </a:r>
            <a:endParaRPr lang="en-US" sz="2400">
              <a:cs typeface="Calibri" panose="020F0502020204030204"/>
            </a:endParaRPr>
          </a:p>
        </p:txBody>
      </p:sp>
    </p:spTree>
    <p:extLst>
      <p:ext uri="{BB962C8B-B14F-4D97-AF65-F5344CB8AC3E}">
        <p14:creationId xmlns:p14="http://schemas.microsoft.com/office/powerpoint/2010/main" val="294752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12BDF-EDE0-4597-A29B-D6EED36FF661}"/>
              </a:ext>
            </a:extLst>
          </p:cNvPr>
          <p:cNvSpPr>
            <a:spLocks noGrp="1"/>
          </p:cNvSpPr>
          <p:nvPr>
            <p:ph idx="1"/>
          </p:nvPr>
        </p:nvSpPr>
        <p:spPr>
          <a:xfrm>
            <a:off x="76201" y="118677"/>
            <a:ext cx="12107837" cy="6672435"/>
          </a:xfrm>
        </p:spPr>
        <p:txBody>
          <a:bodyPr vert="horz" lIns="91440" tIns="45720" rIns="91440" bIns="45720" rtlCol="0" anchor="t">
            <a:normAutofit/>
          </a:bodyPr>
          <a:lstStyle/>
          <a:p>
            <a:pPr marL="457200" indent="-457200">
              <a:buFont typeface="Wingdings" panose="020B0604020202020204" pitchFamily="34" charset="0"/>
              <a:buChar char="q"/>
            </a:pPr>
            <a:r>
              <a:rPr lang="en-IN" sz="3200" b="1" dirty="0"/>
              <a:t>Application of Python-Bot:</a:t>
            </a:r>
            <a:endParaRPr lang="en-IN" sz="3200" b="1" dirty="0">
              <a:ea typeface="Calibri"/>
              <a:cs typeface="Calibri"/>
            </a:endParaRPr>
          </a:p>
          <a:p>
            <a:r>
              <a:rPr lang="en-US" sz="2400" dirty="0"/>
              <a:t>During the COVID-19 pandemic, Python-Bot was used to manage the teaching and learning of python course. Students were able to schedule appointments to have discussions with a tutor or lecturer for assistance when needed.</a:t>
            </a:r>
            <a:endParaRPr lang="en-IN" sz="2400" b="1" u="sng">
              <a:ea typeface="Calibri"/>
              <a:cs typeface="Calibri"/>
            </a:endParaRPr>
          </a:p>
          <a:p>
            <a:r>
              <a:rPr lang="en-IN" sz="2400" dirty="0"/>
              <a:t>According to the student’s perception, Python-Bot </a:t>
            </a:r>
            <a:r>
              <a:rPr lang="en-US" sz="2400" dirty="0"/>
              <a:t>was helpful in learning the subject with more interactive way or learning.</a:t>
            </a:r>
            <a:endParaRPr lang="en-US" sz="2000" dirty="0">
              <a:ea typeface="Calibri"/>
              <a:cs typeface="Calibri"/>
            </a:endParaRPr>
          </a:p>
          <a:p>
            <a:pPr marL="0" indent="0">
              <a:buNone/>
            </a:pPr>
            <a:endParaRPr lang="en-US" sz="1800" dirty="0"/>
          </a:p>
          <a:p>
            <a:pPr marL="457200" indent="-457200">
              <a:buFont typeface="Wingdings" panose="020B0604020202020204" pitchFamily="34" charset="0"/>
              <a:buChar char="q"/>
            </a:pPr>
            <a:r>
              <a:rPr lang="en-IN" sz="3200" b="1" dirty="0"/>
              <a:t>Conclusion:</a:t>
            </a:r>
            <a:endParaRPr lang="en-IN" sz="3200" b="1" dirty="0">
              <a:ea typeface="Calibri"/>
              <a:cs typeface="Calibri"/>
            </a:endParaRPr>
          </a:p>
          <a:p>
            <a:pPr marL="0" indent="0">
              <a:buNone/>
            </a:pPr>
            <a:r>
              <a:rPr lang="en-IN" sz="2400" dirty="0"/>
              <a:t>In this paper, we presented a ChatBot system called as Python-Bot that helps new programmers in learning how to program in python. </a:t>
            </a:r>
            <a:r>
              <a:rPr lang="en-US" sz="2400" dirty="0"/>
              <a:t>The Chatbot can be used on the website as well as on social networking sites. So, this tool was used to help students to learn basic programming especially during the COVID-19 pandemic.</a:t>
            </a:r>
            <a:endParaRPr lang="en-IN" sz="2400" dirty="0"/>
          </a:p>
        </p:txBody>
      </p:sp>
    </p:spTree>
    <p:extLst>
      <p:ext uri="{BB962C8B-B14F-4D97-AF65-F5344CB8AC3E}">
        <p14:creationId xmlns:p14="http://schemas.microsoft.com/office/powerpoint/2010/main" val="218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FCB470-3D9F-C21B-ACED-D39A69E812A0}"/>
              </a:ext>
            </a:extLst>
          </p:cNvPr>
          <p:cNvSpPr txBox="1"/>
          <p:nvPr/>
        </p:nvSpPr>
        <p:spPr>
          <a:xfrm>
            <a:off x="391236" y="254757"/>
            <a:ext cx="575708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cs typeface="Calibri"/>
              </a:rPr>
              <a:t>Overview</a:t>
            </a:r>
          </a:p>
          <a:p>
            <a:pPr marL="457200" indent="-457200">
              <a:buFont typeface="Wingdings"/>
              <a:buChar char="q"/>
            </a:pPr>
            <a:r>
              <a:rPr lang="en-US" sz="3200" dirty="0">
                <a:cs typeface="Calibri"/>
              </a:rPr>
              <a:t>Introduction</a:t>
            </a:r>
            <a:endParaRPr lang="en-US" sz="3200" dirty="0">
              <a:ea typeface="Calibri"/>
              <a:cs typeface="Calibri"/>
            </a:endParaRPr>
          </a:p>
          <a:p>
            <a:pPr marL="457200" indent="-457200">
              <a:buFont typeface="Wingdings"/>
              <a:buChar char="q"/>
            </a:pPr>
            <a:r>
              <a:rPr lang="en-US" sz="3200" dirty="0">
                <a:cs typeface="Calibri"/>
              </a:rPr>
              <a:t>Background</a:t>
            </a:r>
            <a:endParaRPr lang="en-US" sz="3200" dirty="0">
              <a:ea typeface="Calibri"/>
              <a:cs typeface="Calibri"/>
            </a:endParaRPr>
          </a:p>
          <a:p>
            <a:pPr marL="457200" indent="-457200">
              <a:buFont typeface="Wingdings"/>
              <a:buChar char="q"/>
            </a:pPr>
            <a:r>
              <a:rPr lang="en-US" sz="3200" dirty="0">
                <a:ea typeface="+mn-lt"/>
                <a:cs typeface="+mn-lt"/>
              </a:rPr>
              <a:t>Design Implementation </a:t>
            </a:r>
          </a:p>
          <a:p>
            <a:pPr marL="457200" indent="-457200">
              <a:buFont typeface="Wingdings"/>
              <a:buChar char="q"/>
            </a:pPr>
            <a:r>
              <a:rPr lang="en-IN" sz="3200" dirty="0">
                <a:ea typeface="+mn-lt"/>
                <a:cs typeface="+mn-lt"/>
              </a:rPr>
              <a:t>Flow of Python-Bot</a:t>
            </a:r>
          </a:p>
          <a:p>
            <a:pPr marL="457200" indent="-457200">
              <a:buFont typeface="Wingdings"/>
              <a:buChar char="q"/>
            </a:pPr>
            <a:r>
              <a:rPr lang="en-IN" sz="3200" dirty="0">
                <a:ea typeface="+mn-lt"/>
                <a:cs typeface="+mn-lt"/>
              </a:rPr>
              <a:t>Evaluation</a:t>
            </a:r>
          </a:p>
          <a:p>
            <a:pPr marL="457200" indent="-457200">
              <a:buFont typeface="Wingdings"/>
              <a:buChar char="q"/>
            </a:pPr>
            <a:r>
              <a:rPr lang="en-IN" sz="3200" dirty="0">
                <a:ea typeface="+mn-lt"/>
                <a:cs typeface="+mn-lt"/>
              </a:rPr>
              <a:t>Application</a:t>
            </a:r>
          </a:p>
          <a:p>
            <a:pPr marL="457200" indent="-457200">
              <a:buFont typeface="Wingdings"/>
              <a:buChar char="q"/>
            </a:pPr>
            <a:r>
              <a:rPr lang="en-IN" sz="3200" dirty="0">
                <a:ea typeface="+mn-lt"/>
                <a:cs typeface="+mn-lt"/>
              </a:rPr>
              <a:t>Conclusion</a:t>
            </a:r>
          </a:p>
        </p:txBody>
      </p:sp>
    </p:spTree>
    <p:extLst>
      <p:ext uri="{BB962C8B-B14F-4D97-AF65-F5344CB8AC3E}">
        <p14:creationId xmlns:p14="http://schemas.microsoft.com/office/powerpoint/2010/main" val="334664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4CBA9-B070-45A0-9660-1EC54802E588}"/>
              </a:ext>
            </a:extLst>
          </p:cNvPr>
          <p:cNvSpPr>
            <a:spLocks noGrp="1"/>
          </p:cNvSpPr>
          <p:nvPr>
            <p:ph idx="1"/>
          </p:nvPr>
        </p:nvSpPr>
        <p:spPr>
          <a:xfrm>
            <a:off x="121693" y="183155"/>
            <a:ext cx="11971360" cy="6516972"/>
          </a:xfrm>
        </p:spPr>
        <p:txBody>
          <a:bodyPr vert="horz" lIns="91440" tIns="45720" rIns="91440" bIns="45720" rtlCol="0" anchor="t">
            <a:normAutofit fontScale="92500" lnSpcReduction="10000"/>
          </a:bodyPr>
          <a:lstStyle/>
          <a:p>
            <a:pPr>
              <a:buFont typeface="Wingdings" panose="020B0604020202020204" pitchFamily="34" charset="0"/>
              <a:buChar char="q"/>
            </a:pPr>
            <a:r>
              <a:rPr lang="en-IN" sz="3800" b="1" dirty="0"/>
              <a:t> Introduction:</a:t>
            </a:r>
            <a:endParaRPr lang="en-US" sz="3800" dirty="0">
              <a:ea typeface="Calibri" panose="020F0502020204030204"/>
              <a:cs typeface="Calibri" panose="020F0502020204030204"/>
            </a:endParaRPr>
          </a:p>
          <a:p>
            <a:r>
              <a:rPr lang="en-IN" sz="2600" dirty="0"/>
              <a:t>A chatbot is a computer software/program that can speak with humans using Artificial intelligence in messaging platforms.</a:t>
            </a:r>
            <a:endParaRPr lang="en-IN" sz="2600">
              <a:ea typeface="Calibri"/>
              <a:cs typeface="Calibri"/>
            </a:endParaRPr>
          </a:p>
          <a:p>
            <a:r>
              <a:rPr lang="en-IN" sz="2600" dirty="0"/>
              <a:t>This paper aimed to implement online chatbot system to assist users in learning python programming.</a:t>
            </a:r>
            <a:endParaRPr lang="en-IN" sz="2600">
              <a:ea typeface="Calibri"/>
              <a:cs typeface="Calibri"/>
            </a:endParaRPr>
          </a:p>
          <a:p>
            <a:r>
              <a:rPr lang="en-IN" sz="2600" dirty="0"/>
              <a:t>In this work, a chatbot is presented for teaching programming and named it as Python-Bot.</a:t>
            </a:r>
            <a:endParaRPr lang="en-IN" sz="2600">
              <a:ea typeface="Calibri"/>
              <a:cs typeface="Calibri"/>
            </a:endParaRPr>
          </a:p>
          <a:p>
            <a:r>
              <a:rPr lang="en-IN" sz="2600" dirty="0"/>
              <a:t>Python-Bot supports inexperienced programmers to understand python basic syntactic structures and semantics.</a:t>
            </a:r>
            <a:endParaRPr lang="en-IN" sz="2600">
              <a:ea typeface="Calibri"/>
              <a:cs typeface="Calibri"/>
            </a:endParaRPr>
          </a:p>
          <a:p>
            <a:r>
              <a:rPr lang="en-IN" sz="2600" dirty="0"/>
              <a:t>Python-Bot provides support in following topics:</a:t>
            </a:r>
            <a:endParaRPr lang="en-IN" sz="2600">
              <a:ea typeface="Calibri"/>
              <a:cs typeface="Calibri"/>
            </a:endParaRPr>
          </a:p>
          <a:p>
            <a:pPr marL="800100" lvl="1" indent="-342900">
              <a:buFont typeface="+mj-lt"/>
              <a:buAutoNum type="arabicPeriod"/>
            </a:pPr>
            <a:r>
              <a:rPr lang="en-IN" sz="2600" dirty="0"/>
              <a:t>Programming concepts</a:t>
            </a:r>
            <a:endParaRPr lang="en-IN" sz="2600">
              <a:ea typeface="Calibri"/>
              <a:cs typeface="Calibri"/>
            </a:endParaRPr>
          </a:p>
          <a:p>
            <a:pPr marL="800100" lvl="1" indent="-342900">
              <a:buFont typeface="+mj-lt"/>
              <a:buAutoNum type="arabicPeriod"/>
            </a:pPr>
            <a:r>
              <a:rPr lang="en-IN" sz="2600" dirty="0"/>
              <a:t>Solving pre-defined problems</a:t>
            </a:r>
            <a:endParaRPr lang="en-IN" sz="2600">
              <a:ea typeface="Calibri"/>
              <a:cs typeface="Calibri"/>
            </a:endParaRPr>
          </a:p>
          <a:p>
            <a:pPr marL="800100" lvl="1" indent="-342900">
              <a:buFont typeface="+mj-lt"/>
              <a:buAutoNum type="arabicPeriod"/>
            </a:pPr>
            <a:r>
              <a:rPr lang="en-IN" sz="2600" dirty="0"/>
              <a:t>Support or Appointment</a:t>
            </a:r>
            <a:endParaRPr lang="en-IN" sz="2600">
              <a:ea typeface="Calibri"/>
              <a:cs typeface="Calibri"/>
            </a:endParaRPr>
          </a:p>
          <a:p>
            <a:r>
              <a:rPr lang="en-US" sz="2600" dirty="0"/>
              <a:t>Python-Bot was created using SnatchBot, a chatbot development platform, and is now available as a mobile web application.</a:t>
            </a:r>
            <a:endParaRPr lang="en-IN" sz="2600">
              <a:ea typeface="Calibri"/>
              <a:cs typeface="Calibri"/>
            </a:endParaRPr>
          </a:p>
          <a:p>
            <a:r>
              <a:rPr lang="en-US" sz="2600" dirty="0"/>
              <a:t>An Interface unit, a Knowledge unit and a Message bank are all provided by SnatchBot to the user.</a:t>
            </a:r>
            <a:endParaRPr lang="en-IN" sz="2600" dirty="0"/>
          </a:p>
        </p:txBody>
      </p:sp>
    </p:spTree>
    <p:extLst>
      <p:ext uri="{BB962C8B-B14F-4D97-AF65-F5344CB8AC3E}">
        <p14:creationId xmlns:p14="http://schemas.microsoft.com/office/powerpoint/2010/main" val="33013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1F00D-01B1-46EE-9E2B-3BF68504A0D0}"/>
              </a:ext>
            </a:extLst>
          </p:cNvPr>
          <p:cNvSpPr>
            <a:spLocks noGrp="1"/>
          </p:cNvSpPr>
          <p:nvPr>
            <p:ph idx="1"/>
          </p:nvPr>
        </p:nvSpPr>
        <p:spPr>
          <a:xfrm>
            <a:off x="100013" y="155609"/>
            <a:ext cx="11956255" cy="6578254"/>
          </a:xfrm>
        </p:spPr>
        <p:txBody>
          <a:bodyPr vert="horz" lIns="91440" tIns="45720" rIns="91440" bIns="45720" rtlCol="0" anchor="t">
            <a:normAutofit/>
          </a:bodyPr>
          <a:lstStyle/>
          <a:p>
            <a:pPr marL="0" indent="0">
              <a:buNone/>
            </a:pPr>
            <a:r>
              <a:rPr lang="en-IN" sz="2400" b="1" dirty="0"/>
              <a:t>SnatchBot operating flow:</a:t>
            </a:r>
            <a:endParaRPr lang="en-US" sz="2400" b="1" dirty="0"/>
          </a:p>
          <a:p>
            <a:pPr marL="0" indent="0">
              <a:buNone/>
            </a:pPr>
            <a:endParaRPr lang="en-IN" sz="1800" dirty="0"/>
          </a:p>
          <a:p>
            <a:pPr marL="0" indent="0">
              <a:buNone/>
            </a:pPr>
            <a:endParaRPr lang="en-IN" sz="1800" dirty="0"/>
          </a:p>
          <a:p>
            <a:pPr marL="0" indent="0">
              <a:buNone/>
            </a:pPr>
            <a:endParaRPr lang="en-IN" sz="1800" dirty="0"/>
          </a:p>
          <a:p>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endParaRPr lang="en-IN" sz="1800" dirty="0"/>
          </a:p>
          <a:p>
            <a:endParaRPr lang="en-IN" sz="1800" dirty="0"/>
          </a:p>
          <a:p>
            <a:r>
              <a:rPr lang="en-IN" sz="2600" dirty="0"/>
              <a:t>Knowledge unit is used for processing user messages.</a:t>
            </a:r>
            <a:endParaRPr lang="en-IN" sz="2600">
              <a:ea typeface="Calibri"/>
              <a:cs typeface="Calibri"/>
            </a:endParaRPr>
          </a:p>
          <a:p>
            <a:r>
              <a:rPr lang="en-IN" sz="2600" dirty="0"/>
              <a:t>Message bank stores all predefined answers.</a:t>
            </a:r>
            <a:endParaRPr lang="en-IN" sz="2600">
              <a:ea typeface="Calibri"/>
              <a:cs typeface="Calibri"/>
            </a:endParaRPr>
          </a:p>
          <a:p>
            <a:r>
              <a:rPr lang="en-IN" sz="2600" dirty="0"/>
              <a:t>Integration unit is used to post communication chat(interaction messages) with social media network.</a:t>
            </a:r>
            <a:endParaRPr lang="en-IN" sz="2600" dirty="0">
              <a:ea typeface="Calibri"/>
              <a:cs typeface="Calibri"/>
            </a:endParaRPr>
          </a:p>
          <a:p>
            <a:endParaRPr lang="en-IN" sz="1800" dirty="0"/>
          </a:p>
          <a:p>
            <a:endParaRPr lang="en-IN" sz="1800" dirty="0"/>
          </a:p>
        </p:txBody>
      </p:sp>
      <p:pic>
        <p:nvPicPr>
          <p:cNvPr id="8" name="Picture 7">
            <a:extLst>
              <a:ext uri="{FF2B5EF4-FFF2-40B4-BE49-F238E27FC236}">
                <a16:creationId xmlns:a16="http://schemas.microsoft.com/office/drawing/2014/main" id="{1FCF14F5-C71F-4BAB-94EB-B47027B04C78}"/>
              </a:ext>
            </a:extLst>
          </p:cNvPr>
          <p:cNvPicPr>
            <a:picLocks noChangeAspect="1"/>
          </p:cNvPicPr>
          <p:nvPr/>
        </p:nvPicPr>
        <p:blipFill>
          <a:blip r:embed="rId2"/>
          <a:stretch>
            <a:fillRect/>
          </a:stretch>
        </p:blipFill>
        <p:spPr>
          <a:xfrm>
            <a:off x="987287" y="999050"/>
            <a:ext cx="10217426" cy="3162134"/>
          </a:xfrm>
          <a:prstGeom prst="rect">
            <a:avLst/>
          </a:prstGeom>
        </p:spPr>
      </p:pic>
    </p:spTree>
    <p:extLst>
      <p:ext uri="{BB962C8B-B14F-4D97-AF65-F5344CB8AC3E}">
        <p14:creationId xmlns:p14="http://schemas.microsoft.com/office/powerpoint/2010/main" val="299589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302ED-5E7D-47AB-A87E-AC98252C2D18}"/>
              </a:ext>
            </a:extLst>
          </p:cNvPr>
          <p:cNvSpPr>
            <a:spLocks noGrp="1"/>
          </p:cNvSpPr>
          <p:nvPr>
            <p:ph idx="1"/>
          </p:nvPr>
        </p:nvSpPr>
        <p:spPr>
          <a:xfrm>
            <a:off x="76200" y="115866"/>
            <a:ext cx="12016853" cy="6618380"/>
          </a:xfrm>
        </p:spPr>
        <p:txBody>
          <a:bodyPr vert="horz" lIns="91440" tIns="45720" rIns="91440" bIns="45720" rtlCol="0" anchor="t">
            <a:normAutofit/>
          </a:bodyPr>
          <a:lstStyle/>
          <a:p>
            <a:pPr>
              <a:buFont typeface="Wingdings" panose="020B0604020202020204" pitchFamily="34" charset="0"/>
              <a:buChar char="q"/>
            </a:pPr>
            <a:r>
              <a:rPr lang="en-IN" sz="3200" b="1" dirty="0"/>
              <a:t> Background:</a:t>
            </a:r>
            <a:endParaRPr lang="en-US" dirty="0"/>
          </a:p>
          <a:p>
            <a:r>
              <a:rPr lang="en-US" sz="2400" dirty="0"/>
              <a:t>A chatbot system is an AI technology that is used in a variety of areas, including healthcare, finance, social interactions, and education. IBM Watson, Microsoft Cortana, Apple Siri, and Facebook M are the tools which are used to create Chatbot APIs.</a:t>
            </a:r>
            <a:endParaRPr lang="en-US" sz="2400" dirty="0">
              <a:ea typeface="Calibri"/>
              <a:cs typeface="Calibri"/>
            </a:endParaRPr>
          </a:p>
          <a:p>
            <a:r>
              <a:rPr lang="en-US" sz="2400" dirty="0"/>
              <a:t>People are increasingly using computers and mobile devices, demanding the development of educational chatbot systems.</a:t>
            </a:r>
            <a:endParaRPr lang="en-US" sz="2400">
              <a:ea typeface="Calibri"/>
              <a:cs typeface="Calibri"/>
            </a:endParaRPr>
          </a:p>
          <a:p>
            <a:r>
              <a:rPr lang="en-US" sz="2400" dirty="0"/>
              <a:t>In education, chatbots are quite useful. Educators and administrators uses chatbots that simplifies teaching and learning procedures.</a:t>
            </a:r>
            <a:endParaRPr lang="en-US" sz="2400">
              <a:ea typeface="Calibri"/>
              <a:cs typeface="Calibri"/>
            </a:endParaRPr>
          </a:p>
          <a:p>
            <a:r>
              <a:rPr lang="en-US" sz="2400" dirty="0"/>
              <a:t>Unfortunately, students see Computer Programming courses as difficult to learn. To encourage student’s interest in programming, it is necessary to simplify the teaching and learning techniques of computer programming.</a:t>
            </a:r>
            <a:endParaRPr lang="en-US" sz="2400">
              <a:ea typeface="Calibri"/>
              <a:cs typeface="Calibri"/>
            </a:endParaRPr>
          </a:p>
          <a:p>
            <a:r>
              <a:rPr lang="en-US" sz="2400" dirty="0"/>
              <a:t>Thus, PythonBot designed, and it is a student-friendly Python programming learning tool.</a:t>
            </a:r>
            <a:endParaRPr lang="en-US" sz="2400" dirty="0">
              <a:ea typeface="Calibri"/>
              <a:cs typeface="Calibri"/>
            </a:endParaRPr>
          </a:p>
          <a:p>
            <a:endParaRPr lang="en-US" sz="1800" dirty="0"/>
          </a:p>
          <a:p>
            <a:endParaRPr lang="en-US" sz="1800" b="1" u="sng" dirty="0"/>
          </a:p>
          <a:p>
            <a:pPr marL="0" indent="0">
              <a:buNone/>
            </a:pPr>
            <a:endParaRPr lang="en-US" sz="1800" dirty="0"/>
          </a:p>
          <a:p>
            <a:endParaRPr lang="en-IN" sz="1800" b="1" u="sng" dirty="0"/>
          </a:p>
        </p:txBody>
      </p:sp>
    </p:spTree>
    <p:extLst>
      <p:ext uri="{BB962C8B-B14F-4D97-AF65-F5344CB8AC3E}">
        <p14:creationId xmlns:p14="http://schemas.microsoft.com/office/powerpoint/2010/main" val="285597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C76AF-DB7F-45E4-96ED-805350CC4817}"/>
              </a:ext>
            </a:extLst>
          </p:cNvPr>
          <p:cNvSpPr>
            <a:spLocks noGrp="1"/>
          </p:cNvSpPr>
          <p:nvPr>
            <p:ph idx="1"/>
          </p:nvPr>
        </p:nvSpPr>
        <p:spPr>
          <a:xfrm>
            <a:off x="110320" y="116518"/>
            <a:ext cx="12028226" cy="6613905"/>
          </a:xfrm>
        </p:spPr>
        <p:txBody>
          <a:bodyPr vert="horz" lIns="91440" tIns="45720" rIns="91440" bIns="45720" rtlCol="0" anchor="t">
            <a:normAutofit fontScale="92500" lnSpcReduction="10000"/>
          </a:bodyPr>
          <a:lstStyle/>
          <a:p>
            <a:pPr>
              <a:buFont typeface="Wingdings" panose="020B0604020202020204" pitchFamily="34" charset="0"/>
              <a:buChar char="q"/>
            </a:pPr>
            <a:r>
              <a:rPr lang="en-US" sz="3500" b="1" dirty="0"/>
              <a:t> Design Implementation of PythonBot:</a:t>
            </a:r>
            <a:endParaRPr lang="en-US" sz="3500"/>
          </a:p>
          <a:p>
            <a:r>
              <a:rPr lang="en-US" sz="2600" dirty="0"/>
              <a:t>Python-Bot was created using the SnatchBot API and its predefined tools, which are powered by various NLP algorithms.</a:t>
            </a:r>
            <a:endParaRPr lang="en-US" sz="2600">
              <a:ea typeface="Calibri"/>
              <a:cs typeface="Calibri"/>
            </a:endParaRPr>
          </a:p>
          <a:p>
            <a:r>
              <a:rPr lang="en-US" sz="2600" dirty="0"/>
              <a:t>Python-Bot is placed on a website via the SnatchBot Channel. Students may connect to the website with their smartphones or computers to communicate with the Chatbot, making Python-Bot accessible to inexperienced programmers in learning how to write in Python.</a:t>
            </a:r>
            <a:endParaRPr lang="en-US" sz="2600">
              <a:ea typeface="Calibri"/>
              <a:cs typeface="Calibri"/>
            </a:endParaRPr>
          </a:p>
          <a:p>
            <a:r>
              <a:rPr lang="en-US" sz="2600" dirty="0"/>
              <a:t>SnatchBot provides Natural Language Processing (NLP) capabilities that allow Python-Bot to understand and respond appropriately to a user's response or query. This is accomplished by dividing a sentence into basic components such as entity and intent.</a:t>
            </a:r>
            <a:endParaRPr lang="en-US" sz="2600">
              <a:ea typeface="Calibri"/>
              <a:cs typeface="Calibri"/>
            </a:endParaRPr>
          </a:p>
          <a:p>
            <a:r>
              <a:rPr lang="en-US" sz="2600" dirty="0"/>
              <a:t>Some predefined NLP models for each entity and intent were included in Python-Bot to recognize. The models use Machine Learning to make decisions in any new sentence they encounter, based on the samples provided.</a:t>
            </a:r>
            <a:endParaRPr lang="en-US" sz="2600">
              <a:ea typeface="Calibri"/>
              <a:cs typeface="Calibri"/>
            </a:endParaRPr>
          </a:p>
          <a:p>
            <a:r>
              <a:rPr lang="en-US" sz="2600" dirty="0"/>
              <a:t>Two NLP models were utilized in this study to provide support to learners: one that recognizes the date (entity) and another that detects the time (intent) for an appointment.</a:t>
            </a:r>
            <a:endParaRPr lang="en-US" sz="2600">
              <a:ea typeface="Calibri"/>
              <a:cs typeface="Calibri"/>
            </a:endParaRPr>
          </a:p>
          <a:p>
            <a:r>
              <a:rPr lang="en-US" sz="2600" dirty="0"/>
              <a:t>The following are the major operations that are performed in Python-Bot:</a:t>
            </a:r>
            <a:endParaRPr lang="en-US" sz="2600">
              <a:ea typeface="Calibri"/>
              <a:cs typeface="Calibri"/>
            </a:endParaRPr>
          </a:p>
          <a:p>
            <a:pPr marL="342900" indent="-342900">
              <a:buFont typeface="+mj-lt"/>
              <a:buAutoNum type="arabicPeriod"/>
            </a:pPr>
            <a:r>
              <a:rPr lang="en-US" sz="2600" b="1" dirty="0"/>
              <a:t>Introduction: </a:t>
            </a:r>
            <a:r>
              <a:rPr lang="en-US" sz="2600" dirty="0"/>
              <a:t>It begins by introducing itself and then asking the user to do the same. This allows the Chatbot to keep track of the user's name and the duration of the conversation (starting time, ending time, and duration of the conversation).</a:t>
            </a:r>
            <a:endParaRPr lang="en-US" sz="2600">
              <a:ea typeface="Calibri"/>
              <a:cs typeface="Calibri"/>
            </a:endParaRPr>
          </a:p>
          <a:p>
            <a:pPr marL="342900" indent="-342900">
              <a:buFont typeface="+mj-lt"/>
              <a:buAutoNum type="arabicPeriod"/>
            </a:pPr>
            <a:endParaRPr lang="en-US" sz="2600"/>
          </a:p>
          <a:p>
            <a:pPr marL="0" indent="0">
              <a:buNone/>
            </a:pPr>
            <a:endParaRPr lang="en-US" sz="1800" dirty="0"/>
          </a:p>
          <a:p>
            <a:pPr marL="0" indent="0">
              <a:buNone/>
            </a:pPr>
            <a:endParaRPr lang="en-US" sz="1800" dirty="0"/>
          </a:p>
          <a:p>
            <a:pPr marL="0" indent="0">
              <a:buNone/>
            </a:pPr>
            <a:endParaRPr lang="en-US" sz="1800" dirty="0"/>
          </a:p>
          <a:p>
            <a:endParaRPr lang="en-IN" sz="1800" dirty="0"/>
          </a:p>
        </p:txBody>
      </p:sp>
    </p:spTree>
    <p:extLst>
      <p:ext uri="{BB962C8B-B14F-4D97-AF65-F5344CB8AC3E}">
        <p14:creationId xmlns:p14="http://schemas.microsoft.com/office/powerpoint/2010/main" val="239713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F0755D-18D9-4013-9AE9-89C49915A910}"/>
              </a:ext>
            </a:extLst>
          </p:cNvPr>
          <p:cNvSpPr>
            <a:spLocks noGrp="1"/>
          </p:cNvSpPr>
          <p:nvPr>
            <p:ph idx="1"/>
          </p:nvPr>
        </p:nvSpPr>
        <p:spPr>
          <a:xfrm>
            <a:off x="110320" y="151115"/>
            <a:ext cx="11982733" cy="6605877"/>
          </a:xfrm>
        </p:spPr>
        <p:txBody>
          <a:bodyPr vert="horz" lIns="91440" tIns="45720" rIns="91440" bIns="45720" rtlCol="0" anchor="t">
            <a:noAutofit/>
          </a:bodyPr>
          <a:lstStyle/>
          <a:p>
            <a:pPr marL="0" indent="0">
              <a:buNone/>
            </a:pPr>
            <a:r>
              <a:rPr lang="en-IN" sz="2400" b="1" dirty="0">
                <a:latin typeface="Calibri"/>
                <a:ea typeface="Calibri"/>
                <a:cs typeface="Calibri"/>
              </a:rPr>
              <a:t>2. Programming Concepts:  </a:t>
            </a:r>
            <a:r>
              <a:rPr lang="en-US" sz="2400" dirty="0">
                <a:latin typeface="Calibri"/>
                <a:ea typeface="Calibri"/>
                <a:cs typeface="Calibri"/>
              </a:rPr>
              <a:t>The Python-Bot provides detail explanation of Python programming concepts including Data Types, Expressions, Control Statements, Strings, Text Files, Lists, Dictionaries, Tuples, Problem Solving, and Algorithms.</a:t>
            </a:r>
            <a:endParaRPr lang="en-US" sz="2400" dirty="0">
              <a:ea typeface="+mn-lt"/>
              <a:cs typeface="+mn-lt"/>
            </a:endParaRPr>
          </a:p>
          <a:p>
            <a:pPr lvl="1"/>
            <a:r>
              <a:rPr lang="en-US" dirty="0">
                <a:latin typeface="Calibri"/>
                <a:ea typeface="Calibri"/>
                <a:cs typeface="Calibri"/>
              </a:rPr>
              <a:t>Python-Bot can also talk about algorithms that aren't written in a programming language.</a:t>
            </a:r>
            <a:endParaRPr lang="en-US">
              <a:ea typeface="+mn-lt"/>
              <a:cs typeface="+mn-lt"/>
            </a:endParaRPr>
          </a:p>
          <a:p>
            <a:pPr lvl="1"/>
            <a:r>
              <a:rPr lang="en-US" dirty="0">
                <a:latin typeface="Calibri"/>
                <a:ea typeface="Calibri"/>
                <a:cs typeface="Calibri"/>
              </a:rPr>
              <a:t>Python-Bot provides the support to new programmers to learn the grammatical structure of if statements as below:</a:t>
            </a:r>
            <a:endParaRPr lang="en-IN">
              <a:ea typeface="Calibri" panose="020F0502020204030204"/>
              <a:cs typeface="Calibri" panose="020F0502020204030204"/>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IN" sz="2400" b="1" dirty="0">
              <a:latin typeface="NimbusRomNo9L-Medi"/>
            </a:endParaRPr>
          </a:p>
          <a:p>
            <a:pPr marL="0" indent="0">
              <a:buNone/>
            </a:pPr>
            <a:r>
              <a:rPr lang="en-IN" sz="2400" b="1" i="0" u="none" strike="noStrike" baseline="0" dirty="0">
                <a:latin typeface="Calibri"/>
                <a:ea typeface="Calibri Light"/>
                <a:cs typeface="Calibri Light"/>
              </a:rPr>
              <a:t>3. Support Capability:</a:t>
            </a:r>
            <a:r>
              <a:rPr lang="en-IN" sz="2400" b="1" i="0" u="none" strike="noStrike" baseline="0" dirty="0">
                <a:latin typeface="NimbusRomNo9L-Medi"/>
              </a:rPr>
              <a:t> </a:t>
            </a:r>
            <a:r>
              <a:rPr lang="en-US" sz="2400" dirty="0"/>
              <a:t>Python-Bot also provides support capability to the users.</a:t>
            </a:r>
            <a:endParaRPr lang="en-US" sz="2400">
              <a:ea typeface="Calibri"/>
              <a:cs typeface="Calibri"/>
            </a:endParaRPr>
          </a:p>
          <a:p>
            <a:pPr lvl="1"/>
            <a:r>
              <a:rPr lang="en-US" dirty="0"/>
              <a:t>It assist students using NLP capability models by allowing them to schedule an appointment with a tutor or lecturer.</a:t>
            </a:r>
            <a:endParaRPr lang="en-US">
              <a:ea typeface="Calibri"/>
              <a:cs typeface="Calibri"/>
            </a:endParaRPr>
          </a:p>
          <a:p>
            <a:pPr lvl="1"/>
            <a:r>
              <a:rPr lang="en-US" dirty="0"/>
              <a:t>Python-Bot will generate the date and time of the meeting with respect to the user’s </a:t>
            </a:r>
            <a:r>
              <a:rPr lang="en-IN" dirty="0"/>
              <a:t>response to Python-Bot queries.</a:t>
            </a:r>
            <a:endParaRPr lang="en-US" dirty="0"/>
          </a:p>
          <a:p>
            <a:pPr marL="0" indent="0">
              <a:buNone/>
            </a:pPr>
            <a:endParaRPr lang="en-US" sz="1800" dirty="0">
              <a:ea typeface="Calibri" panose="020F0502020204030204"/>
              <a:cs typeface="Calibri" panose="020F0502020204030204"/>
            </a:endParaRPr>
          </a:p>
        </p:txBody>
      </p:sp>
      <p:pic>
        <p:nvPicPr>
          <p:cNvPr id="5" name="Picture 4">
            <a:extLst>
              <a:ext uri="{FF2B5EF4-FFF2-40B4-BE49-F238E27FC236}">
                <a16:creationId xmlns:a16="http://schemas.microsoft.com/office/drawing/2014/main" id="{2A94F1FF-1C36-4180-B2E1-4198800F7475}"/>
              </a:ext>
            </a:extLst>
          </p:cNvPr>
          <p:cNvPicPr>
            <a:picLocks noChangeAspect="1"/>
          </p:cNvPicPr>
          <p:nvPr/>
        </p:nvPicPr>
        <p:blipFill>
          <a:blip r:embed="rId2"/>
          <a:stretch>
            <a:fillRect/>
          </a:stretch>
        </p:blipFill>
        <p:spPr>
          <a:xfrm>
            <a:off x="2796978" y="2535666"/>
            <a:ext cx="5620602" cy="1695307"/>
          </a:xfrm>
          <a:prstGeom prst="rect">
            <a:avLst/>
          </a:prstGeom>
        </p:spPr>
      </p:pic>
    </p:spTree>
    <p:extLst>
      <p:ext uri="{BB962C8B-B14F-4D97-AF65-F5344CB8AC3E}">
        <p14:creationId xmlns:p14="http://schemas.microsoft.com/office/powerpoint/2010/main" val="209947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FA3C1-4EDC-48EE-90F1-0F5D68E4E67B}"/>
              </a:ext>
            </a:extLst>
          </p:cNvPr>
          <p:cNvSpPr>
            <a:spLocks noGrp="1"/>
          </p:cNvSpPr>
          <p:nvPr>
            <p:ph idx="1"/>
          </p:nvPr>
        </p:nvSpPr>
        <p:spPr>
          <a:xfrm>
            <a:off x="110320" y="141522"/>
            <a:ext cx="11994106" cy="6581351"/>
          </a:xfrm>
        </p:spPr>
        <p:txBody>
          <a:bodyPr vert="horz" lIns="91440" tIns="45720" rIns="91440" bIns="45720" rtlCol="0" anchor="t">
            <a:normAutofit/>
          </a:bodyPr>
          <a:lstStyle/>
          <a:p>
            <a:pPr marL="457200" indent="-457200">
              <a:buFont typeface="Wingdings" panose="020B0604020202020204" pitchFamily="34" charset="0"/>
              <a:buChar char="q"/>
            </a:pPr>
            <a:r>
              <a:rPr lang="en-IN" sz="3200" b="1" i="0" strike="noStrike" baseline="0" dirty="0">
                <a:latin typeface="Calibri"/>
                <a:ea typeface="Calibri"/>
                <a:cs typeface="Calibri"/>
              </a:rPr>
              <a:t>Flow of Python-Bot:</a:t>
            </a:r>
            <a:endParaRPr lang="en-US" sz="2000" dirty="0">
              <a:latin typeface="Calibri"/>
              <a:ea typeface="Calibri"/>
              <a:cs typeface="Calibri"/>
            </a:endParaRPr>
          </a:p>
          <a:p>
            <a:pPr marL="0" indent="0">
              <a:buNone/>
            </a:pPr>
            <a:endParaRPr lang="en-IN" b="1" u="sng" dirty="0"/>
          </a:p>
        </p:txBody>
      </p:sp>
      <p:pic>
        <p:nvPicPr>
          <p:cNvPr id="5" name="Picture 4">
            <a:extLst>
              <a:ext uri="{FF2B5EF4-FFF2-40B4-BE49-F238E27FC236}">
                <a16:creationId xmlns:a16="http://schemas.microsoft.com/office/drawing/2014/main" id="{BD2E4C30-1968-4415-A4FD-B7BDC8C85B31}"/>
              </a:ext>
            </a:extLst>
          </p:cNvPr>
          <p:cNvPicPr>
            <a:picLocks noChangeAspect="1"/>
          </p:cNvPicPr>
          <p:nvPr/>
        </p:nvPicPr>
        <p:blipFill>
          <a:blip r:embed="rId2"/>
          <a:stretch>
            <a:fillRect/>
          </a:stretch>
        </p:blipFill>
        <p:spPr>
          <a:xfrm>
            <a:off x="1392702" y="1026941"/>
            <a:ext cx="9961098" cy="5314223"/>
          </a:xfrm>
          <a:prstGeom prst="rect">
            <a:avLst/>
          </a:prstGeom>
        </p:spPr>
      </p:pic>
    </p:spTree>
    <p:extLst>
      <p:ext uri="{BB962C8B-B14F-4D97-AF65-F5344CB8AC3E}">
        <p14:creationId xmlns:p14="http://schemas.microsoft.com/office/powerpoint/2010/main" val="176175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7F33E-AD1B-44E3-9A37-3C91F3F9DA0A}"/>
              </a:ext>
            </a:extLst>
          </p:cNvPr>
          <p:cNvSpPr>
            <a:spLocks noGrp="1"/>
          </p:cNvSpPr>
          <p:nvPr>
            <p:ph idx="1"/>
          </p:nvPr>
        </p:nvSpPr>
        <p:spPr>
          <a:xfrm>
            <a:off x="178559" y="130248"/>
            <a:ext cx="11812136" cy="6636238"/>
          </a:xfrm>
        </p:spPr>
        <p:txBody>
          <a:bodyPr vert="horz" lIns="91440" tIns="45720" rIns="91440" bIns="45720" rtlCol="0" anchor="t">
            <a:normAutofit/>
          </a:bodyPr>
          <a:lstStyle/>
          <a:p>
            <a:pPr marL="457200" indent="-457200">
              <a:buFont typeface="Wingdings" panose="020B0604020202020204" pitchFamily="34" charset="0"/>
              <a:buChar char="q"/>
            </a:pPr>
            <a:r>
              <a:rPr lang="en-IN" sz="3200" b="1" dirty="0"/>
              <a:t>Evaluation of Python-Bot:</a:t>
            </a:r>
            <a:endParaRPr lang="en-US" sz="2400" dirty="0">
              <a:ea typeface="Calibri" panose="020F0502020204030204"/>
              <a:cs typeface="Calibri" panose="020F0502020204030204"/>
            </a:endParaRPr>
          </a:p>
          <a:p>
            <a:pPr marL="0" indent="0">
              <a:buNone/>
            </a:pPr>
            <a:r>
              <a:rPr lang="en-US" sz="2400" dirty="0"/>
              <a:t>A survey was conducted at the University of Johannesburg in South Africa, with the target audience consisting of first-year students enrolling in the Python programming course as well as those who had finished the course previously. The following are the results.</a:t>
            </a:r>
            <a:endParaRPr lang="en-US" sz="2400" dirty="0">
              <a:ea typeface="Calibri"/>
              <a:cs typeface="Calibri"/>
            </a:endParaRPr>
          </a:p>
          <a:p>
            <a:pPr marL="0" indent="0">
              <a:buNone/>
            </a:pPr>
            <a:endParaRPr lang="en-IN" sz="1800" dirty="0"/>
          </a:p>
        </p:txBody>
      </p:sp>
      <p:pic>
        <p:nvPicPr>
          <p:cNvPr id="4" name="Picture 3">
            <a:extLst>
              <a:ext uri="{FF2B5EF4-FFF2-40B4-BE49-F238E27FC236}">
                <a16:creationId xmlns:a16="http://schemas.microsoft.com/office/drawing/2014/main" id="{48776846-F2A9-4954-A3D7-56DBD0FE3C4E}"/>
              </a:ext>
            </a:extLst>
          </p:cNvPr>
          <p:cNvPicPr>
            <a:picLocks noChangeAspect="1"/>
          </p:cNvPicPr>
          <p:nvPr/>
        </p:nvPicPr>
        <p:blipFill>
          <a:blip r:embed="rId2"/>
          <a:stretch>
            <a:fillRect/>
          </a:stretch>
        </p:blipFill>
        <p:spPr>
          <a:xfrm>
            <a:off x="529823" y="1961321"/>
            <a:ext cx="3170041" cy="2849217"/>
          </a:xfrm>
          <a:prstGeom prst="rect">
            <a:avLst/>
          </a:prstGeom>
        </p:spPr>
      </p:pic>
      <p:pic>
        <p:nvPicPr>
          <p:cNvPr id="5" name="Picture 4">
            <a:extLst>
              <a:ext uri="{FF2B5EF4-FFF2-40B4-BE49-F238E27FC236}">
                <a16:creationId xmlns:a16="http://schemas.microsoft.com/office/drawing/2014/main" id="{D9AF00E3-9E5D-41DC-85CC-7BDD7D0DE735}"/>
              </a:ext>
            </a:extLst>
          </p:cNvPr>
          <p:cNvPicPr>
            <a:picLocks noChangeAspect="1"/>
          </p:cNvPicPr>
          <p:nvPr/>
        </p:nvPicPr>
        <p:blipFill>
          <a:blip r:embed="rId3"/>
          <a:stretch>
            <a:fillRect/>
          </a:stretch>
        </p:blipFill>
        <p:spPr>
          <a:xfrm>
            <a:off x="4356790" y="1961321"/>
            <a:ext cx="3355975" cy="2955235"/>
          </a:xfrm>
          <a:prstGeom prst="rect">
            <a:avLst/>
          </a:prstGeom>
        </p:spPr>
      </p:pic>
      <p:pic>
        <p:nvPicPr>
          <p:cNvPr id="9" name="Picture 8">
            <a:extLst>
              <a:ext uri="{FF2B5EF4-FFF2-40B4-BE49-F238E27FC236}">
                <a16:creationId xmlns:a16="http://schemas.microsoft.com/office/drawing/2014/main" id="{6F931A34-3057-4509-859E-DDFA4266CBD0}"/>
              </a:ext>
            </a:extLst>
          </p:cNvPr>
          <p:cNvPicPr>
            <a:picLocks noChangeAspect="1"/>
          </p:cNvPicPr>
          <p:nvPr/>
        </p:nvPicPr>
        <p:blipFill>
          <a:blip r:embed="rId4"/>
          <a:stretch>
            <a:fillRect/>
          </a:stretch>
        </p:blipFill>
        <p:spPr>
          <a:xfrm>
            <a:off x="8492136" y="1961321"/>
            <a:ext cx="3170041" cy="2849218"/>
          </a:xfrm>
          <a:prstGeom prst="rect">
            <a:avLst/>
          </a:prstGeom>
        </p:spPr>
      </p:pic>
    </p:spTree>
    <p:extLst>
      <p:ext uri="{BB962C8B-B14F-4D97-AF65-F5344CB8AC3E}">
        <p14:creationId xmlns:p14="http://schemas.microsoft.com/office/powerpoint/2010/main" val="335169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845</Words>
  <Application>Microsoft Office PowerPoint</Application>
  <PresentationFormat>Widescreen</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Nelluri, Anusha</dc:creator>
  <cp:lastModifiedBy>Nelluri, Anusha</cp:lastModifiedBy>
  <cp:revision>365</cp:revision>
  <dcterms:created xsi:type="dcterms:W3CDTF">2022-03-21T21:25:10Z</dcterms:created>
  <dcterms:modified xsi:type="dcterms:W3CDTF">2022-03-22T15:18:59Z</dcterms:modified>
</cp:coreProperties>
</file>