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7" r:id="rId3"/>
    <p:sldId id="280" r:id="rId4"/>
    <p:sldId id="281" r:id="rId5"/>
    <p:sldId id="275" r:id="rId6"/>
    <p:sldId id="276" r:id="rId7"/>
    <p:sldId id="284" r:id="rId8"/>
    <p:sldId id="264" r:id="rId9"/>
    <p:sldId id="271"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95" d="100"/>
          <a:sy n="95" d="100"/>
        </p:scale>
        <p:origin x="84" y="31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oragetools.azurewebsites.net/"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 and the Azure CLI</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5614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smtClean="0"/>
              <a:t>Store data cheaply, reliably, and with high availability</a:t>
            </a:r>
          </a:p>
          <a:p>
            <a:r>
              <a:rPr lang="en-US" dirty="0" smtClean="0"/>
              <a:t>Accessible anywhere and in any programming language</a:t>
            </a:r>
          </a:p>
        </p:txBody>
      </p:sp>
      <p:sp>
        <p:nvSpPr>
          <p:cNvPr id="4" name="Rectangle 3"/>
          <p:cNvSpPr/>
          <p:nvPr/>
        </p:nvSpPr>
        <p:spPr bwMode="auto">
          <a:xfrm>
            <a:off x="942274" y="2903729"/>
            <a:ext cx="2078181" cy="277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 name="Rectangle 4"/>
          <p:cNvSpPr/>
          <p:nvPr/>
        </p:nvSpPr>
        <p:spPr bwMode="auto">
          <a:xfrm>
            <a:off x="3693226" y="2903729"/>
            <a:ext cx="2078181" cy="2778826"/>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endParaRPr lang="en-US" sz="2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6444178" y="2903729"/>
            <a:ext cx="2078181" cy="2778826"/>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endParaRPr lang="en-US" sz="2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9195130" y="2903729"/>
            <a:ext cx="2078181" cy="2778826"/>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endParaRPr lang="en-US" sz="2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3987800" y="33528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3987800" y="36195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3987800" y="38862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3987800" y="41529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3987800" y="44196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3987800" y="4686300"/>
            <a:ext cx="14605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Rectangle 24"/>
          <p:cNvSpPr/>
          <p:nvPr/>
        </p:nvSpPr>
        <p:spPr bwMode="auto">
          <a:xfrm>
            <a:off x="67183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ectangle 25"/>
          <p:cNvSpPr/>
          <p:nvPr/>
        </p:nvSpPr>
        <p:spPr bwMode="auto">
          <a:xfrm>
            <a:off x="70231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73279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76200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7924800" y="3352800"/>
            <a:ext cx="304800" cy="16002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Can 29"/>
          <p:cNvSpPr/>
          <p:nvPr/>
        </p:nvSpPr>
        <p:spPr bwMode="auto">
          <a:xfrm>
            <a:off x="9580170" y="3352800"/>
            <a:ext cx="1308100" cy="1600200"/>
          </a:xfrm>
          <a:prstGeom prst="can">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ight Arrow 33"/>
          <p:cNvSpPr/>
          <p:nvPr/>
        </p:nvSpPr>
        <p:spPr bwMode="auto">
          <a:xfrm>
            <a:off x="6718300" y="3686175"/>
            <a:ext cx="1511300" cy="933450"/>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Flowchart: Multidocument 34"/>
          <p:cNvSpPr/>
          <p:nvPr/>
        </p:nvSpPr>
        <p:spPr bwMode="auto">
          <a:xfrm>
            <a:off x="1289214" y="3352800"/>
            <a:ext cx="1384300" cy="160020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flipH="1">
            <a:off x="4488873" y="3352800"/>
            <a:ext cx="11875" cy="1600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962648" y="3352800"/>
            <a:ext cx="11875" cy="1600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559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Storage</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769634" y="5183318"/>
            <a:ext cx="2170145" cy="954107"/>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9" name="TextBox 38"/>
          <p:cNvSpPr txBox="1"/>
          <p:nvPr/>
        </p:nvSpPr>
        <p:spPr>
          <a:xfrm>
            <a:off x="5028435" y="5183318"/>
            <a:ext cx="2255426" cy="615553"/>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40" name="TextBox 39"/>
          <p:cNvSpPr txBox="1"/>
          <p:nvPr/>
        </p:nvSpPr>
        <p:spPr>
          <a:xfrm>
            <a:off x="7663695" y="5183318"/>
            <a:ext cx="3590021" cy="1292662"/>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20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281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URLs</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19249" y="5476351"/>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chemeClr val="accent1"/>
                </a:solidFill>
              </a:rPr>
              <a:t>a4rlabs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chemeClr val="accent2"/>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chemeClr val="accent4"/>
                </a:solidFill>
              </a:rPr>
              <a:t>schema.jpg</a:t>
            </a:r>
            <a:endParaRPr lang="en-US" sz="3200" dirty="0">
              <a:solidFill>
                <a:schemeClr val="accent4"/>
              </a:solidFill>
            </a:endParaRPr>
          </a:p>
        </p:txBody>
      </p:sp>
    </p:spTree>
    <p:extLst>
      <p:ext uri="{BB962C8B-B14F-4D97-AF65-F5344CB8AC3E}">
        <p14:creationId xmlns:p14="http://schemas.microsoft.com/office/powerpoint/2010/main" val="1385975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Access Policy</a:t>
            </a:r>
            <a:endParaRPr lang="en-US" dirty="0"/>
          </a:p>
        </p:txBody>
      </p:sp>
      <p:sp>
        <p:nvSpPr>
          <p:cNvPr id="3" name="Content Placeholder 2"/>
          <p:cNvSpPr>
            <a:spLocks noGrp="1"/>
          </p:cNvSpPr>
          <p:nvPr>
            <p:ph sz="half" idx="1"/>
          </p:nvPr>
        </p:nvSpPr>
        <p:spPr>
          <a:xfrm>
            <a:off x="519248" y="1447800"/>
            <a:ext cx="5487829" cy="4246034"/>
          </a:xfrm>
        </p:spPr>
        <p:txBody>
          <a:bodyPr/>
          <a:lstStyle/>
          <a:p>
            <a:r>
              <a:rPr lang="en-US" dirty="0" smtClean="0"/>
              <a:t>Each container is assigned one of three access policies</a:t>
            </a:r>
          </a:p>
          <a:p>
            <a:pPr lvl="1"/>
            <a:r>
              <a:rPr lang="en-US" dirty="0" smtClean="0"/>
              <a:t>Private – Blobs can't be read anonymously or enumerated</a:t>
            </a:r>
          </a:p>
          <a:p>
            <a:pPr lvl="1"/>
            <a:r>
              <a:rPr lang="en-US" dirty="0" smtClean="0"/>
              <a:t>Public Container – Blobs can be read anonymously, but cannot be enumerated</a:t>
            </a:r>
          </a:p>
          <a:p>
            <a:pPr lvl="1"/>
            <a:r>
              <a:rPr lang="en-US" dirty="0" smtClean="0"/>
              <a:t>Public Blob – Blobs can be read anonymously and enumerated</a:t>
            </a:r>
          </a:p>
        </p:txBody>
      </p:sp>
      <p:pic>
        <p:nvPicPr>
          <p:cNvPr id="5" name="Picture 4"/>
          <p:cNvPicPr>
            <a:picLocks noChangeAspect="1"/>
          </p:cNvPicPr>
          <p:nvPr/>
        </p:nvPicPr>
        <p:blipFill>
          <a:blip r:embed="rId2"/>
          <a:stretch>
            <a:fillRect/>
          </a:stretch>
        </p:blipFill>
        <p:spPr>
          <a:xfrm>
            <a:off x="6899139" y="1447800"/>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18962742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sz="half" idx="1"/>
          </p:nvPr>
        </p:nvSpPr>
        <p:spPr>
          <a:xfrm>
            <a:off x="519248" y="1447800"/>
            <a:ext cx="5487829" cy="4658455"/>
          </a:xfrm>
        </p:spPr>
        <p:txBody>
          <a:bodyPr/>
          <a:lstStyle/>
          <a:p>
            <a:r>
              <a:rPr lang="en-US" dirty="0" smtClean="0"/>
              <a:t>Access to storage by non-account-owners relies on keys for authentication</a:t>
            </a:r>
          </a:p>
          <a:p>
            <a:pPr lvl="1"/>
            <a:r>
              <a:rPr lang="en-US" dirty="0" smtClean="0"/>
              <a:t>Two 512-bit keys per account</a:t>
            </a:r>
          </a:p>
          <a:p>
            <a:r>
              <a:rPr lang="en-US" dirty="0" smtClean="0"/>
              <a:t>Keys should be "rolled" periodically for security</a:t>
            </a:r>
          </a:p>
          <a:p>
            <a:r>
              <a:rPr lang="en-US" dirty="0" smtClean="0"/>
              <a:t>Keys can be used to generate shared-access signature (SAS) tokens for secure, time-limited access</a:t>
            </a:r>
          </a:p>
        </p:txBody>
      </p:sp>
      <p:pic>
        <p:nvPicPr>
          <p:cNvPr id="4" name="Picture 3"/>
          <p:cNvPicPr>
            <a:picLocks noChangeAspect="1"/>
          </p:cNvPicPr>
          <p:nvPr/>
        </p:nvPicPr>
        <p:blipFill>
          <a:blip r:embed="rId2"/>
          <a:stretch>
            <a:fillRect/>
          </a:stretch>
        </p:blipFill>
        <p:spPr>
          <a:xfrm>
            <a:off x="6413364" y="1447800"/>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1120737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smtClean="0"/>
              <a:t>Portal doesn't provide functionality for uploading blobs</a:t>
            </a:r>
          </a:p>
          <a:p>
            <a:r>
              <a:rPr lang="en-US" dirty="0" smtClean="0"/>
              <a:t>See </a:t>
            </a:r>
            <a:r>
              <a:rPr lang="en-US" dirty="0">
                <a:hlinkClick r:id="rId2"/>
              </a:rPr>
              <a:t>http://storagetools.azurewebsites.net</a:t>
            </a:r>
            <a:r>
              <a:rPr lang="en-US" dirty="0" smtClean="0">
                <a:hlinkClick r:id="rId2"/>
              </a:rPr>
              <a:t>/</a:t>
            </a:r>
            <a:r>
              <a:rPr lang="en-US" dirty="0" smtClean="0"/>
              <a:t> for alternatives</a:t>
            </a:r>
          </a:p>
        </p:txBody>
      </p:sp>
      <p:pic>
        <p:nvPicPr>
          <p:cNvPr id="6" name="Picture 5"/>
          <p:cNvPicPr>
            <a:picLocks noChangeAspect="1"/>
          </p:cNvPicPr>
          <p:nvPr/>
        </p:nvPicPr>
        <p:blipFill>
          <a:blip r:embed="rId3"/>
          <a:stretch>
            <a:fillRect/>
          </a:stretch>
        </p:blipFill>
        <p:spPr>
          <a:xfrm>
            <a:off x="1034615" y="3193487"/>
            <a:ext cx="4109868" cy="2557149"/>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34615" y="5834159"/>
            <a:ext cx="410986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Storage Explorer (Windows)</a:t>
            </a:r>
            <a:endParaRPr lang="en-US" sz="2000" dirty="0">
              <a:latin typeface="Segoe UI Light" panose="020B0502040204020203" pitchFamily="34" charset="0"/>
              <a:cs typeface="Segoe UI Light" panose="020B0502040204020203" pitchFamily="34" charset="0"/>
            </a:endParaRPr>
          </a:p>
        </p:txBody>
      </p:sp>
      <p:sp>
        <p:nvSpPr>
          <p:cNvPr id="8" name="TextBox 7"/>
          <p:cNvSpPr txBox="1"/>
          <p:nvPr/>
        </p:nvSpPr>
        <p:spPr>
          <a:xfrm>
            <a:off x="4153317" y="2549191"/>
            <a:ext cx="3619964" cy="276999"/>
          </a:xfrm>
          <a:prstGeom prst="rect">
            <a:avLst/>
          </a:prstGeom>
          <a:noFill/>
        </p:spPr>
        <p:txBody>
          <a:bodyPr wrap="square" lIns="0" tIns="0" rIns="0" bIns="0" rtlCol="0">
            <a:spAutoFit/>
          </a:bodyPr>
          <a:lstStyle>
            <a:defPPr>
              <a:defRPr lang="en-US"/>
            </a:defPPr>
            <a:lvl1pPr algn="ctr">
              <a:lnSpc>
                <a:spcPct val="90000"/>
              </a:lnSpc>
              <a:spcBef>
                <a:spcPct val="20000"/>
              </a:spcBef>
              <a:buSzPct val="80000"/>
              <a:defRPr sz="2000">
                <a:latin typeface="Segoe UI Light" panose="020B0502040204020203" pitchFamily="34" charset="0"/>
                <a:cs typeface="Segoe UI Light" panose="020B0502040204020203" pitchFamily="34" charset="0"/>
              </a:defRPr>
            </a:lvl1pPr>
          </a:lstStyle>
          <a:p>
            <a:r>
              <a:rPr lang="en-US" dirty="0"/>
              <a:t>Storage Explorer </a:t>
            </a:r>
            <a:r>
              <a:rPr lang="en-US" dirty="0" smtClean="0"/>
              <a:t>(x-plat)</a:t>
            </a:r>
            <a:endParaRPr lang="en-US" dirty="0"/>
          </a:p>
        </p:txBody>
      </p:sp>
      <p:pic>
        <p:nvPicPr>
          <p:cNvPr id="5" name="Picture 4"/>
          <p:cNvPicPr>
            <a:picLocks noChangeAspect="1"/>
          </p:cNvPicPr>
          <p:nvPr/>
        </p:nvPicPr>
        <p:blipFill>
          <a:blip r:embed="rId4"/>
          <a:stretch>
            <a:fillRect/>
          </a:stretch>
        </p:blipFill>
        <p:spPr>
          <a:xfrm>
            <a:off x="4153316" y="2910759"/>
            <a:ext cx="3619964" cy="2557149"/>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5"/>
          <a:stretch>
            <a:fillRect/>
          </a:stretch>
        </p:blipFill>
        <p:spPr>
          <a:xfrm>
            <a:off x="6400059" y="3752169"/>
            <a:ext cx="5045393" cy="2557149"/>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400058" y="6393887"/>
            <a:ext cx="5045393"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CLI (x-plat)</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9343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a Blob with the Azure CLI</a:t>
            </a:r>
            <a:endParaRPr lang="en-US" dirty="0"/>
          </a:p>
        </p:txBody>
      </p:sp>
      <p:sp>
        <p:nvSpPr>
          <p:cNvPr id="4" name="Rectangle 3"/>
          <p:cNvSpPr/>
          <p:nvPr/>
        </p:nvSpPr>
        <p:spPr bwMode="auto">
          <a:xfrm>
            <a:off x="876001" y="2818803"/>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azure storage blob upload </a:t>
            </a:r>
            <a:r>
              <a:rPr lang="en-US" sz="2200" dirty="0" smtClean="0">
                <a:solidFill>
                  <a:schemeClr val="tx1"/>
                </a:solidFill>
                <a:latin typeface="Lucida Console" panose="020B0609040504020204" pitchFamily="49" charset="0"/>
              </a:rPr>
              <a:t>banner.jpg </a:t>
            </a:r>
            <a:r>
              <a:rPr lang="en-US" sz="2200" dirty="0">
                <a:solidFill>
                  <a:schemeClr val="tx1"/>
                </a:solidFill>
                <a:latin typeface="Lucida Console" panose="020B0609040504020204" pitchFamily="49" charset="0"/>
              </a:rPr>
              <a:t>images </a:t>
            </a:r>
            <a:r>
              <a:rPr lang="en-US" sz="2200" dirty="0" smtClean="0">
                <a:solidFill>
                  <a:schemeClr val="tx1"/>
                </a:solidFill>
                <a:latin typeface="Lucida Console" panose="020B0609040504020204" pitchFamily="49" charset="0"/>
              </a:rPr>
              <a:t>banner.jpg</a:t>
            </a:r>
          </a:p>
          <a:p>
            <a:pPr defTabSz="914099" fontAlgn="base">
              <a:spcBef>
                <a:spcPct val="0"/>
              </a:spcBef>
              <a:spcAft>
                <a:spcPct val="0"/>
              </a:spcAft>
            </a:pPr>
            <a:r>
              <a:rPr lang="en-US" sz="2200" dirty="0">
                <a:solidFill>
                  <a:schemeClr val="tx1"/>
                </a:solidFill>
                <a:latin typeface="Lucida Console" panose="020B0609040504020204" pitchFamily="49" charset="0"/>
              </a:rPr>
              <a:t> -a </a:t>
            </a:r>
            <a:r>
              <a:rPr lang="en-US" sz="2200" dirty="0" smtClean="0">
                <a:solidFill>
                  <a:schemeClr val="tx1"/>
                </a:solidFill>
                <a:latin typeface="Lucida Console" panose="020B0609040504020204" pitchFamily="49" charset="0"/>
              </a:rPr>
              <a:t>a4rlabs </a:t>
            </a:r>
            <a:r>
              <a:rPr lang="en-US" sz="2200" dirty="0">
                <a:solidFill>
                  <a:schemeClr val="tx1"/>
                </a:solidFill>
                <a:latin typeface="Lucida Console" panose="020B0609040504020204" pitchFamily="49" charset="0"/>
              </a:rPr>
              <a:t>-k </a:t>
            </a:r>
            <a:r>
              <a:rPr lang="en-US" sz="2200" i="1" dirty="0" err="1" smtClean="0">
                <a:solidFill>
                  <a:schemeClr val="tx1"/>
                </a:solidFill>
                <a:latin typeface="Lucida Console" panose="020B0609040504020204" pitchFamily="49" charset="0"/>
              </a:rPr>
              <a:t>accesskey</a:t>
            </a:r>
            <a:endParaRPr lang="en-US" sz="2200" i="1" dirty="0">
              <a:solidFill>
                <a:schemeClr val="tx1"/>
              </a:solidFill>
              <a:latin typeface="Lucida Console" panose="020B0609040504020204" pitchFamily="49" charset="0"/>
            </a:endParaRPr>
          </a:p>
        </p:txBody>
      </p:sp>
      <p:sp>
        <p:nvSpPr>
          <p:cNvPr id="5" name="TextBox 4"/>
          <p:cNvSpPr txBox="1"/>
          <p:nvPr/>
        </p:nvSpPr>
        <p:spPr>
          <a:xfrm>
            <a:off x="3212828" y="1610575"/>
            <a:ext cx="2571217"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Local file name</a:t>
            </a:r>
            <a:endParaRPr lang="en-US" sz="3200" dirty="0">
              <a:solidFill>
                <a:schemeClr val="accent1"/>
              </a:solidFill>
              <a:latin typeface="Segoe UI Light" panose="020B0502040204020203" pitchFamily="34" charset="0"/>
              <a:cs typeface="Segoe UI Light" panose="020B0502040204020203" pitchFamily="34" charset="0"/>
            </a:endParaRPr>
          </a:p>
        </p:txBody>
      </p:sp>
      <p:sp>
        <p:nvSpPr>
          <p:cNvPr id="6" name="TextBox 5"/>
          <p:cNvSpPr txBox="1"/>
          <p:nvPr/>
        </p:nvSpPr>
        <p:spPr>
          <a:xfrm>
            <a:off x="6066470" y="1610575"/>
            <a:ext cx="2757165"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Container name</a:t>
            </a:r>
            <a:endParaRPr lang="en-US" sz="3200" dirty="0">
              <a:solidFill>
                <a:schemeClr val="accent1"/>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9147151" y="1610575"/>
            <a:ext cx="1846659"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Blob name</a:t>
            </a:r>
            <a:endParaRPr lang="en-US" sz="3200" dirty="0">
              <a:solidFill>
                <a:schemeClr val="accent1"/>
              </a:solidFill>
              <a:latin typeface="Segoe UI Light" panose="020B0502040204020203" pitchFamily="34" charset="0"/>
              <a:cs typeface="Segoe UI Light" panose="020B0502040204020203" pitchFamily="34" charset="0"/>
            </a:endParaRPr>
          </a:p>
        </p:txBody>
      </p:sp>
      <p:cxnSp>
        <p:nvCxnSpPr>
          <p:cNvPr id="9" name="Straight Arrow Connector 8"/>
          <p:cNvCxnSpPr/>
          <p:nvPr/>
        </p:nvCxnSpPr>
        <p:spPr>
          <a:xfrm>
            <a:off x="5466303" y="2053773"/>
            <a:ext cx="542611" cy="1206460"/>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a:off x="7445053" y="2053773"/>
            <a:ext cx="294696" cy="1206460"/>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9239016" y="2053773"/>
            <a:ext cx="347111" cy="1206460"/>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76001" y="5186669"/>
            <a:ext cx="3884077"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Storage account name</a:t>
            </a:r>
            <a:endParaRPr lang="en-US" sz="3200" dirty="0">
              <a:solidFill>
                <a:schemeClr val="accent1"/>
              </a:solidFill>
              <a:latin typeface="Segoe UI Light" panose="020B0502040204020203" pitchFamily="34" charset="0"/>
              <a:cs typeface="Segoe UI Light" panose="020B0502040204020203" pitchFamily="34" charset="0"/>
            </a:endParaRPr>
          </a:p>
        </p:txBody>
      </p:sp>
      <p:cxnSp>
        <p:nvCxnSpPr>
          <p:cNvPr id="13" name="Straight Arrow Connector 12"/>
          <p:cNvCxnSpPr/>
          <p:nvPr/>
        </p:nvCxnSpPr>
        <p:spPr>
          <a:xfrm flipV="1">
            <a:off x="1848897" y="4079631"/>
            <a:ext cx="341644" cy="1107039"/>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95672" y="5186669"/>
            <a:ext cx="4698402"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Storage account access key</a:t>
            </a:r>
            <a:endParaRPr lang="en-US" sz="3200" dirty="0">
              <a:solidFill>
                <a:schemeClr val="accent1"/>
              </a:solidFill>
              <a:latin typeface="Segoe UI Light" panose="020B0502040204020203" pitchFamily="34" charset="0"/>
              <a:cs typeface="Segoe UI Light" panose="020B0502040204020203" pitchFamily="34" charset="0"/>
            </a:endParaRPr>
          </a:p>
        </p:txBody>
      </p:sp>
      <p:cxnSp>
        <p:nvCxnSpPr>
          <p:cNvPr id="15" name="Straight Arrow Connector 14"/>
          <p:cNvCxnSpPr/>
          <p:nvPr/>
        </p:nvCxnSpPr>
        <p:spPr>
          <a:xfrm flipH="1" flipV="1">
            <a:off x="5094514" y="4079631"/>
            <a:ext cx="545895" cy="1022907"/>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319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StorageHOL.pdf</a:t>
            </a:r>
            <a:endParaRPr lang="en-US" dirty="0"/>
          </a:p>
        </p:txBody>
      </p:sp>
      <p:sp>
        <p:nvSpPr>
          <p:cNvPr id="4" name="Text Placeholder 3"/>
          <p:cNvSpPr>
            <a:spLocks noGrp="1"/>
          </p:cNvSpPr>
          <p:nvPr>
            <p:ph type="body" sz="quarter" idx="10"/>
          </p:nvPr>
        </p:nvSpPr>
        <p:spPr/>
        <p:txBody>
          <a:bodyPr/>
          <a:lstStyle/>
          <a:p>
            <a:r>
              <a:rPr lang="en-US" dirty="0" smtClean="0"/>
              <a:t>Azure Storage and the CLI</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541</TotalTime>
  <Words>260</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Segoe UI</vt:lpstr>
      <vt:lpstr>Segoe UI Light</vt:lpstr>
      <vt:lpstr>Segoe UI Semibold</vt:lpstr>
      <vt:lpstr>Wingdings</vt:lpstr>
      <vt:lpstr>1_MS1444_Windows Azure Template 16x9_r08a</vt:lpstr>
      <vt:lpstr>Azure Storage and the Azure CLI</vt:lpstr>
      <vt:lpstr>Azure Storage</vt:lpstr>
      <vt:lpstr>Blob Storage</vt:lpstr>
      <vt:lpstr>Blob URLs</vt:lpstr>
      <vt:lpstr>Container Access Policy</vt:lpstr>
      <vt:lpstr>Access Keys</vt:lpstr>
      <vt:lpstr>Azure Storage Tools</vt:lpstr>
      <vt:lpstr>Uploading a Blob with the Azure CLI</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90</cp:revision>
  <dcterms:created xsi:type="dcterms:W3CDTF">2015-09-14T01:17:11Z</dcterms:created>
  <dcterms:modified xsi:type="dcterms:W3CDTF">2015-10-08T20:13:46Z</dcterms:modified>
</cp:coreProperties>
</file>