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1"/>
  </p:notesMasterIdLst>
  <p:sldIdLst>
    <p:sldId id="256" r:id="rId2"/>
    <p:sldId id="257" r:id="rId3"/>
    <p:sldId id="260" r:id="rId4"/>
    <p:sldId id="262" r:id="rId5"/>
    <p:sldId id="263" r:id="rId6"/>
    <p:sldId id="278" r:id="rId7"/>
    <p:sldId id="279" r:id="rId8"/>
    <p:sldId id="280" r:id="rId9"/>
    <p:sldId id="259" r:id="rId10"/>
    <p:sldId id="264" r:id="rId11"/>
    <p:sldId id="266" r:id="rId12"/>
    <p:sldId id="281" r:id="rId13"/>
    <p:sldId id="268" r:id="rId14"/>
    <p:sldId id="277" r:id="rId15"/>
    <p:sldId id="269" r:id="rId16"/>
    <p:sldId id="270"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63"/>
            <p14:sldId id="278"/>
            <p14:sldId id="279"/>
            <p14:sldId id="280"/>
          </p14:sldIdLst>
        </p14:section>
        <p14:section name="Microsoft Azure" id="{6680163A-2F54-0A40-8529-487E5D5E3C8E}">
          <p14:sldIdLst>
            <p14:sldId id="259"/>
            <p14:sldId id="264"/>
            <p14:sldId id="266"/>
            <p14:sldId id="281"/>
            <p14:sldId id="268"/>
            <p14:sldId id="277"/>
            <p14:sldId id="269"/>
          </p14:sldIdLst>
        </p14:section>
        <p14:section name="Virtual Machines" id="{9F16258F-EA8A-4342-A0C1-F0AA826AA43B}">
          <p14:sldIdLst>
            <p14:sldId id="270"/>
          </p14:sldIdLst>
        </p14:section>
        <p14:section name="Azure Services" id="{D6079F12-6B9E-B648-93BA-5ADDB27F5A7B}">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1372" autoAdjust="0"/>
  </p:normalViewPr>
  <p:slideViewPr>
    <p:cSldViewPr snapToGrid="0">
      <p:cViewPr varScale="1">
        <p:scale>
          <a:sx n="81" d="100"/>
          <a:sy n="81" d="100"/>
        </p:scale>
        <p:origin x="15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Capture research domains in the IaaS, </a:t>
            </a:r>
            <a:r>
              <a:rPr lang="en-US" b="0" dirty="0" err="1" smtClean="0"/>
              <a:t>PaaS</a:t>
            </a:r>
            <a:r>
              <a:rPr lang="en-US" b="0" dirty="0" smtClean="0"/>
              <a:t>, SaaS examples</a:t>
            </a:r>
          </a:p>
          <a:p>
            <a:endParaRPr lang="en-US" b="0" dirty="0" smtClean="0"/>
          </a:p>
          <a:p>
            <a:r>
              <a:rPr lang="en-US" b="0" dirty="0" smtClean="0"/>
              <a:t>(IaaS) not having to manage a cluster for your research </a:t>
            </a:r>
          </a:p>
          <a:p>
            <a:r>
              <a:rPr lang="en-US" b="0" dirty="0" smtClean="0"/>
              <a:t>(</a:t>
            </a:r>
            <a:r>
              <a:rPr lang="en-US" b="0" dirty="0" err="1" smtClean="0"/>
              <a:t>PaaS</a:t>
            </a:r>
            <a:r>
              <a:rPr lang="en-US" b="0" dirty="0" smtClean="0"/>
              <a:t>)</a:t>
            </a:r>
            <a:r>
              <a:rPr lang="en-US" b="0" baseline="0" dirty="0" smtClean="0"/>
              <a:t> </a:t>
            </a:r>
            <a:r>
              <a:rPr lang="en-US" b="0" dirty="0" smtClean="0"/>
              <a:t>running Python scripts for your research </a:t>
            </a:r>
          </a:p>
          <a:p>
            <a:r>
              <a:rPr lang="en-US" b="0" dirty="0" smtClean="0"/>
              <a:t>(SaaS)</a:t>
            </a:r>
            <a:r>
              <a:rPr lang="en-US" b="0" baseline="0" dirty="0" smtClean="0"/>
              <a:t> </a:t>
            </a:r>
            <a:r>
              <a:rPr lang="en-US" b="0" dirty="0" smtClean="0"/>
              <a:t>providing weather simulations to your collaborators where they just enter parameters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83569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pay for what you can use is critical to researchers. Many are trying to set up clusters and do not want the issue of managing it or giving up student cycle to manage it. That's time away from research.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14</a:t>
            </a:fld>
            <a:endParaRPr lang="en-US"/>
          </a:p>
        </p:txBody>
      </p:sp>
    </p:spTree>
    <p:extLst>
      <p:ext uri="{BB962C8B-B14F-4D97-AF65-F5344CB8AC3E}">
        <p14:creationId xmlns:p14="http://schemas.microsoft.com/office/powerpoint/2010/main" val="144727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Transition:</a:t>
            </a:r>
          </a:p>
          <a:p>
            <a:pPr marL="171450" indent="-171450">
              <a:buFont typeface="Arial" pitchFamily="34" charset="0"/>
              <a:buChar char="•"/>
            </a:pPr>
            <a:r>
              <a:rPr lang="en-US" dirty="0" smtClean="0"/>
              <a:t>For the rest of this</a:t>
            </a:r>
            <a:r>
              <a:rPr lang="en-US" baseline="0" dirty="0" smtClean="0"/>
              <a:t> talk I’m going to give you a to</a:t>
            </a:r>
            <a:r>
              <a:rPr lang="en-US" dirty="0" smtClean="0"/>
              <a:t>ur of Microsoft Azure, walk</a:t>
            </a:r>
            <a:r>
              <a:rPr lang="en-US" baseline="0" dirty="0" smtClean="0"/>
              <a:t> you through many of the </a:t>
            </a:r>
            <a:r>
              <a:rPr lang="en-US" dirty="0" smtClean="0"/>
              <a:t>features, and ground you in the capabilities</a:t>
            </a:r>
            <a:r>
              <a:rPr lang="en-US" baseline="0" dirty="0" smtClean="0"/>
              <a:t> it provides</a:t>
            </a:r>
          </a:p>
          <a:p>
            <a:pPr marL="171450" indent="-171450">
              <a:buFont typeface="Arial" pitchFamily="34" charset="0"/>
              <a:buChar char="•"/>
            </a:pPr>
            <a:r>
              <a:rPr lang="en-US" baseline="0" dirty="0" smtClean="0"/>
              <a:t>The first set of features I want to walk through is Virtual Machines.  </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Points:</a:t>
            </a:r>
          </a:p>
          <a:p>
            <a:pPr marL="171450" indent="-171450">
              <a:buFont typeface="Arial" pitchFamily="34" charset="0"/>
              <a:buChar char="•"/>
            </a:pPr>
            <a:r>
              <a:rPr lang="en-US" baseline="0" dirty="0" smtClean="0"/>
              <a:t>If you’re familiar with traditional hosting, this is probably the feature that feels most familiar and consistent with what other hosting providers provide.  </a:t>
            </a:r>
          </a:p>
          <a:p>
            <a:pPr marL="171450" indent="-171450">
              <a:buFont typeface="Arial" pitchFamily="34" charset="0"/>
              <a:buChar char="•"/>
            </a:pPr>
            <a:r>
              <a:rPr lang="en-US" baseline="0" dirty="0" smtClean="0"/>
              <a:t>The ability to stand up a virtual machine with either Windows or Linux that you can basically remote desktop in or SSH in and run any workload.  </a:t>
            </a:r>
            <a:endParaRPr lang="en-US" dirty="0" smtClean="0"/>
          </a:p>
          <a:p>
            <a:pPr marL="171450" indent="-171450">
              <a:buFont typeface="Arial" pitchFamily="34" charset="0"/>
              <a:buChar char="•"/>
            </a:pPr>
            <a:r>
              <a:rPr lang="en-US" b="0" dirty="0" smtClean="0"/>
              <a:t>These virtual machines enable you to be admin on the box</a:t>
            </a:r>
          </a:p>
          <a:p>
            <a:pPr marL="171450" indent="-171450">
              <a:buFont typeface="Arial" pitchFamily="34" charset="0"/>
              <a:buChar char="•"/>
            </a:pPr>
            <a:r>
              <a:rPr lang="en-US" b="0" dirty="0" smtClean="0"/>
              <a:t>They are durable, meaning if you reboot the VM, it</a:t>
            </a:r>
            <a:r>
              <a:rPr lang="en-US" b="0" baseline="0" dirty="0" smtClean="0"/>
              <a:t> is still there with all of your changes and data you stored to disk</a:t>
            </a:r>
          </a:p>
          <a:p>
            <a:pPr marL="171450" indent="-171450">
              <a:buFont typeface="Arial" pitchFamily="34" charset="0"/>
              <a:buChar char="•"/>
            </a:pPr>
            <a:r>
              <a:rPr lang="en-US" b="0" dirty="0" smtClean="0"/>
              <a:t>This means you can </a:t>
            </a:r>
            <a:r>
              <a:rPr lang="en-US" b="0" baseline="0" dirty="0" smtClean="0"/>
              <a:t>run any type of workload</a:t>
            </a:r>
          </a:p>
          <a:p>
            <a:pPr marL="384431" lvl="1" indent="-171450">
              <a:buFont typeface="Arial" pitchFamily="34" charset="0"/>
              <a:buChar char="•"/>
            </a:pPr>
            <a:r>
              <a:rPr lang="en-US" b="0" baseline="0" dirty="0" smtClean="0"/>
              <a:t>If you want to run SQL you can, if you want to install a no-SQL solution, you can do that to. </a:t>
            </a:r>
          </a:p>
          <a:p>
            <a:pPr marL="384431" lvl="1" indent="-171450">
              <a:buFont typeface="Arial" pitchFamily="34" charset="0"/>
              <a:buChar char="•"/>
            </a:pPr>
            <a:r>
              <a:rPr lang="en-US" b="0" baseline="0" dirty="0" smtClean="0"/>
              <a:t>If you want to run SharePoint you can do that. </a:t>
            </a:r>
          </a:p>
          <a:p>
            <a:pPr marL="171450" indent="-171450">
              <a:buFont typeface="Arial" pitchFamily="34" charset="0"/>
              <a:buChar char="•"/>
            </a:pPr>
            <a:r>
              <a:rPr lang="en-US" b="0" baseline="0" dirty="0" smtClean="0"/>
              <a:t>Provides ultimate flexibility to do what you want to do</a:t>
            </a:r>
          </a:p>
          <a:p>
            <a:pPr marL="171450" indent="-171450">
              <a:buFont typeface="Arial" pitchFamily="34" charset="0"/>
              <a:buChar char="•"/>
            </a:pPr>
            <a:r>
              <a:rPr lang="en-US" b="0" baseline="0" dirty="0" smtClean="0"/>
              <a:t>Also enables you to do what we call virtual private networking</a:t>
            </a:r>
          </a:p>
          <a:p>
            <a:pPr marL="171450" indent="-171450">
              <a:buFont typeface="Arial" pitchFamily="34" charset="0"/>
              <a:buChar char="•"/>
            </a:pPr>
            <a:r>
              <a:rPr lang="en-US" b="0" baseline="0" dirty="0" smtClean="0"/>
              <a:t>With virtual private networking, you can deploy Virtual Machines in the cloud and group them together so they are part of their own private network</a:t>
            </a:r>
          </a:p>
          <a:p>
            <a:pPr marL="171450" indent="-171450">
              <a:buFont typeface="Arial" pitchFamily="34" charset="0"/>
              <a:buChar char="•"/>
            </a:pPr>
            <a:r>
              <a:rPr lang="en-US" b="0" baseline="0" dirty="0" smtClean="0"/>
              <a:t>You can also then connect it back to your corporate network (if you have one) and establish a VPN secure tunnel to link your machines running in your own corporate environment up to your virtual machines in the cloud – making them look like they’re all part of one connected network.  </a:t>
            </a:r>
          </a:p>
          <a:p>
            <a:pPr marL="171450" indent="-171450">
              <a:buFont typeface="Arial" pitchFamily="34" charset="0"/>
              <a:buChar char="•"/>
            </a:pPr>
            <a:r>
              <a:rPr lang="en-US" b="0" baseline="0" dirty="0" smtClean="0"/>
              <a:t>So lots of flexibility in the compute side as well as in the networking side.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16</a:t>
            </a:fld>
            <a:endParaRPr lang="en-US"/>
          </a:p>
        </p:txBody>
      </p:sp>
    </p:spTree>
    <p:extLst>
      <p:ext uri="{BB962C8B-B14F-4D97-AF65-F5344CB8AC3E}">
        <p14:creationId xmlns:p14="http://schemas.microsoft.com/office/powerpoint/2010/main" val="2011608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400110"/>
            </a:xfrm>
            <a:prstGeom prst="rect">
              <a:avLst/>
            </a:prstGeom>
            <a:noFill/>
          </p:spPr>
          <p:txBody>
            <a:bodyPr wrap="square" rtlCol="0">
              <a:spAutoFit/>
            </a:bodyPr>
            <a:lstStyle/>
            <a:p>
              <a:r>
                <a:rPr lang="en-US" sz="1999" dirty="0" smtClean="0">
                  <a:solidFill>
                    <a:srgbClr val="00B0F0"/>
                  </a:solidFill>
                  <a:latin typeface="+mj-lt"/>
                </a:rPr>
                <a:t>authentications/</a:t>
              </a:r>
              <a:r>
                <a:rPr lang="en-US" sz="1999" dirty="0" err="1" smtClean="0">
                  <a:solidFill>
                    <a:srgbClr val="00B0F0"/>
                  </a:solidFill>
                  <a:latin typeface="+mj-lt"/>
                </a:rPr>
                <a:t>wk</a:t>
              </a:r>
              <a:endParaRPr lang="en-US" sz="1999"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Azure’s Focus on Trust</a:t>
            </a:r>
            <a:endParaRPr lang="en-US" dirty="0"/>
          </a:p>
        </p:txBody>
      </p:sp>
      <p:sp>
        <p:nvSpPr>
          <p:cNvPr id="3" name="Content Placeholder 2"/>
          <p:cNvSpPr>
            <a:spLocks noGrp="1"/>
          </p:cNvSpPr>
          <p:nvPr>
            <p:ph idx="1"/>
          </p:nvPr>
        </p:nvSpPr>
        <p:spPr>
          <a:xfrm>
            <a:off x="519248" y="1447800"/>
            <a:ext cx="11151916" cy="5876993"/>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Multiple national government </a:t>
            </a:r>
            <a:r>
              <a:rPr lang="en-US" dirty="0" smtClean="0"/>
              <a:t/>
            </a:r>
            <a:br>
              <a:rPr lang="en-US" dirty="0" smtClean="0"/>
            </a:br>
            <a:r>
              <a:rPr lang="en-US" dirty="0" smtClean="0"/>
              <a:t>compliance</a:t>
            </a:r>
            <a:endParaRPr lang="en-US" dirty="0" smtClean="0"/>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8214037" y="2484325"/>
            <a:ext cx="3457127" cy="3869582"/>
          </a:xfrm>
          <a:prstGeom prst="rect">
            <a:avLst/>
          </a:prstGeom>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 (Partial List)</a:t>
            </a:r>
            <a:endParaRPr lang="en-US" dirty="0"/>
          </a:p>
        </p:txBody>
      </p:sp>
      <p:sp>
        <p:nvSpPr>
          <p:cNvPr id="3" name="Content Placeholder 2"/>
          <p:cNvSpPr>
            <a:spLocks noGrp="1"/>
          </p:cNvSpPr>
          <p:nvPr>
            <p:ph sz="half" idx="1"/>
          </p:nvPr>
        </p:nvSpPr>
        <p:spPr>
          <a:xfrm>
            <a:off x="519248" y="1447800"/>
            <a:ext cx="5487829" cy="4869025"/>
          </a:xfrm>
        </p:spPr>
        <p:txBody>
          <a:bodyPr/>
          <a:lstStyle/>
          <a:p>
            <a:r>
              <a:rPr lang="en-US" sz="2400" dirty="0" smtClean="0"/>
              <a:t>Compute</a:t>
            </a:r>
          </a:p>
          <a:p>
            <a:pPr lvl="1"/>
            <a:r>
              <a:rPr lang="en-US" sz="2000" dirty="0" smtClean="0"/>
              <a:t>Virtual Machines</a:t>
            </a:r>
          </a:p>
          <a:p>
            <a:pPr lvl="1"/>
            <a:r>
              <a:rPr lang="en-US" sz="2000" dirty="0" smtClean="0"/>
              <a:t>Cloud Services</a:t>
            </a:r>
          </a:p>
          <a:p>
            <a:pPr lvl="1"/>
            <a:r>
              <a:rPr lang="en-US" sz="2000" dirty="0" smtClean="0"/>
              <a:t>Batch</a:t>
            </a:r>
          </a:p>
          <a:p>
            <a:r>
              <a:rPr lang="en-US" sz="2400" dirty="0" smtClean="0"/>
              <a:t>Web &amp; Mobile</a:t>
            </a:r>
          </a:p>
          <a:p>
            <a:pPr lvl="1"/>
            <a:r>
              <a:rPr lang="en-US" sz="2000" dirty="0" smtClean="0"/>
              <a:t>Web Apps</a:t>
            </a:r>
          </a:p>
          <a:p>
            <a:pPr lvl="1"/>
            <a:r>
              <a:rPr lang="en-US" sz="2000" dirty="0" smtClean="0"/>
              <a:t>Notification Hubs</a:t>
            </a:r>
          </a:p>
          <a:p>
            <a:r>
              <a:rPr lang="en-US" sz="2400" dirty="0" smtClean="0"/>
              <a:t>Data &amp; Storage</a:t>
            </a:r>
          </a:p>
          <a:p>
            <a:pPr lvl="1"/>
            <a:r>
              <a:rPr lang="en-US" sz="2000" dirty="0" err="1" smtClean="0"/>
              <a:t>DocumentDB</a:t>
            </a:r>
            <a:endParaRPr lang="en-US" sz="2000" dirty="0" smtClean="0"/>
          </a:p>
          <a:p>
            <a:pPr lvl="1"/>
            <a:r>
              <a:rPr lang="en-US" sz="2000" dirty="0" err="1" smtClean="0"/>
              <a:t>Redis</a:t>
            </a:r>
            <a:r>
              <a:rPr lang="en-US" sz="2000" dirty="0" smtClean="0"/>
              <a:t> Cache</a:t>
            </a:r>
          </a:p>
          <a:p>
            <a:pPr lvl="1"/>
            <a:r>
              <a:rPr lang="en-US" sz="2000" dirty="0" smtClean="0"/>
              <a:t>SQL Database</a:t>
            </a:r>
          </a:p>
          <a:p>
            <a:pPr lvl="1"/>
            <a:r>
              <a:rPr lang="en-US" sz="2000" dirty="0" smtClean="0"/>
              <a:t>Blob storage</a:t>
            </a:r>
          </a:p>
          <a:p>
            <a:pPr lvl="1"/>
            <a:r>
              <a:rPr lang="en-US" sz="2000" dirty="0" smtClean="0"/>
              <a:t>Azure Search</a:t>
            </a:r>
          </a:p>
          <a:p>
            <a:pPr lvl="1"/>
            <a:endParaRPr lang="en-US" sz="2000" dirty="0"/>
          </a:p>
        </p:txBody>
      </p:sp>
      <p:sp>
        <p:nvSpPr>
          <p:cNvPr id="4" name="Content Placeholder 3"/>
          <p:cNvSpPr>
            <a:spLocks noGrp="1"/>
          </p:cNvSpPr>
          <p:nvPr>
            <p:ph sz="half" idx="2"/>
          </p:nvPr>
        </p:nvSpPr>
        <p:spPr>
          <a:xfrm>
            <a:off x="6183335" y="1447800"/>
            <a:ext cx="5487829" cy="4733604"/>
          </a:xfrm>
        </p:spPr>
        <p:txBody>
          <a:bodyPr/>
          <a:lstStyle/>
          <a:p>
            <a:r>
              <a:rPr lang="en-US" sz="2400" dirty="0" smtClean="0"/>
              <a:t>Analytics</a:t>
            </a:r>
          </a:p>
          <a:p>
            <a:pPr lvl="1"/>
            <a:r>
              <a:rPr lang="en-US" sz="2000" dirty="0" smtClean="0"/>
              <a:t>HDInsight</a:t>
            </a:r>
          </a:p>
          <a:p>
            <a:pPr lvl="1"/>
            <a:r>
              <a:rPr lang="en-US" sz="2000" dirty="0" smtClean="0"/>
              <a:t>Machine Learning</a:t>
            </a:r>
          </a:p>
          <a:p>
            <a:pPr lvl="1"/>
            <a:r>
              <a:rPr lang="en-US" sz="2000" dirty="0" smtClean="0"/>
              <a:t>Stream Analytics</a:t>
            </a:r>
          </a:p>
          <a:p>
            <a:pPr lvl="1"/>
            <a:r>
              <a:rPr lang="en-US" sz="2000" dirty="0" smtClean="0"/>
              <a:t>Event Hub</a:t>
            </a:r>
          </a:p>
          <a:p>
            <a:r>
              <a:rPr lang="en-US" sz="2400" dirty="0" smtClean="0"/>
              <a:t>Networking</a:t>
            </a:r>
          </a:p>
          <a:p>
            <a:pPr lvl="1"/>
            <a:r>
              <a:rPr lang="en-US" sz="2000" dirty="0" smtClean="0"/>
              <a:t>VPN</a:t>
            </a:r>
          </a:p>
          <a:p>
            <a:pPr lvl="1"/>
            <a:r>
              <a:rPr lang="en-US" sz="2000" dirty="0" smtClean="0"/>
              <a:t>Express Route</a:t>
            </a:r>
          </a:p>
          <a:p>
            <a:r>
              <a:rPr lang="en-US" sz="2400" dirty="0" smtClean="0"/>
              <a:t>Media &amp; CDN</a:t>
            </a:r>
          </a:p>
          <a:p>
            <a:pPr lvl="1"/>
            <a:r>
              <a:rPr lang="en-US" sz="2000" dirty="0" smtClean="0"/>
              <a:t>Media Services</a:t>
            </a:r>
          </a:p>
          <a:p>
            <a:pPr lvl="1"/>
            <a:r>
              <a:rPr lang="en-US" sz="2000" dirty="0" smtClean="0"/>
              <a:t>Full CDN</a:t>
            </a:r>
          </a:p>
          <a:p>
            <a:r>
              <a:rPr lang="en-US" sz="2400" dirty="0" smtClean="0"/>
              <a:t>Identity &amp; Access Management</a:t>
            </a:r>
          </a:p>
          <a:p>
            <a:pPr lvl="1"/>
            <a:r>
              <a:rPr lang="en-US" sz="2000" dirty="0" smtClean="0"/>
              <a:t>Azure Active Directory</a:t>
            </a:r>
            <a:endParaRPr lang="en-US" sz="2000" dirty="0"/>
          </a:p>
        </p:txBody>
      </p:sp>
    </p:spTree>
    <p:extLst>
      <p:ext uri="{BB962C8B-B14F-4D97-AF65-F5344CB8AC3E}">
        <p14:creationId xmlns:p14="http://schemas.microsoft.com/office/powerpoint/2010/main" val="18621371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t>
            </a:r>
            <a:r>
              <a:rPr lang="en-US" b="1" dirty="0" smtClean="0">
                <a:solidFill>
                  <a:srgbClr val="00B0F0"/>
                </a:solidFill>
              </a:rPr>
              <a:t>only</a:t>
            </a:r>
            <a:r>
              <a:rPr lang="en-US" dirty="0" smtClean="0"/>
              <a:t> for what is used</a:t>
            </a:r>
            <a:endParaRPr lang="en-US" dirty="0"/>
          </a:p>
        </p:txBody>
      </p:sp>
      <p:sp>
        <p:nvSpPr>
          <p:cNvPr id="3" name="Content Placeholder 2"/>
          <p:cNvSpPr>
            <a:spLocks noGrp="1"/>
          </p:cNvSpPr>
          <p:nvPr>
            <p:ph idx="1"/>
          </p:nvPr>
        </p:nvSpPr>
        <p:spPr>
          <a:xfrm>
            <a:off x="519248" y="1447800"/>
            <a:ext cx="11151916" cy="3692421"/>
          </a:xfrm>
        </p:spPr>
        <p:txBody>
          <a:bodyPr/>
          <a:lstStyle/>
          <a:p>
            <a:r>
              <a:rPr lang="en-US" dirty="0" smtClean="0"/>
              <a:t>There are zero upfront costs</a:t>
            </a:r>
          </a:p>
          <a:p>
            <a:r>
              <a:rPr lang="en-US" dirty="0" smtClean="0"/>
              <a:t>For virtual machines and web sites, pay by the hour</a:t>
            </a:r>
          </a:p>
          <a:p>
            <a:r>
              <a:rPr lang="en-US" dirty="0" smtClean="0"/>
              <a:t>Scale up and down your solutions as needed</a:t>
            </a:r>
          </a:p>
          <a:p>
            <a:r>
              <a:rPr lang="en-US" dirty="0" smtClean="0"/>
              <a:t>Pay only for services, like Machine Learning, when calculating</a:t>
            </a:r>
          </a:p>
          <a:p>
            <a:r>
              <a:rPr lang="en-US" dirty="0" smtClean="0"/>
              <a:t>Very low storage costs</a:t>
            </a:r>
          </a:p>
          <a:p>
            <a:endParaRPr lang="en-US" dirty="0"/>
          </a:p>
          <a:p>
            <a:r>
              <a:rPr lang="en-US" dirty="0" smtClean="0"/>
              <a:t>Evaluation period is no cost at all – including this training</a:t>
            </a:r>
            <a:endParaRPr lang="en-US" dirty="0"/>
          </a:p>
        </p:txBody>
      </p:sp>
    </p:spTree>
    <p:extLst>
      <p:ext uri="{BB962C8B-B14F-4D97-AF65-F5344CB8AC3E}">
        <p14:creationId xmlns:p14="http://schemas.microsoft.com/office/powerpoint/2010/main" val="17593493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sp>
        <p:nvSpPr>
          <p:cNvPr id="3" name="Content Placeholder 2"/>
          <p:cNvSpPr>
            <a:spLocks noGrp="1"/>
          </p:cNvSpPr>
          <p:nvPr>
            <p:ph idx="1"/>
          </p:nvPr>
        </p:nvSpPr>
        <p:spPr>
          <a:xfrm>
            <a:off x="519248" y="1447800"/>
            <a:ext cx="11151916" cy="916918"/>
          </a:xfrm>
        </p:spPr>
        <p:txBody>
          <a:bodyPr/>
          <a:lstStyle/>
          <a:p>
            <a:r>
              <a:rPr lang="en-US" dirty="0" smtClean="0"/>
              <a:t>Life begins here: https://</a:t>
            </a:r>
            <a:r>
              <a:rPr lang="en-US" dirty="0" err="1" smtClean="0"/>
              <a:t>portal.azure.com</a:t>
            </a:r>
            <a:endParaRPr lang="en-US" dirty="0" smtClean="0"/>
          </a:p>
          <a:p>
            <a:pPr lvl="1"/>
            <a:r>
              <a:rPr lang="en-US" dirty="0" smtClean="0"/>
              <a:t>Individual pages are called blades</a:t>
            </a:r>
            <a:endParaRPr lang="en-US" dirty="0"/>
          </a:p>
        </p:txBody>
      </p:sp>
      <p:pic>
        <p:nvPicPr>
          <p:cNvPr id="5" name="Picture 4"/>
          <p:cNvPicPr>
            <a:picLocks noChangeAspect="1"/>
          </p:cNvPicPr>
          <p:nvPr/>
        </p:nvPicPr>
        <p:blipFill>
          <a:blip r:embed="rId2"/>
          <a:stretch>
            <a:fillRect/>
          </a:stretch>
        </p:blipFill>
        <p:spPr>
          <a:xfrm>
            <a:off x="4023524" y="2364718"/>
            <a:ext cx="4143364" cy="3851024"/>
          </a:xfrm>
          <a:prstGeom prst="rect">
            <a:avLst/>
          </a:prstGeom>
        </p:spPr>
      </p:pic>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a:xfrm>
            <a:off x="519248" y="1447800"/>
            <a:ext cx="11151916" cy="4166269"/>
          </a:xfrm>
        </p:spPr>
        <p:txBody>
          <a:bodyPr/>
          <a:lstStyle/>
          <a:p>
            <a:r>
              <a:rPr lang="en-US" dirty="0" smtClean="0"/>
              <a:t>Linux and Windows Server both supported</a:t>
            </a:r>
          </a:p>
          <a:p>
            <a:r>
              <a:rPr lang="en-US" dirty="0" smtClean="0"/>
              <a:t>Can use remote desktop or SSH and run any workload</a:t>
            </a:r>
          </a:p>
          <a:p>
            <a:r>
              <a:rPr lang="en-US" dirty="0" smtClean="0"/>
              <a:t>You are the admin on the virtual machine</a:t>
            </a:r>
          </a:p>
          <a:p>
            <a:r>
              <a:rPr lang="en-US" dirty="0" smtClean="0"/>
              <a:t>Very durable</a:t>
            </a:r>
          </a:p>
          <a:p>
            <a:pPr lvl="1"/>
            <a:r>
              <a:rPr lang="en-US" dirty="0" smtClean="0"/>
              <a:t>If you reboot, all changes and data </a:t>
            </a:r>
            <a:r>
              <a:rPr lang="en-US" smtClean="0"/>
              <a:t>stored </a:t>
            </a:r>
            <a:r>
              <a:rPr lang="en-US" smtClean="0"/>
              <a:t>on </a:t>
            </a:r>
            <a:r>
              <a:rPr lang="en-US" dirty="0" smtClean="0"/>
              <a:t>disk</a:t>
            </a:r>
          </a:p>
          <a:p>
            <a:r>
              <a:rPr lang="en-US" dirty="0" smtClean="0"/>
              <a:t>Virtual private networking </a:t>
            </a:r>
          </a:p>
          <a:p>
            <a:pPr lvl="1"/>
            <a:r>
              <a:rPr lang="en-US" dirty="0" smtClean="0"/>
              <a:t>VMs can be grouped as part of a private network</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0588" y="4726499"/>
            <a:ext cx="1560576" cy="1560576"/>
          </a:xfrm>
          <a:prstGeom prst="rect">
            <a:avLst/>
          </a:prstGeom>
        </p:spPr>
      </p:pic>
    </p:spTree>
    <p:extLst>
      <p:ext uri="{BB962C8B-B14F-4D97-AF65-F5344CB8AC3E}">
        <p14:creationId xmlns:p14="http://schemas.microsoft.com/office/powerpoint/2010/main" val="14742762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Services</a:t>
            </a:r>
            <a:endParaRPr lang="en-US" dirty="0"/>
          </a:p>
        </p:txBody>
      </p:sp>
      <p:sp>
        <p:nvSpPr>
          <p:cNvPr id="3" name="Content Placeholder 2"/>
          <p:cNvSpPr>
            <a:spLocks noGrp="1"/>
          </p:cNvSpPr>
          <p:nvPr>
            <p:ph idx="1"/>
          </p:nvPr>
        </p:nvSpPr>
        <p:spPr>
          <a:xfrm>
            <a:off x="519248" y="1447800"/>
            <a:ext cx="11151916" cy="4301562"/>
          </a:xfrm>
        </p:spPr>
        <p:txBody>
          <a:bodyPr/>
          <a:lstStyle/>
          <a:p>
            <a:r>
              <a:rPr lang="en-US" dirty="0" smtClean="0"/>
              <a:t>The parts of Azure you care about as </a:t>
            </a:r>
            <a:r>
              <a:rPr lang="en-US" smtClean="0"/>
              <a:t>a researcher!</a:t>
            </a:r>
            <a:endParaRPr lang="en-US" dirty="0" smtClean="0"/>
          </a:p>
          <a:p>
            <a:pPr lvl="1"/>
            <a:r>
              <a:rPr lang="en-US" dirty="0" smtClean="0"/>
              <a:t>Storage</a:t>
            </a:r>
          </a:p>
          <a:p>
            <a:pPr lvl="1"/>
            <a:r>
              <a:rPr lang="en-US" dirty="0" smtClean="0"/>
              <a:t>Machine Learning</a:t>
            </a:r>
          </a:p>
          <a:p>
            <a:pPr lvl="1"/>
            <a:r>
              <a:rPr lang="en-US" dirty="0" smtClean="0"/>
              <a:t>Stream Analytics</a:t>
            </a:r>
          </a:p>
          <a:p>
            <a:pPr lvl="1"/>
            <a:r>
              <a:rPr lang="en-US" dirty="0" smtClean="0"/>
              <a:t>HDInsight (Hadoop, Spark)</a:t>
            </a:r>
          </a:p>
          <a:p>
            <a:pPr lvl="1"/>
            <a:r>
              <a:rPr lang="en-US" dirty="0" smtClean="0"/>
              <a:t>High Performance Computing</a:t>
            </a:r>
          </a:p>
          <a:p>
            <a:pPr lvl="1"/>
            <a:endParaRPr lang="en-US" dirty="0"/>
          </a:p>
          <a:p>
            <a:r>
              <a:rPr lang="en-US" dirty="0" smtClean="0"/>
              <a:t>Each of these have upcoming hands-on labs</a:t>
            </a:r>
          </a:p>
          <a:p>
            <a:pPr lvl="1"/>
            <a:endParaRPr lang="en-US" dirty="0"/>
          </a:p>
        </p:txBody>
      </p:sp>
    </p:spTree>
    <p:extLst>
      <p:ext uri="{BB962C8B-B14F-4D97-AF65-F5344CB8AC3E}">
        <p14:creationId xmlns:p14="http://schemas.microsoft.com/office/powerpoint/2010/main" val="19236129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objects for this section</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Variants</a:t>
            </a:r>
            <a:endParaRPr lang="en-US" dirty="0"/>
          </a:p>
        </p:txBody>
      </p:sp>
      <p:grpSp>
        <p:nvGrpSpPr>
          <p:cNvPr id="62" name="Group 61"/>
          <p:cNvGrpSpPr/>
          <p:nvPr/>
        </p:nvGrpSpPr>
        <p:grpSpPr>
          <a:xfrm>
            <a:off x="251209" y="1102222"/>
            <a:ext cx="11676184" cy="5261982"/>
            <a:chOff x="251209" y="1102222"/>
            <a:chExt cx="11676184" cy="5261982"/>
          </a:xfrm>
        </p:grpSpPr>
        <p:sp>
          <p:nvSpPr>
            <p:cNvPr id="3" name="Left Brace 2"/>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4" name="Rectangle 3"/>
            <p:cNvSpPr/>
            <p:nvPr/>
          </p:nvSpPr>
          <p:spPr bwMode="auto">
            <a:xfrm>
              <a:off x="3206705" y="110222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 name="Group 4"/>
            <p:cNvGrpSpPr/>
            <p:nvPr/>
          </p:nvGrpSpPr>
          <p:grpSpPr>
            <a:xfrm>
              <a:off x="795377" y="1319029"/>
              <a:ext cx="2427913" cy="4790431"/>
              <a:chOff x="855665" y="1583373"/>
              <a:chExt cx="2427913" cy="4790431"/>
            </a:xfrm>
          </p:grpSpPr>
          <p:sp>
            <p:nvSpPr>
              <p:cNvPr id="6" name="Rectangle 5"/>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7" name="Rectangle 6"/>
              <p:cNvSpPr/>
              <p:nvPr/>
            </p:nvSpPr>
            <p:spPr>
              <a:xfrm>
                <a:off x="1396458" y="553798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8" name="Rectangle 7"/>
              <p:cNvSpPr/>
              <p:nvPr/>
            </p:nvSpPr>
            <p:spPr>
              <a:xfrm>
                <a:off x="1396458" y="508316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9" name="Rectangle 8"/>
              <p:cNvSpPr/>
              <p:nvPr/>
            </p:nvSpPr>
            <p:spPr>
              <a:xfrm>
                <a:off x="1396458" y="599280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0" name="Rectangle 9"/>
              <p:cNvSpPr/>
              <p:nvPr/>
            </p:nvSpPr>
            <p:spPr>
              <a:xfrm>
                <a:off x="1396458" y="417353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1" name="Rectangle 10"/>
              <p:cNvSpPr/>
              <p:nvPr/>
            </p:nvSpPr>
            <p:spPr>
              <a:xfrm>
                <a:off x="1396458" y="371871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2" name="Rectangle 11"/>
              <p:cNvSpPr/>
              <p:nvPr/>
            </p:nvSpPr>
            <p:spPr>
              <a:xfrm>
                <a:off x="1396458" y="462834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 name="Rectangle 12"/>
              <p:cNvSpPr/>
              <p:nvPr/>
            </p:nvSpPr>
            <p:spPr>
              <a:xfrm>
                <a:off x="1396458" y="280907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1396458" y="235425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5" name="Rectangle 14"/>
              <p:cNvSpPr/>
              <p:nvPr/>
            </p:nvSpPr>
            <p:spPr>
              <a:xfrm>
                <a:off x="1396458" y="326389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6" name="TextBox 52"/>
              <p:cNvSpPr txBox="1"/>
              <p:nvPr/>
            </p:nvSpPr>
            <p:spPr>
              <a:xfrm>
                <a:off x="855665" y="382089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
          <p:nvSpPr>
            <p:cNvPr id="17" name="Rectangle 16"/>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8" name="Rectangle 17"/>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Left Brace 26"/>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8"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9" name="Left Brace 28"/>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0"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nvGrpSpPr>
            <p:cNvPr id="31" name="Group 30"/>
            <p:cNvGrpSpPr/>
            <p:nvPr/>
          </p:nvGrpSpPr>
          <p:grpSpPr>
            <a:xfrm>
              <a:off x="6461726" y="1319029"/>
              <a:ext cx="2706420" cy="4798706"/>
              <a:chOff x="5979422" y="1583373"/>
              <a:chExt cx="2706420" cy="4798706"/>
            </a:xfrm>
          </p:grpSpPr>
          <p:sp>
            <p:nvSpPr>
              <p:cNvPr id="32" name="Rectangle 31"/>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33" name="Left Brace 32"/>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4"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35" name="Left Brace 34"/>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36" name="TextBox 60"/>
              <p:cNvSpPr txBox="1"/>
              <p:nvPr/>
            </p:nvSpPr>
            <p:spPr>
              <a:xfrm>
                <a:off x="5979422" y="222069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37" name="Rectangle 36"/>
              <p:cNvSpPr/>
              <p:nvPr/>
            </p:nvSpPr>
            <p:spPr>
              <a:xfrm>
                <a:off x="6484238" y="553799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38" name="Rectangle 37"/>
              <p:cNvSpPr/>
              <p:nvPr/>
            </p:nvSpPr>
            <p:spPr>
              <a:xfrm>
                <a:off x="6484238" y="508317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39" name="Rectangle 38"/>
              <p:cNvSpPr/>
              <p:nvPr/>
            </p:nvSpPr>
            <p:spPr>
              <a:xfrm>
                <a:off x="6484238" y="599280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40" name="Rectangle 39"/>
              <p:cNvSpPr/>
              <p:nvPr/>
            </p:nvSpPr>
            <p:spPr>
              <a:xfrm>
                <a:off x="6484238" y="417353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41" name="Rectangle 40"/>
              <p:cNvSpPr/>
              <p:nvPr/>
            </p:nvSpPr>
            <p:spPr>
              <a:xfrm>
                <a:off x="6484238" y="371871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42" name="Rectangle 41"/>
              <p:cNvSpPr/>
              <p:nvPr/>
            </p:nvSpPr>
            <p:spPr>
              <a:xfrm>
                <a:off x="6484238" y="462835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43" name="Rectangle 42"/>
              <p:cNvSpPr/>
              <p:nvPr/>
            </p:nvSpPr>
            <p:spPr>
              <a:xfrm>
                <a:off x="6484238" y="2354257"/>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44" name="Rectangle 43"/>
              <p:cNvSpPr/>
              <p:nvPr/>
            </p:nvSpPr>
            <p:spPr>
              <a:xfrm>
                <a:off x="6484238" y="326389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45" name="Rectangle 44"/>
              <p:cNvSpPr/>
              <p:nvPr/>
            </p:nvSpPr>
            <p:spPr>
              <a:xfrm>
                <a:off x="6484238" y="2809076"/>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grpSp>
          <p:nvGrpSpPr>
            <p:cNvPr id="46" name="Group 45"/>
            <p:cNvGrpSpPr/>
            <p:nvPr/>
          </p:nvGrpSpPr>
          <p:grpSpPr>
            <a:xfrm>
              <a:off x="9463135" y="1319029"/>
              <a:ext cx="2323096" cy="4790431"/>
              <a:chOff x="8980831" y="1583373"/>
              <a:chExt cx="2323096" cy="4790431"/>
            </a:xfrm>
          </p:grpSpPr>
          <p:sp>
            <p:nvSpPr>
              <p:cNvPr id="47" name="Rectangle 46"/>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48"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49" name="Rectangle 48"/>
              <p:cNvSpPr/>
              <p:nvPr/>
            </p:nvSpPr>
            <p:spPr>
              <a:xfrm>
                <a:off x="9040806" y="553798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50" name="Rectangle 49"/>
              <p:cNvSpPr/>
              <p:nvPr/>
            </p:nvSpPr>
            <p:spPr>
              <a:xfrm>
                <a:off x="9040806" y="508316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51" name="Rectangle 50"/>
              <p:cNvSpPr/>
              <p:nvPr/>
            </p:nvSpPr>
            <p:spPr>
              <a:xfrm>
                <a:off x="9040806" y="417353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52" name="Rectangle 51"/>
              <p:cNvSpPr/>
              <p:nvPr/>
            </p:nvSpPr>
            <p:spPr>
              <a:xfrm>
                <a:off x="9040806" y="371871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53" name="Rectangle 52"/>
              <p:cNvSpPr/>
              <p:nvPr/>
            </p:nvSpPr>
            <p:spPr>
              <a:xfrm>
                <a:off x="9040806" y="462834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54" name="Rectangle 53"/>
              <p:cNvSpPr/>
              <p:nvPr/>
            </p:nvSpPr>
            <p:spPr>
              <a:xfrm>
                <a:off x="9040806" y="235425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55" name="Rectangle 54"/>
              <p:cNvSpPr/>
              <p:nvPr/>
            </p:nvSpPr>
            <p:spPr>
              <a:xfrm>
                <a:off x="9040806" y="3263892"/>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56" name="Rectangle 55"/>
              <p:cNvSpPr/>
              <p:nvPr/>
            </p:nvSpPr>
            <p:spPr>
              <a:xfrm>
                <a:off x="9040806" y="280907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57" name="Rectangle 56"/>
              <p:cNvSpPr/>
              <p:nvPr/>
            </p:nvSpPr>
            <p:spPr>
              <a:xfrm>
                <a:off x="9040806" y="599280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grpSp>
        <p:pic>
          <p:nvPicPr>
            <p:cNvPr id="58"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5815" y="535010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 name="Left Brace 58"/>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pic>
          <p:nvPicPr>
            <p:cNvPr id="60"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1793" y="5359844"/>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 name="Rectangle 60"/>
            <p:cNvSpPr/>
            <p:nvPr/>
          </p:nvSpPr>
          <p:spPr bwMode="auto">
            <a:xfrm flipH="1">
              <a:off x="251209" y="110222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309008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 of TX, Austin, U. of CA, &amp; U. of IL, Urbana-Champaign</a:t>
            </a:r>
          </a:p>
          <a:p>
            <a:pPr lvl="1"/>
            <a:r>
              <a:rPr lang="en-US" dirty="0" smtClean="0"/>
              <a:t>Flood prediction system</a:t>
            </a:r>
          </a:p>
          <a:p>
            <a:r>
              <a:rPr lang="en-US" dirty="0" smtClean="0"/>
              <a:t>Needed to scale out custom software</a:t>
            </a:r>
          </a:p>
          <a:p>
            <a:pPr lvl="1"/>
            <a:r>
              <a:rPr lang="en-US" dirty="0" smtClean="0"/>
              <a:t>RAPID (Routing Application for Parallel 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err="1" smtClean="0"/>
              <a:t>Molplex</a:t>
            </a:r>
            <a:r>
              <a:rPr lang="en-US" dirty="0" smtClean="0"/>
              <a:t>: Clouds against Disease</a:t>
            </a:r>
          </a:p>
          <a:p>
            <a:pPr lvl="1"/>
            <a:r>
              <a:rPr lang="en-US" dirty="0" smtClean="0"/>
              <a:t>Spun off from VENUS-C (EU funded project) at Newcastle U.</a:t>
            </a:r>
          </a:p>
          <a:p>
            <a:pPr lvl="1"/>
            <a:r>
              <a:rPr lang="en-US" dirty="0" smtClean="0"/>
              <a:t>http://</a:t>
            </a:r>
            <a:r>
              <a:rPr lang="en-US" dirty="0" err="1" smtClean="0"/>
              <a:t>molplex.com</a:t>
            </a:r>
            <a:endParaRPr lang="en-US" dirty="0" smtClean="0"/>
          </a:p>
          <a:p>
            <a:r>
              <a:rPr lang="en-US" dirty="0" smtClean="0"/>
              <a:t>Looks for toxicity prediction to speed up drug research</a:t>
            </a:r>
          </a:p>
          <a:p>
            <a:pPr lvl="1"/>
            <a:r>
              <a:rPr lang="en-US" dirty="0" smtClean="0"/>
              <a:t>Sifts through massive databases looking for chemical structure and biological effect</a:t>
            </a:r>
          </a:p>
          <a:p>
            <a:r>
              <a:rPr lang="en-US" dirty="0" smtClean="0"/>
              <a:t>Built on worker-role implementation</a:t>
            </a:r>
          </a:p>
          <a:p>
            <a:pPr lvl="1"/>
            <a:r>
              <a:rPr lang="en-US" dirty="0" smtClean="0"/>
              <a:t>Researchers submit “Generic Worker” job; system handles the rest</a:t>
            </a:r>
          </a:p>
          <a:p>
            <a:pPr lvl="1"/>
            <a:endParaRPr lang="en-US" dirty="0"/>
          </a:p>
        </p:txBody>
      </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436984"/>
          </a:xfrm>
        </p:spPr>
        <p:txBody>
          <a:bodyPr/>
          <a:lstStyle/>
          <a:p>
            <a:r>
              <a:rPr lang="en-US" dirty="0" smtClean="0"/>
              <a:t>Readmissions Score as a Service</a:t>
            </a:r>
          </a:p>
          <a:p>
            <a:pPr lvl="1"/>
            <a:r>
              <a:rPr lang="en-US" dirty="0" smtClean="0"/>
              <a:t>U. of WA, Tacoma</a:t>
            </a:r>
          </a:p>
          <a:p>
            <a:pPr lvl="1"/>
            <a:r>
              <a:rPr lang="en-US" dirty="0"/>
              <a:t>http://</a:t>
            </a:r>
            <a:r>
              <a:rPr lang="en-US" dirty="0" err="1" smtClean="0"/>
              <a:t>cwds.uw.edu</a:t>
            </a:r>
            <a:r>
              <a:rPr lang="en-US" dirty="0" smtClean="0"/>
              <a:t>/readmissions-score-serviceraas-0</a:t>
            </a:r>
          </a:p>
          <a:p>
            <a:r>
              <a:rPr lang="en-US" dirty="0" smtClean="0"/>
              <a:t>Predicts the risk-of-readmission factor for medical patients</a:t>
            </a:r>
          </a:p>
          <a:p>
            <a:pPr lvl="1"/>
            <a:r>
              <a:rPr lang="en-US" dirty="0" smtClean="0"/>
              <a:t>20% of Medicare patients readmitted; cost $26B a year</a:t>
            </a:r>
          </a:p>
          <a:p>
            <a:r>
              <a:rPr lang="en-US" dirty="0" smtClean="0"/>
              <a:t>Built entirely on Azure Machine Language</a:t>
            </a:r>
          </a:p>
          <a:p>
            <a:pPr lvl="1"/>
            <a:r>
              <a:rPr lang="en-US" dirty="0" smtClean="0"/>
              <a:t>Exposed as a web service</a:t>
            </a:r>
          </a:p>
          <a:p>
            <a:r>
              <a:rPr lang="en-US" dirty="0" smtClean="0"/>
              <a:t>Helps hospitals focus on high-risk patients and reduce costs</a:t>
            </a:r>
          </a:p>
          <a:p>
            <a:pPr lvl="1"/>
            <a:endParaRPr lang="en-US" dirty="0"/>
          </a:p>
        </p:txBody>
      </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 platform with massive open 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659</TotalTime>
  <Words>1389</Words>
  <Application>Microsoft Office PowerPoint</Application>
  <PresentationFormat>Widescreen</PresentationFormat>
  <Paragraphs>275</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Cloud Computing Variants</vt:lpstr>
      <vt:lpstr>Infrastructure as a Service</vt:lpstr>
      <vt:lpstr>Platform as a Service</vt:lpstr>
      <vt:lpstr>Software as a Service</vt:lpstr>
      <vt:lpstr>Microsoft Azure LOVES EVERYONE!</vt:lpstr>
      <vt:lpstr>Azure Datacenter Regions</vt:lpstr>
      <vt:lpstr>PowerPoint Presentation</vt:lpstr>
      <vt:lpstr>Azure’s Focus on Trust</vt:lpstr>
      <vt:lpstr>Microsoft Azure Services (Partial List)</vt:lpstr>
      <vt:lpstr>Pay only for what is used</vt:lpstr>
      <vt:lpstr>Microsoft Azure Portal</vt:lpstr>
      <vt:lpstr>Virtual Machines</vt:lpstr>
      <vt:lpstr>Microsoft Azure Services</vt:lpstr>
      <vt:lpstr>Hands-On 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42</cp:revision>
  <dcterms:created xsi:type="dcterms:W3CDTF">2015-09-13T19:29:02Z</dcterms:created>
  <dcterms:modified xsi:type="dcterms:W3CDTF">2015-10-06T17:33:20Z</dcterms:modified>
</cp:coreProperties>
</file>