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9"/>
  </p:notesMasterIdLst>
  <p:sldIdLst>
    <p:sldId id="256" r:id="rId2"/>
    <p:sldId id="257" r:id="rId3"/>
    <p:sldId id="260" r:id="rId4"/>
    <p:sldId id="262" r:id="rId5"/>
    <p:sldId id="263" r:id="rId6"/>
    <p:sldId id="278" r:id="rId7"/>
    <p:sldId id="279" r:id="rId8"/>
    <p:sldId id="280" r:id="rId9"/>
    <p:sldId id="259" r:id="rId10"/>
    <p:sldId id="264" r:id="rId11"/>
    <p:sldId id="266" r:id="rId12"/>
    <p:sldId id="281" r:id="rId13"/>
    <p:sldId id="268" r:id="rId14"/>
    <p:sldId id="282" r:id="rId15"/>
    <p:sldId id="269"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63"/>
            <p14:sldId id="278"/>
            <p14:sldId id="279"/>
            <p14:sldId id="280"/>
          </p14:sldIdLst>
        </p14:section>
        <p14:section name="Microsoft Azure" id="{6680163A-2F54-0A40-8529-487E5D5E3C8E}">
          <p14:sldIdLst>
            <p14:sldId id="259"/>
            <p14:sldId id="264"/>
            <p14:sldId id="266"/>
            <p14:sldId id="281"/>
            <p14:sldId id="268"/>
            <p14:sldId id="282"/>
            <p14:sldId id="269"/>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6839" autoAdjust="0"/>
  </p:normalViewPr>
  <p:slideViewPr>
    <p:cSldViewPr snapToGrid="0">
      <p:cViewPr varScale="1">
        <p:scale>
          <a:sx n="91" d="100"/>
          <a:sy n="91" d="100"/>
        </p:scale>
        <p:origin x="10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Capture research domains in the IaaS, </a:t>
            </a:r>
            <a:r>
              <a:rPr lang="en-US" b="0" dirty="0" err="1" smtClean="0"/>
              <a:t>PaaS</a:t>
            </a:r>
            <a:r>
              <a:rPr lang="en-US" b="0" dirty="0" smtClean="0"/>
              <a:t>, SaaS examples</a:t>
            </a:r>
          </a:p>
          <a:p>
            <a:endParaRPr lang="en-US" b="0" dirty="0" smtClean="0"/>
          </a:p>
          <a:p>
            <a:r>
              <a:rPr lang="en-US" b="0" dirty="0" smtClean="0"/>
              <a:t>(IaaS) not having to manage a cluster for your research </a:t>
            </a:r>
          </a:p>
          <a:p>
            <a:r>
              <a:rPr lang="en-US" b="0" dirty="0" smtClean="0"/>
              <a:t>(</a:t>
            </a:r>
            <a:r>
              <a:rPr lang="en-US" b="0" dirty="0" err="1" smtClean="0"/>
              <a:t>PaaS</a:t>
            </a:r>
            <a:r>
              <a:rPr lang="en-US" b="0" dirty="0" smtClean="0"/>
              <a:t>)</a:t>
            </a:r>
            <a:r>
              <a:rPr lang="en-US" b="0" baseline="0" dirty="0" smtClean="0"/>
              <a:t> </a:t>
            </a:r>
            <a:r>
              <a:rPr lang="en-US" b="0" dirty="0" smtClean="0"/>
              <a:t>running Python scripts for your research </a:t>
            </a:r>
          </a:p>
          <a:p>
            <a:r>
              <a:rPr lang="en-US" b="0" dirty="0" smtClean="0"/>
              <a:t>(SaaS)</a:t>
            </a:r>
            <a:r>
              <a:rPr lang="en-US" b="0" baseline="0" dirty="0" smtClean="0"/>
              <a:t> </a:t>
            </a:r>
            <a:r>
              <a:rPr lang="en-US" b="0" dirty="0" smtClean="0"/>
              <a:t>providing weather simulations to your collaborators where they just enter parameters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83569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29926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39081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609764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202836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14</a:t>
            </a:fld>
            <a:endParaRPr lang="en-US"/>
          </a:p>
        </p:txBody>
      </p:sp>
    </p:spTree>
    <p:extLst>
      <p:ext uri="{BB962C8B-B14F-4D97-AF65-F5344CB8AC3E}">
        <p14:creationId xmlns:p14="http://schemas.microsoft.com/office/powerpoint/2010/main" val="2443964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1052273"/>
            <a:ext cx="3782992" cy="2055497"/>
            <a:chOff x="69453" y="1051654"/>
            <a:chExt cx="3783977" cy="205603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1051654"/>
              <a:ext cx="3679529" cy="1379198"/>
            </a:xfrm>
            <a:prstGeom prst="rect">
              <a:avLst/>
            </a:prstGeom>
          </p:spPr>
          <p:txBody>
            <a:bodyPr wrap="square" anchor="ctr">
              <a:spAutoFit/>
            </a:bodyPr>
            <a:lstStyle/>
            <a:p>
              <a:pPr algn="ctr">
                <a:lnSpc>
                  <a:spcPct val="95000"/>
                </a:lnSpc>
                <a:buSzPct val="90000"/>
              </a:pPr>
              <a:r>
                <a:rPr lang="en-US" sz="8800" dirty="0" smtClean="0">
                  <a:solidFill>
                    <a:srgbClr val="00B0F0"/>
                  </a:solidFill>
                  <a:latin typeface="Segoe UI Light" panose="020B0502040204020203" pitchFamily="34" charset="0"/>
                  <a:cs typeface="Segoe UI Light" panose="020B0502040204020203" pitchFamily="34" charset="0"/>
                </a:rPr>
                <a:t>&gt;500m</a:t>
              </a:r>
              <a:endParaRPr lang="en-US" sz="88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743001"/>
            <a:ext cx="3909025" cy="1438419"/>
            <a:chOff x="3993501" y="3743084"/>
            <a:chExt cx="3910044" cy="1438793"/>
          </a:xfrm>
        </p:grpSpPr>
        <p:sp>
          <p:nvSpPr>
            <p:cNvPr id="15" name="Rectangle 14"/>
            <p:cNvSpPr/>
            <p:nvPr/>
          </p:nvSpPr>
          <p:spPr>
            <a:xfrm>
              <a:off x="3993501" y="3802679"/>
              <a:ext cx="2578224" cy="1379198"/>
            </a:xfrm>
            <a:prstGeom prst="rect">
              <a:avLst/>
            </a:prstGeom>
          </p:spPr>
          <p:txBody>
            <a:bodyPr wrap="square" anchor="b">
              <a:spAutoFit/>
            </a:bodyPr>
            <a:lstStyle/>
            <a:p>
              <a:pPr algn="ctr">
                <a:lnSpc>
                  <a:spcPct val="95000"/>
                </a:lnSpc>
                <a:buSzPct val="90000"/>
              </a:pPr>
              <a:r>
                <a:rPr lang="en-US" sz="8800" spc="-294" dirty="0" smtClean="0">
                  <a:solidFill>
                    <a:srgbClr val="00B0F0"/>
                  </a:solidFill>
                  <a:latin typeface="Segoe UI Light" panose="020B0502040204020203" pitchFamily="34" charset="0"/>
                  <a:cs typeface="Segoe UI Light" panose="020B0502040204020203" pitchFamily="34" charset="0"/>
                </a:rPr>
                <a:t>&gt;777</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750403"/>
            <a:ext cx="4667028" cy="1388266"/>
            <a:chOff x="8097236" y="3750487"/>
            <a:chExt cx="4668244" cy="1388628"/>
          </a:xfrm>
        </p:grpSpPr>
        <p:grpSp>
          <p:nvGrpSpPr>
            <p:cNvPr id="18" name="Group 17"/>
            <p:cNvGrpSpPr/>
            <p:nvPr/>
          </p:nvGrpSpPr>
          <p:grpSpPr>
            <a:xfrm>
              <a:off x="8097236" y="3750487"/>
              <a:ext cx="4668244" cy="1388628"/>
              <a:chOff x="8097236" y="3750487"/>
              <a:chExt cx="4668244" cy="1388628"/>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750487"/>
                <a:ext cx="2492813" cy="1145227"/>
              </a:xfrm>
              <a:prstGeom prst="rect">
                <a:avLst/>
              </a:prstGeom>
            </p:spPr>
            <p:txBody>
              <a:bodyPr wrap="square" anchor="ctr">
                <a:spAutoFit/>
              </a:bodyPr>
              <a:lstStyle/>
              <a:p>
                <a:pPr>
                  <a:lnSpc>
                    <a:spcPct val="95000"/>
                  </a:lnSpc>
                  <a:buSzPct val="90000"/>
                </a:pPr>
                <a:r>
                  <a:rPr lang="en-US" sz="7200" dirty="0" smtClean="0">
                    <a:solidFill>
                      <a:srgbClr val="00B0F0"/>
                    </a:solidFill>
                    <a:latin typeface="Segoe UI Light" panose="020B0502040204020203" pitchFamily="34" charset="0"/>
                    <a:cs typeface="Segoe UI Light" panose="020B0502040204020203" pitchFamily="34" charset="0"/>
                  </a:rPr>
                  <a:t>&gt;80%</a:t>
                </a:r>
                <a:endParaRPr lang="en-US" sz="7200"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369428"/>
            </a:xfrm>
            <a:prstGeom prst="rect">
              <a:avLst/>
            </a:prstGeom>
            <a:noFill/>
          </p:spPr>
          <p:txBody>
            <a:bodyPr wrap="square" rtlCol="0">
              <a:spAutoFit/>
            </a:bodyPr>
            <a:lstStyle/>
            <a:p>
              <a:r>
                <a:rPr lang="en-US" dirty="0" smtClean="0">
                  <a:solidFill>
                    <a:srgbClr val="00B0F0"/>
                  </a:solidFill>
                  <a:latin typeface="+mj-lt"/>
                </a:rPr>
                <a:t>authentications/</a:t>
              </a:r>
              <a:r>
                <a:rPr lang="en-US" dirty="0" err="1" smtClean="0">
                  <a:solidFill>
                    <a:srgbClr val="00B0F0"/>
                  </a:solidFill>
                  <a:latin typeface="+mj-lt"/>
                </a:rPr>
                <a:t>wk</a:t>
              </a:r>
              <a:endParaRPr lang="en-US"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Compliance</a:t>
            </a:r>
            <a:endParaRPr lang="en-US" dirty="0"/>
          </a:p>
        </p:txBody>
      </p:sp>
      <p:sp>
        <p:nvSpPr>
          <p:cNvPr id="3" name="Content Placeholder 2"/>
          <p:cNvSpPr>
            <a:spLocks noGrp="1"/>
          </p:cNvSpPr>
          <p:nvPr>
            <p:ph idx="1"/>
          </p:nvPr>
        </p:nvSpPr>
        <p:spPr>
          <a:xfrm>
            <a:off x="519248" y="1447800"/>
            <a:ext cx="7272470" cy="5876993"/>
          </a:xfrm>
        </p:spPr>
        <p:txBody>
          <a:bodyPr/>
          <a:lstStyle/>
          <a:p>
            <a:r>
              <a:rPr lang="en-US" dirty="0" smtClean="0"/>
              <a:t>See the full list</a:t>
            </a:r>
          </a:p>
          <a:p>
            <a:pPr lvl="1"/>
            <a:r>
              <a:rPr lang="en-US" dirty="0"/>
              <a:t>https://</a:t>
            </a:r>
            <a:r>
              <a:rPr lang="en-US" dirty="0" err="1"/>
              <a:t>azure.microsoft.com</a:t>
            </a:r>
            <a:r>
              <a:rPr lang="en-US" dirty="0"/>
              <a:t>/en-us/support/trust-center/compliance</a:t>
            </a:r>
            <a:r>
              <a:rPr lang="en-US" dirty="0" smtClean="0"/>
              <a:t>/</a:t>
            </a:r>
          </a:p>
          <a:p>
            <a:r>
              <a:rPr lang="en-US" dirty="0" smtClean="0"/>
              <a:t>Full HIPPA compliance</a:t>
            </a:r>
          </a:p>
          <a:p>
            <a:r>
              <a:rPr lang="en-US" dirty="0" smtClean="0"/>
              <a:t>Multiple national government </a:t>
            </a:r>
            <a:br>
              <a:rPr lang="en-US" dirty="0" smtClean="0"/>
            </a:br>
            <a:r>
              <a:rPr lang="en-US" dirty="0" smtClean="0"/>
              <a:t>compliance</a:t>
            </a:r>
          </a:p>
          <a:p>
            <a:r>
              <a:rPr lang="en-US" dirty="0" smtClean="0"/>
              <a:t>Strict privacy adherence</a:t>
            </a:r>
          </a:p>
          <a:p>
            <a:pPr lvl="1"/>
            <a:r>
              <a:rPr lang="en-US" dirty="0" smtClean="0"/>
              <a:t>EU Model Clauses</a:t>
            </a:r>
          </a:p>
          <a:p>
            <a:pPr lvl="1"/>
            <a:r>
              <a:rPr lang="en-US" dirty="0" smtClean="0"/>
              <a:t>Safe Harbor</a:t>
            </a:r>
          </a:p>
          <a:p>
            <a:pPr lvl="1"/>
            <a:r>
              <a:rPr lang="nb-NO" dirty="0" smtClean="0"/>
              <a:t>ISO/IEC </a:t>
            </a:r>
            <a:r>
              <a:rPr lang="nb-NO" dirty="0"/>
              <a:t>27018</a:t>
            </a:r>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7522249" y="1447800"/>
            <a:ext cx="4148917" cy="4643907"/>
          </a:xfrm>
          <a:prstGeom prst="rect">
            <a:avLst/>
          </a:prstGeom>
          <a:ln>
            <a:solidFill>
              <a:schemeClr val="tx1">
                <a:lumMod val="25000"/>
                <a:lumOff val="75000"/>
              </a:schemeClr>
            </a:solidFill>
          </a:ln>
        </p:spPr>
      </p:pic>
    </p:spTree>
    <p:extLst>
      <p:ext uri="{BB962C8B-B14F-4D97-AF65-F5344CB8AC3E}">
        <p14:creationId xmlns:p14="http://schemas.microsoft.com/office/powerpoint/2010/main" val="14006091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 (Partial List)</a:t>
            </a:r>
            <a:endParaRPr lang="en-US" dirty="0"/>
          </a:p>
        </p:txBody>
      </p:sp>
      <p:sp>
        <p:nvSpPr>
          <p:cNvPr id="3" name="Content Placeholder 2"/>
          <p:cNvSpPr>
            <a:spLocks noGrp="1"/>
          </p:cNvSpPr>
          <p:nvPr>
            <p:ph sz="half" idx="1"/>
          </p:nvPr>
        </p:nvSpPr>
        <p:spPr>
          <a:xfrm>
            <a:off x="519248" y="1447800"/>
            <a:ext cx="5487829" cy="4869025"/>
          </a:xfrm>
        </p:spPr>
        <p:txBody>
          <a:bodyPr/>
          <a:lstStyle/>
          <a:p>
            <a:r>
              <a:rPr lang="en-US" sz="2400" dirty="0" smtClean="0"/>
              <a:t>Compute</a:t>
            </a:r>
          </a:p>
          <a:p>
            <a:pPr lvl="1"/>
            <a:r>
              <a:rPr lang="en-US" sz="2000" dirty="0" smtClean="0">
                <a:solidFill>
                  <a:schemeClr val="accent2"/>
                </a:solidFill>
              </a:rPr>
              <a:t>Virtual Machines</a:t>
            </a:r>
          </a:p>
          <a:p>
            <a:pPr lvl="1"/>
            <a:r>
              <a:rPr lang="en-US" sz="2000" dirty="0" smtClean="0"/>
              <a:t>Cloud Services</a:t>
            </a:r>
          </a:p>
          <a:p>
            <a:pPr lvl="1"/>
            <a:r>
              <a:rPr lang="en-US" sz="2000" dirty="0" smtClean="0"/>
              <a:t>Batch</a:t>
            </a:r>
          </a:p>
          <a:p>
            <a:r>
              <a:rPr lang="en-US" sz="2400" dirty="0" smtClean="0"/>
              <a:t>Web &amp; Mobile</a:t>
            </a:r>
          </a:p>
          <a:p>
            <a:pPr lvl="1"/>
            <a:r>
              <a:rPr lang="en-US" sz="2000" dirty="0" smtClean="0"/>
              <a:t>Web Apps</a:t>
            </a:r>
          </a:p>
          <a:p>
            <a:pPr lvl="1"/>
            <a:r>
              <a:rPr lang="en-US" sz="2000" dirty="0" smtClean="0"/>
              <a:t>Notification Hubs</a:t>
            </a:r>
          </a:p>
          <a:p>
            <a:r>
              <a:rPr lang="en-US" sz="2400" dirty="0" smtClean="0"/>
              <a:t>Data &amp; Storage</a:t>
            </a:r>
          </a:p>
          <a:p>
            <a:pPr lvl="1"/>
            <a:r>
              <a:rPr lang="en-US" sz="2000" dirty="0" err="1" smtClean="0"/>
              <a:t>DocumentDB</a:t>
            </a:r>
            <a:endParaRPr lang="en-US" sz="2000" dirty="0" smtClean="0"/>
          </a:p>
          <a:p>
            <a:pPr lvl="1"/>
            <a:r>
              <a:rPr lang="en-US" sz="2000" dirty="0" err="1" smtClean="0"/>
              <a:t>Redis</a:t>
            </a:r>
            <a:r>
              <a:rPr lang="en-US" sz="2000" dirty="0" smtClean="0"/>
              <a:t> Cache</a:t>
            </a:r>
          </a:p>
          <a:p>
            <a:pPr lvl="1"/>
            <a:r>
              <a:rPr lang="en-US" sz="2000" dirty="0" smtClean="0"/>
              <a:t>SQL Database</a:t>
            </a:r>
          </a:p>
          <a:p>
            <a:pPr lvl="1"/>
            <a:r>
              <a:rPr lang="en-US" sz="2000" dirty="0" smtClean="0">
                <a:solidFill>
                  <a:schemeClr val="accent2"/>
                </a:solidFill>
              </a:rPr>
              <a:t>Blob storage</a:t>
            </a:r>
          </a:p>
          <a:p>
            <a:pPr lvl="1"/>
            <a:r>
              <a:rPr lang="en-US" sz="2000" dirty="0" smtClean="0"/>
              <a:t>Azure Search</a:t>
            </a:r>
          </a:p>
          <a:p>
            <a:pPr lvl="1"/>
            <a:endParaRPr lang="en-US" sz="2000" dirty="0"/>
          </a:p>
        </p:txBody>
      </p:sp>
      <p:sp>
        <p:nvSpPr>
          <p:cNvPr id="4" name="Content Placeholder 3"/>
          <p:cNvSpPr>
            <a:spLocks noGrp="1"/>
          </p:cNvSpPr>
          <p:nvPr>
            <p:ph sz="half" idx="2"/>
          </p:nvPr>
        </p:nvSpPr>
        <p:spPr>
          <a:xfrm>
            <a:off x="6183335" y="1447800"/>
            <a:ext cx="5487829" cy="4733604"/>
          </a:xfrm>
        </p:spPr>
        <p:txBody>
          <a:bodyPr/>
          <a:lstStyle/>
          <a:p>
            <a:r>
              <a:rPr lang="en-US" sz="2400" dirty="0" smtClean="0"/>
              <a:t>Analytics</a:t>
            </a:r>
          </a:p>
          <a:p>
            <a:pPr lvl="1"/>
            <a:r>
              <a:rPr lang="en-US" sz="2000" dirty="0" smtClean="0">
                <a:solidFill>
                  <a:schemeClr val="accent2"/>
                </a:solidFill>
              </a:rPr>
              <a:t>HDInsight</a:t>
            </a:r>
          </a:p>
          <a:p>
            <a:pPr lvl="1"/>
            <a:r>
              <a:rPr lang="en-US" sz="2000" dirty="0" smtClean="0">
                <a:solidFill>
                  <a:schemeClr val="accent2"/>
                </a:solidFill>
              </a:rPr>
              <a:t>Machine Learning</a:t>
            </a:r>
          </a:p>
          <a:p>
            <a:pPr lvl="1"/>
            <a:r>
              <a:rPr lang="en-US" sz="2000" dirty="0" smtClean="0">
                <a:solidFill>
                  <a:schemeClr val="accent2"/>
                </a:solidFill>
              </a:rPr>
              <a:t>Stream Analytics</a:t>
            </a:r>
          </a:p>
          <a:p>
            <a:pPr lvl="1"/>
            <a:r>
              <a:rPr lang="en-US" sz="2000" dirty="0" smtClean="0">
                <a:solidFill>
                  <a:schemeClr val="accent2"/>
                </a:solidFill>
              </a:rPr>
              <a:t>Event </a:t>
            </a:r>
            <a:r>
              <a:rPr lang="en-US" sz="2000" dirty="0" smtClean="0">
                <a:solidFill>
                  <a:schemeClr val="accent2"/>
                </a:solidFill>
              </a:rPr>
              <a:t>Hubs</a:t>
            </a:r>
            <a:endParaRPr lang="en-US" sz="2000" dirty="0" smtClean="0">
              <a:solidFill>
                <a:schemeClr val="accent2"/>
              </a:solidFill>
            </a:endParaRPr>
          </a:p>
          <a:p>
            <a:r>
              <a:rPr lang="en-US" sz="2400" dirty="0" smtClean="0"/>
              <a:t>Networking</a:t>
            </a:r>
          </a:p>
          <a:p>
            <a:pPr lvl="1"/>
            <a:r>
              <a:rPr lang="en-US" sz="2000" dirty="0" smtClean="0"/>
              <a:t>VPN</a:t>
            </a:r>
          </a:p>
          <a:p>
            <a:pPr lvl="1"/>
            <a:r>
              <a:rPr lang="en-US" sz="2000" dirty="0" smtClean="0"/>
              <a:t>Express Route</a:t>
            </a:r>
          </a:p>
          <a:p>
            <a:r>
              <a:rPr lang="en-US" sz="2400" dirty="0" smtClean="0"/>
              <a:t>Media &amp; CDN</a:t>
            </a:r>
          </a:p>
          <a:p>
            <a:pPr lvl="1"/>
            <a:r>
              <a:rPr lang="en-US" sz="2000" dirty="0" smtClean="0"/>
              <a:t>Media Services</a:t>
            </a:r>
          </a:p>
          <a:p>
            <a:pPr lvl="1"/>
            <a:r>
              <a:rPr lang="en-US" sz="2000" dirty="0" smtClean="0"/>
              <a:t>Full CDN</a:t>
            </a:r>
          </a:p>
          <a:p>
            <a:r>
              <a:rPr lang="en-US" sz="2400" dirty="0" smtClean="0"/>
              <a:t>Identity &amp; Access Management</a:t>
            </a:r>
          </a:p>
          <a:p>
            <a:pPr lvl="1"/>
            <a:r>
              <a:rPr lang="en-US" sz="2000" dirty="0" smtClean="0"/>
              <a:t>Azure Active Directory</a:t>
            </a:r>
            <a:endParaRPr lang="en-US" sz="2000" dirty="0"/>
          </a:p>
        </p:txBody>
      </p:sp>
    </p:spTree>
    <p:extLst>
      <p:ext uri="{BB962C8B-B14F-4D97-AF65-F5344CB8AC3E}">
        <p14:creationId xmlns:p14="http://schemas.microsoft.com/office/powerpoint/2010/main" val="186213719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Services Work Together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pic>
        <p:nvPicPr>
          <p:cNvPr id="4" name="Picture 3"/>
          <p:cNvPicPr>
            <a:picLocks noChangeAspect="1"/>
          </p:cNvPicPr>
          <p:nvPr/>
        </p:nvPicPr>
        <p:blipFill>
          <a:blip r:embed="rId2"/>
          <a:stretch>
            <a:fillRect/>
          </a:stretch>
        </p:blipFill>
        <p:spPr>
          <a:xfrm>
            <a:off x="2588957" y="2093986"/>
            <a:ext cx="7012500" cy="3908201"/>
          </a:xfrm>
          <a:prstGeom prst="rect">
            <a:avLst/>
          </a:prstGeom>
        </p:spPr>
      </p:pic>
      <p:sp>
        <p:nvSpPr>
          <p:cNvPr id="6" name="TextBox 5"/>
          <p:cNvSpPr txBox="1"/>
          <p:nvPr/>
        </p:nvSpPr>
        <p:spPr>
          <a:xfrm>
            <a:off x="519248" y="1258244"/>
            <a:ext cx="11151917" cy="553998"/>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accent2"/>
                </a:solidFill>
                <a:latin typeface="Segoe UI Light" panose="020B0502040204020203" pitchFamily="34" charset="0"/>
                <a:cs typeface="Segoe UI Light" panose="020B0502040204020203" pitchFamily="34" charset="0"/>
              </a:rPr>
              <a:t>Life begins at https://portal.azure.com</a:t>
            </a:r>
            <a:endParaRPr lang="en-US" sz="4000" dirty="0">
              <a:solidFill>
                <a:schemeClr val="accent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a:t>
            </a:r>
            <a:r>
              <a:rPr lang="en-US" dirty="0" smtClean="0"/>
              <a:t>objectives</a:t>
            </a:r>
            <a:endParaRPr lang="en-US" dirty="0" smtClean="0"/>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smtClean="0"/>
              <a:t>Cloud</a:t>
            </a:r>
            <a:r>
              <a:rPr lang="en-US" dirty="0" smtClean="0"/>
              <a:t>?</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Variants</a:t>
            </a:r>
            <a:endParaRPr lang="en-US" dirty="0"/>
          </a:p>
        </p:txBody>
      </p:sp>
      <p:grpSp>
        <p:nvGrpSpPr>
          <p:cNvPr id="62" name="Group 61"/>
          <p:cNvGrpSpPr/>
          <p:nvPr/>
        </p:nvGrpSpPr>
        <p:grpSpPr>
          <a:xfrm>
            <a:off x="251209" y="1102222"/>
            <a:ext cx="11676184" cy="5261982"/>
            <a:chOff x="251209" y="1102222"/>
            <a:chExt cx="11676184" cy="5261982"/>
          </a:xfrm>
        </p:grpSpPr>
        <p:sp>
          <p:nvSpPr>
            <p:cNvPr id="3" name="Left Brace 2"/>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4" name="Rectangle 3"/>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 name="Group 4"/>
            <p:cNvGrpSpPr/>
            <p:nvPr/>
          </p:nvGrpSpPr>
          <p:grpSpPr>
            <a:xfrm>
              <a:off x="795377" y="1319029"/>
              <a:ext cx="2427913" cy="4790431"/>
              <a:chOff x="855665" y="1583373"/>
              <a:chExt cx="2427913" cy="4790431"/>
            </a:xfrm>
          </p:grpSpPr>
          <p:sp>
            <p:nvSpPr>
              <p:cNvPr id="6" name="Rectangle 5"/>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7" name="Rectangle 6"/>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8" name="Rectangle 7"/>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9" name="Rectangle 8"/>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0" name="Rectangle 9"/>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1" name="Rectangle 10"/>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2" name="Rectangle 11"/>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 name="Rectangle 12"/>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 name="Rectangle 14"/>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7" name="Rectangle 16"/>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8" name="Rectangle 17"/>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Left Brace 26"/>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8"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9" name="Left Brace 28"/>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0"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31" name="Group 30"/>
            <p:cNvGrpSpPr/>
            <p:nvPr/>
          </p:nvGrpSpPr>
          <p:grpSpPr>
            <a:xfrm>
              <a:off x="6461726" y="1319029"/>
              <a:ext cx="2706420" cy="4798706"/>
              <a:chOff x="5979422" y="1583373"/>
              <a:chExt cx="2706420" cy="4798706"/>
            </a:xfrm>
          </p:grpSpPr>
          <p:sp>
            <p:nvSpPr>
              <p:cNvPr id="32" name="Rectangle 31"/>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33" name="Left Brace 32"/>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4"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35" name="Left Brace 34"/>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6"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37" name="Rectangle 36"/>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38" name="Rectangle 37"/>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39" name="Rectangle 38"/>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40" name="Rectangle 39"/>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41" name="Rectangle 40"/>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42" name="Rectangle 41"/>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43" name="Rectangle 42"/>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44" name="Rectangle 43"/>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45" name="Rectangle 44"/>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46" name="Group 45"/>
            <p:cNvGrpSpPr/>
            <p:nvPr/>
          </p:nvGrpSpPr>
          <p:grpSpPr>
            <a:xfrm>
              <a:off x="9463135" y="1319029"/>
              <a:ext cx="2323096" cy="4790431"/>
              <a:chOff x="8980831" y="1583373"/>
              <a:chExt cx="2323096" cy="4790431"/>
            </a:xfrm>
          </p:grpSpPr>
          <p:sp>
            <p:nvSpPr>
              <p:cNvPr id="47" name="Rectangle 46"/>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48"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49" name="Rectangle 48"/>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50" name="Rectangle 49"/>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51" name="Rectangle 50"/>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2" name="Rectangle 51"/>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3" name="Rectangle 52"/>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4" name="Rectangle 53"/>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56" name="Rectangle 55"/>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7" name="Rectangle 56"/>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58"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 name="Left Brace 58"/>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0"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 name="Rectangle 60"/>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309008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 of TX, Austin, U. of CA, &amp; U. of IL, Urbana-Champaign</a:t>
            </a:r>
          </a:p>
          <a:p>
            <a:pPr lvl="1"/>
            <a:r>
              <a:rPr lang="en-US" dirty="0" smtClean="0"/>
              <a:t>Flood prediction system</a:t>
            </a:r>
          </a:p>
          <a:p>
            <a:r>
              <a:rPr lang="en-US" dirty="0" smtClean="0"/>
              <a:t>Needed to scale out custom software</a:t>
            </a:r>
          </a:p>
          <a:p>
            <a:pPr lvl="1"/>
            <a:r>
              <a:rPr lang="en-US" dirty="0" smtClean="0"/>
              <a:t>RAPID (Routing Application for Parallel 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err="1" smtClean="0"/>
              <a:t>Molplex</a:t>
            </a:r>
            <a:r>
              <a:rPr lang="en-US" dirty="0" smtClean="0"/>
              <a:t>: Clouds against Disease</a:t>
            </a:r>
          </a:p>
          <a:p>
            <a:pPr lvl="1"/>
            <a:r>
              <a:rPr lang="en-US" dirty="0" smtClean="0"/>
              <a:t>Spun off from VENUS-C (EU funded project) at Newcastle U.</a:t>
            </a:r>
          </a:p>
          <a:p>
            <a:pPr lvl="1"/>
            <a:r>
              <a:rPr lang="en-US" dirty="0" smtClean="0"/>
              <a:t>http://</a:t>
            </a:r>
            <a:r>
              <a:rPr lang="en-US" dirty="0" err="1" smtClean="0"/>
              <a:t>molplex.com</a:t>
            </a:r>
            <a:endParaRPr lang="en-US" dirty="0" smtClean="0"/>
          </a:p>
          <a:p>
            <a:r>
              <a:rPr lang="en-US" dirty="0" smtClean="0"/>
              <a:t>Looks for toxicity prediction to speed up drug research</a:t>
            </a:r>
          </a:p>
          <a:p>
            <a:pPr lvl="1"/>
            <a:r>
              <a:rPr lang="en-US" dirty="0" smtClean="0"/>
              <a:t>Sifts through massive databases looking for chemical structure and biological effect</a:t>
            </a:r>
          </a:p>
          <a:p>
            <a:r>
              <a:rPr lang="en-US" dirty="0" smtClean="0"/>
              <a:t>Built on worker-role implementation</a:t>
            </a:r>
          </a:p>
          <a:p>
            <a:pPr lvl="1"/>
            <a:r>
              <a:rPr lang="en-US" dirty="0" smtClean="0"/>
              <a:t>Researchers submit “Generic Worker” job; system handles the rest</a:t>
            </a:r>
          </a:p>
          <a:p>
            <a:pPr lvl="1"/>
            <a:endParaRPr lang="en-US" dirty="0"/>
          </a:p>
        </p:txBody>
      </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880054"/>
          </a:xfrm>
        </p:spPr>
        <p:txBody>
          <a:bodyPr/>
          <a:lstStyle/>
          <a:p>
            <a:r>
              <a:rPr lang="en-US" dirty="0" smtClean="0"/>
              <a:t>Readmissions Score as a Service</a:t>
            </a:r>
          </a:p>
          <a:p>
            <a:pPr lvl="1"/>
            <a:r>
              <a:rPr lang="en-US" dirty="0" smtClean="0"/>
              <a:t>U. of WA, Tacoma</a:t>
            </a:r>
          </a:p>
          <a:p>
            <a:pPr lvl="1"/>
            <a:r>
              <a:rPr lang="en-US" dirty="0"/>
              <a:t>http://</a:t>
            </a:r>
            <a:r>
              <a:rPr lang="en-US" dirty="0" err="1" smtClean="0"/>
              <a:t>cwds.uw.edu</a:t>
            </a:r>
            <a:r>
              <a:rPr lang="en-US" dirty="0" smtClean="0"/>
              <a:t>/readmissions-score-serviceraas-0</a:t>
            </a:r>
          </a:p>
          <a:p>
            <a:r>
              <a:rPr lang="en-US" dirty="0" smtClean="0"/>
              <a:t>Predicts the risk-of-readmission factor for medical patients</a:t>
            </a:r>
          </a:p>
          <a:p>
            <a:pPr lvl="1"/>
            <a:r>
              <a:rPr lang="en-US" dirty="0" smtClean="0"/>
              <a:t>20% of Medicare patients readmitted; cost $26B a year</a:t>
            </a:r>
          </a:p>
          <a:p>
            <a:r>
              <a:rPr lang="en-US" dirty="0" smtClean="0"/>
              <a:t>Built entirely on Azure Machine </a:t>
            </a:r>
            <a:r>
              <a:rPr lang="en-US" dirty="0" smtClean="0"/>
              <a:t>Learning</a:t>
            </a:r>
            <a:endParaRPr lang="en-US" dirty="0" smtClean="0"/>
          </a:p>
          <a:p>
            <a:pPr lvl="1"/>
            <a:r>
              <a:rPr lang="en-US" dirty="0" smtClean="0"/>
              <a:t>Exposed as a web service</a:t>
            </a:r>
          </a:p>
          <a:p>
            <a:r>
              <a:rPr lang="en-US" dirty="0" smtClean="0"/>
              <a:t>Helps hospitals focus on high-risk patients and reduce costs</a:t>
            </a:r>
          </a:p>
          <a:p>
            <a:pPr lvl="1"/>
            <a:endParaRPr lang="en-US" dirty="0"/>
          </a:p>
        </p:txBody>
      </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a:t>
            </a:r>
            <a:r>
              <a:rPr lang="en-US" dirty="0" smtClean="0"/>
              <a:t>cross-platform </a:t>
            </a:r>
            <a:r>
              <a:rPr lang="en-US" dirty="0" smtClean="0"/>
              <a:t>with massive </a:t>
            </a:r>
            <a:r>
              <a:rPr lang="en-US" dirty="0" smtClean="0"/>
              <a:t>open-source </a:t>
            </a:r>
            <a:r>
              <a:rPr lang="en-US" dirty="0" smtClean="0"/>
              <a:t>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704</TotalTime>
  <Words>893</Words>
  <Application>Microsoft Office PowerPoint</Application>
  <PresentationFormat>Widescreen</PresentationFormat>
  <Paragraphs>233</Paragraphs>
  <Slides>17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Kozuka Gothic Pro R</vt:lpstr>
      <vt:lpstr>Segoe Semibold</vt:lpstr>
      <vt:lpstr>Segoe UI</vt:lpstr>
      <vt:lpstr>Segoe UI Light</vt:lpstr>
      <vt:lpstr>Segoe UI Semibold</vt:lpstr>
      <vt:lpstr>Wingdings</vt:lpstr>
      <vt:lpstr>1_MS1444_Windows Azure Template 16x9_r08a</vt:lpstr>
      <vt:lpstr>Microsoft Azure Overview</vt:lpstr>
      <vt:lpstr>Microsoft Azure Overview</vt:lpstr>
      <vt:lpstr>What is the Cloud?</vt:lpstr>
      <vt:lpstr>PowerPoint Presentation</vt:lpstr>
      <vt:lpstr>Cloud Computing Variants</vt:lpstr>
      <vt:lpstr>Infrastructure as a Service</vt:lpstr>
      <vt:lpstr>Platform as a Service</vt:lpstr>
      <vt:lpstr>Software as a Service</vt:lpstr>
      <vt:lpstr>Microsoft Azure LOVES EVERYONE!</vt:lpstr>
      <vt:lpstr>Azure Datacenter Regions</vt:lpstr>
      <vt:lpstr>PowerPoint Presentation</vt:lpstr>
      <vt:lpstr>Security and Compliance</vt:lpstr>
      <vt:lpstr>Microsoft Azure Services (Partial List)</vt:lpstr>
      <vt:lpstr>Azure Services Work Together</vt:lpstr>
      <vt:lpstr>Microsoft Azure Portal</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Jeff Prosise</cp:lastModifiedBy>
  <cp:revision>52</cp:revision>
  <dcterms:created xsi:type="dcterms:W3CDTF">2015-09-13T19:29:02Z</dcterms:created>
  <dcterms:modified xsi:type="dcterms:W3CDTF">2015-10-07T13:53:52Z</dcterms:modified>
</cp:coreProperties>
</file>