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7"/>
  </p:notesMasterIdLst>
  <p:sldIdLst>
    <p:sldId id="256" r:id="rId2"/>
    <p:sldId id="257" r:id="rId3"/>
    <p:sldId id="292" r:id="rId4"/>
    <p:sldId id="298" r:id="rId5"/>
    <p:sldId id="299" r:id="rId6"/>
    <p:sldId id="293" r:id="rId7"/>
    <p:sldId id="277" r:id="rId8"/>
    <p:sldId id="285" r:id="rId9"/>
    <p:sldId id="300" r:id="rId10"/>
    <p:sldId id="301" r:id="rId11"/>
    <p:sldId id="291" r:id="rId12"/>
    <p:sldId id="282" r:id="rId13"/>
    <p:sldId id="287"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003" autoAdjust="0"/>
    <p:restoredTop sz="74035" autoAdjust="0"/>
  </p:normalViewPr>
  <p:slideViewPr>
    <p:cSldViewPr snapToGrid="0">
      <p:cViewPr varScale="1">
        <p:scale>
          <a:sx n="81" d="100"/>
          <a:sy n="81" d="100"/>
        </p:scale>
        <p:origin x="624"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9/14/2015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hyperlink" Target="https://msdn.microsoft.com/en-us/library/azure/dn834998.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Stream Analytics</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Two Inputs</a:t>
            </a:r>
            <a:endParaRPr lang="en-US" dirty="0"/>
          </a:p>
        </p:txBody>
      </p:sp>
      <p:sp>
        <p:nvSpPr>
          <p:cNvPr id="4" name="Rectangle 3"/>
          <p:cNvSpPr/>
          <p:nvPr/>
        </p:nvSpPr>
        <p:spPr bwMode="auto">
          <a:xfrm>
            <a:off x="876001" y="1696127"/>
            <a:ext cx="10438410" cy="2662117"/>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latin typeface="Lucida Console" panose="020B0609040504020204" pitchFamily="49" charset="0"/>
              </a:rPr>
              <a:t> SELECT </a:t>
            </a:r>
            <a:r>
              <a:rPr lang="en-US" sz="2200" dirty="0" smtClean="0">
                <a:solidFill>
                  <a:schemeClr val="tx1"/>
                </a:solidFill>
                <a:latin typeface="Lucida Console" panose="020B0609040504020204" pitchFamily="49" charset="0"/>
              </a:rPr>
              <a:t>S1.Time, S1.ID</a:t>
            </a:r>
            <a:r>
              <a:rPr lang="en-US" sz="2200" dirty="0">
                <a:solidFill>
                  <a:schemeClr val="tx1"/>
                </a:solidFill>
                <a:latin typeface="Lucida Console" panose="020B0609040504020204" pitchFamily="49" charset="0"/>
              </a:rPr>
              <a:t>, S1.Temperature, S2.Voltage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S1</a:t>
            </a:r>
          </a:p>
          <a:p>
            <a:pPr defTabSz="914099" fontAlgn="base">
              <a:spcBef>
                <a:spcPct val="0"/>
              </a:spcBef>
              <a:spcAft>
                <a:spcPct val="0"/>
              </a:spcAft>
            </a:pPr>
            <a:r>
              <a:rPr lang="en-US" sz="2200" dirty="0" smtClean="0">
                <a:solidFill>
                  <a:schemeClr val="tx1"/>
                </a:solidFill>
                <a:latin typeface="Lucida Console" panose="020B0609040504020204" pitchFamily="49" charset="0"/>
              </a:rPr>
              <a:t> JOIN </a:t>
            </a:r>
            <a:r>
              <a:rPr lang="en-US" sz="2200" dirty="0" err="1">
                <a:solidFill>
                  <a:schemeClr val="tx1"/>
                </a:solidFill>
                <a:latin typeface="Lucida Console" panose="020B0609040504020204" pitchFamily="49" charset="0"/>
              </a:rPr>
              <a:t>VoltageData</a:t>
            </a:r>
            <a:r>
              <a:rPr lang="en-US" sz="2200" dirty="0">
                <a:solidFill>
                  <a:schemeClr val="tx1"/>
                </a:solidFill>
                <a:latin typeface="Lucida Console" panose="020B0609040504020204" pitchFamily="49" charset="0"/>
              </a:rPr>
              <a:t> S2</a:t>
            </a:r>
          </a:p>
          <a:p>
            <a:pPr defTabSz="914099" fontAlgn="base">
              <a:spcBef>
                <a:spcPct val="0"/>
              </a:spcBef>
              <a:spcAft>
                <a:spcPct val="0"/>
              </a:spcAft>
            </a:pPr>
            <a:r>
              <a:rPr lang="en-US" sz="2200" dirty="0" smtClean="0">
                <a:solidFill>
                  <a:schemeClr val="tx1"/>
                </a:solidFill>
                <a:latin typeface="Lucida Console" panose="020B0609040504020204" pitchFamily="49" charset="0"/>
              </a:rPr>
              <a:t> ON </a:t>
            </a:r>
            <a:r>
              <a:rPr lang="en-US" sz="2200" dirty="0">
                <a:solidFill>
                  <a:schemeClr val="tx1"/>
                </a:solidFill>
                <a:latin typeface="Lucida Console" panose="020B0609040504020204" pitchFamily="49" charset="0"/>
              </a:rPr>
              <a:t>S1.ID = S2.ID</a:t>
            </a:r>
          </a:p>
          <a:p>
            <a:pPr defTabSz="914099" fontAlgn="base">
              <a:spcBef>
                <a:spcPct val="0"/>
              </a:spcBef>
              <a:spcAft>
                <a:spcPct val="0"/>
              </a:spcAft>
            </a:pPr>
            <a:r>
              <a:rPr lang="en-US" sz="2200" dirty="0" smtClean="0">
                <a:solidFill>
                  <a:schemeClr val="tx1"/>
                </a:solidFill>
                <a:latin typeface="Lucida Console" panose="020B0609040504020204" pitchFamily="49" charset="0"/>
              </a:rPr>
              <a:t> AND </a:t>
            </a:r>
            <a:r>
              <a:rPr lang="en-US" sz="2200" dirty="0">
                <a:solidFill>
                  <a:schemeClr val="tx1"/>
                </a:solidFill>
                <a:latin typeface="Lucida Console" panose="020B0609040504020204" pitchFamily="49" charset="0"/>
              </a:rPr>
              <a:t>DATEDIFF(s, s1, s2) BETWEEN 0 AND </a:t>
            </a:r>
            <a:r>
              <a:rPr lang="en-US" sz="2200" dirty="0" smtClean="0">
                <a:solidFill>
                  <a:schemeClr val="tx1"/>
                </a:solidFill>
                <a:latin typeface="Lucida Console" panose="020B0609040504020204" pitchFamily="49" charset="0"/>
              </a:rPr>
              <a:t>5</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WHERE S1.Temperature &gt; 150 OR S2.Voltage &gt; 32</a:t>
            </a:r>
            <a:endParaRPr lang="en-US" sz="2200" dirty="0">
              <a:solidFill>
                <a:schemeClr val="tx1"/>
              </a:solidFill>
              <a:latin typeface="Lucida Console" panose="020B0609040504020204" pitchFamily="49" charset="0"/>
            </a:endParaRPr>
          </a:p>
        </p:txBody>
      </p:sp>
      <p:pic>
        <p:nvPicPr>
          <p:cNvPr id="3" name="Picture 2"/>
          <p:cNvPicPr>
            <a:picLocks noChangeAspect="1"/>
          </p:cNvPicPr>
          <p:nvPr/>
        </p:nvPicPr>
        <p:blipFill>
          <a:blip r:embed="rId2"/>
          <a:stretch>
            <a:fillRect/>
          </a:stretch>
        </p:blipFill>
        <p:spPr>
          <a:xfrm>
            <a:off x="876001" y="4726874"/>
            <a:ext cx="10474672" cy="1246414"/>
          </a:xfrm>
          <a:prstGeom prst="rect">
            <a:avLst/>
          </a:prstGeom>
          <a:ln>
            <a:solidFill>
              <a:schemeClr val="tx1">
                <a:lumMod val="25000"/>
                <a:lumOff val="75000"/>
              </a:schemeClr>
            </a:solidFill>
          </a:ln>
        </p:spPr>
      </p:pic>
    </p:spTree>
    <p:extLst>
      <p:ext uri="{BB962C8B-B14F-4D97-AF65-F5344CB8AC3E}">
        <p14:creationId xmlns:p14="http://schemas.microsoft.com/office/powerpoint/2010/main" val="321464967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smtClean="0"/>
              <a:t>Replacing Arrival Time with Event Time</a:t>
            </a:r>
            <a:endParaRPr lang="en-US" dirty="0"/>
          </a:p>
        </p:txBody>
      </p:sp>
      <p:sp>
        <p:nvSpPr>
          <p:cNvPr id="4" name="Rectangle 3"/>
          <p:cNvSpPr/>
          <p:nvPr/>
        </p:nvSpPr>
        <p:spPr bwMode="auto">
          <a:xfrm>
            <a:off x="876001" y="1696128"/>
            <a:ext cx="10438410" cy="2662116"/>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latin typeface="Lucida Console" panose="020B0609040504020204" pitchFamily="49" charset="0"/>
              </a:rPr>
              <a:t> SELECT S1.ID, S1.Temperature, S2.Voltage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S1 </a:t>
            </a:r>
            <a:r>
              <a:rPr lang="en-US" sz="2200" dirty="0" smtClean="0">
                <a:solidFill>
                  <a:schemeClr val="accent1"/>
                </a:solidFill>
                <a:latin typeface="Lucida Console" panose="020B0609040504020204" pitchFamily="49" charset="0"/>
              </a:rPr>
              <a:t>TIMESTAMP BY Time</a:t>
            </a:r>
            <a:endParaRPr lang="en-US" sz="2200" dirty="0">
              <a:solidFill>
                <a:schemeClr val="accent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JOIN </a:t>
            </a:r>
            <a:r>
              <a:rPr lang="en-US" sz="2200" dirty="0" err="1">
                <a:solidFill>
                  <a:schemeClr val="tx1"/>
                </a:solidFill>
                <a:latin typeface="Lucida Console" panose="020B0609040504020204" pitchFamily="49" charset="0"/>
              </a:rPr>
              <a:t>VoltageData</a:t>
            </a: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S2 </a:t>
            </a:r>
            <a:r>
              <a:rPr lang="en-US" sz="2200" dirty="0" smtClean="0">
                <a:solidFill>
                  <a:schemeClr val="accent1"/>
                </a:solidFill>
                <a:latin typeface="Lucida Console" panose="020B0609040504020204" pitchFamily="49" charset="0"/>
              </a:rPr>
              <a:t>TIMESTAMP BY Time</a:t>
            </a:r>
            <a:endParaRPr lang="en-US" sz="2200" dirty="0">
              <a:solidFill>
                <a:schemeClr val="accent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ON </a:t>
            </a:r>
            <a:r>
              <a:rPr lang="en-US" sz="2200" dirty="0">
                <a:solidFill>
                  <a:schemeClr val="tx1"/>
                </a:solidFill>
                <a:latin typeface="Lucida Console" panose="020B0609040504020204" pitchFamily="49" charset="0"/>
              </a:rPr>
              <a:t>S1.ID = S2.ID</a:t>
            </a:r>
          </a:p>
          <a:p>
            <a:pPr defTabSz="914099" fontAlgn="base">
              <a:spcBef>
                <a:spcPct val="0"/>
              </a:spcBef>
              <a:spcAft>
                <a:spcPct val="0"/>
              </a:spcAft>
            </a:pPr>
            <a:r>
              <a:rPr lang="en-US" sz="2200" dirty="0" smtClean="0">
                <a:solidFill>
                  <a:schemeClr val="tx1"/>
                </a:solidFill>
                <a:latin typeface="Lucida Console" panose="020B0609040504020204" pitchFamily="49" charset="0"/>
              </a:rPr>
              <a:t> AND </a:t>
            </a:r>
            <a:r>
              <a:rPr lang="en-US" sz="2200" dirty="0">
                <a:solidFill>
                  <a:schemeClr val="tx1"/>
                </a:solidFill>
                <a:latin typeface="Lucida Console" panose="020B0609040504020204" pitchFamily="49" charset="0"/>
              </a:rPr>
              <a:t>DATEDIFF(s, s1, s2) BETWEEN 0 AND </a:t>
            </a:r>
            <a:r>
              <a:rPr lang="en-US" sz="2200" dirty="0" smtClean="0">
                <a:solidFill>
                  <a:schemeClr val="tx1"/>
                </a:solidFill>
                <a:latin typeface="Lucida Console" panose="020B0609040504020204" pitchFamily="49" charset="0"/>
              </a:rPr>
              <a:t>5</a:t>
            </a: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a:solidFill>
                  <a:schemeClr val="tx1"/>
                </a:solidFill>
                <a:latin typeface="Lucida Console" panose="020B0609040504020204" pitchFamily="49" charset="0"/>
              </a:rPr>
              <a:t>S1.Temperature &gt; 150 OR S2.Voltage &gt; </a:t>
            </a:r>
            <a:r>
              <a:rPr lang="en-US" sz="2200" dirty="0" smtClean="0">
                <a:solidFill>
                  <a:schemeClr val="tx1"/>
                </a:solidFill>
                <a:latin typeface="Lucida Console" panose="020B0609040504020204" pitchFamily="49" charset="0"/>
              </a:rPr>
              <a:t>32</a:t>
            </a:r>
            <a:endParaRPr lang="en-US" sz="2200" dirty="0">
              <a:solidFill>
                <a:schemeClr val="tx1"/>
              </a:solidFill>
              <a:latin typeface="Lucida Console" panose="020B0609040504020204" pitchFamily="49" charset="0"/>
            </a:endParaRPr>
          </a:p>
        </p:txBody>
      </p:sp>
      <p:pic>
        <p:nvPicPr>
          <p:cNvPr id="3" name="Picture 2"/>
          <p:cNvPicPr>
            <a:picLocks noChangeAspect="1"/>
          </p:cNvPicPr>
          <p:nvPr/>
        </p:nvPicPr>
        <p:blipFill>
          <a:blip r:embed="rId2"/>
          <a:stretch>
            <a:fillRect/>
          </a:stretch>
        </p:blipFill>
        <p:spPr>
          <a:xfrm>
            <a:off x="876001" y="4726873"/>
            <a:ext cx="10489346" cy="1263052"/>
          </a:xfrm>
          <a:prstGeom prst="rect">
            <a:avLst/>
          </a:prstGeom>
          <a:ln>
            <a:solidFill>
              <a:schemeClr val="tx1">
                <a:lumMod val="25000"/>
                <a:lumOff val="75000"/>
              </a:schemeClr>
            </a:solidFill>
          </a:ln>
        </p:spPr>
      </p:pic>
    </p:spTree>
    <p:extLst>
      <p:ext uri="{BB962C8B-B14F-4D97-AF65-F5344CB8AC3E}">
        <p14:creationId xmlns:p14="http://schemas.microsoft.com/office/powerpoint/2010/main" val="402545088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a:t>
            </a:r>
            <a:endParaRPr lang="en-US" dirty="0"/>
          </a:p>
        </p:txBody>
      </p:sp>
      <p:sp>
        <p:nvSpPr>
          <p:cNvPr id="3" name="Content Placeholder 2"/>
          <p:cNvSpPr>
            <a:spLocks noGrp="1"/>
          </p:cNvSpPr>
          <p:nvPr>
            <p:ph idx="1"/>
          </p:nvPr>
        </p:nvSpPr>
        <p:spPr>
          <a:xfrm>
            <a:off x="519248" y="1447800"/>
            <a:ext cx="10999818" cy="886140"/>
          </a:xfrm>
        </p:spPr>
        <p:txBody>
          <a:bodyPr/>
          <a:lstStyle/>
          <a:p>
            <a:r>
              <a:rPr lang="en-US" dirty="0" smtClean="0"/>
              <a:t>Core requirement for stream-processing systems for counting or aggregating events in a specified time period</a:t>
            </a:r>
          </a:p>
        </p:txBody>
      </p:sp>
      <p:cxnSp>
        <p:nvCxnSpPr>
          <p:cNvPr id="9" name="Straight Connector 8"/>
          <p:cNvCxnSpPr/>
          <p:nvPr/>
        </p:nvCxnSpPr>
        <p:spPr>
          <a:xfrm>
            <a:off x="688763"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90251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auto">
          <a:xfrm>
            <a:off x="108064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125877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2636317"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2826323"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ectangle 14"/>
          <p:cNvSpPr/>
          <p:nvPr/>
        </p:nvSpPr>
        <p:spPr bwMode="auto">
          <a:xfrm>
            <a:off x="688762"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Rectangle 16"/>
          <p:cNvSpPr/>
          <p:nvPr/>
        </p:nvSpPr>
        <p:spPr bwMode="auto">
          <a:xfrm>
            <a:off x="2161304" y="4548248"/>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Rectangle 19"/>
          <p:cNvSpPr/>
          <p:nvPr/>
        </p:nvSpPr>
        <p:spPr bwMode="auto">
          <a:xfrm>
            <a:off x="90251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p:nvSpPr>
        <p:spPr bwMode="auto">
          <a:xfrm>
            <a:off x="108064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125877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Rectangle 22"/>
          <p:cNvSpPr/>
          <p:nvPr/>
        </p:nvSpPr>
        <p:spPr bwMode="auto">
          <a:xfrm>
            <a:off x="2636317"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Rectangle 23"/>
          <p:cNvSpPr/>
          <p:nvPr/>
        </p:nvSpPr>
        <p:spPr bwMode="auto">
          <a:xfrm>
            <a:off x="2826323"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TextBox 24"/>
          <p:cNvSpPr txBox="1"/>
          <p:nvPr/>
        </p:nvSpPr>
        <p:spPr>
          <a:xfrm>
            <a:off x="688762"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Tumbling Window</a:t>
            </a:r>
            <a:endParaRPr lang="en-US" sz="2800" dirty="0">
              <a:solidFill>
                <a:schemeClr val="accent1"/>
              </a:solidFill>
            </a:endParaRPr>
          </a:p>
        </p:txBody>
      </p:sp>
      <p:cxnSp>
        <p:nvCxnSpPr>
          <p:cNvPr id="26" name="Straight Connector 25"/>
          <p:cNvCxnSpPr/>
          <p:nvPr/>
        </p:nvCxnSpPr>
        <p:spPr>
          <a:xfrm>
            <a:off x="44413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46551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ectangle 27"/>
          <p:cNvSpPr/>
          <p:nvPr/>
        </p:nvSpPr>
        <p:spPr bwMode="auto">
          <a:xfrm>
            <a:off x="48332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ectangle 28"/>
          <p:cNvSpPr/>
          <p:nvPr/>
        </p:nvSpPr>
        <p:spPr bwMode="auto">
          <a:xfrm>
            <a:off x="50113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ectangle 29"/>
          <p:cNvSpPr/>
          <p:nvPr/>
        </p:nvSpPr>
        <p:spPr bwMode="auto">
          <a:xfrm>
            <a:off x="63889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Rectangle 30"/>
          <p:cNvSpPr/>
          <p:nvPr/>
        </p:nvSpPr>
        <p:spPr bwMode="auto">
          <a:xfrm>
            <a:off x="65789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ectangle 31"/>
          <p:cNvSpPr/>
          <p:nvPr/>
        </p:nvSpPr>
        <p:spPr bwMode="auto">
          <a:xfrm>
            <a:off x="4441369"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3" name="Rectangle 32"/>
          <p:cNvSpPr/>
          <p:nvPr/>
        </p:nvSpPr>
        <p:spPr bwMode="auto">
          <a:xfrm>
            <a:off x="5913911" y="5429613"/>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ectangle 33"/>
          <p:cNvSpPr/>
          <p:nvPr/>
        </p:nvSpPr>
        <p:spPr bwMode="auto">
          <a:xfrm>
            <a:off x="46551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ectangle 34"/>
          <p:cNvSpPr/>
          <p:nvPr/>
        </p:nvSpPr>
        <p:spPr bwMode="auto">
          <a:xfrm>
            <a:off x="48332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ectangle 35"/>
          <p:cNvSpPr/>
          <p:nvPr/>
        </p:nvSpPr>
        <p:spPr bwMode="auto">
          <a:xfrm>
            <a:off x="50113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TextBox 38"/>
          <p:cNvSpPr txBox="1"/>
          <p:nvPr/>
        </p:nvSpPr>
        <p:spPr>
          <a:xfrm>
            <a:off x="44413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Hopping Window</a:t>
            </a:r>
            <a:endParaRPr lang="en-US" sz="2800" dirty="0">
              <a:solidFill>
                <a:schemeClr val="accent1"/>
              </a:solidFill>
            </a:endParaRPr>
          </a:p>
        </p:txBody>
      </p:sp>
      <p:cxnSp>
        <p:nvCxnSpPr>
          <p:cNvPr id="40" name="Straight Connector 39"/>
          <p:cNvCxnSpPr/>
          <p:nvPr/>
        </p:nvCxnSpPr>
        <p:spPr>
          <a:xfrm>
            <a:off x="80989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auto">
          <a:xfrm>
            <a:off x="83127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84908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Rectangle 42"/>
          <p:cNvSpPr/>
          <p:nvPr/>
        </p:nvSpPr>
        <p:spPr bwMode="auto">
          <a:xfrm>
            <a:off x="86689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ectangle 43"/>
          <p:cNvSpPr/>
          <p:nvPr/>
        </p:nvSpPr>
        <p:spPr bwMode="auto">
          <a:xfrm>
            <a:off x="100465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Rectangle 44"/>
          <p:cNvSpPr/>
          <p:nvPr/>
        </p:nvSpPr>
        <p:spPr bwMode="auto">
          <a:xfrm>
            <a:off x="102365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Rectangle 45"/>
          <p:cNvSpPr/>
          <p:nvPr/>
        </p:nvSpPr>
        <p:spPr bwMode="auto">
          <a:xfrm>
            <a:off x="8312730"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Rectangle 46"/>
          <p:cNvSpPr/>
          <p:nvPr/>
        </p:nvSpPr>
        <p:spPr bwMode="auto">
          <a:xfrm>
            <a:off x="10046524" y="4548248"/>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8" name="Rectangle 47"/>
          <p:cNvSpPr/>
          <p:nvPr/>
        </p:nvSpPr>
        <p:spPr bwMode="auto">
          <a:xfrm>
            <a:off x="83127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84908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86689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10046524"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10236530"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80989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Sliding Window</a:t>
            </a:r>
            <a:endParaRPr lang="en-US" sz="2800" dirty="0">
              <a:solidFill>
                <a:schemeClr val="accent1"/>
              </a:solidFill>
            </a:endParaRPr>
          </a:p>
        </p:txBody>
      </p:sp>
      <p:sp>
        <p:nvSpPr>
          <p:cNvPr id="56" name="Rectangle 55"/>
          <p:cNvSpPr/>
          <p:nvPr/>
        </p:nvSpPr>
        <p:spPr bwMode="auto">
          <a:xfrm>
            <a:off x="6388924"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Rectangle 56"/>
          <p:cNvSpPr/>
          <p:nvPr/>
        </p:nvSpPr>
        <p:spPr bwMode="auto">
          <a:xfrm>
            <a:off x="6578930"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Rectangle 57"/>
          <p:cNvSpPr/>
          <p:nvPr/>
        </p:nvSpPr>
        <p:spPr bwMode="auto">
          <a:xfrm>
            <a:off x="5177640" y="4549544"/>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 name="Rectangle 58"/>
          <p:cNvSpPr/>
          <p:nvPr/>
        </p:nvSpPr>
        <p:spPr bwMode="auto">
          <a:xfrm>
            <a:off x="6388924"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Rectangle 59"/>
          <p:cNvSpPr/>
          <p:nvPr/>
        </p:nvSpPr>
        <p:spPr bwMode="auto">
          <a:xfrm>
            <a:off x="6578930"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77871817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TumblingWindow</a:t>
            </a:r>
            <a:endParaRPr lang="en-US" dirty="0"/>
          </a:p>
        </p:txBody>
      </p:sp>
      <p:sp>
        <p:nvSpPr>
          <p:cNvPr id="4" name="Rectangle 3"/>
          <p:cNvSpPr/>
          <p:nvPr/>
        </p:nvSpPr>
        <p:spPr bwMode="auto">
          <a:xfrm>
            <a:off x="876001" y="1696129"/>
            <a:ext cx="10438410" cy="1937720"/>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a:t>
            </a:r>
            <a:r>
              <a:rPr lang="en-US" sz="2200" dirty="0" err="1">
                <a:solidFill>
                  <a:schemeClr val="tx1"/>
                </a:solidFill>
                <a:latin typeface="Lucida Console" panose="020B0609040504020204" pitchFamily="49" charset="0"/>
              </a:rPr>
              <a:t>System.Timestamp</a:t>
            </a:r>
            <a:r>
              <a:rPr lang="en-US" sz="2200" dirty="0">
                <a:solidFill>
                  <a:schemeClr val="tx1"/>
                </a:solidFill>
                <a:latin typeface="Lucida Console" panose="020B0609040504020204" pitchFamily="49" charset="0"/>
              </a:rPr>
              <a:t> as [Window End</a:t>
            </a:r>
            <a:r>
              <a:rPr lang="en-US" sz="2200" dirty="0" smtClean="0">
                <a:solidFill>
                  <a:schemeClr val="tx1"/>
                </a:solidFill>
                <a:latin typeface="Lucida Console" panose="020B0609040504020204" pitchFamily="49" charset="0"/>
              </a:rPr>
              <a:t>],</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    COUNT</a:t>
            </a:r>
            <a:r>
              <a:rPr lang="en-US" sz="2200" dirty="0">
                <a:solidFill>
                  <a:schemeClr val="tx1"/>
                </a:solidFill>
                <a:latin typeface="Lucida Console" panose="020B0609040504020204" pitchFamily="49" charset="0"/>
              </a:rPr>
              <a:t>(*) AS Readings</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TIMESTAMP BY Time</a:t>
            </a:r>
          </a:p>
          <a:p>
            <a:pPr defTabSz="914099" fontAlgn="base">
              <a:spcBef>
                <a:spcPct val="0"/>
              </a:spcBef>
              <a:spcAft>
                <a:spcPct val="0"/>
              </a:spcAft>
            </a:pPr>
            <a:r>
              <a:rPr lang="en-US" sz="2200" dirty="0" smtClean="0">
                <a:solidFill>
                  <a:schemeClr val="tx1"/>
                </a:solidFill>
                <a:latin typeface="Lucida Console" panose="020B0609040504020204" pitchFamily="49" charset="0"/>
              </a:rPr>
              <a:t> </a:t>
            </a:r>
            <a:r>
              <a:rPr lang="en-US" sz="2200" dirty="0" smtClean="0">
                <a:solidFill>
                  <a:schemeClr val="accent1"/>
                </a:solidFill>
                <a:latin typeface="Lucida Console" panose="020B0609040504020204" pitchFamily="49" charset="0"/>
              </a:rPr>
              <a:t>GROUP </a:t>
            </a:r>
            <a:r>
              <a:rPr lang="en-US" sz="2200" dirty="0">
                <a:solidFill>
                  <a:schemeClr val="accent1"/>
                </a:solidFill>
                <a:latin typeface="Lucida Console" panose="020B0609040504020204" pitchFamily="49" charset="0"/>
              </a:rPr>
              <a:t>BY </a:t>
            </a:r>
            <a:r>
              <a:rPr lang="en-US" sz="2200" dirty="0" smtClean="0">
                <a:solidFill>
                  <a:schemeClr val="accent1"/>
                </a:solidFill>
                <a:latin typeface="Lucida Console" panose="020B0609040504020204" pitchFamily="49" charset="0"/>
              </a:rPr>
              <a:t>TUMBLINGWINDOW(s</a:t>
            </a:r>
            <a:r>
              <a:rPr lang="en-US" sz="2200" dirty="0">
                <a:solidFill>
                  <a:schemeClr val="accent1"/>
                </a:solidFill>
                <a:latin typeface="Lucida Console" panose="020B0609040504020204" pitchFamily="49" charset="0"/>
              </a:rPr>
              <a:t>, 5</a:t>
            </a:r>
            <a:r>
              <a:rPr lang="en-US" sz="2200" dirty="0" smtClean="0">
                <a:solidFill>
                  <a:schemeClr val="accent1"/>
                </a:solidFill>
                <a:latin typeface="Lucida Console" panose="020B0609040504020204" pitchFamily="49" charset="0"/>
              </a:rPr>
              <a:t>)</a:t>
            </a:r>
            <a:endParaRPr lang="en-US" sz="2200" dirty="0">
              <a:solidFill>
                <a:schemeClr val="accent1"/>
              </a:solidFill>
              <a:latin typeface="Lucida Console" panose="020B0609040504020204" pitchFamily="49" charset="0"/>
            </a:endParaRPr>
          </a:p>
        </p:txBody>
      </p:sp>
      <p:pic>
        <p:nvPicPr>
          <p:cNvPr id="3" name="Picture 2"/>
          <p:cNvPicPr>
            <a:picLocks noChangeAspect="1"/>
          </p:cNvPicPr>
          <p:nvPr/>
        </p:nvPicPr>
        <p:blipFill>
          <a:blip r:embed="rId2"/>
          <a:stretch>
            <a:fillRect/>
          </a:stretch>
        </p:blipFill>
        <p:spPr>
          <a:xfrm>
            <a:off x="876001" y="4111336"/>
            <a:ext cx="10438410" cy="1683822"/>
          </a:xfrm>
          <a:prstGeom prst="rect">
            <a:avLst/>
          </a:prstGeom>
          <a:ln>
            <a:solidFill>
              <a:schemeClr val="tx1">
                <a:lumMod val="25000"/>
                <a:lumOff val="75000"/>
              </a:schemeClr>
            </a:solidFill>
          </a:ln>
        </p:spPr>
      </p:pic>
    </p:spTree>
    <p:extLst>
      <p:ext uri="{BB962C8B-B14F-4D97-AF65-F5344CB8AC3E}">
        <p14:creationId xmlns:p14="http://schemas.microsoft.com/office/powerpoint/2010/main" val="35201060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616" y="1447800"/>
            <a:ext cx="7076253" cy="1523494"/>
          </a:xfrm>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Stream Analytics Queries</a:t>
            </a:r>
            <a:endParaRPr lang="en-US" dirty="0"/>
          </a:p>
        </p:txBody>
      </p:sp>
    </p:spTree>
    <p:extLst>
      <p:ext uri="{BB962C8B-B14F-4D97-AF65-F5344CB8AC3E}">
        <p14:creationId xmlns:p14="http://schemas.microsoft.com/office/powerpoint/2010/main" val="5053140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StreamAnalyticsHOL.pdf</a:t>
            </a:r>
            <a:endParaRPr lang="en-US" dirty="0"/>
          </a:p>
        </p:txBody>
      </p:sp>
      <p:sp>
        <p:nvSpPr>
          <p:cNvPr id="4" name="Text Placeholder 3"/>
          <p:cNvSpPr>
            <a:spLocks noGrp="1"/>
          </p:cNvSpPr>
          <p:nvPr>
            <p:ph type="body" sz="quarter" idx="10"/>
          </p:nvPr>
        </p:nvSpPr>
        <p:spPr/>
        <p:txBody>
          <a:bodyPr/>
          <a:lstStyle/>
          <a:p>
            <a:r>
              <a:rPr lang="en-US" dirty="0" err="1" smtClean="0"/>
              <a:t>IoT</a:t>
            </a:r>
            <a:r>
              <a:rPr lang="en-US" dirty="0" smtClean="0"/>
              <a:t> and Azure Stream Analytics</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Stream Analytics</a:t>
            </a:r>
            <a:endParaRPr lang="en-US" dirty="0"/>
          </a:p>
        </p:txBody>
      </p:sp>
      <p:sp>
        <p:nvSpPr>
          <p:cNvPr id="3" name="Content Placeholder 2"/>
          <p:cNvSpPr>
            <a:spLocks noGrp="1"/>
          </p:cNvSpPr>
          <p:nvPr>
            <p:ph idx="1"/>
          </p:nvPr>
        </p:nvSpPr>
        <p:spPr>
          <a:xfrm>
            <a:off x="519248" y="1447800"/>
            <a:ext cx="11151916" cy="4886209"/>
          </a:xfrm>
        </p:spPr>
        <p:txBody>
          <a:bodyPr/>
          <a:lstStyle/>
          <a:p>
            <a:r>
              <a:rPr lang="en-US" dirty="0" smtClean="0"/>
              <a:t>Fully managed cloud-based service for analyzing high-volume, high-velocity, highly dynamic data streams</a:t>
            </a:r>
          </a:p>
          <a:p>
            <a:r>
              <a:rPr lang="en-US" dirty="0" smtClean="0"/>
              <a:t>Uses SQL-like query language to make analyzing real-time data no more difficult than querying SQL databases</a:t>
            </a:r>
          </a:p>
          <a:p>
            <a:pPr lvl="1"/>
            <a:r>
              <a:rPr lang="en-US" dirty="0" smtClean="0"/>
              <a:t>Requires no code, unlike Apache Storm and Amazon Kinesis</a:t>
            </a:r>
          </a:p>
          <a:p>
            <a:r>
              <a:rPr lang="en-US" dirty="0" smtClean="0"/>
              <a:t>Easily scales up and down using Streaming </a:t>
            </a:r>
            <a:r>
              <a:rPr lang="en-US" dirty="0"/>
              <a:t>U</a:t>
            </a:r>
            <a:r>
              <a:rPr lang="en-US" dirty="0" smtClean="0"/>
              <a:t>nits</a:t>
            </a:r>
          </a:p>
          <a:p>
            <a:pPr lvl="1"/>
            <a:r>
              <a:rPr lang="en-US" dirty="0" smtClean="0"/>
              <a:t>1 Streaming Unit = Approximately 1 MB/sec of throughput</a:t>
            </a:r>
          </a:p>
          <a:p>
            <a:pPr lvl="1"/>
            <a:r>
              <a:rPr lang="en-US" dirty="0" smtClean="0"/>
              <a:t>Max available units = 48 (more available on request)</a:t>
            </a:r>
          </a:p>
          <a:p>
            <a:r>
              <a:rPr lang="en-US" dirty="0" smtClean="0"/>
              <a:t>Perfect for analyzing data emanating from Internet of Things (</a:t>
            </a:r>
            <a:r>
              <a:rPr lang="en-US" dirty="0" err="1" smtClean="0"/>
              <a:t>IoT</a:t>
            </a:r>
            <a:r>
              <a:rPr lang="en-US" dirty="0" smtClean="0"/>
              <a:t>) devices, applications, Web sites, and more</a:t>
            </a:r>
          </a:p>
        </p:txBody>
      </p:sp>
    </p:spTree>
    <p:extLst>
      <p:ext uri="{BB962C8B-B14F-4D97-AF65-F5344CB8AC3E}">
        <p14:creationId xmlns:p14="http://schemas.microsoft.com/office/powerpoint/2010/main" val="223455965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at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10" y="1199408"/>
            <a:ext cx="10351393" cy="5001324"/>
          </a:xfrm>
          <a:prstGeom prst="rect">
            <a:avLst/>
          </a:prstGeom>
        </p:spPr>
      </p:pic>
    </p:spTree>
    <p:extLst>
      <p:ext uri="{BB962C8B-B14F-4D97-AF65-F5344CB8AC3E}">
        <p14:creationId xmlns:p14="http://schemas.microsoft.com/office/powerpoint/2010/main" val="14890151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Input</a:t>
            </a:r>
            <a:endParaRPr lang="en-US" dirty="0"/>
          </a:p>
        </p:txBody>
      </p:sp>
      <p:sp>
        <p:nvSpPr>
          <p:cNvPr id="3" name="Content Placeholder 2"/>
          <p:cNvSpPr>
            <a:spLocks noGrp="1"/>
          </p:cNvSpPr>
          <p:nvPr>
            <p:ph idx="1"/>
          </p:nvPr>
        </p:nvSpPr>
        <p:spPr>
          <a:xfrm>
            <a:off x="519248" y="1447800"/>
            <a:ext cx="11151916" cy="1526187"/>
          </a:xfrm>
        </p:spPr>
        <p:txBody>
          <a:bodyPr/>
          <a:lstStyle/>
          <a:p>
            <a:r>
              <a:rPr lang="en-US" dirty="0" smtClean="0"/>
              <a:t>Stream Analytics supports two types of input</a:t>
            </a:r>
          </a:p>
          <a:p>
            <a:r>
              <a:rPr lang="en-US" dirty="0" smtClean="0"/>
              <a:t>Multiple inputs can be </a:t>
            </a:r>
            <a:r>
              <a:rPr lang="en-US" dirty="0" err="1" smtClean="0"/>
              <a:t>JOINed</a:t>
            </a:r>
            <a:r>
              <a:rPr lang="en-US" dirty="0" smtClean="0"/>
              <a:t> (aggregated) like SQL tables</a:t>
            </a:r>
          </a:p>
          <a:p>
            <a:r>
              <a:rPr lang="en-US" dirty="0" smtClean="0"/>
              <a:t>Also allows reference data to be provided as input</a:t>
            </a:r>
            <a:endParaRPr lang="en-US" dirty="0"/>
          </a:p>
        </p:txBody>
      </p:sp>
      <p:pic>
        <p:nvPicPr>
          <p:cNvPr id="4" name="Picture 3"/>
          <p:cNvPicPr>
            <a:picLocks noChangeAspect="1"/>
          </p:cNvPicPr>
          <p:nvPr/>
        </p:nvPicPr>
        <p:blipFill>
          <a:blip r:embed="rId2"/>
          <a:stretch>
            <a:fillRect/>
          </a:stretch>
        </p:blipFill>
        <p:spPr>
          <a:xfrm>
            <a:off x="2718593" y="3467070"/>
            <a:ext cx="6753225" cy="2895600"/>
          </a:xfrm>
          <a:prstGeom prst="rect">
            <a:avLst/>
          </a:prstGeom>
          <a:ln>
            <a:solidFill>
              <a:schemeClr val="tx1">
                <a:lumMod val="25000"/>
                <a:lumOff val="75000"/>
              </a:schemeClr>
            </a:solidFill>
          </a:ln>
        </p:spPr>
      </p:pic>
    </p:spTree>
    <p:extLst>
      <p:ext uri="{BB962C8B-B14F-4D97-AF65-F5344CB8AC3E}">
        <p14:creationId xmlns:p14="http://schemas.microsoft.com/office/powerpoint/2010/main" val="11565076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Output</a:t>
            </a:r>
            <a:endParaRPr lang="en-US" dirty="0"/>
          </a:p>
        </p:txBody>
      </p:sp>
      <p:sp>
        <p:nvSpPr>
          <p:cNvPr id="3" name="Content Placeholder 2"/>
          <p:cNvSpPr>
            <a:spLocks noGrp="1"/>
          </p:cNvSpPr>
          <p:nvPr>
            <p:ph idx="1"/>
          </p:nvPr>
        </p:nvSpPr>
        <p:spPr>
          <a:xfrm>
            <a:off x="519248" y="1447800"/>
            <a:ext cx="11151916" cy="443070"/>
          </a:xfrm>
        </p:spPr>
        <p:txBody>
          <a:bodyPr/>
          <a:lstStyle/>
          <a:p>
            <a:r>
              <a:rPr lang="en-US" dirty="0" smtClean="0"/>
              <a:t>Supports several output types as well as multiple outputs</a:t>
            </a:r>
            <a:endParaRPr lang="en-US" dirty="0"/>
          </a:p>
        </p:txBody>
      </p:sp>
      <p:pic>
        <p:nvPicPr>
          <p:cNvPr id="4" name="Picture 3"/>
          <p:cNvPicPr>
            <a:picLocks noChangeAspect="1"/>
          </p:cNvPicPr>
          <p:nvPr/>
        </p:nvPicPr>
        <p:blipFill>
          <a:blip r:embed="rId2"/>
          <a:stretch>
            <a:fillRect/>
          </a:stretch>
        </p:blipFill>
        <p:spPr>
          <a:xfrm>
            <a:off x="2851943" y="2362170"/>
            <a:ext cx="6486525" cy="4000500"/>
          </a:xfrm>
          <a:prstGeom prst="rect">
            <a:avLst/>
          </a:prstGeom>
          <a:ln>
            <a:solidFill>
              <a:schemeClr val="tx1">
                <a:lumMod val="25000"/>
                <a:lumOff val="75000"/>
              </a:schemeClr>
            </a:solidFill>
          </a:ln>
        </p:spPr>
      </p:pic>
    </p:spTree>
    <p:extLst>
      <p:ext uri="{BB962C8B-B14F-4D97-AF65-F5344CB8AC3E}">
        <p14:creationId xmlns:p14="http://schemas.microsoft.com/office/powerpoint/2010/main" val="410335089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Creating a Stream Analytics Job</a:t>
            </a:r>
            <a:endParaRPr lang="en-US" dirty="0"/>
          </a:p>
        </p:txBody>
      </p:sp>
    </p:spTree>
    <p:extLst>
      <p:ext uri="{BB962C8B-B14F-4D97-AF65-F5344CB8AC3E}">
        <p14:creationId xmlns:p14="http://schemas.microsoft.com/office/powerpoint/2010/main" val="180679219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Query Language</a:t>
            </a:r>
            <a:endParaRPr lang="en-US" dirty="0"/>
          </a:p>
        </p:txBody>
      </p:sp>
      <p:sp>
        <p:nvSpPr>
          <p:cNvPr id="3" name="Content Placeholder 2"/>
          <p:cNvSpPr>
            <a:spLocks noGrp="1"/>
          </p:cNvSpPr>
          <p:nvPr>
            <p:ph idx="1"/>
          </p:nvPr>
        </p:nvSpPr>
        <p:spPr>
          <a:xfrm>
            <a:off x="519248" y="1447800"/>
            <a:ext cx="11151916" cy="4252318"/>
          </a:xfrm>
        </p:spPr>
        <p:txBody>
          <a:bodyPr/>
          <a:lstStyle/>
          <a:p>
            <a:r>
              <a:rPr lang="en-US" dirty="0" smtClean="0"/>
              <a:t>SQL-like language for querying live data streams</a:t>
            </a:r>
          </a:p>
          <a:p>
            <a:pPr lvl="1"/>
            <a:r>
              <a:rPr lang="en-US" dirty="0" smtClean="0"/>
              <a:t>Subset of T-SQL</a:t>
            </a:r>
          </a:p>
          <a:p>
            <a:pPr lvl="1"/>
            <a:r>
              <a:rPr lang="en-US" dirty="0" smtClean="0"/>
              <a:t>Supports </a:t>
            </a:r>
            <a:r>
              <a:rPr lang="en-US" dirty="0" err="1" smtClean="0"/>
              <a:t>bigint</a:t>
            </a:r>
            <a:r>
              <a:rPr lang="en-US" dirty="0" smtClean="0"/>
              <a:t>, float, </a:t>
            </a:r>
            <a:r>
              <a:rPr lang="en-US" dirty="0" err="1" smtClean="0"/>
              <a:t>nvarchar</a:t>
            </a:r>
            <a:r>
              <a:rPr lang="en-US" dirty="0" smtClean="0"/>
              <a:t>(max), </a:t>
            </a:r>
            <a:r>
              <a:rPr lang="en-US" dirty="0" err="1" smtClean="0"/>
              <a:t>datetime</a:t>
            </a:r>
            <a:r>
              <a:rPr lang="en-US" dirty="0" smtClean="0"/>
              <a:t>, record, and array</a:t>
            </a:r>
          </a:p>
          <a:p>
            <a:pPr lvl="1"/>
            <a:r>
              <a:rPr lang="en-US" dirty="0" smtClean="0"/>
              <a:t>Supports SELECT, FROM, WHERE, GROUP BY, and other common Data Manipulation Language (DML) statements</a:t>
            </a:r>
          </a:p>
          <a:p>
            <a:pPr lvl="1"/>
            <a:r>
              <a:rPr lang="en-US" dirty="0" smtClean="0"/>
              <a:t>Supports COUNT, AVG, DATEDIFF, and other common functions</a:t>
            </a:r>
          </a:p>
          <a:p>
            <a:r>
              <a:rPr lang="en-US" dirty="0" smtClean="0"/>
              <a:t>Supports temporal grouping of events via "windowing"</a:t>
            </a:r>
          </a:p>
          <a:p>
            <a:r>
              <a:rPr lang="en-US" dirty="0" smtClean="0"/>
              <a:t>Reference located at </a:t>
            </a:r>
            <a:r>
              <a:rPr lang="en-US" dirty="0" smtClean="0">
                <a:hlinkClick r:id="rId2"/>
              </a:rPr>
              <a:t>https</a:t>
            </a:r>
            <a:r>
              <a:rPr lang="en-US" dirty="0">
                <a:hlinkClick r:id="rId2"/>
              </a:rPr>
              <a:t>://</a:t>
            </a:r>
            <a:r>
              <a:rPr lang="en-US" dirty="0" smtClean="0">
                <a:hlinkClick r:id="rId2"/>
              </a:rPr>
              <a:t>msdn.microsoft.com/en-us/library/azure/dn834998.aspx</a:t>
            </a:r>
            <a:endParaRPr lang="en-US" dirty="0"/>
          </a:p>
        </p:txBody>
      </p:sp>
    </p:spTree>
    <p:extLst>
      <p:ext uri="{BB962C8B-B14F-4D97-AF65-F5344CB8AC3E}">
        <p14:creationId xmlns:p14="http://schemas.microsoft.com/office/powerpoint/2010/main" val="226944142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Manipulation Language (DML)</a:t>
            </a:r>
            <a:endParaRPr lang="en-US" dirty="0"/>
          </a:p>
        </p:txBody>
      </p:sp>
      <p:sp>
        <p:nvSpPr>
          <p:cNvPr id="4" name="Rectangle 3"/>
          <p:cNvSpPr/>
          <p:nvPr/>
        </p:nvSpPr>
        <p:spPr bwMode="auto">
          <a:xfrm>
            <a:off x="1092530" y="2006931"/>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SELECT</a:t>
            </a:r>
            <a:endParaRPr lang="en-US" sz="2200" dirty="0" smtClean="0">
              <a:solidFill>
                <a:srgbClr val="00AEEF"/>
              </a:solidFill>
            </a:endParaRPr>
          </a:p>
        </p:txBody>
      </p:sp>
      <p:sp>
        <p:nvSpPr>
          <p:cNvPr id="7" name="Rectangle 6"/>
          <p:cNvSpPr/>
          <p:nvPr/>
        </p:nvSpPr>
        <p:spPr bwMode="auto">
          <a:xfrm>
            <a:off x="1092530" y="2790702"/>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WHERE</a:t>
            </a:r>
            <a:endParaRPr lang="en-US" sz="2800" dirty="0">
              <a:solidFill>
                <a:srgbClr val="00AEEF"/>
              </a:solidFill>
            </a:endParaRPr>
          </a:p>
        </p:txBody>
      </p:sp>
      <p:sp>
        <p:nvSpPr>
          <p:cNvPr id="16" name="Rectangle 15"/>
          <p:cNvSpPr/>
          <p:nvPr/>
        </p:nvSpPr>
        <p:spPr bwMode="auto">
          <a:xfrm>
            <a:off x="1092530" y="3574473"/>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CASE</a:t>
            </a:r>
            <a:endParaRPr lang="en-US" sz="2800" dirty="0">
              <a:solidFill>
                <a:srgbClr val="00AEEF"/>
              </a:solidFill>
            </a:endParaRPr>
          </a:p>
        </p:txBody>
      </p:sp>
      <p:sp>
        <p:nvSpPr>
          <p:cNvPr id="17" name="Rectangle 16"/>
          <p:cNvSpPr/>
          <p:nvPr/>
        </p:nvSpPr>
        <p:spPr bwMode="auto">
          <a:xfrm>
            <a:off x="1092530" y="4358244"/>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UNION</a:t>
            </a:r>
            <a:endParaRPr lang="en-US" sz="2800" dirty="0">
              <a:solidFill>
                <a:srgbClr val="00AEEF"/>
              </a:solidFill>
            </a:endParaRPr>
          </a:p>
        </p:txBody>
      </p:sp>
      <p:sp>
        <p:nvSpPr>
          <p:cNvPr id="18" name="Rectangle 17"/>
          <p:cNvSpPr/>
          <p:nvPr/>
        </p:nvSpPr>
        <p:spPr bwMode="auto">
          <a:xfrm>
            <a:off x="4393870" y="2006931"/>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INTO</a:t>
            </a:r>
            <a:endParaRPr lang="en-US" sz="2200" dirty="0" smtClean="0">
              <a:solidFill>
                <a:srgbClr val="00AEEF"/>
              </a:solidFill>
            </a:endParaRPr>
          </a:p>
        </p:txBody>
      </p:sp>
      <p:sp>
        <p:nvSpPr>
          <p:cNvPr id="19" name="Rectangle 18"/>
          <p:cNvSpPr/>
          <p:nvPr/>
        </p:nvSpPr>
        <p:spPr bwMode="auto">
          <a:xfrm>
            <a:off x="4393870" y="2790702"/>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GROUP BY</a:t>
            </a:r>
            <a:endParaRPr lang="en-US" sz="2800" dirty="0">
              <a:solidFill>
                <a:srgbClr val="00AEEF"/>
              </a:solidFill>
            </a:endParaRPr>
          </a:p>
        </p:txBody>
      </p:sp>
      <p:sp>
        <p:nvSpPr>
          <p:cNvPr id="20" name="Rectangle 19"/>
          <p:cNvSpPr/>
          <p:nvPr/>
        </p:nvSpPr>
        <p:spPr bwMode="auto">
          <a:xfrm>
            <a:off x="4393870" y="3574473"/>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JOIN</a:t>
            </a:r>
            <a:endParaRPr lang="en-US" sz="2800" dirty="0">
              <a:solidFill>
                <a:srgbClr val="00AEEF"/>
              </a:solidFill>
            </a:endParaRPr>
          </a:p>
        </p:txBody>
      </p:sp>
      <p:sp>
        <p:nvSpPr>
          <p:cNvPr id="21" name="Rectangle 20"/>
          <p:cNvSpPr/>
          <p:nvPr/>
        </p:nvSpPr>
        <p:spPr bwMode="auto">
          <a:xfrm>
            <a:off x="4393870" y="4358244"/>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WITH</a:t>
            </a:r>
            <a:endParaRPr lang="en-US" sz="2800" dirty="0">
              <a:solidFill>
                <a:srgbClr val="00AEEF"/>
              </a:solidFill>
            </a:endParaRPr>
          </a:p>
        </p:txBody>
      </p:sp>
      <p:sp>
        <p:nvSpPr>
          <p:cNvPr id="22" name="Rectangle 21"/>
          <p:cNvSpPr/>
          <p:nvPr/>
        </p:nvSpPr>
        <p:spPr bwMode="auto">
          <a:xfrm>
            <a:off x="7695210" y="2006931"/>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FROM</a:t>
            </a:r>
            <a:endParaRPr lang="en-US" sz="2200" dirty="0" smtClean="0">
              <a:solidFill>
                <a:srgbClr val="00AEEF"/>
              </a:solidFill>
            </a:endParaRPr>
          </a:p>
        </p:txBody>
      </p:sp>
      <p:sp>
        <p:nvSpPr>
          <p:cNvPr id="23" name="Rectangle 22"/>
          <p:cNvSpPr/>
          <p:nvPr/>
        </p:nvSpPr>
        <p:spPr bwMode="auto">
          <a:xfrm>
            <a:off x="7695210" y="2790702"/>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HAVING</a:t>
            </a:r>
            <a:endParaRPr lang="en-US" sz="2800" dirty="0">
              <a:solidFill>
                <a:srgbClr val="00AEEF"/>
              </a:solidFill>
            </a:endParaRPr>
          </a:p>
        </p:txBody>
      </p:sp>
      <p:sp>
        <p:nvSpPr>
          <p:cNvPr id="24" name="Rectangle 23"/>
          <p:cNvSpPr/>
          <p:nvPr/>
        </p:nvSpPr>
        <p:spPr bwMode="auto">
          <a:xfrm>
            <a:off x="7695210" y="3574473"/>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JOIN</a:t>
            </a:r>
            <a:endParaRPr lang="en-US" sz="2800" dirty="0">
              <a:solidFill>
                <a:srgbClr val="00AEEF"/>
              </a:solidFill>
            </a:endParaRPr>
          </a:p>
        </p:txBody>
      </p:sp>
      <p:sp>
        <p:nvSpPr>
          <p:cNvPr id="25" name="Rectangle 24"/>
          <p:cNvSpPr/>
          <p:nvPr/>
        </p:nvSpPr>
        <p:spPr bwMode="auto">
          <a:xfrm>
            <a:off x="7695210" y="4358244"/>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APPLY</a:t>
            </a:r>
            <a:endParaRPr lang="en-US" sz="2800" dirty="0">
              <a:solidFill>
                <a:srgbClr val="00AEEF"/>
              </a:solidFill>
            </a:endParaRPr>
          </a:p>
        </p:txBody>
      </p:sp>
    </p:spTree>
    <p:extLst>
      <p:ext uri="{BB962C8B-B14F-4D97-AF65-F5344CB8AC3E}">
        <p14:creationId xmlns:p14="http://schemas.microsoft.com/office/powerpoint/2010/main" val="341121027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Data from an Input</a:t>
            </a:r>
            <a:endParaRPr lang="en-US" dirty="0"/>
          </a:p>
        </p:txBody>
      </p:sp>
      <p:sp>
        <p:nvSpPr>
          <p:cNvPr id="4" name="Rectangle 3"/>
          <p:cNvSpPr/>
          <p:nvPr/>
        </p:nvSpPr>
        <p:spPr bwMode="auto">
          <a:xfrm>
            <a:off x="876001" y="1696128"/>
            <a:ext cx="10438410" cy="1662545"/>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Time, ID</a:t>
            </a:r>
            <a:r>
              <a:rPr lang="en-US" sz="2200" dirty="0">
                <a:solidFill>
                  <a:schemeClr val="tx1"/>
                </a:solidFill>
                <a:latin typeface="Lucida Console" panose="020B0609040504020204" pitchFamily="49" charset="0"/>
              </a:rPr>
              <a:t>, Temperature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a:solidFill>
                  <a:schemeClr val="tx1"/>
                </a:solidFill>
                <a:latin typeface="Lucida Console" panose="020B0609040504020204" pitchFamily="49" charset="0"/>
              </a:rPr>
              <a:t>Temperature &gt; 150</a:t>
            </a:r>
          </a:p>
        </p:txBody>
      </p:sp>
      <p:pic>
        <p:nvPicPr>
          <p:cNvPr id="3" name="Picture 2"/>
          <p:cNvPicPr>
            <a:picLocks noChangeAspect="1"/>
          </p:cNvPicPr>
          <p:nvPr/>
        </p:nvPicPr>
        <p:blipFill>
          <a:blip r:embed="rId2"/>
          <a:stretch>
            <a:fillRect/>
          </a:stretch>
        </p:blipFill>
        <p:spPr>
          <a:xfrm>
            <a:off x="876001" y="3914960"/>
            <a:ext cx="10438410" cy="977674"/>
          </a:xfrm>
          <a:prstGeom prst="rect">
            <a:avLst/>
          </a:prstGeom>
          <a:ln>
            <a:solidFill>
              <a:schemeClr val="tx1">
                <a:lumMod val="25000"/>
                <a:lumOff val="75000"/>
              </a:schemeClr>
            </a:solidFill>
          </a:ln>
        </p:spPr>
      </p:pic>
    </p:spTree>
    <p:extLst>
      <p:ext uri="{BB962C8B-B14F-4D97-AF65-F5344CB8AC3E}">
        <p14:creationId xmlns:p14="http://schemas.microsoft.com/office/powerpoint/2010/main" val="387638147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304</TotalTime>
  <Words>422</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Lucida Console</vt:lpstr>
      <vt:lpstr>Segoe UI</vt:lpstr>
      <vt:lpstr>Segoe UI Light</vt:lpstr>
      <vt:lpstr>Segoe UI Semibold</vt:lpstr>
      <vt:lpstr>Wingdings</vt:lpstr>
      <vt:lpstr>1_MS1444_Windows Azure Template 16x9_r08a</vt:lpstr>
      <vt:lpstr>Azure Stream Analytics</vt:lpstr>
      <vt:lpstr>Azure Stream Analytics</vt:lpstr>
      <vt:lpstr>Stream Analytics at Work</vt:lpstr>
      <vt:lpstr>Stream Analytics Input</vt:lpstr>
      <vt:lpstr>Stream Analytics Output</vt:lpstr>
      <vt:lpstr>Demo</vt:lpstr>
      <vt:lpstr>Stream Analytics Query Language</vt:lpstr>
      <vt:lpstr>Data Manipulation Language (DML)</vt:lpstr>
      <vt:lpstr>Selecting Data from an Input</vt:lpstr>
      <vt:lpstr>Joining Two Inputs</vt:lpstr>
      <vt:lpstr>Replacing Arrival Time with Event Time</vt:lpstr>
      <vt:lpstr>Windowing</vt:lpstr>
      <vt:lpstr>Using TumblingWindow</vt:lpstr>
      <vt:lpstr>Demo</vt:lpstr>
      <vt:lpstr>Hands-On Lab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62</cp:revision>
  <dcterms:created xsi:type="dcterms:W3CDTF">2015-09-14T01:17:11Z</dcterms:created>
  <dcterms:modified xsi:type="dcterms:W3CDTF">2015-09-15T04:57:05Z</dcterms:modified>
</cp:coreProperties>
</file>