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8"/>
  </p:notesMasterIdLst>
  <p:sldIdLst>
    <p:sldId id="256" r:id="rId2"/>
    <p:sldId id="257" r:id="rId3"/>
    <p:sldId id="260" r:id="rId4"/>
    <p:sldId id="262" r:id="rId5"/>
    <p:sldId id="283" r:id="rId6"/>
    <p:sldId id="278" r:id="rId7"/>
    <p:sldId id="279" r:id="rId8"/>
    <p:sldId id="280" r:id="rId9"/>
    <p:sldId id="259" r:id="rId10"/>
    <p:sldId id="264" r:id="rId11"/>
    <p:sldId id="266" r:id="rId12"/>
    <p:sldId id="281" r:id="rId13"/>
    <p:sldId id="282" r:id="rId14"/>
    <p:sldId id="269"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57"/>
            <p14:sldId id="260"/>
            <p14:sldId id="262"/>
            <p14:sldId id="283"/>
            <p14:sldId id="278"/>
            <p14:sldId id="279"/>
            <p14:sldId id="280"/>
          </p14:sldIdLst>
        </p14:section>
        <p14:section name="Microsoft Azure" id="{6680163A-2F54-0A40-8529-487E5D5E3C8E}">
          <p14:sldIdLst>
            <p14:sldId id="259"/>
            <p14:sldId id="264"/>
            <p14:sldId id="266"/>
            <p14:sldId id="281"/>
            <p14:sldId id="282"/>
            <p14:sldId id="269"/>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060" autoAdjust="0"/>
    <p:restoredTop sz="86818" autoAdjust="0"/>
  </p:normalViewPr>
  <p:slideViewPr>
    <p:cSldViewPr snapToGrid="0">
      <p:cViewPr varScale="1">
        <p:scale>
          <a:sx n="91" d="100"/>
          <a:sy n="91" d="100"/>
        </p:scale>
        <p:origin x="102" y="78"/>
      </p:cViewPr>
      <p:guideLst/>
    </p:cSldViewPr>
  </p:slideViewPr>
  <p:notesTextViewPr>
    <p:cViewPr>
      <p:scale>
        <a:sx n="1" d="1"/>
        <a:sy n="1" d="1"/>
      </p:scale>
      <p:origin x="0" y="0"/>
    </p:cViewPr>
  </p:notesTextViewPr>
  <p:sorterViewPr>
    <p:cViewPr>
      <p:scale>
        <a:sx n="100" d="100"/>
        <a:sy n="100" d="100"/>
      </p:scale>
      <p:origin x="0" y="-11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researchers won’t care about cost; they will care about scaling their research or “pushing through a huge amount of analysis before a conference;” most researchers do not see the costs because it’s paid for through a grant; business examples are not relevant to most researchers; mention collaboration; as in “the cloud makes it easier for researchers to collaborate”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Monitoring is huge because NOAA weather service only does 700 locations nationally.</a:t>
            </a:r>
          </a:p>
          <a:p>
            <a:r>
              <a:rPr lang="en-US" dirty="0" smtClean="0"/>
              <a:t>Additionally,</a:t>
            </a:r>
            <a:r>
              <a:rPr lang="en-US" baseline="0" dirty="0" smtClean="0"/>
              <a:t> this project went to Azure because of enhanced collaboration. All researchers across the US could access the virtual machines instead of being held by a single university.</a:t>
            </a:r>
            <a:r>
              <a:rPr lang="en-US" dirty="0" smtClean="0"/>
              <a:t>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08911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a:t>
            </a:r>
            <a:r>
              <a:rPr lang="en-US" baseline="0" dirty="0" smtClean="0"/>
              <a:t> service is released into the Azure Market place so others can benefit. A real example of SaaS!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29926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Prepare to be asked about U.S. jurisdiction over international data centers; compare to Gmail if they “get grumpy” and don’t want to use Azure for this reason</a:t>
            </a:r>
          </a:p>
          <a:p>
            <a:endParaRPr lang="en-US" b="0" dirty="0" smtClean="0"/>
          </a:p>
          <a:p>
            <a:r>
              <a:rPr lang="en-US" b="0" dirty="0" smtClean="0"/>
              <a:t>Maybe a brief overview of security on the "world" slide. People think that the cloud is publicly visible (naïve users). Others might need to protect the IP of the companies they do research with (e.g., agricultural research funded by Monsanto). Talk about HIPAA compliance and/or government security compliance.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39081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609764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13</a:t>
            </a:fld>
            <a:endParaRPr lang="en-US"/>
          </a:p>
        </p:txBody>
      </p:sp>
    </p:spTree>
    <p:extLst>
      <p:ext uri="{BB962C8B-B14F-4D97-AF65-F5344CB8AC3E}">
        <p14:creationId xmlns:p14="http://schemas.microsoft.com/office/powerpoint/2010/main" val="2443964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a:t>
            </a:r>
            <a:r>
              <a:rPr lang="en-US" dirty="0" smtClean="0"/>
              <a:t>Research</a:t>
            </a:r>
            <a:endParaRPr lang="en-US" dirty="0" smtClean="0"/>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Datacenter Regions</a:t>
            </a:r>
            <a:endParaRPr lang="en-US" dirty="0">
              <a:solidFill>
                <a:schemeClr val="bg1"/>
              </a:solidFill>
            </a:endParaRPr>
          </a:p>
        </p:txBody>
      </p:sp>
      <p:grpSp>
        <p:nvGrpSpPr>
          <p:cNvPr id="127" name="Group 126"/>
          <p:cNvGrpSpPr/>
          <p:nvPr/>
        </p:nvGrpSpPr>
        <p:grpSpPr>
          <a:xfrm>
            <a:off x="11536" y="1484108"/>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4" y="3357037"/>
              <a:ext cx="980523"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2085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838018"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80839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887703"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624662" y="3356494"/>
              <a:ext cx="81634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50" y="5098199"/>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70100"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2776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9827325" y="6261390"/>
            <a:ext cx="246836" cy="2645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1052273"/>
            <a:ext cx="3782992" cy="2055497"/>
            <a:chOff x="69453" y="1051654"/>
            <a:chExt cx="3783977" cy="2056033"/>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smtClean="0">
                  <a:solidFill>
                    <a:srgbClr val="00B0F0"/>
                  </a:solidFill>
                  <a:latin typeface="+mj-lt"/>
                  <a:cs typeface="Segoe UI Light" panose="020B0502040204020203" pitchFamily="34" charset="0"/>
                </a:rPr>
                <a:t>Azure Active Directory Users</a:t>
              </a:r>
              <a:endParaRPr lang="en-US" sz="1999" dirty="0">
                <a:solidFill>
                  <a:srgbClr val="00B0F0"/>
                </a:solidFill>
                <a:latin typeface="+mj-lt"/>
              </a:endParaRPr>
            </a:p>
          </p:txBody>
        </p:sp>
        <p:sp>
          <p:nvSpPr>
            <p:cNvPr id="4" name="Rectangle 3"/>
            <p:cNvSpPr/>
            <p:nvPr/>
          </p:nvSpPr>
          <p:spPr>
            <a:xfrm>
              <a:off x="69453" y="1051654"/>
              <a:ext cx="3679529" cy="1379198"/>
            </a:xfrm>
            <a:prstGeom prst="rect">
              <a:avLst/>
            </a:prstGeom>
          </p:spPr>
          <p:txBody>
            <a:bodyPr wrap="square" anchor="ctr">
              <a:spAutoFit/>
            </a:bodyPr>
            <a:lstStyle/>
            <a:p>
              <a:pPr algn="ctr">
                <a:lnSpc>
                  <a:spcPct val="95000"/>
                </a:lnSpc>
                <a:buSzPct val="90000"/>
              </a:pPr>
              <a:r>
                <a:rPr lang="en-US" sz="8800" dirty="0" smtClean="0">
                  <a:solidFill>
                    <a:srgbClr val="00B0F0"/>
                  </a:solidFill>
                  <a:latin typeface="Segoe UI Light" panose="020B0502040204020203" pitchFamily="34" charset="0"/>
                  <a:cs typeface="Segoe UI Light" panose="020B0502040204020203" pitchFamily="34" charset="0"/>
                </a:rPr>
                <a:t>&gt;500m</a:t>
              </a:r>
              <a:endParaRPr lang="en-US" sz="8800"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1"/>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00B0F0"/>
                  </a:solidFill>
                  <a:latin typeface="Segoe UI Light" panose="020B0502040204020203" pitchFamily="34" charset="0"/>
                  <a:cs typeface="Segoe UI Light" panose="020B0502040204020203" pitchFamily="34" charset="0"/>
                </a:rPr>
                <a:t>250</a:t>
              </a:r>
              <a:r>
                <a:rPr lang="en-US" sz="7998" dirty="0" smtClean="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smtClean="0">
                  <a:solidFill>
                    <a:srgbClr val="00B0F0"/>
                  </a:solidFill>
                  <a:latin typeface="Segoe UI Light" panose="020B0502040204020203" pitchFamily="34" charset="0"/>
                  <a:cs typeface="Segoe UI Light" panose="020B0502040204020203" pitchFamily="34" charset="0"/>
                </a:rPr>
                <a:t>1,500,000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743001"/>
            <a:ext cx="3909025" cy="1438419"/>
            <a:chOff x="3993501" y="3743084"/>
            <a:chExt cx="3910044" cy="1438793"/>
          </a:xfrm>
        </p:grpSpPr>
        <p:sp>
          <p:nvSpPr>
            <p:cNvPr id="15" name="Rectangle 14"/>
            <p:cNvSpPr/>
            <p:nvPr/>
          </p:nvSpPr>
          <p:spPr>
            <a:xfrm>
              <a:off x="3993501" y="3802679"/>
              <a:ext cx="2578224" cy="1379198"/>
            </a:xfrm>
            <a:prstGeom prst="rect">
              <a:avLst/>
            </a:prstGeom>
          </p:spPr>
          <p:txBody>
            <a:bodyPr wrap="square" anchor="b">
              <a:spAutoFit/>
            </a:bodyPr>
            <a:lstStyle/>
            <a:p>
              <a:pPr algn="ctr">
                <a:lnSpc>
                  <a:spcPct val="95000"/>
                </a:lnSpc>
                <a:buSzPct val="90000"/>
              </a:pPr>
              <a:r>
                <a:rPr lang="en-US" sz="8800" spc="-294" dirty="0" smtClean="0">
                  <a:solidFill>
                    <a:srgbClr val="00B0F0"/>
                  </a:solidFill>
                  <a:latin typeface="Segoe UI Light" panose="020B0502040204020203" pitchFamily="34" charset="0"/>
                  <a:cs typeface="Segoe UI Light" panose="020B0502040204020203" pitchFamily="34" charset="0"/>
                </a:rPr>
                <a:t>&gt;777</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491503" cy="1378685"/>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storage</a:t>
              </a:r>
              <a:endParaRPr lang="en-US" sz="1999" dirty="0">
                <a:solidFill>
                  <a:srgbClr val="00B0F0"/>
                </a:solidFill>
                <a:latin typeface="Segoe UI Light" panose="020B0502040204020203" pitchFamily="34" charset="0"/>
                <a:cs typeface="Segoe UI Light" panose="020B0502040204020203" pitchFamily="34" charset="0"/>
              </a:endParaRPr>
            </a:p>
            <a:p>
              <a:pPr lvl="0">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transactions</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per day</a:t>
              </a: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750403"/>
            <a:ext cx="4667028" cy="1388266"/>
            <a:chOff x="8097236" y="3750487"/>
            <a:chExt cx="4668244" cy="1388628"/>
          </a:xfrm>
        </p:grpSpPr>
        <p:grpSp>
          <p:nvGrpSpPr>
            <p:cNvPr id="18" name="Group 17"/>
            <p:cNvGrpSpPr/>
            <p:nvPr/>
          </p:nvGrpSpPr>
          <p:grpSpPr>
            <a:xfrm>
              <a:off x="8097236" y="3750487"/>
              <a:ext cx="4668244" cy="1388628"/>
              <a:chOff x="8097236" y="3750487"/>
              <a:chExt cx="4668244" cy="1388628"/>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750487"/>
                <a:ext cx="2492813" cy="1145227"/>
              </a:xfrm>
              <a:prstGeom prst="rect">
                <a:avLst/>
              </a:prstGeom>
            </p:spPr>
            <p:txBody>
              <a:bodyPr wrap="square" anchor="ctr">
                <a:spAutoFit/>
              </a:bodyPr>
              <a:lstStyle/>
              <a:p>
                <a:pPr>
                  <a:lnSpc>
                    <a:spcPct val="95000"/>
                  </a:lnSpc>
                  <a:buSzPct val="90000"/>
                </a:pPr>
                <a:r>
                  <a:rPr lang="en-US" sz="7200" dirty="0" smtClean="0">
                    <a:solidFill>
                      <a:srgbClr val="00B0F0"/>
                    </a:solidFill>
                    <a:latin typeface="Segoe UI Light" panose="020B0502040204020203" pitchFamily="34" charset="0"/>
                    <a:cs typeface="Segoe UI Light" panose="020B0502040204020203" pitchFamily="34" charset="0"/>
                  </a:rPr>
                  <a:t>&gt;80%</a:t>
                </a:r>
                <a:endParaRPr lang="en-US" sz="7200"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10588995" y="3969617"/>
                <a:ext cx="2176485" cy="384821"/>
              </a:xfrm>
              <a:prstGeom prst="rect">
                <a:avLst/>
              </a:prstGeom>
            </p:spPr>
            <p:txBody>
              <a:bodyPr wrap="square" anchor="ctr">
                <a:spAutoFit/>
              </a:bodyPr>
              <a:lstStyle/>
              <a:p>
                <a:pPr>
                  <a:lnSpc>
                    <a:spcPct val="95000"/>
                  </a:lnSpc>
                  <a:buSzPct val="90000"/>
                </a:pPr>
                <a:r>
                  <a:rPr lang="en-US" sz="2000" smtClean="0">
                    <a:solidFill>
                      <a:srgbClr val="00B0F0"/>
                    </a:solidFill>
                    <a:latin typeface="+mj-lt"/>
                    <a:cs typeface="Segoe UI Light" panose="020B0502040204020203" pitchFamily="34" charset="0"/>
                  </a:rPr>
                  <a:t>Fortune 500</a:t>
                </a:r>
                <a:endParaRPr lang="en-US" sz="2800"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smtClean="0">
                  <a:solidFill>
                    <a:srgbClr val="00B0F0"/>
                  </a:solidFill>
                  <a:latin typeface="+mj-lt"/>
                </a:rPr>
                <a:t>Use Azure</a:t>
              </a:r>
              <a:endParaRPr lang="en-US" sz="1999" dirty="0">
                <a:solidFill>
                  <a:srgbClr val="00B0F0"/>
                </a:solidFill>
                <a:latin typeface="+mj-lt"/>
              </a:endParaRP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369428"/>
            </a:xfrm>
            <a:prstGeom prst="rect">
              <a:avLst/>
            </a:prstGeom>
            <a:noFill/>
          </p:spPr>
          <p:txBody>
            <a:bodyPr wrap="square" rtlCol="0">
              <a:spAutoFit/>
            </a:bodyPr>
            <a:lstStyle/>
            <a:p>
              <a:r>
                <a:rPr lang="en-US" dirty="0" smtClean="0">
                  <a:solidFill>
                    <a:srgbClr val="00B0F0"/>
                  </a:solidFill>
                  <a:latin typeface="+mj-lt"/>
                </a:rPr>
                <a:t>authentications/</a:t>
              </a:r>
              <a:r>
                <a:rPr lang="en-US" dirty="0" err="1" smtClean="0">
                  <a:solidFill>
                    <a:srgbClr val="00B0F0"/>
                  </a:solidFill>
                  <a:latin typeface="+mj-lt"/>
                </a:rPr>
                <a:t>wk</a:t>
              </a:r>
              <a:endParaRPr lang="en-US" dirty="0">
                <a:solidFill>
                  <a:srgbClr val="00B0F0"/>
                </a:solidFill>
                <a:latin typeface="+mj-lt"/>
              </a:endParaRPr>
            </a:p>
          </p:txBody>
        </p:sp>
      </p:grpSp>
      <p:grpSp>
        <p:nvGrpSpPr>
          <p:cNvPr id="27" name="Group 26"/>
          <p:cNvGrpSpPr/>
          <p:nvPr/>
        </p:nvGrpSpPr>
        <p:grpSpPr>
          <a:xfrm>
            <a:off x="-27106" y="5138670"/>
            <a:ext cx="4069002" cy="1616467"/>
            <a:chOff x="4064288" y="5139115"/>
            <a:chExt cx="4070062" cy="1616888"/>
          </a:xfrm>
        </p:grpSpPr>
        <p:sp>
          <p:nvSpPr>
            <p:cNvPr id="28" name="Rectangle 27"/>
            <p:cNvSpPr/>
            <p:nvPr/>
          </p:nvSpPr>
          <p:spPr>
            <a:xfrm>
              <a:off x="4409735" y="5376805"/>
              <a:ext cx="2026882" cy="1379198"/>
            </a:xfrm>
            <a:prstGeom prst="rect">
              <a:avLst/>
            </a:prstGeom>
          </p:spPr>
          <p:txBody>
            <a:bodyPr wrap="square" anchor="b">
              <a:spAutoFit/>
            </a:bodyPr>
            <a:lstStyle/>
            <a:p>
              <a:pPr algn="ctr">
                <a:lnSpc>
                  <a:spcPct val="95000"/>
                </a:lnSpc>
                <a:buSzPct val="90000"/>
              </a:pPr>
              <a:r>
                <a:rPr lang="en-US" sz="8800" spc="-294" smtClean="0">
                  <a:solidFill>
                    <a:srgbClr val="00B0F0"/>
                  </a:solidFill>
                  <a:latin typeface="Segoe UI Light" panose="020B0502040204020203" pitchFamily="34" charset="0"/>
                  <a:cs typeface="Segoe UI Light" panose="020B0502040204020203" pitchFamily="34" charset="0"/>
                </a:rPr>
                <a:t>&gt;1.5</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605153" cy="1378685"/>
            </a:xfrm>
            <a:prstGeom prst="rect">
              <a:avLst/>
            </a:prstGeom>
          </p:spPr>
          <p:txBody>
            <a:bodyPr wrap="none">
              <a:spAutoFit/>
            </a:bodyPr>
            <a:lstStyle/>
            <a:p>
              <a:pPr>
                <a:lnSpc>
                  <a:spcPct val="95000"/>
                </a:lnSpc>
                <a:buSzPct val="90000"/>
              </a:pPr>
              <a:r>
                <a:rPr lang="en-US" sz="2799" dirty="0" smtClean="0">
                  <a:solidFill>
                    <a:srgbClr val="00B0F0"/>
                  </a:solidFill>
                  <a:latin typeface="Segoe UI Light" panose="020B0502040204020203" pitchFamily="34" charset="0"/>
                  <a:cs typeface="Segoe UI Light" panose="020B0502040204020203" pitchFamily="34" charset="0"/>
                </a:rPr>
                <a:t>TRILLION</a:t>
              </a:r>
              <a:r>
                <a:rPr lang="en-US" sz="2799" dirty="0">
                  <a:solidFill>
                    <a:srgbClr val="00B0F0"/>
                  </a:solidFill>
                  <a:latin typeface="Segoe UI Light" panose="020B0502040204020203" pitchFamily="34" charset="0"/>
                  <a:cs typeface="Segoe UI Light" panose="020B0502040204020203" pitchFamily="34" charset="0"/>
                </a:rPr>
                <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messages/</a:t>
              </a:r>
              <a:r>
                <a:rPr lang="en-US" sz="1999" dirty="0" err="1" smtClean="0">
                  <a:solidFill>
                    <a:srgbClr val="00B0F0"/>
                  </a:solidFill>
                  <a:latin typeface="Segoe UI Light" panose="020B0502040204020203" pitchFamily="34" charset="0"/>
                  <a:cs typeface="Segoe UI Light" panose="020B0502040204020203" pitchFamily="34" charset="0"/>
                </a:rPr>
                <a:t>mo</a:t>
              </a:r>
              <a:r>
                <a:rPr lang="en-US" sz="1999" dirty="0" smtClean="0">
                  <a:solidFill>
                    <a:srgbClr val="00B0F0"/>
                  </a:solidFill>
                  <a:latin typeface="Segoe UI Light" panose="020B0502040204020203" pitchFamily="34" charset="0"/>
                  <a:cs typeface="Segoe UI Light" panose="020B0502040204020203" pitchFamily="34" charset="0"/>
                </a:rPr>
                <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processed by</a:t>
              </a:r>
            </a:p>
            <a:p>
              <a:pPr>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Azure </a:t>
              </a:r>
              <a:r>
                <a:rPr lang="en-US" sz="1999" dirty="0" err="1" smtClean="0">
                  <a:solidFill>
                    <a:srgbClr val="00B0F0"/>
                  </a:solidFill>
                  <a:latin typeface="Segoe UI Light" panose="020B0502040204020203" pitchFamily="34" charset="0"/>
                  <a:cs typeface="Segoe UI Light" panose="020B0502040204020203" pitchFamily="34" charset="0"/>
                </a:rPr>
                <a:t>IoT</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Compliance</a:t>
            </a:r>
            <a:endParaRPr lang="en-US" dirty="0"/>
          </a:p>
        </p:txBody>
      </p:sp>
      <p:sp>
        <p:nvSpPr>
          <p:cNvPr id="3" name="Content Placeholder 2"/>
          <p:cNvSpPr>
            <a:spLocks noGrp="1"/>
          </p:cNvSpPr>
          <p:nvPr>
            <p:ph idx="1"/>
          </p:nvPr>
        </p:nvSpPr>
        <p:spPr>
          <a:xfrm>
            <a:off x="519248" y="1447800"/>
            <a:ext cx="7272470" cy="4892365"/>
          </a:xfrm>
        </p:spPr>
        <p:txBody>
          <a:bodyPr/>
          <a:lstStyle/>
          <a:p>
            <a:r>
              <a:rPr lang="en-US" dirty="0" smtClean="0"/>
              <a:t>See the full list</a:t>
            </a:r>
          </a:p>
          <a:p>
            <a:pPr lvl="1"/>
            <a:r>
              <a:rPr lang="en-US" dirty="0"/>
              <a:t>https://</a:t>
            </a:r>
            <a:r>
              <a:rPr lang="en-US" dirty="0" err="1"/>
              <a:t>azure.microsoft.com</a:t>
            </a:r>
            <a:r>
              <a:rPr lang="en-US" dirty="0"/>
              <a:t>/en-us/support/trust-center/compliance</a:t>
            </a:r>
            <a:r>
              <a:rPr lang="en-US" dirty="0" smtClean="0"/>
              <a:t>/</a:t>
            </a:r>
          </a:p>
          <a:p>
            <a:r>
              <a:rPr lang="en-US" dirty="0" smtClean="0"/>
              <a:t>Full HIPPA compliance</a:t>
            </a:r>
          </a:p>
          <a:p>
            <a:r>
              <a:rPr lang="en-US" dirty="0" smtClean="0"/>
              <a:t>Strict privacy adherence</a:t>
            </a:r>
          </a:p>
          <a:p>
            <a:pPr lvl="1"/>
            <a:r>
              <a:rPr lang="en-US" dirty="0" smtClean="0"/>
              <a:t>EU Model Clauses</a:t>
            </a:r>
          </a:p>
          <a:p>
            <a:pPr lvl="1"/>
            <a:r>
              <a:rPr lang="en-US" dirty="0" smtClean="0"/>
              <a:t>Safe Harbor</a:t>
            </a:r>
          </a:p>
          <a:p>
            <a:pPr lvl="1"/>
            <a:r>
              <a:rPr lang="nb-NO" dirty="0" smtClean="0"/>
              <a:t>ISO/IEC </a:t>
            </a:r>
            <a:r>
              <a:rPr lang="nb-NO" dirty="0"/>
              <a:t>27018</a:t>
            </a:r>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7100711" y="1224428"/>
            <a:ext cx="4570455" cy="5115737"/>
          </a:xfrm>
          <a:prstGeom prst="rect">
            <a:avLst/>
          </a:prstGeom>
          <a:ln>
            <a:solidFill>
              <a:schemeClr val="tx1">
                <a:lumMod val="25000"/>
                <a:lumOff val="75000"/>
              </a:schemeClr>
            </a:solidFill>
          </a:ln>
        </p:spPr>
      </p:pic>
    </p:spTree>
    <p:extLst>
      <p:ext uri="{BB962C8B-B14F-4D97-AF65-F5344CB8AC3E}">
        <p14:creationId xmlns:p14="http://schemas.microsoft.com/office/powerpoint/2010/main" val="14006091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Services Work Together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482397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Portal</a:t>
            </a:r>
            <a:endParaRPr lang="en-US" dirty="0"/>
          </a:p>
        </p:txBody>
      </p:sp>
      <p:pic>
        <p:nvPicPr>
          <p:cNvPr id="4" name="Picture 3"/>
          <p:cNvPicPr>
            <a:picLocks noChangeAspect="1"/>
          </p:cNvPicPr>
          <p:nvPr/>
        </p:nvPicPr>
        <p:blipFill>
          <a:blip r:embed="rId2"/>
          <a:stretch>
            <a:fillRect/>
          </a:stretch>
        </p:blipFill>
        <p:spPr>
          <a:xfrm>
            <a:off x="2588957" y="2093986"/>
            <a:ext cx="7012500" cy="3908201"/>
          </a:xfrm>
          <a:prstGeom prst="rect">
            <a:avLst/>
          </a:prstGeom>
        </p:spPr>
      </p:pic>
      <p:sp>
        <p:nvSpPr>
          <p:cNvPr id="6" name="TextBox 5"/>
          <p:cNvSpPr txBox="1"/>
          <p:nvPr/>
        </p:nvSpPr>
        <p:spPr>
          <a:xfrm>
            <a:off x="519248" y="1258244"/>
            <a:ext cx="11151917" cy="553998"/>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accent2"/>
                </a:solidFill>
                <a:latin typeface="Segoe UI Light" panose="020B0502040204020203" pitchFamily="34" charset="0"/>
                <a:cs typeface="Segoe UI Light" panose="020B0502040204020203" pitchFamily="34" charset="0"/>
              </a:rPr>
              <a:t>Life begins at https://portal.azure.com</a:t>
            </a:r>
            <a:endParaRPr lang="en-US" sz="4000" dirty="0">
              <a:solidFill>
                <a:schemeClr val="accent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101579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8032149" cy="461665"/>
          </a:xfrm>
        </p:spPr>
        <p:txBody>
          <a:bodyPr/>
          <a:lstStyle/>
          <a:p>
            <a:r>
              <a:rPr lang="en-US" dirty="0"/>
              <a:t>Introduction Creating Accounts </a:t>
            </a:r>
            <a:r>
              <a:rPr lang="en-US" dirty="0" smtClean="0"/>
              <a:t>HOL.html</a:t>
            </a:r>
            <a:endParaRPr lang="en-US" dirty="0"/>
          </a:p>
        </p:txBody>
      </p:sp>
      <p:sp>
        <p:nvSpPr>
          <p:cNvPr id="4" name="Text Placeholder 3"/>
          <p:cNvSpPr>
            <a:spLocks noGrp="1"/>
          </p:cNvSpPr>
          <p:nvPr>
            <p:ph type="body" sz="quarter" idx="10"/>
          </p:nvPr>
        </p:nvSpPr>
        <p:spPr/>
        <p:txBody>
          <a:bodyPr/>
          <a:lstStyle/>
          <a:p>
            <a:r>
              <a:rPr lang="en-US" dirty="0" smtClean="0"/>
              <a:t>Creating Your Free Accounts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Content Placeholder 2"/>
          <p:cNvSpPr>
            <a:spLocks noGrp="1"/>
          </p:cNvSpPr>
          <p:nvPr>
            <p:ph idx="1"/>
          </p:nvPr>
        </p:nvSpPr>
        <p:spPr>
          <a:xfrm>
            <a:off x="519248" y="1447800"/>
            <a:ext cx="11151916" cy="3556871"/>
          </a:xfrm>
        </p:spPr>
        <p:txBody>
          <a:bodyPr/>
          <a:lstStyle/>
          <a:p>
            <a:r>
              <a:rPr lang="en-US" dirty="0" smtClean="0"/>
              <a:t>Key learning objectives</a:t>
            </a:r>
          </a:p>
          <a:p>
            <a:pPr lvl="1"/>
            <a:r>
              <a:rPr lang="en-US" dirty="0" smtClean="0"/>
              <a:t>Cloud computing basics</a:t>
            </a:r>
          </a:p>
          <a:p>
            <a:pPr lvl="1"/>
            <a:r>
              <a:rPr lang="en-US" dirty="0" smtClean="0"/>
              <a:t>Patterns and terminology – IaaS, </a:t>
            </a:r>
            <a:r>
              <a:rPr lang="en-US" dirty="0" err="1" smtClean="0"/>
              <a:t>PaaS</a:t>
            </a:r>
            <a:r>
              <a:rPr lang="en-US" dirty="0" smtClean="0"/>
              <a:t>, and SaaS</a:t>
            </a:r>
          </a:p>
          <a:p>
            <a:pPr lvl="1"/>
            <a:r>
              <a:rPr lang="en-US" dirty="0" smtClean="0"/>
              <a:t>Microsoft Azure basics</a:t>
            </a:r>
          </a:p>
          <a:p>
            <a:pPr lvl="2"/>
            <a:r>
              <a:rPr lang="en-US" dirty="0" smtClean="0"/>
              <a:t>Virtual machines</a:t>
            </a:r>
          </a:p>
          <a:p>
            <a:pPr lvl="2"/>
            <a:r>
              <a:rPr lang="en-US" dirty="0" smtClean="0"/>
              <a:t>Building blocks – storage</a:t>
            </a:r>
          </a:p>
          <a:p>
            <a:pPr lvl="2"/>
            <a:r>
              <a:rPr lang="en-US" dirty="0" smtClean="0"/>
              <a:t>Cloud services</a:t>
            </a:r>
          </a:p>
          <a:p>
            <a:pPr lvl="1"/>
            <a:endParaRPr lang="en-US" dirty="0"/>
          </a:p>
        </p:txBody>
      </p:sp>
    </p:spTree>
    <p:extLst>
      <p:ext uri="{BB962C8B-B14F-4D97-AF65-F5344CB8AC3E}">
        <p14:creationId xmlns:p14="http://schemas.microsoft.com/office/powerpoint/2010/main" val="7796846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
        <p:nvSpPr>
          <p:cNvPr id="3" name="Content Placeholder 2"/>
          <p:cNvSpPr>
            <a:spLocks noGrp="1"/>
          </p:cNvSpPr>
          <p:nvPr>
            <p:ph idx="1"/>
          </p:nvPr>
        </p:nvSpPr>
        <p:spPr>
          <a:xfrm>
            <a:off x="519248" y="1447800"/>
            <a:ext cx="11151916" cy="4135491"/>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p>
          <a:p>
            <a:pPr marL="0" indent="0">
              <a:buNone/>
            </a:pPr>
            <a:endParaRPr lang="en-US" dirty="0"/>
          </a:p>
          <a:p>
            <a:pPr marL="0" indent="0">
              <a:buNone/>
            </a:pPr>
            <a:r>
              <a:rPr lang="en-US" dirty="0" smtClean="0"/>
              <a:t>“A way to scale huge when you need something done fast.”</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smtClean="0">
                <a:solidFill>
                  <a:schemeClr val="tx1"/>
                </a:solidFill>
              </a:rPr>
              <a:t>Cloud Computing Patterns</a:t>
            </a:r>
            <a:endParaRPr lang="en-US" sz="660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Software</a:t>
            </a:r>
            <a:endParaRPr lang="en-US" dirty="0"/>
          </a:p>
        </p:txBody>
      </p:sp>
      <p:sp>
        <p:nvSpPr>
          <p:cNvPr id="3" name="Content Placeholder 2"/>
          <p:cNvSpPr>
            <a:spLocks noGrp="1"/>
          </p:cNvSpPr>
          <p:nvPr>
            <p:ph idx="1"/>
          </p:nvPr>
        </p:nvSpPr>
        <p:spPr>
          <a:xfrm>
            <a:off x="519248" y="1447800"/>
            <a:ext cx="11151916" cy="2406172"/>
          </a:xfrm>
        </p:spPr>
        <p:txBody>
          <a:bodyPr/>
          <a:lstStyle/>
          <a:p>
            <a:r>
              <a:rPr lang="en-US" dirty="0" smtClean="0"/>
              <a:t>You own everything from hardware up</a:t>
            </a:r>
          </a:p>
          <a:p>
            <a:r>
              <a:rPr lang="en-US" dirty="0" smtClean="0"/>
              <a:t>Cost</a:t>
            </a:r>
          </a:p>
          <a:p>
            <a:pPr lvl="1"/>
            <a:r>
              <a:rPr lang="en-US" dirty="0" smtClean="0"/>
              <a:t>Even when not utilized, you pay</a:t>
            </a:r>
          </a:p>
          <a:p>
            <a:pPr lvl="1"/>
            <a:r>
              <a:rPr lang="en-US" dirty="0" smtClean="0"/>
              <a:t>Takes time away from research</a:t>
            </a:r>
          </a:p>
          <a:p>
            <a:pPr lvl="1"/>
            <a:r>
              <a:rPr lang="en-US" dirty="0" smtClean="0"/>
              <a:t>Makes collaboration harder</a:t>
            </a:r>
            <a:endParaRPr lang="en-US" dirty="0"/>
          </a:p>
        </p:txBody>
      </p:sp>
      <p:grpSp>
        <p:nvGrpSpPr>
          <p:cNvPr id="28" name="Group 27"/>
          <p:cNvGrpSpPr/>
          <p:nvPr/>
        </p:nvGrpSpPr>
        <p:grpSpPr>
          <a:xfrm>
            <a:off x="9243251" y="1447800"/>
            <a:ext cx="2427913" cy="4790431"/>
            <a:chOff x="795377" y="1319029"/>
            <a:chExt cx="2427913" cy="4790431"/>
          </a:xfrm>
        </p:grpSpPr>
        <p:sp>
          <p:nvSpPr>
            <p:cNvPr id="16" name="Left Brace 15"/>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7" name="Rectangle 16"/>
            <p:cNvSpPr/>
            <p:nvPr/>
          </p:nvSpPr>
          <p:spPr>
            <a:xfrm>
              <a:off x="1356518" y="1319029"/>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smtClean="0">
                  <a:solidFill>
                    <a:srgbClr val="595959">
                      <a:alpha val="99000"/>
                    </a:srgbClr>
                  </a:solidFill>
                  <a:ea typeface="Kozuka Gothic Pro R" pitchFamily="34" charset="-128"/>
                </a:rPr>
                <a:t>Traditional Software</a:t>
              </a:r>
              <a:endParaRPr lang="en-US" sz="2000" dirty="0">
                <a:solidFill>
                  <a:srgbClr val="595959">
                    <a:alpha val="99000"/>
                  </a:srgbClr>
                </a:solidFill>
                <a:ea typeface="Kozuka Gothic Pro R" pitchFamily="34" charset="-128"/>
              </a:endParaRPr>
            </a:p>
          </p:txBody>
        </p:sp>
        <p:sp>
          <p:nvSpPr>
            <p:cNvPr id="18" name="Rectangle 17"/>
            <p:cNvSpPr/>
            <p:nvPr/>
          </p:nvSpPr>
          <p:spPr>
            <a:xfrm>
              <a:off x="1336170" y="527364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9" name="Rectangle 18"/>
            <p:cNvSpPr/>
            <p:nvPr/>
          </p:nvSpPr>
          <p:spPr>
            <a:xfrm>
              <a:off x="1336170" y="481882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20" name="Rectangle 19"/>
            <p:cNvSpPr/>
            <p:nvPr/>
          </p:nvSpPr>
          <p:spPr>
            <a:xfrm>
              <a:off x="1336170" y="572846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1" name="Rectangle 20"/>
            <p:cNvSpPr/>
            <p:nvPr/>
          </p:nvSpPr>
          <p:spPr>
            <a:xfrm>
              <a:off x="1336170" y="3909186"/>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2" name="Rectangle 21"/>
            <p:cNvSpPr/>
            <p:nvPr/>
          </p:nvSpPr>
          <p:spPr>
            <a:xfrm>
              <a:off x="1336170" y="345436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3" name="Rectangle 22"/>
            <p:cNvSpPr/>
            <p:nvPr/>
          </p:nvSpPr>
          <p:spPr>
            <a:xfrm>
              <a:off x="1336170" y="4364005"/>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4" name="Rectangle 23"/>
            <p:cNvSpPr/>
            <p:nvPr/>
          </p:nvSpPr>
          <p:spPr>
            <a:xfrm>
              <a:off x="1336170" y="254472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5" name="Rectangle 24"/>
            <p:cNvSpPr/>
            <p:nvPr/>
          </p:nvSpPr>
          <p:spPr>
            <a:xfrm>
              <a:off x="1336170" y="208991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6" name="Rectangle 25"/>
            <p:cNvSpPr/>
            <p:nvPr/>
          </p:nvSpPr>
          <p:spPr>
            <a:xfrm>
              <a:off x="1336170" y="299954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7" name="TextBox 52"/>
            <p:cNvSpPr txBox="1"/>
            <p:nvPr/>
          </p:nvSpPr>
          <p:spPr>
            <a:xfrm>
              <a:off x="795377" y="3556549"/>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Tree>
    <p:extLst>
      <p:ext uri="{BB962C8B-B14F-4D97-AF65-F5344CB8AC3E}">
        <p14:creationId xmlns:p14="http://schemas.microsoft.com/office/powerpoint/2010/main" val="3256394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a:xfrm>
            <a:off x="519248" y="1447800"/>
            <a:ext cx="11151916" cy="5230791"/>
          </a:xfrm>
        </p:spPr>
        <p:txBody>
          <a:bodyPr/>
          <a:lstStyle/>
          <a:p>
            <a:r>
              <a:rPr lang="en-US" dirty="0" smtClean="0"/>
              <a:t>National Flood Interoperability Experiment</a:t>
            </a:r>
          </a:p>
          <a:p>
            <a:pPr lvl="1"/>
            <a:r>
              <a:rPr lang="en-US" dirty="0"/>
              <a:t>https://</a:t>
            </a:r>
            <a:r>
              <a:rPr lang="en-US" dirty="0" err="1"/>
              <a:t>www.cuahsi.org</a:t>
            </a:r>
            <a:r>
              <a:rPr lang="en-US" dirty="0"/>
              <a:t>/NFIE</a:t>
            </a:r>
            <a:endParaRPr lang="en-US" dirty="0" smtClean="0"/>
          </a:p>
          <a:p>
            <a:pPr lvl="1"/>
            <a:r>
              <a:rPr lang="en-US" dirty="0" smtClean="0"/>
              <a:t>UT Austin, UC Irvine, &amp; UI-UC</a:t>
            </a:r>
          </a:p>
          <a:p>
            <a:pPr lvl="1"/>
            <a:r>
              <a:rPr lang="en-US" dirty="0" smtClean="0"/>
              <a:t>Flood prediction system</a:t>
            </a:r>
          </a:p>
          <a:p>
            <a:r>
              <a:rPr lang="en-US" dirty="0" smtClean="0"/>
              <a:t>Needed to scale out custom software</a:t>
            </a:r>
          </a:p>
          <a:p>
            <a:pPr lvl="1"/>
            <a:r>
              <a:rPr lang="en-US" dirty="0" smtClean="0"/>
              <a:t>RAPID (Routing Application for Parallel </a:t>
            </a:r>
            <a:r>
              <a:rPr lang="en-US" dirty="0"/>
              <a:t/>
            </a:r>
            <a:br>
              <a:rPr lang="en-US" dirty="0"/>
            </a:br>
            <a:r>
              <a:rPr lang="en-US" dirty="0" smtClean="0"/>
              <a:t>Computation of Discharge)</a:t>
            </a:r>
          </a:p>
          <a:p>
            <a:pPr lvl="1"/>
            <a:r>
              <a:rPr lang="en-US" dirty="0" smtClean="0"/>
              <a:t>Used Azure Virtual Machines</a:t>
            </a:r>
          </a:p>
          <a:p>
            <a:r>
              <a:rPr lang="en-US" dirty="0" smtClean="0"/>
              <a:t>Needed big storage too</a:t>
            </a:r>
          </a:p>
          <a:p>
            <a:pPr lvl="1"/>
            <a:r>
              <a:rPr lang="en-US" dirty="0" smtClean="0"/>
              <a:t>Goal is 2.67M monitoring locations nationally</a:t>
            </a:r>
          </a:p>
          <a:p>
            <a:pPr lvl="1"/>
            <a:endParaRPr lang="en-US" dirty="0"/>
          </a:p>
        </p:txBody>
      </p:sp>
      <p:grpSp>
        <p:nvGrpSpPr>
          <p:cNvPr id="30" name="Group 29"/>
          <p:cNvGrpSpPr/>
          <p:nvPr/>
        </p:nvGrpSpPr>
        <p:grpSpPr>
          <a:xfrm>
            <a:off x="8977580" y="1447800"/>
            <a:ext cx="2771925" cy="4780387"/>
            <a:chOff x="3859670" y="1329077"/>
            <a:chExt cx="2771925" cy="4780387"/>
          </a:xfrm>
        </p:grpSpPr>
        <p:sp>
          <p:nvSpPr>
            <p:cNvPr id="16" name="Rectangle 15"/>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(IaaS)</a:t>
              </a:r>
              <a:endParaRPr lang="en-US" sz="1600" dirty="0">
                <a:solidFill>
                  <a:srgbClr val="595959">
                    <a:alpha val="99000"/>
                  </a:srgbClr>
                </a:solidFill>
                <a:ea typeface="Kozuka Gothic Pro R" pitchFamily="34" charset="-128"/>
              </a:endParaRPr>
            </a:p>
          </p:txBody>
        </p:sp>
        <p:sp>
          <p:nvSpPr>
            <p:cNvPr id="17" name="Rectangle 16"/>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8" name="Rectangle 17"/>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9" name="Rectangle 18"/>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0" name="Rectangle 19"/>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1" name="Rectangle 20"/>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2" name="Rectangle 21"/>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3" name="Rectangle 22"/>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4" name="Rectangle 23"/>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5" name="Rectangle 24"/>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6" name="Left Brace 25"/>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7"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28" name="Left Brace 27"/>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9"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Tree>
    <p:extLst>
      <p:ext uri="{BB962C8B-B14F-4D97-AF65-F5344CB8AC3E}">
        <p14:creationId xmlns:p14="http://schemas.microsoft.com/office/powerpoint/2010/main" val="850373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idx="1"/>
          </p:nvPr>
        </p:nvSpPr>
        <p:spPr>
          <a:xfrm>
            <a:off x="519248" y="1447800"/>
            <a:ext cx="11151916" cy="4641271"/>
          </a:xfrm>
        </p:spPr>
        <p:txBody>
          <a:bodyPr/>
          <a:lstStyle/>
          <a:p>
            <a:r>
              <a:rPr lang="en-US" sz="3200" dirty="0" err="1" smtClean="0"/>
              <a:t>Molplex</a:t>
            </a:r>
            <a:r>
              <a:rPr lang="en-US" sz="3200" dirty="0" smtClean="0"/>
              <a:t>: Clouds against Disease</a:t>
            </a:r>
          </a:p>
          <a:p>
            <a:pPr lvl="1"/>
            <a:r>
              <a:rPr lang="en-US" sz="2800" dirty="0" smtClean="0"/>
              <a:t>Spun off from VENUS-C (EU funded project) </a:t>
            </a:r>
            <a:br>
              <a:rPr lang="en-US" sz="2800" dirty="0" smtClean="0"/>
            </a:br>
            <a:r>
              <a:rPr lang="en-US" sz="2800" dirty="0" smtClean="0"/>
              <a:t>at Newcastle University</a:t>
            </a:r>
          </a:p>
          <a:p>
            <a:pPr lvl="1"/>
            <a:r>
              <a:rPr lang="en-US" sz="2800" dirty="0" smtClean="0"/>
              <a:t>http://</a:t>
            </a:r>
            <a:r>
              <a:rPr lang="en-US" sz="2800" dirty="0" err="1" smtClean="0"/>
              <a:t>molplex.com</a:t>
            </a:r>
            <a:endParaRPr lang="en-US" sz="2800" dirty="0" smtClean="0"/>
          </a:p>
          <a:p>
            <a:r>
              <a:rPr lang="en-US" sz="3200" dirty="0" smtClean="0"/>
              <a:t>Looks for toxicity prediction to speed </a:t>
            </a:r>
            <a:br>
              <a:rPr lang="en-US" sz="3200" dirty="0" smtClean="0"/>
            </a:br>
            <a:r>
              <a:rPr lang="en-US" sz="3200" dirty="0" smtClean="0"/>
              <a:t>up drug research</a:t>
            </a:r>
          </a:p>
          <a:p>
            <a:pPr lvl="1"/>
            <a:r>
              <a:rPr lang="en-US" sz="2800" dirty="0" smtClean="0"/>
              <a:t>Sifts through massive databases looking </a:t>
            </a:r>
            <a:br>
              <a:rPr lang="en-US" sz="2800" dirty="0" smtClean="0"/>
            </a:br>
            <a:r>
              <a:rPr lang="en-US" sz="2800" dirty="0" smtClean="0"/>
              <a:t>for chemical structure and biological effect</a:t>
            </a:r>
          </a:p>
          <a:p>
            <a:r>
              <a:rPr lang="en-US" sz="3200" dirty="0" smtClean="0"/>
              <a:t>Built on worker-role implementation</a:t>
            </a:r>
          </a:p>
          <a:p>
            <a:pPr lvl="1"/>
            <a:r>
              <a:rPr lang="en-US" sz="2800" dirty="0" smtClean="0"/>
              <a:t>Researchers submit “Generic Worker” job</a:t>
            </a:r>
          </a:p>
        </p:txBody>
      </p:sp>
      <p:grpSp>
        <p:nvGrpSpPr>
          <p:cNvPr id="18" name="Group 17"/>
          <p:cNvGrpSpPr/>
          <p:nvPr/>
        </p:nvGrpSpPr>
        <p:grpSpPr>
          <a:xfrm>
            <a:off x="8964744" y="1447800"/>
            <a:ext cx="2706420" cy="4798706"/>
            <a:chOff x="6461726" y="1319029"/>
            <a:chExt cx="2706420" cy="4798706"/>
          </a:xfrm>
        </p:grpSpPr>
        <p:sp>
          <p:nvSpPr>
            <p:cNvPr id="4" name="Rectangle 3"/>
            <p:cNvSpPr/>
            <p:nvPr/>
          </p:nvSpPr>
          <p:spPr>
            <a:xfrm>
              <a:off x="6888041" y="1319029"/>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(Paas)</a:t>
              </a:r>
              <a:endParaRPr lang="en-US" sz="1600" dirty="0">
                <a:solidFill>
                  <a:srgbClr val="595959">
                    <a:alpha val="99000"/>
                  </a:srgbClr>
                </a:solidFill>
                <a:ea typeface="Kozuka Gothic Pro R" pitchFamily="34" charset="-128"/>
              </a:endParaRPr>
            </a:p>
          </p:txBody>
        </p:sp>
        <p:sp>
          <p:nvSpPr>
            <p:cNvPr id="5" name="Left Brace 4"/>
            <p:cNvSpPr/>
            <p:nvPr/>
          </p:nvSpPr>
          <p:spPr>
            <a:xfrm flipH="1">
              <a:off x="8614043" y="2994787"/>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6" name="TextBox 54"/>
            <p:cNvSpPr txBox="1"/>
            <p:nvPr/>
          </p:nvSpPr>
          <p:spPr>
            <a:xfrm flipH="1">
              <a:off x="8768036" y="3727905"/>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7" name="Left Brace 6"/>
            <p:cNvSpPr/>
            <p:nvPr/>
          </p:nvSpPr>
          <p:spPr>
            <a:xfrm>
              <a:off x="6804715" y="2070862"/>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8" name="TextBox 60"/>
            <p:cNvSpPr txBox="1"/>
            <p:nvPr/>
          </p:nvSpPr>
          <p:spPr>
            <a:xfrm>
              <a:off x="6461726" y="195635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9" name="Rectangle 8"/>
            <p:cNvSpPr/>
            <p:nvPr/>
          </p:nvSpPr>
          <p:spPr>
            <a:xfrm>
              <a:off x="6966542" y="5273646"/>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0" name="Rectangle 9"/>
            <p:cNvSpPr/>
            <p:nvPr/>
          </p:nvSpPr>
          <p:spPr>
            <a:xfrm>
              <a:off x="6966542" y="481882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1" name="Rectangle 10"/>
            <p:cNvSpPr/>
            <p:nvPr/>
          </p:nvSpPr>
          <p:spPr>
            <a:xfrm>
              <a:off x="6966542" y="572846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2" name="Rectangle 11"/>
            <p:cNvSpPr/>
            <p:nvPr/>
          </p:nvSpPr>
          <p:spPr>
            <a:xfrm>
              <a:off x="6966542" y="390918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3" name="Rectangle 12"/>
            <p:cNvSpPr/>
            <p:nvPr/>
          </p:nvSpPr>
          <p:spPr>
            <a:xfrm>
              <a:off x="6966542" y="345437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4" name="Rectangle 13"/>
            <p:cNvSpPr/>
            <p:nvPr/>
          </p:nvSpPr>
          <p:spPr>
            <a:xfrm>
              <a:off x="6966542" y="436400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5" name="Rectangle 14"/>
            <p:cNvSpPr/>
            <p:nvPr/>
          </p:nvSpPr>
          <p:spPr>
            <a:xfrm>
              <a:off x="6966542" y="2089913"/>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6" name="Rectangle 15"/>
            <p:cNvSpPr/>
            <p:nvPr/>
          </p:nvSpPr>
          <p:spPr>
            <a:xfrm>
              <a:off x="6966542" y="299955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7" name="Rectangle 16"/>
            <p:cNvSpPr/>
            <p:nvPr/>
          </p:nvSpPr>
          <p:spPr>
            <a:xfrm>
              <a:off x="6966542" y="2544732"/>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282148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a:xfrm>
            <a:off x="519248" y="1447800"/>
            <a:ext cx="11151916" cy="4726166"/>
          </a:xfrm>
        </p:spPr>
        <p:txBody>
          <a:bodyPr/>
          <a:lstStyle/>
          <a:p>
            <a:r>
              <a:rPr lang="en-US" dirty="0" smtClean="0"/>
              <a:t>Readmissions Score as a Service</a:t>
            </a:r>
          </a:p>
          <a:p>
            <a:pPr lvl="1"/>
            <a:r>
              <a:rPr lang="en-US" dirty="0" smtClean="0"/>
              <a:t>UW Tacoma</a:t>
            </a:r>
          </a:p>
          <a:p>
            <a:pPr lvl="1"/>
            <a:r>
              <a:rPr lang="en-US" dirty="0"/>
              <a:t>http://</a:t>
            </a:r>
            <a:r>
              <a:rPr lang="en-US" dirty="0" err="1" smtClean="0"/>
              <a:t>cwds.uw.edu</a:t>
            </a:r>
            <a:r>
              <a:rPr lang="en-US" dirty="0" smtClean="0"/>
              <a:t>/</a:t>
            </a:r>
            <a:br>
              <a:rPr lang="en-US" dirty="0" smtClean="0"/>
            </a:br>
            <a:r>
              <a:rPr lang="en-US" dirty="0" smtClean="0"/>
              <a:t>readmissions-score-serviceraas-0</a:t>
            </a:r>
          </a:p>
          <a:p>
            <a:r>
              <a:rPr lang="en-US" dirty="0" smtClean="0"/>
              <a:t>Predicts the risk-of-readmission factor </a:t>
            </a:r>
            <a:br>
              <a:rPr lang="en-US" dirty="0" smtClean="0"/>
            </a:br>
            <a:r>
              <a:rPr lang="en-US" dirty="0" smtClean="0"/>
              <a:t>for medical patients</a:t>
            </a:r>
          </a:p>
          <a:p>
            <a:pPr lvl="1"/>
            <a:r>
              <a:rPr lang="en-US" dirty="0" smtClean="0"/>
              <a:t>20% of Medicare patients readmitted</a:t>
            </a:r>
          </a:p>
          <a:p>
            <a:pPr lvl="1"/>
            <a:r>
              <a:rPr lang="en-US" dirty="0" smtClean="0"/>
              <a:t>Cost $26B a year</a:t>
            </a:r>
          </a:p>
          <a:p>
            <a:r>
              <a:rPr lang="en-US" dirty="0" smtClean="0"/>
              <a:t>Built entirely on Azure Machine Learning</a:t>
            </a:r>
          </a:p>
          <a:p>
            <a:pPr lvl="1"/>
            <a:r>
              <a:rPr lang="en-US" dirty="0" smtClean="0"/>
              <a:t>Exposed as a web service</a:t>
            </a:r>
          </a:p>
        </p:txBody>
      </p:sp>
      <p:grpSp>
        <p:nvGrpSpPr>
          <p:cNvPr id="16" name="Group 15"/>
          <p:cNvGrpSpPr/>
          <p:nvPr/>
        </p:nvGrpSpPr>
        <p:grpSpPr>
          <a:xfrm>
            <a:off x="9348068" y="1447800"/>
            <a:ext cx="2323096" cy="4790431"/>
            <a:chOff x="9463135" y="1319029"/>
            <a:chExt cx="2323096" cy="4790431"/>
          </a:xfrm>
        </p:grpSpPr>
        <p:sp>
          <p:nvSpPr>
            <p:cNvPr id="4" name="Rectangle 3"/>
            <p:cNvSpPr/>
            <p:nvPr/>
          </p:nvSpPr>
          <p:spPr>
            <a:xfrm>
              <a:off x="9463135" y="1319029"/>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(SaaS)</a:t>
              </a:r>
              <a:endParaRPr lang="en-US" sz="1600" dirty="0">
                <a:solidFill>
                  <a:srgbClr val="595959">
                    <a:alpha val="99000"/>
                  </a:srgbClr>
                </a:solidFill>
                <a:ea typeface="Kozuka Gothic Pro R" pitchFamily="34" charset="-128"/>
              </a:endParaRPr>
            </a:p>
          </p:txBody>
        </p:sp>
        <p:sp>
          <p:nvSpPr>
            <p:cNvPr id="5" name="TextBox 64"/>
            <p:cNvSpPr txBox="1"/>
            <p:nvPr/>
          </p:nvSpPr>
          <p:spPr>
            <a:xfrm flipH="1">
              <a:off x="11386121" y="325599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6" name="Rectangle 5"/>
            <p:cNvSpPr/>
            <p:nvPr/>
          </p:nvSpPr>
          <p:spPr>
            <a:xfrm>
              <a:off x="9523110" y="527364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7" name="Rectangle 6"/>
            <p:cNvSpPr/>
            <p:nvPr/>
          </p:nvSpPr>
          <p:spPr>
            <a:xfrm>
              <a:off x="9523110" y="481882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8" name="Rectangle 7"/>
            <p:cNvSpPr/>
            <p:nvPr/>
          </p:nvSpPr>
          <p:spPr>
            <a:xfrm>
              <a:off x="9523110" y="3909186"/>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9" name="Rectangle 8"/>
            <p:cNvSpPr/>
            <p:nvPr/>
          </p:nvSpPr>
          <p:spPr>
            <a:xfrm>
              <a:off x="9523110" y="345436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0" name="Rectangle 9"/>
            <p:cNvSpPr/>
            <p:nvPr/>
          </p:nvSpPr>
          <p:spPr>
            <a:xfrm>
              <a:off x="9523110" y="436400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1" name="Rectangle 10"/>
            <p:cNvSpPr/>
            <p:nvPr/>
          </p:nvSpPr>
          <p:spPr>
            <a:xfrm>
              <a:off x="9523110" y="208991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2" name="Rectangle 11"/>
            <p:cNvSpPr/>
            <p:nvPr/>
          </p:nvSpPr>
          <p:spPr>
            <a:xfrm>
              <a:off x="9523110" y="299954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3" name="Rectangle 12"/>
            <p:cNvSpPr/>
            <p:nvPr/>
          </p:nvSpPr>
          <p:spPr>
            <a:xfrm>
              <a:off x="9523110" y="254472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4" name="Rectangle 13"/>
            <p:cNvSpPr/>
            <p:nvPr/>
          </p:nvSpPr>
          <p:spPr>
            <a:xfrm>
              <a:off x="9523110" y="572846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5" name="Left Brace 14"/>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208399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LOVES EVERYONE!</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Whatever client operating system you use</a:t>
            </a:r>
          </a:p>
          <a:p>
            <a:r>
              <a:rPr lang="en-US" dirty="0" smtClean="0"/>
              <a:t>Whatever server operating system you want to use</a:t>
            </a:r>
          </a:p>
          <a:p>
            <a:r>
              <a:rPr lang="en-US" dirty="0" smtClean="0"/>
              <a:t>100% cross-platform with massive open-source support</a:t>
            </a:r>
          </a:p>
        </p:txBody>
      </p:sp>
      <p:pic>
        <p:nvPicPr>
          <p:cNvPr id="7" name="Picture 6"/>
          <p:cNvPicPr>
            <a:picLocks noChangeAspect="1"/>
          </p:cNvPicPr>
          <p:nvPr/>
        </p:nvPicPr>
        <p:blipFill>
          <a:blip r:embed="rId2"/>
          <a:stretch>
            <a:fillRect/>
          </a:stretch>
        </p:blipFill>
        <p:spPr>
          <a:xfrm>
            <a:off x="291306" y="3341220"/>
            <a:ext cx="11607800" cy="2273300"/>
          </a:xfrm>
          <a:prstGeom prst="rect">
            <a:avLst/>
          </a:prstGeom>
        </p:spPr>
      </p:pic>
    </p:spTree>
    <p:extLst>
      <p:ext uri="{BB962C8B-B14F-4D97-AF65-F5344CB8AC3E}">
        <p14:creationId xmlns:p14="http://schemas.microsoft.com/office/powerpoint/2010/main" val="154919052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795</TotalTime>
  <Words>762</Words>
  <Application>Microsoft Office PowerPoint</Application>
  <PresentationFormat>Widescreen</PresentationFormat>
  <Paragraphs>206</Paragraphs>
  <Slides>16</Slides>
  <Notes>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Kozuka Gothic Pro R</vt:lpstr>
      <vt:lpstr>Segoe Semibold</vt:lpstr>
      <vt:lpstr>Segoe UI</vt:lpstr>
      <vt:lpstr>Segoe UI Light</vt:lpstr>
      <vt:lpstr>Segoe UI Semibold</vt:lpstr>
      <vt:lpstr>Wingdings</vt:lpstr>
      <vt:lpstr>1_MS1444_Windows Azure Template 16x9_r08a</vt:lpstr>
      <vt:lpstr>Microsoft Azure Overview</vt:lpstr>
      <vt:lpstr>Microsoft Azure Overview</vt:lpstr>
      <vt:lpstr>What is the Cloud?</vt:lpstr>
      <vt:lpstr>PowerPoint Presentation</vt:lpstr>
      <vt:lpstr>Traditional Software</vt:lpstr>
      <vt:lpstr>Infrastructure as a Service</vt:lpstr>
      <vt:lpstr>Platform as a Service</vt:lpstr>
      <vt:lpstr>Software as a Service</vt:lpstr>
      <vt:lpstr>Microsoft Azure LOVES EVERYONE!</vt:lpstr>
      <vt:lpstr>Azure Datacenter Regions</vt:lpstr>
      <vt:lpstr>PowerPoint Presentation</vt:lpstr>
      <vt:lpstr>Security and Compliance</vt:lpstr>
      <vt:lpstr>Azure Services Work Together</vt:lpstr>
      <vt:lpstr>Microsoft Azure Portal</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Jeff Prosise</cp:lastModifiedBy>
  <cp:revision>59</cp:revision>
  <dcterms:created xsi:type="dcterms:W3CDTF">2015-09-13T19:29:02Z</dcterms:created>
  <dcterms:modified xsi:type="dcterms:W3CDTF">2016-01-11T22:47:04Z</dcterms:modified>
</cp:coreProperties>
</file>