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68" r:id="rId3"/>
    <p:sldId id="260" r:id="rId4"/>
    <p:sldId id="261" r:id="rId5"/>
    <p:sldId id="262" r:id="rId6"/>
    <p:sldId id="272" r:id="rId7"/>
    <p:sldId id="274" r:id="rId8"/>
    <p:sldId id="269"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90775" autoAdjust="0"/>
  </p:normalViewPr>
  <p:slideViewPr>
    <p:cSldViewPr snapToGrid="0">
      <p:cViewPr varScale="1">
        <p:scale>
          <a:sx n="91" d="100"/>
          <a:sy n="91" d="100"/>
        </p:scale>
        <p:origin x="102" y="17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542E60-22B6-4C97-8887-B1EAEBC3E3F5}" type="doc">
      <dgm:prSet loTypeId="urn:microsoft.com/office/officeart/2005/8/layout/hProcess9" loCatId="process" qsTypeId="urn:microsoft.com/office/officeart/2005/8/quickstyle/simple1" qsCatId="simple" csTypeId="urn:microsoft.com/office/officeart/2005/8/colors/accent1_2" csCatId="accent1" phldr="1"/>
      <dgm:spPr/>
    </dgm:pt>
    <dgm:pt modelId="{F29CC266-F5B7-4D7E-AEA1-91DFDC7D9D62}">
      <dgm:prSet phldrT="[Text]"/>
      <dgm:spPr>
        <a:solidFill>
          <a:srgbClr val="00B0F0"/>
        </a:solidFill>
      </dgm:spPr>
      <dgm:t>
        <a:bodyPr/>
        <a:lstStyle/>
        <a:p>
          <a:r>
            <a:rPr lang="en-US" dirty="0" smtClean="0"/>
            <a:t>Train -&gt; Score </a:t>
          </a:r>
          <a:endParaRPr lang="en-US" dirty="0"/>
        </a:p>
      </dgm:t>
    </dgm:pt>
    <dgm:pt modelId="{16EED4F2-4764-423F-9787-5D639398C245}" type="parTrans" cxnId="{2540AC08-D962-45A4-B31B-55F9CD332C44}">
      <dgm:prSet/>
      <dgm:spPr/>
      <dgm:t>
        <a:bodyPr/>
        <a:lstStyle/>
        <a:p>
          <a:endParaRPr lang="en-US"/>
        </a:p>
      </dgm:t>
    </dgm:pt>
    <dgm:pt modelId="{E0CFA6DF-8FB4-4327-8E91-8DC0CC92442E}" type="sibTrans" cxnId="{2540AC08-D962-45A4-B31B-55F9CD332C44}">
      <dgm:prSet/>
      <dgm:spPr/>
      <dgm:t>
        <a:bodyPr/>
        <a:lstStyle/>
        <a:p>
          <a:endParaRPr lang="en-US"/>
        </a:p>
      </dgm:t>
    </dgm:pt>
    <dgm:pt modelId="{8BC80DB7-7468-4431-B61E-9843693E4D07}">
      <dgm:prSet phldrT="[Text]"/>
      <dgm:spPr>
        <a:solidFill>
          <a:srgbClr val="00B0F0"/>
        </a:solidFill>
      </dgm:spPr>
      <dgm:t>
        <a:bodyPr/>
        <a:lstStyle/>
        <a:p>
          <a:r>
            <a:rPr lang="en-US" dirty="0" smtClean="0"/>
            <a:t>Evaluate</a:t>
          </a:r>
          <a:endParaRPr lang="en-US" dirty="0"/>
        </a:p>
      </dgm:t>
    </dgm:pt>
    <dgm:pt modelId="{B998D35C-F084-40DF-9CE9-80BC03FA4692}" type="parTrans" cxnId="{EFB82569-341B-4660-A295-B2B7D5554C92}">
      <dgm:prSet/>
      <dgm:spPr/>
      <dgm:t>
        <a:bodyPr/>
        <a:lstStyle/>
        <a:p>
          <a:endParaRPr lang="en-US"/>
        </a:p>
      </dgm:t>
    </dgm:pt>
    <dgm:pt modelId="{2778F31B-088D-4DBD-8E6E-DB446318F076}" type="sibTrans" cxnId="{EFB82569-341B-4660-A295-B2B7D5554C92}">
      <dgm:prSet/>
      <dgm:spPr/>
      <dgm:t>
        <a:bodyPr/>
        <a:lstStyle/>
        <a:p>
          <a:endParaRPr lang="en-US"/>
        </a:p>
      </dgm:t>
    </dgm:pt>
    <dgm:pt modelId="{5F76679F-19D6-4488-8355-F045E8F1F5A3}">
      <dgm:prSet phldrT="[Text]"/>
      <dgm:spPr>
        <a:solidFill>
          <a:srgbClr val="00B0F0"/>
        </a:solidFill>
      </dgm:spPr>
      <dgm:t>
        <a:bodyPr/>
        <a:lstStyle/>
        <a:p>
          <a:r>
            <a:rPr lang="en-US" dirty="0" smtClean="0"/>
            <a:t>Score</a:t>
          </a:r>
          <a:endParaRPr lang="en-US" dirty="0"/>
        </a:p>
      </dgm:t>
    </dgm:pt>
    <dgm:pt modelId="{89D27211-A43E-4E2E-9A9B-F62F5BE2A38B}" type="parTrans" cxnId="{778B4F8C-DED3-4CAE-B318-3911F87466FD}">
      <dgm:prSet/>
      <dgm:spPr/>
      <dgm:t>
        <a:bodyPr/>
        <a:lstStyle/>
        <a:p>
          <a:endParaRPr lang="en-US"/>
        </a:p>
      </dgm:t>
    </dgm:pt>
    <dgm:pt modelId="{EA87E271-7548-4B81-9C68-AAB4EC2C4289}" type="sibTrans" cxnId="{778B4F8C-DED3-4CAE-B318-3911F87466FD}">
      <dgm:prSet/>
      <dgm:spPr/>
      <dgm:t>
        <a:bodyPr/>
        <a:lstStyle/>
        <a:p>
          <a:endParaRPr lang="en-US"/>
        </a:p>
      </dgm:t>
    </dgm:pt>
    <dgm:pt modelId="{02BD6352-ACF1-46A2-9F0B-DABCAF9DD169}">
      <dgm:prSet phldrT="[Text]"/>
      <dgm:spPr>
        <a:solidFill>
          <a:srgbClr val="00B0F0"/>
        </a:solidFill>
      </dgm:spPr>
      <dgm:t>
        <a:bodyPr/>
        <a:lstStyle/>
        <a:p>
          <a:r>
            <a:rPr lang="en-US" dirty="0" smtClean="0"/>
            <a:t>Publish</a:t>
          </a:r>
          <a:endParaRPr lang="en-US" dirty="0"/>
        </a:p>
      </dgm:t>
    </dgm:pt>
    <dgm:pt modelId="{4BD9AD70-0081-42DD-B3E1-2E439F06D7CC}" type="parTrans" cxnId="{FB29F379-0191-42DD-962E-3533340EFEAE}">
      <dgm:prSet/>
      <dgm:spPr/>
      <dgm:t>
        <a:bodyPr/>
        <a:lstStyle/>
        <a:p>
          <a:endParaRPr lang="en-US"/>
        </a:p>
      </dgm:t>
    </dgm:pt>
    <dgm:pt modelId="{BB47381D-AA36-4D6F-880C-60688F4CF419}" type="sibTrans" cxnId="{FB29F379-0191-42DD-962E-3533340EFEAE}">
      <dgm:prSet/>
      <dgm:spPr/>
      <dgm:t>
        <a:bodyPr/>
        <a:lstStyle/>
        <a:p>
          <a:endParaRPr lang="en-US"/>
        </a:p>
      </dgm:t>
    </dgm:pt>
    <dgm:pt modelId="{BCF18F10-B308-47AF-9F60-99174A5FEDC5}" type="pres">
      <dgm:prSet presAssocID="{F8542E60-22B6-4C97-8887-B1EAEBC3E3F5}" presName="CompostProcess" presStyleCnt="0">
        <dgm:presLayoutVars>
          <dgm:dir/>
          <dgm:resizeHandles val="exact"/>
        </dgm:presLayoutVars>
      </dgm:prSet>
      <dgm:spPr/>
    </dgm:pt>
    <dgm:pt modelId="{EEF3C11B-9360-4940-9865-19C4685E4630}" type="pres">
      <dgm:prSet presAssocID="{F8542E60-22B6-4C97-8887-B1EAEBC3E3F5}" presName="arrow" presStyleLbl="bgShp" presStyleIdx="0" presStyleCnt="1"/>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dgm:spPr>
    </dgm:pt>
    <dgm:pt modelId="{E3D566CE-E795-4222-80C5-B6B6449CDEFF}" type="pres">
      <dgm:prSet presAssocID="{F8542E60-22B6-4C97-8887-B1EAEBC3E3F5}" presName="linearProcess" presStyleCnt="0"/>
      <dgm:spPr/>
    </dgm:pt>
    <dgm:pt modelId="{C22EB6F5-EB07-48B5-B02A-F8DA2310B3BF}" type="pres">
      <dgm:prSet presAssocID="{F29CC266-F5B7-4D7E-AEA1-91DFDC7D9D62}" presName="textNode" presStyleLbl="node1" presStyleIdx="0" presStyleCnt="4" custScaleX="77031" custScaleY="78589">
        <dgm:presLayoutVars>
          <dgm:bulletEnabled val="1"/>
        </dgm:presLayoutVars>
      </dgm:prSet>
      <dgm:spPr/>
      <dgm:t>
        <a:bodyPr/>
        <a:lstStyle/>
        <a:p>
          <a:endParaRPr lang="en-US"/>
        </a:p>
      </dgm:t>
    </dgm:pt>
    <dgm:pt modelId="{DC913260-133E-4989-9944-FC096BD0D082}" type="pres">
      <dgm:prSet presAssocID="{E0CFA6DF-8FB4-4327-8E91-8DC0CC92442E}" presName="sibTrans" presStyleCnt="0"/>
      <dgm:spPr/>
    </dgm:pt>
    <dgm:pt modelId="{2BA609AF-4FAA-4066-BCE6-B3A2C4BB13C4}" type="pres">
      <dgm:prSet presAssocID="{8BC80DB7-7468-4431-B61E-9843693E4D07}" presName="textNode" presStyleLbl="node1" presStyleIdx="1" presStyleCnt="4" custScaleX="87075" custScaleY="78589">
        <dgm:presLayoutVars>
          <dgm:bulletEnabled val="1"/>
        </dgm:presLayoutVars>
      </dgm:prSet>
      <dgm:spPr/>
      <dgm:t>
        <a:bodyPr/>
        <a:lstStyle/>
        <a:p>
          <a:endParaRPr lang="en-US"/>
        </a:p>
      </dgm:t>
    </dgm:pt>
    <dgm:pt modelId="{B962887B-E1B1-414C-AD6A-41A14626C461}" type="pres">
      <dgm:prSet presAssocID="{2778F31B-088D-4DBD-8E6E-DB446318F076}" presName="sibTrans" presStyleCnt="0"/>
      <dgm:spPr/>
    </dgm:pt>
    <dgm:pt modelId="{B45AF36C-BB7E-461A-B9C7-DD46458ACAC0}" type="pres">
      <dgm:prSet presAssocID="{02BD6352-ACF1-46A2-9F0B-DABCAF9DD169}" presName="textNode" presStyleLbl="node1" presStyleIdx="2" presStyleCnt="4" custScaleX="80737" custScaleY="82041" custLinFactNeighborX="71548" custLinFactNeighborY="1115">
        <dgm:presLayoutVars>
          <dgm:bulletEnabled val="1"/>
        </dgm:presLayoutVars>
      </dgm:prSet>
      <dgm:spPr/>
      <dgm:t>
        <a:bodyPr/>
        <a:lstStyle/>
        <a:p>
          <a:endParaRPr lang="en-US"/>
        </a:p>
      </dgm:t>
    </dgm:pt>
    <dgm:pt modelId="{4A37D203-E8E9-451A-A401-2F318CB68F27}" type="pres">
      <dgm:prSet presAssocID="{BB47381D-AA36-4D6F-880C-60688F4CF419}" presName="sibTrans" presStyleCnt="0"/>
      <dgm:spPr/>
    </dgm:pt>
    <dgm:pt modelId="{1CF1CAB9-6A9A-4B1B-9EFE-EDA9DB8D40D1}" type="pres">
      <dgm:prSet presAssocID="{5F76679F-19D6-4488-8355-F045E8F1F5A3}" presName="textNode" presStyleLbl="node1" presStyleIdx="3" presStyleCnt="4" custScaleX="86084" custScaleY="78376" custLinFactX="7338" custLinFactNeighborX="100000" custLinFactNeighborY="2337">
        <dgm:presLayoutVars>
          <dgm:bulletEnabled val="1"/>
        </dgm:presLayoutVars>
      </dgm:prSet>
      <dgm:spPr/>
      <dgm:t>
        <a:bodyPr/>
        <a:lstStyle/>
        <a:p>
          <a:endParaRPr lang="en-US"/>
        </a:p>
      </dgm:t>
    </dgm:pt>
  </dgm:ptLst>
  <dgm:cxnLst>
    <dgm:cxn modelId="{58AAEF48-4B62-B640-B773-E124A4F6A9E4}" type="presOf" srcId="{5F76679F-19D6-4488-8355-F045E8F1F5A3}" destId="{1CF1CAB9-6A9A-4B1B-9EFE-EDA9DB8D40D1}" srcOrd="0" destOrd="0" presId="urn:microsoft.com/office/officeart/2005/8/layout/hProcess9"/>
    <dgm:cxn modelId="{BF0E8D26-938B-2243-A745-F0E7AC2711DB}" type="presOf" srcId="{F8542E60-22B6-4C97-8887-B1EAEBC3E3F5}" destId="{BCF18F10-B308-47AF-9F60-99174A5FEDC5}" srcOrd="0" destOrd="0" presId="urn:microsoft.com/office/officeart/2005/8/layout/hProcess9"/>
    <dgm:cxn modelId="{FE0E7FAE-432E-CC45-9D58-DF5E1835FB38}" type="presOf" srcId="{02BD6352-ACF1-46A2-9F0B-DABCAF9DD169}" destId="{B45AF36C-BB7E-461A-B9C7-DD46458ACAC0}" srcOrd="0" destOrd="0" presId="urn:microsoft.com/office/officeart/2005/8/layout/hProcess9"/>
    <dgm:cxn modelId="{6321E156-6887-2442-A0B6-3DE1571F9D61}" type="presOf" srcId="{F29CC266-F5B7-4D7E-AEA1-91DFDC7D9D62}" destId="{C22EB6F5-EB07-48B5-B02A-F8DA2310B3BF}" srcOrd="0" destOrd="0" presId="urn:microsoft.com/office/officeart/2005/8/layout/hProcess9"/>
    <dgm:cxn modelId="{2540AC08-D962-45A4-B31B-55F9CD332C44}" srcId="{F8542E60-22B6-4C97-8887-B1EAEBC3E3F5}" destId="{F29CC266-F5B7-4D7E-AEA1-91DFDC7D9D62}" srcOrd="0" destOrd="0" parTransId="{16EED4F2-4764-423F-9787-5D639398C245}" sibTransId="{E0CFA6DF-8FB4-4327-8E91-8DC0CC92442E}"/>
    <dgm:cxn modelId="{778B4F8C-DED3-4CAE-B318-3911F87466FD}" srcId="{F8542E60-22B6-4C97-8887-B1EAEBC3E3F5}" destId="{5F76679F-19D6-4488-8355-F045E8F1F5A3}" srcOrd="3" destOrd="0" parTransId="{89D27211-A43E-4E2E-9A9B-F62F5BE2A38B}" sibTransId="{EA87E271-7548-4B81-9C68-AAB4EC2C4289}"/>
    <dgm:cxn modelId="{EFB82569-341B-4660-A295-B2B7D5554C92}" srcId="{F8542E60-22B6-4C97-8887-B1EAEBC3E3F5}" destId="{8BC80DB7-7468-4431-B61E-9843693E4D07}" srcOrd="1" destOrd="0" parTransId="{B998D35C-F084-40DF-9CE9-80BC03FA4692}" sibTransId="{2778F31B-088D-4DBD-8E6E-DB446318F076}"/>
    <dgm:cxn modelId="{FB29F379-0191-42DD-962E-3533340EFEAE}" srcId="{F8542E60-22B6-4C97-8887-B1EAEBC3E3F5}" destId="{02BD6352-ACF1-46A2-9F0B-DABCAF9DD169}" srcOrd="2" destOrd="0" parTransId="{4BD9AD70-0081-42DD-B3E1-2E439F06D7CC}" sibTransId="{BB47381D-AA36-4D6F-880C-60688F4CF419}"/>
    <dgm:cxn modelId="{98DD979B-3471-A047-91C5-3E434D7ED75A}" type="presOf" srcId="{8BC80DB7-7468-4431-B61E-9843693E4D07}" destId="{2BA609AF-4FAA-4066-BCE6-B3A2C4BB13C4}" srcOrd="0" destOrd="0" presId="urn:microsoft.com/office/officeart/2005/8/layout/hProcess9"/>
    <dgm:cxn modelId="{22959739-0849-914C-8474-5F3921A5E1F1}" type="presParOf" srcId="{BCF18F10-B308-47AF-9F60-99174A5FEDC5}" destId="{EEF3C11B-9360-4940-9865-19C4685E4630}" srcOrd="0" destOrd="0" presId="urn:microsoft.com/office/officeart/2005/8/layout/hProcess9"/>
    <dgm:cxn modelId="{D19D71FA-5AC6-4043-BD19-C2C87D288AC3}" type="presParOf" srcId="{BCF18F10-B308-47AF-9F60-99174A5FEDC5}" destId="{E3D566CE-E795-4222-80C5-B6B6449CDEFF}" srcOrd="1" destOrd="0" presId="urn:microsoft.com/office/officeart/2005/8/layout/hProcess9"/>
    <dgm:cxn modelId="{FC4E79F7-BB0F-384F-958B-58E7ABEE1343}" type="presParOf" srcId="{E3D566CE-E795-4222-80C5-B6B6449CDEFF}" destId="{C22EB6F5-EB07-48B5-B02A-F8DA2310B3BF}" srcOrd="0" destOrd="0" presId="urn:microsoft.com/office/officeart/2005/8/layout/hProcess9"/>
    <dgm:cxn modelId="{91193825-05EF-514F-8000-B53A8CE243A1}" type="presParOf" srcId="{E3D566CE-E795-4222-80C5-B6B6449CDEFF}" destId="{DC913260-133E-4989-9944-FC096BD0D082}" srcOrd="1" destOrd="0" presId="urn:microsoft.com/office/officeart/2005/8/layout/hProcess9"/>
    <dgm:cxn modelId="{99B539D1-0F0E-E045-AE03-49354FB495D5}" type="presParOf" srcId="{E3D566CE-E795-4222-80C5-B6B6449CDEFF}" destId="{2BA609AF-4FAA-4066-BCE6-B3A2C4BB13C4}" srcOrd="2" destOrd="0" presId="urn:microsoft.com/office/officeart/2005/8/layout/hProcess9"/>
    <dgm:cxn modelId="{E24724C7-19E1-C34B-8705-A0246B71E87D}" type="presParOf" srcId="{E3D566CE-E795-4222-80C5-B6B6449CDEFF}" destId="{B962887B-E1B1-414C-AD6A-41A14626C461}" srcOrd="3" destOrd="0" presId="urn:microsoft.com/office/officeart/2005/8/layout/hProcess9"/>
    <dgm:cxn modelId="{B1C2313D-5180-014A-907C-E56D200CE42A}" type="presParOf" srcId="{E3D566CE-E795-4222-80C5-B6B6449CDEFF}" destId="{B45AF36C-BB7E-461A-B9C7-DD46458ACAC0}" srcOrd="4" destOrd="0" presId="urn:microsoft.com/office/officeart/2005/8/layout/hProcess9"/>
    <dgm:cxn modelId="{6527B366-96A5-EE40-90A4-D8D7164E24D6}" type="presParOf" srcId="{E3D566CE-E795-4222-80C5-B6B6449CDEFF}" destId="{4A37D203-E8E9-451A-A401-2F318CB68F27}" srcOrd="5" destOrd="0" presId="urn:microsoft.com/office/officeart/2005/8/layout/hProcess9"/>
    <dgm:cxn modelId="{FDEAF7B4-FB3B-D840-AAC5-A038D0DADFC7}" type="presParOf" srcId="{E3D566CE-E795-4222-80C5-B6B6449CDEFF}" destId="{1CF1CAB9-6A9A-4B1B-9EFE-EDA9DB8D40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C11B-9360-4940-9865-19C4685E4630}">
      <dsp:nvSpPr>
        <dsp:cNvPr id="0" name=""/>
        <dsp:cNvSpPr/>
      </dsp:nvSpPr>
      <dsp:spPr>
        <a:xfrm>
          <a:off x="788669" y="0"/>
          <a:ext cx="8938260" cy="4351338"/>
        </a:xfrm>
        <a:prstGeom prst="rightArrow">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ln>
          <a:noFill/>
        </a:ln>
        <a:effectLst/>
      </dsp:spPr>
      <dsp:style>
        <a:lnRef idx="0">
          <a:scrgbClr r="0" g="0" b="0"/>
        </a:lnRef>
        <a:fillRef idx="1">
          <a:scrgbClr r="0" g="0" b="0"/>
        </a:fillRef>
        <a:effectRef idx="0">
          <a:scrgbClr r="0" g="0" b="0"/>
        </a:effectRef>
        <a:fontRef idx="minor"/>
      </dsp:style>
    </dsp:sp>
    <dsp:sp modelId="{C22EB6F5-EB07-48B5-B02A-F8DA2310B3BF}">
      <dsp:nvSpPr>
        <dsp:cNvPr id="0" name=""/>
        <dsp:cNvSpPr/>
      </dsp:nvSpPr>
      <dsp:spPr>
        <a:xfrm>
          <a:off x="2153" y="1491734"/>
          <a:ext cx="2275828"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Train -&gt; Score </a:t>
          </a:r>
          <a:endParaRPr lang="en-US" sz="3200" kern="1200" dirty="0"/>
        </a:p>
      </dsp:txBody>
      <dsp:txXfrm>
        <a:off x="68927" y="1558508"/>
        <a:ext cx="2142280" cy="1234321"/>
      </dsp:txXfrm>
    </dsp:sp>
    <dsp:sp modelId="{2BA609AF-4FAA-4066-BCE6-B3A2C4BB13C4}">
      <dsp:nvSpPr>
        <dsp:cNvPr id="0" name=""/>
        <dsp:cNvSpPr/>
      </dsp:nvSpPr>
      <dsp:spPr>
        <a:xfrm>
          <a:off x="2522742" y="1491734"/>
          <a:ext cx="2572571" cy="1367869"/>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Evaluate</a:t>
          </a:r>
          <a:endParaRPr lang="en-US" sz="3200" kern="1200" dirty="0"/>
        </a:p>
      </dsp:txBody>
      <dsp:txXfrm>
        <a:off x="2589516" y="1558508"/>
        <a:ext cx="2439023" cy="1234321"/>
      </dsp:txXfrm>
    </dsp:sp>
    <dsp:sp modelId="{B45AF36C-BB7E-461A-B9C7-DD46458ACAC0}">
      <dsp:nvSpPr>
        <dsp:cNvPr id="0" name=""/>
        <dsp:cNvSpPr/>
      </dsp:nvSpPr>
      <dsp:spPr>
        <a:xfrm>
          <a:off x="5515194" y="1481099"/>
          <a:ext cx="2385319" cy="1427952"/>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Publish</a:t>
          </a:r>
          <a:endParaRPr lang="en-US" sz="3200" kern="1200" dirty="0"/>
        </a:p>
      </dsp:txBody>
      <dsp:txXfrm>
        <a:off x="5584901" y="1550806"/>
        <a:ext cx="2245905" cy="1288538"/>
      </dsp:txXfrm>
    </dsp:sp>
    <dsp:sp modelId="{1CF1CAB9-6A9A-4B1B-9EFE-EDA9DB8D40D1}">
      <dsp:nvSpPr>
        <dsp:cNvPr id="0" name=""/>
        <dsp:cNvSpPr/>
      </dsp:nvSpPr>
      <dsp:spPr>
        <a:xfrm>
          <a:off x="7972306" y="1534264"/>
          <a:ext cx="2543293" cy="136416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Score</a:t>
          </a:r>
          <a:endParaRPr lang="en-US" sz="3200" kern="1200" dirty="0"/>
        </a:p>
      </dsp:txBody>
      <dsp:txXfrm>
        <a:off x="8038899" y="1600857"/>
        <a:ext cx="2410107" cy="12309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35567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623950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msdn.microsoft.com/en-US/library/azure/dn906033.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a:t>
            </a:r>
            <a:r>
              <a:rPr lang="en-US" dirty="0" smtClean="0"/>
              <a:t>Research</a:t>
            </a:r>
            <a:endParaRPr lang="en-US" dirty="0" smtClean="0"/>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519248" y="1447800"/>
            <a:ext cx="5587262" cy="4399922"/>
          </a:xfrm>
        </p:spPr>
        <p:txBody>
          <a:bodyPr/>
          <a:lstStyle/>
          <a:p>
            <a:r>
              <a:rPr lang="en-US" dirty="0" smtClean="0"/>
              <a:t>Cloud service for building sophisticated ML models</a:t>
            </a:r>
          </a:p>
          <a:p>
            <a:pPr lvl="1"/>
            <a:r>
              <a:rPr lang="en-US" dirty="0" smtClean="0"/>
              <a:t>Includes ML Studio for composing experiments</a:t>
            </a:r>
          </a:p>
          <a:p>
            <a:pPr lvl="1"/>
            <a:r>
              <a:rPr lang="en-US" dirty="0" smtClean="0"/>
              <a:t>Includes supervised </a:t>
            </a:r>
            <a:r>
              <a:rPr lang="en-US" dirty="0" err="1" smtClean="0"/>
              <a:t>algos</a:t>
            </a:r>
            <a:r>
              <a:rPr lang="en-US" dirty="0" smtClean="0"/>
              <a:t> for classification, regression, and anomaly detection</a:t>
            </a:r>
          </a:p>
          <a:p>
            <a:pPr lvl="1"/>
            <a:r>
              <a:rPr lang="en-US" dirty="0" smtClean="0"/>
              <a:t>Supports R, Python, </a:t>
            </a:r>
            <a:r>
              <a:rPr lang="en-US" dirty="0" err="1" smtClean="0"/>
              <a:t>OpenCV</a:t>
            </a:r>
            <a:r>
              <a:rPr lang="en-US" dirty="0" smtClean="0"/>
              <a:t>, and more</a:t>
            </a:r>
          </a:p>
          <a:p>
            <a:r>
              <a:rPr lang="en-US" dirty="0" smtClean="0"/>
              <a:t>Embodies years of research</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455" y="1447800"/>
            <a:ext cx="4918842" cy="42961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9480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Lesson on Supervised Learning</a:t>
            </a:r>
            <a:endParaRPr lang="en-US" dirty="0"/>
          </a:p>
        </p:txBody>
      </p:sp>
      <p:sp>
        <p:nvSpPr>
          <p:cNvPr id="3" name="TextBox 2"/>
          <p:cNvSpPr txBox="1"/>
          <p:nvPr/>
        </p:nvSpPr>
        <p:spPr>
          <a:xfrm>
            <a:off x="5931667" y="1237135"/>
            <a:ext cx="3914082" cy="769441"/>
          </a:xfrm>
          <a:prstGeom prst="rect">
            <a:avLst/>
          </a:prstGeom>
          <a:solidFill>
            <a:schemeClr val="bg1"/>
          </a:solidFill>
        </p:spPr>
        <p:txBody>
          <a:bodyPr wrap="square" rtlCol="0">
            <a:spAutoFit/>
          </a:bodyPr>
          <a:lstStyle/>
          <a:p>
            <a:r>
              <a:rPr lang="en-US" sz="4400" b="1" dirty="0">
                <a:ln w="22225">
                  <a:solidFill>
                    <a:srgbClr val="ED7D31"/>
                  </a:solidFill>
                  <a:prstDash val="solid"/>
                </a:ln>
                <a:solidFill>
                  <a:srgbClr val="ED7D31">
                    <a:lumMod val="75000"/>
                  </a:srgbClr>
                </a:solidFill>
              </a:rPr>
              <a:t>Accuracy = 50%</a:t>
            </a:r>
          </a:p>
        </p:txBody>
      </p:sp>
      <p:graphicFrame>
        <p:nvGraphicFramePr>
          <p:cNvPr id="4" name="Content Placeholder 4"/>
          <p:cNvGraphicFramePr>
            <a:graphicFrameLocks/>
          </p:cNvGraphicFramePr>
          <p:nvPr>
            <p:extLst>
              <p:ext uri="{D42A27DB-BD31-4B8C-83A1-F6EECF244321}">
                <p14:modId xmlns:p14="http://schemas.microsoft.com/office/powerpoint/2010/main" val="222376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ircular Arrow 5"/>
          <p:cNvSpPr/>
          <p:nvPr/>
        </p:nvSpPr>
        <p:spPr>
          <a:xfrm>
            <a:off x="2114702" y="1532343"/>
            <a:ext cx="3583172" cy="3030279"/>
          </a:xfrm>
          <a:prstGeom prst="circular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 name="TextBox 6"/>
          <p:cNvSpPr txBox="1"/>
          <p:nvPr/>
        </p:nvSpPr>
        <p:spPr>
          <a:xfrm>
            <a:off x="5520426" y="5724907"/>
            <a:ext cx="1617249" cy="646331"/>
          </a:xfrm>
          <a:prstGeom prst="rect">
            <a:avLst/>
          </a:prstGeom>
          <a:noFill/>
        </p:spPr>
        <p:txBody>
          <a:bodyPr wrap="square" rtlCol="0">
            <a:spAutoFit/>
          </a:bodyPr>
          <a:lstStyle/>
          <a:p>
            <a:r>
              <a:rPr lang="en-US" sz="3600" dirty="0">
                <a:solidFill>
                  <a:srgbClr val="7030A0"/>
                </a:solidFill>
              </a:rPr>
              <a:t>Model</a:t>
            </a:r>
          </a:p>
        </p:txBody>
      </p:sp>
      <p:pic>
        <p:nvPicPr>
          <p:cNvPr id="8" name="Picture 7"/>
          <p:cNvPicPr>
            <a:picLocks noChangeAspect="1"/>
          </p:cNvPicPr>
          <p:nvPr/>
        </p:nvPicPr>
        <p:blipFill>
          <a:blip r:embed="rId7"/>
          <a:stretch>
            <a:fillRect/>
          </a:stretch>
        </p:blipFill>
        <p:spPr>
          <a:xfrm>
            <a:off x="552893" y="1280843"/>
            <a:ext cx="2781521" cy="404291"/>
          </a:xfrm>
          <a:prstGeom prst="rect">
            <a:avLst/>
          </a:prstGeom>
        </p:spPr>
      </p:pic>
      <p:sp>
        <p:nvSpPr>
          <p:cNvPr id="9" name="TextBox 8"/>
          <p:cNvSpPr txBox="1"/>
          <p:nvPr/>
        </p:nvSpPr>
        <p:spPr>
          <a:xfrm>
            <a:off x="411839" y="1742885"/>
            <a:ext cx="4029740" cy="646331"/>
          </a:xfrm>
          <a:prstGeom prst="rect">
            <a:avLst/>
          </a:prstGeom>
          <a:noFill/>
        </p:spPr>
        <p:txBody>
          <a:bodyPr wrap="square" rtlCol="0">
            <a:spAutoFit/>
          </a:bodyPr>
          <a:lstStyle/>
          <a:p>
            <a:r>
              <a:rPr lang="en-US" sz="3600" dirty="0">
                <a:solidFill>
                  <a:srgbClr val="00B050"/>
                </a:solidFill>
              </a:rPr>
              <a:t>2 6 8 9 3 4 7 5 6</a:t>
            </a:r>
          </a:p>
        </p:txBody>
      </p:sp>
      <p:sp>
        <p:nvSpPr>
          <p:cNvPr id="10" name="Rectangle 9"/>
          <p:cNvSpPr/>
          <p:nvPr/>
        </p:nvSpPr>
        <p:spPr>
          <a:xfrm>
            <a:off x="2748987" y="1265751"/>
            <a:ext cx="765822" cy="1003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8"/>
          <a:stretch>
            <a:fillRect/>
          </a:stretch>
        </p:blipFill>
        <p:spPr>
          <a:xfrm>
            <a:off x="4736331" y="1266853"/>
            <a:ext cx="977255" cy="710731"/>
          </a:xfrm>
          <a:prstGeom prst="rect">
            <a:avLst/>
          </a:prstGeom>
        </p:spPr>
      </p:pic>
      <p:sp>
        <p:nvSpPr>
          <p:cNvPr id="12" name="TextBox 11"/>
          <p:cNvSpPr txBox="1"/>
          <p:nvPr/>
        </p:nvSpPr>
        <p:spPr>
          <a:xfrm>
            <a:off x="4698647" y="1969255"/>
            <a:ext cx="1052625" cy="707886"/>
          </a:xfrm>
          <a:prstGeom prst="rect">
            <a:avLst/>
          </a:prstGeom>
          <a:noFill/>
        </p:spPr>
        <p:txBody>
          <a:bodyPr wrap="square" rtlCol="0">
            <a:spAutoFit/>
          </a:bodyPr>
          <a:lstStyle/>
          <a:p>
            <a:r>
              <a:rPr lang="en-US" sz="4000" b="1" dirty="0">
                <a:solidFill>
                  <a:srgbClr val="00B050"/>
                </a:solidFill>
              </a:rPr>
              <a:t>5</a:t>
            </a:r>
            <a:r>
              <a:rPr lang="en-US" sz="4000" b="1" dirty="0">
                <a:solidFill>
                  <a:prstClr val="black"/>
                </a:solidFill>
              </a:rPr>
              <a:t>   </a:t>
            </a:r>
            <a:r>
              <a:rPr lang="en-US" sz="4000" b="1" dirty="0">
                <a:solidFill>
                  <a:srgbClr val="FF0000"/>
                </a:solidFill>
              </a:rPr>
              <a:t>1</a:t>
            </a:r>
          </a:p>
        </p:txBody>
      </p:sp>
      <p:sp>
        <p:nvSpPr>
          <p:cNvPr id="13" name="TextBox 12"/>
          <p:cNvSpPr txBox="1"/>
          <p:nvPr/>
        </p:nvSpPr>
        <p:spPr>
          <a:xfrm>
            <a:off x="5949093" y="1220506"/>
            <a:ext cx="4075603" cy="769441"/>
          </a:xfrm>
          <a:prstGeom prst="rect">
            <a:avLst/>
          </a:prstGeom>
          <a:solidFill>
            <a:schemeClr val="bg1"/>
          </a:solidFill>
        </p:spPr>
        <p:txBody>
          <a:bodyPr wrap="none" rtlCol="0">
            <a:spAutoFit/>
          </a:bodyPr>
          <a:lstStyle/>
          <a:p>
            <a:r>
              <a:rPr lang="en-US" sz="4400" b="1" dirty="0">
                <a:ln w="22225">
                  <a:solidFill>
                    <a:srgbClr val="ED7D31"/>
                  </a:solidFill>
                  <a:prstDash val="solid"/>
                </a:ln>
                <a:solidFill>
                  <a:srgbClr val="ED7D31">
                    <a:lumMod val="75000"/>
                  </a:srgbClr>
                </a:solidFill>
              </a:rPr>
              <a:t>Accuracy = </a:t>
            </a:r>
            <a:r>
              <a:rPr lang="en-US" sz="4400" b="1" dirty="0">
                <a:ln w="22225">
                  <a:solidFill>
                    <a:srgbClr val="ED7D31"/>
                  </a:solidFill>
                  <a:prstDash val="solid"/>
                </a:ln>
                <a:solidFill>
                  <a:srgbClr val="00B050"/>
                </a:solidFill>
              </a:rPr>
              <a:t>100%</a:t>
            </a:r>
          </a:p>
        </p:txBody>
      </p:sp>
      <p:sp>
        <p:nvSpPr>
          <p:cNvPr id="14" name="TextBox 13"/>
          <p:cNvSpPr txBox="1"/>
          <p:nvPr/>
        </p:nvSpPr>
        <p:spPr>
          <a:xfrm>
            <a:off x="4831083" y="1965473"/>
            <a:ext cx="1073887" cy="563235"/>
          </a:xfrm>
          <a:prstGeom prst="rect">
            <a:avLst/>
          </a:prstGeom>
          <a:noFill/>
        </p:spPr>
        <p:txBody>
          <a:bodyPr wrap="square" rtlCol="0">
            <a:spAutoFit/>
          </a:bodyPr>
          <a:lstStyle/>
          <a:p>
            <a:endParaRPr lang="en-US" dirty="0">
              <a:solidFill>
                <a:prstClr val="black"/>
              </a:solidFill>
            </a:endParaRPr>
          </a:p>
        </p:txBody>
      </p:sp>
      <p:sp>
        <p:nvSpPr>
          <p:cNvPr id="15" name="Rounded Rectangle 14"/>
          <p:cNvSpPr/>
          <p:nvPr/>
        </p:nvSpPr>
        <p:spPr>
          <a:xfrm>
            <a:off x="6337004" y="267714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6" name="TextBox 15"/>
          <p:cNvSpPr txBox="1"/>
          <p:nvPr/>
        </p:nvSpPr>
        <p:spPr>
          <a:xfrm>
            <a:off x="4983483" y="2117873"/>
            <a:ext cx="1073887" cy="563235"/>
          </a:xfrm>
          <a:prstGeom prst="rect">
            <a:avLst/>
          </a:prstGeom>
          <a:noFill/>
        </p:spPr>
        <p:txBody>
          <a:bodyPr wrap="square" rtlCol="0">
            <a:spAutoFit/>
          </a:bodyPr>
          <a:lstStyle/>
          <a:p>
            <a:endParaRPr lang="en-US" dirty="0">
              <a:solidFill>
                <a:prstClr val="black"/>
              </a:solidFill>
            </a:endParaRPr>
          </a:p>
        </p:txBody>
      </p:sp>
      <p:sp>
        <p:nvSpPr>
          <p:cNvPr id="17" name="TextBox 16"/>
          <p:cNvSpPr txBox="1"/>
          <p:nvPr/>
        </p:nvSpPr>
        <p:spPr>
          <a:xfrm>
            <a:off x="4744249" y="2019900"/>
            <a:ext cx="1178147" cy="646331"/>
          </a:xfrm>
          <a:prstGeom prst="rect">
            <a:avLst/>
          </a:prstGeom>
          <a:solidFill>
            <a:schemeClr val="bg1"/>
          </a:solidFill>
        </p:spPr>
        <p:txBody>
          <a:bodyPr wrap="square" rtlCol="0">
            <a:spAutoFit/>
          </a:bodyPr>
          <a:lstStyle/>
          <a:p>
            <a:r>
              <a:rPr lang="en-US" sz="3600" b="1" dirty="0">
                <a:solidFill>
                  <a:srgbClr val="00B050"/>
                </a:solidFill>
              </a:rPr>
              <a:t>5  6</a:t>
            </a:r>
          </a:p>
        </p:txBody>
      </p:sp>
      <p:sp>
        <p:nvSpPr>
          <p:cNvPr id="18" name="Rounded Rectangle 17"/>
          <p:cNvSpPr/>
          <p:nvPr/>
        </p:nvSpPr>
        <p:spPr>
          <a:xfrm>
            <a:off x="526890" y="2677281"/>
            <a:ext cx="5596934" cy="3029728"/>
          </a:xfrm>
          <a:prstGeom prst="roundRect">
            <a:avLst/>
          </a:prstGeom>
          <a:solidFill>
            <a:schemeClr val="accent1">
              <a:lumMod val="20000"/>
              <a:lumOff val="80000"/>
              <a:alpha val="31000"/>
            </a:schemeClr>
          </a:solid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30A0"/>
              </a:solidFill>
            </a:endParaRPr>
          </a:p>
        </p:txBody>
      </p:sp>
      <p:sp>
        <p:nvSpPr>
          <p:cNvPr id="19" name="Rounded Rectangle 18"/>
          <p:cNvSpPr/>
          <p:nvPr/>
        </p:nvSpPr>
        <p:spPr>
          <a:xfrm>
            <a:off x="4427762" y="951680"/>
            <a:ext cx="5596934" cy="157702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solidFill>
                  <a:srgbClr val="7030A0"/>
                </a:solidFill>
              </a:rPr>
              <a:t>Score</a:t>
            </a:r>
            <a:endParaRPr lang="en-US" sz="2000" dirty="0">
              <a:solidFill>
                <a:srgbClr val="7030A0"/>
              </a:solidFill>
            </a:endParaRPr>
          </a:p>
        </p:txBody>
      </p:sp>
    </p:spTree>
    <p:extLst>
      <p:ext uri="{BB962C8B-B14F-4D97-AF65-F5344CB8AC3E}">
        <p14:creationId xmlns:p14="http://schemas.microsoft.com/office/powerpoint/2010/main" val="386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0-#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P spid="10" grpId="0" animBg="1"/>
      <p:bldP spid="12" grpId="0"/>
      <p:bldP spid="13"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5" name="Picture 4"/>
          <p:cNvPicPr>
            <a:picLocks noChangeAspect="1"/>
          </p:cNvPicPr>
          <p:nvPr/>
        </p:nvPicPr>
        <p:blipFill>
          <a:blip r:embed="rId2"/>
          <a:stretch>
            <a:fillRect/>
          </a:stretch>
        </p:blipFill>
        <p:spPr>
          <a:xfrm>
            <a:off x="990600" y="1176337"/>
            <a:ext cx="10210800" cy="4505325"/>
          </a:xfrm>
          <a:prstGeom prst="rect">
            <a:avLst/>
          </a:prstGeom>
        </p:spPr>
      </p:pic>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Modules</a:t>
            </a:r>
            <a:endParaRPr lang="en-US" dirty="0"/>
          </a:p>
        </p:txBody>
      </p:sp>
      <p:sp>
        <p:nvSpPr>
          <p:cNvPr id="3" name="Content Placeholder 2"/>
          <p:cNvSpPr>
            <a:spLocks noGrp="1"/>
          </p:cNvSpPr>
          <p:nvPr>
            <p:ph idx="1"/>
          </p:nvPr>
        </p:nvSpPr>
        <p:spPr>
          <a:xfrm>
            <a:off x="519247" y="1447800"/>
            <a:ext cx="7300449" cy="4153829"/>
          </a:xfrm>
        </p:spPr>
        <p:txBody>
          <a:bodyPr/>
          <a:lstStyle/>
          <a:p>
            <a:r>
              <a:rPr lang="en-US" dirty="0" smtClean="0"/>
              <a:t>The building blocks for workflow</a:t>
            </a:r>
          </a:p>
          <a:p>
            <a:pPr lvl="1"/>
            <a:r>
              <a:rPr lang="en-US" dirty="0" smtClean="0"/>
              <a:t>Saved datasets and sample datasets</a:t>
            </a:r>
          </a:p>
          <a:p>
            <a:pPr lvl="1"/>
            <a:r>
              <a:rPr lang="en-US" dirty="0" smtClean="0"/>
              <a:t>Input, output, transform, filter, split, clean, and otherwise manipulate data</a:t>
            </a:r>
          </a:p>
          <a:p>
            <a:pPr lvl="1"/>
            <a:r>
              <a:rPr lang="en-US" dirty="0" smtClean="0"/>
              <a:t>Apply ML algorithms</a:t>
            </a:r>
          </a:p>
          <a:p>
            <a:pPr lvl="1"/>
            <a:r>
              <a:rPr lang="en-US" dirty="0" smtClean="0"/>
              <a:t>Execute R and Python and much more</a:t>
            </a:r>
          </a:p>
          <a:p>
            <a:r>
              <a:rPr lang="en-US" dirty="0"/>
              <a:t>Complete </a:t>
            </a:r>
            <a:r>
              <a:rPr lang="en-US" dirty="0" smtClean="0"/>
              <a:t>list of 100+ modules at </a:t>
            </a:r>
            <a:r>
              <a:rPr lang="en-US" dirty="0">
                <a:hlinkClick r:id="rId2"/>
              </a:rPr>
              <a:t>https://</a:t>
            </a:r>
            <a:r>
              <a:rPr lang="en-US" dirty="0" smtClean="0">
                <a:hlinkClick r:id="rId2"/>
              </a:rPr>
              <a:t>msdn.microsoft.com/en-US/library/azure/dn906033.aspx</a:t>
            </a:r>
            <a:endParaRPr lang="en-US" dirty="0"/>
          </a:p>
        </p:txBody>
      </p:sp>
      <p:pic>
        <p:nvPicPr>
          <p:cNvPr id="5" name="Picture 4"/>
          <p:cNvPicPr>
            <a:picLocks noChangeAspect="1"/>
          </p:cNvPicPr>
          <p:nvPr/>
        </p:nvPicPr>
        <p:blipFill rotWithShape="1">
          <a:blip r:embed="rId3"/>
          <a:srcRect b="1818"/>
          <a:stretch/>
        </p:blipFill>
        <p:spPr>
          <a:xfrm>
            <a:off x="8276240" y="976500"/>
            <a:ext cx="3295650" cy="5349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7799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Algorithms</a:t>
            </a:r>
            <a:endParaRPr lang="en-US" dirty="0"/>
          </a:p>
        </p:txBody>
      </p:sp>
      <p:pic>
        <p:nvPicPr>
          <p:cNvPr id="11" name="Picture 10"/>
          <p:cNvPicPr>
            <a:picLocks noChangeAspect="1"/>
          </p:cNvPicPr>
          <p:nvPr/>
        </p:nvPicPr>
        <p:blipFill rotWithShape="1">
          <a:blip r:embed="rId2"/>
          <a:srcRect b="8857"/>
          <a:stretch/>
        </p:blipFill>
        <p:spPr>
          <a:xfrm>
            <a:off x="9063981" y="1207727"/>
            <a:ext cx="2570436" cy="379476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srcRect b="14976"/>
          <a:stretch/>
        </p:blipFill>
        <p:spPr>
          <a:xfrm>
            <a:off x="519250" y="1207727"/>
            <a:ext cx="2570436" cy="210312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3360613" y="1207727"/>
            <a:ext cx="2574598" cy="537341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6206139" y="1207727"/>
            <a:ext cx="2586914" cy="1814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65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10604938" cy="6859501"/>
          </a:xfrm>
          <a:prstGeom prst="rect">
            <a:avLst/>
          </a:prstGeom>
        </p:spPr>
      </p:pic>
      <p:sp>
        <p:nvSpPr>
          <p:cNvPr id="2" name="Title 1"/>
          <p:cNvSpPr>
            <a:spLocks noGrp="1"/>
          </p:cNvSpPr>
          <p:nvPr>
            <p:ph type="title"/>
          </p:nvPr>
        </p:nvSpPr>
        <p:spPr>
          <a:xfrm rot="16200000">
            <a:off x="7965374" y="3152001"/>
            <a:ext cx="6858000" cy="553998"/>
          </a:xfrm>
        </p:spPr>
        <p:txBody>
          <a:bodyPr/>
          <a:lstStyle/>
          <a:p>
            <a:pPr algn="ctr"/>
            <a:r>
              <a:rPr lang="en-US" sz="4000" dirty="0" smtClean="0"/>
              <a:t>http://</a:t>
            </a:r>
            <a:r>
              <a:rPr lang="en-US" sz="4000" dirty="0" err="1" smtClean="0"/>
              <a:t>aka.ms</a:t>
            </a:r>
            <a:r>
              <a:rPr lang="en-US" sz="4000" dirty="0" smtClean="0"/>
              <a:t>/</a:t>
            </a:r>
            <a:r>
              <a:rPr lang="en-US" sz="4000" dirty="0" err="1" smtClean="0"/>
              <a:t>MLCheatSheet</a:t>
            </a:r>
            <a:endParaRPr lang="en-US" sz="4000" dirty="0"/>
          </a:p>
        </p:txBody>
      </p:sp>
    </p:spTree>
    <p:extLst>
      <p:ext uri="{BB962C8B-B14F-4D97-AF65-F5344CB8AC3E}">
        <p14:creationId xmlns:p14="http://schemas.microsoft.com/office/powerpoint/2010/main" val="85784167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MachineLearningHOL.html</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594</TotalTime>
  <Words>214</Words>
  <Application>Microsoft Office PowerPoint</Application>
  <PresentationFormat>Widescreen</PresentationFormat>
  <Paragraphs>39</Paragraphs>
  <Slides>10</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1_MS1444_Windows Azure Template 16x9_r08a</vt:lpstr>
      <vt:lpstr>Azure Machine Learning</vt:lpstr>
      <vt:lpstr>Azure Machine Learning</vt:lpstr>
      <vt:lpstr>Microsoft Machine Learning History</vt:lpstr>
      <vt:lpstr>Quick Lesson on Supervised Learning</vt:lpstr>
      <vt:lpstr>Machine Learning Process</vt:lpstr>
      <vt:lpstr>Azure ML Modules</vt:lpstr>
      <vt:lpstr>Azure ML Algorithms</vt:lpstr>
      <vt:lpstr>http://aka.ms/MLCheatSheet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Jeff Prosise</cp:lastModifiedBy>
  <cp:revision>36</cp:revision>
  <dcterms:created xsi:type="dcterms:W3CDTF">2015-09-13T23:36:54Z</dcterms:created>
  <dcterms:modified xsi:type="dcterms:W3CDTF">2016-01-11T22:41:54Z</dcterms:modified>
</cp:coreProperties>
</file>