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307" r:id="rId3"/>
    <p:sldId id="292" r:id="rId4"/>
    <p:sldId id="303" r:id="rId5"/>
    <p:sldId id="291" r:id="rId6"/>
    <p:sldId id="282" r:id="rId7"/>
    <p:sldId id="304" r:id="rId8"/>
    <p:sldId id="305" r:id="rId9"/>
    <p:sldId id="27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6DD6"/>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4994" autoAdjust="0"/>
  </p:normalViewPr>
  <p:slideViewPr>
    <p:cSldViewPr snapToGrid="0">
      <p:cViewPr varScale="1">
        <p:scale>
          <a:sx n="89" d="100"/>
          <a:sy n="89" d="100"/>
        </p:scale>
        <p:origin x="324" y="7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way to characterize Stream Analytics is to say that a database lets you determine</a:t>
            </a:r>
            <a:r>
              <a:rPr lang="en-US" baseline="0" dirty="0" smtClean="0"/>
              <a:t> how many red cars were sold last year. Stream Analytics lets you determine how many red cars are in the parking lot at any given time.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2</a:t>
            </a:fld>
            <a:endParaRPr lang="en-US"/>
          </a:p>
        </p:txBody>
      </p:sp>
    </p:spTree>
    <p:extLst>
      <p:ext uri="{BB962C8B-B14F-4D97-AF65-F5344CB8AC3E}">
        <p14:creationId xmlns:p14="http://schemas.microsoft.com/office/powerpoint/2010/main" val="233457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lists</a:t>
            </a:r>
            <a:r>
              <a:rPr lang="en-US" baseline="0" dirty="0" smtClean="0"/>
              <a:t> the license plate numbers of all Honda cars with NJ license plates that have entered a toll booth.</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70846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determines how long it took to service each car that entered a toll</a:t>
            </a:r>
            <a:r>
              <a:rPr lang="en-US" baseline="0" dirty="0" smtClean="0"/>
              <a:t> booth (i.e., the </a:t>
            </a:r>
            <a:r>
              <a:rPr lang="en-US" baseline="0" dirty="0" smtClean="0"/>
              <a:t>difference </a:t>
            </a:r>
            <a:r>
              <a:rPr lang="en-US" baseline="0" dirty="0" smtClean="0"/>
              <a:t>between the time the car entered and exited the toll both).</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5</a:t>
            </a:fld>
            <a:endParaRPr lang="en-US"/>
          </a:p>
        </p:txBody>
      </p:sp>
    </p:spTree>
    <p:extLst>
      <p:ext uri="{BB962C8B-B14F-4D97-AF65-F5344CB8AC3E}">
        <p14:creationId xmlns:p14="http://schemas.microsoft.com/office/powerpoint/2010/main" val="260614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87485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query answers the question "how many cars with</a:t>
            </a:r>
            <a:r>
              <a:rPr lang="en-US" baseline="0" dirty="0" smtClean="0"/>
              <a:t> NY license plates enter toll booth #1 every 5 minutes?"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7</a:t>
            </a:fld>
            <a:endParaRPr lang="en-US"/>
          </a:p>
        </p:txBody>
      </p:sp>
    </p:spTree>
    <p:extLst>
      <p:ext uri="{BB962C8B-B14F-4D97-AF65-F5344CB8AC3E}">
        <p14:creationId xmlns:p14="http://schemas.microsoft.com/office/powerpoint/2010/main" val="100835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query answers the question "which toll booths have served two or more cars with</a:t>
            </a:r>
            <a:r>
              <a:rPr lang="en-US" baseline="0" dirty="0" smtClean="0"/>
              <a:t> NJ license plates in a 5-minute period?"</a:t>
            </a:r>
            <a:endParaRPr lang="en-US"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541947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6192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hevron 42"/>
          <p:cNvSpPr/>
          <p:nvPr/>
        </p:nvSpPr>
        <p:spPr bwMode="auto">
          <a:xfrm>
            <a:off x="9867612"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Chevron 26"/>
          <p:cNvSpPr/>
          <p:nvPr/>
        </p:nvSpPr>
        <p:spPr bwMode="auto">
          <a:xfrm>
            <a:off x="624959"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Chevron 27"/>
          <p:cNvSpPr/>
          <p:nvPr/>
        </p:nvSpPr>
        <p:spPr bwMode="auto">
          <a:xfrm>
            <a:off x="1935609"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Chevron 28"/>
          <p:cNvSpPr/>
          <p:nvPr/>
        </p:nvSpPr>
        <p:spPr bwMode="auto">
          <a:xfrm>
            <a:off x="3249818"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Chevron 34"/>
          <p:cNvSpPr/>
          <p:nvPr/>
        </p:nvSpPr>
        <p:spPr bwMode="auto">
          <a:xfrm>
            <a:off x="4573026"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Chevron 35"/>
          <p:cNvSpPr/>
          <p:nvPr/>
        </p:nvSpPr>
        <p:spPr bwMode="auto">
          <a:xfrm>
            <a:off x="5919785"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Chevron 39"/>
          <p:cNvSpPr/>
          <p:nvPr/>
        </p:nvSpPr>
        <p:spPr bwMode="auto">
          <a:xfrm>
            <a:off x="7221196"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Chevron 41"/>
          <p:cNvSpPr/>
          <p:nvPr/>
        </p:nvSpPr>
        <p:spPr bwMode="auto">
          <a:xfrm>
            <a:off x="8541085" y="3985325"/>
            <a:ext cx="1396590" cy="2150347"/>
          </a:xfrm>
          <a:prstGeom prst="chevron">
            <a:avLst>
              <a:gd name="adj" fmla="val 20899"/>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611356"/>
          </a:xfrm>
        </p:spPr>
        <p:txBody>
          <a:bodyPr/>
          <a:lstStyle/>
          <a:p>
            <a:r>
              <a:rPr lang="en-US" dirty="0" smtClean="0"/>
              <a:t>Highly scalable service for analyzing data in motion</a:t>
            </a:r>
          </a:p>
          <a:p>
            <a:pPr lvl="1"/>
            <a:r>
              <a:rPr lang="en-US" dirty="0"/>
              <a:t>Analyze data </a:t>
            </a:r>
            <a:r>
              <a:rPr lang="en-US" dirty="0" smtClean="0"/>
              <a:t>streaming from </a:t>
            </a:r>
            <a:r>
              <a:rPr lang="en-US" dirty="0" err="1"/>
              <a:t>IoT</a:t>
            </a:r>
            <a:r>
              <a:rPr lang="en-US" dirty="0"/>
              <a:t> devices and other sources</a:t>
            </a:r>
          </a:p>
          <a:p>
            <a:r>
              <a:rPr lang="en-US" dirty="0" smtClean="0"/>
              <a:t>Supports SQL-like query language for data analysis</a:t>
            </a:r>
          </a:p>
          <a:p>
            <a:r>
              <a:rPr lang="en-US" dirty="0" smtClean="0"/>
              <a:t>Scales easily using Streaming Units (1 SU ~= 1 MB/sec)</a:t>
            </a:r>
          </a:p>
        </p:txBody>
      </p:sp>
      <p:sp>
        <p:nvSpPr>
          <p:cNvPr id="9" name="Oval 8"/>
          <p:cNvSpPr/>
          <p:nvPr/>
        </p:nvSpPr>
        <p:spPr bwMode="auto">
          <a:xfrm>
            <a:off x="2929815" y="4241708"/>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11" name="Straight Connector 10"/>
          <p:cNvCxnSpPr/>
          <p:nvPr/>
        </p:nvCxnSpPr>
        <p:spPr>
          <a:xfrm>
            <a:off x="3215593" y="4401178"/>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03143" y="4210759"/>
            <a:ext cx="1529073" cy="332399"/>
          </a:xfrm>
          <a:prstGeom prst="rect">
            <a:avLst/>
          </a:prstGeom>
          <a:noFill/>
        </p:spPr>
        <p:txBody>
          <a:bodyPr wrap="none" lIns="0" tIns="0" rIns="0" bIns="0" rtlCol="0">
            <a:spAutoFit/>
          </a:bodyPr>
          <a:lstStyle/>
          <a:p>
            <a:pPr algn="r">
              <a:lnSpc>
                <a:spcPct val="90000"/>
              </a:lnSpc>
              <a:spcBef>
                <a:spcPct val="20000"/>
              </a:spcBef>
              <a:buSzPct val="80000"/>
            </a:pPr>
            <a:r>
              <a:rPr lang="en-US" sz="2400" dirty="0" smtClean="0">
                <a:solidFill>
                  <a:srgbClr val="006DD6"/>
                </a:solidFill>
              </a:rPr>
              <a:t>Event Hubs</a:t>
            </a:r>
            <a:endParaRPr lang="en-US" sz="2400" dirty="0">
              <a:solidFill>
                <a:srgbClr val="006DD6"/>
              </a:solidFill>
            </a:endParaRPr>
          </a:p>
        </p:txBody>
      </p:sp>
      <p:sp>
        <p:nvSpPr>
          <p:cNvPr id="31" name="TextBox 30"/>
          <p:cNvSpPr txBox="1"/>
          <p:nvPr/>
        </p:nvSpPr>
        <p:spPr>
          <a:xfrm>
            <a:off x="752434" y="5522484"/>
            <a:ext cx="2009243" cy="332399"/>
          </a:xfrm>
          <a:prstGeom prst="rect">
            <a:avLst/>
          </a:prstGeom>
          <a:noFill/>
        </p:spPr>
        <p:txBody>
          <a:bodyPr wrap="square" lIns="0" tIns="0" rIns="0" bIns="0" rtlCol="0">
            <a:spAutoFit/>
          </a:bodyPr>
          <a:lstStyle/>
          <a:p>
            <a:pPr algn="r">
              <a:lnSpc>
                <a:spcPct val="90000"/>
              </a:lnSpc>
              <a:spcBef>
                <a:spcPct val="20000"/>
              </a:spcBef>
              <a:buSzPct val="80000"/>
            </a:pPr>
            <a:r>
              <a:rPr lang="en-US" sz="2400" dirty="0" smtClean="0">
                <a:solidFill>
                  <a:srgbClr val="006DD6"/>
                </a:solidFill>
              </a:rPr>
              <a:t>Blob Storage</a:t>
            </a:r>
            <a:endParaRPr lang="en-US" sz="2400" dirty="0">
              <a:solidFill>
                <a:srgbClr val="006DD6"/>
              </a:solidFill>
            </a:endParaRPr>
          </a:p>
        </p:txBody>
      </p:sp>
      <p:sp>
        <p:nvSpPr>
          <p:cNvPr id="32" name="TextBox 31"/>
          <p:cNvSpPr txBox="1"/>
          <p:nvPr/>
        </p:nvSpPr>
        <p:spPr>
          <a:xfrm>
            <a:off x="8084034" y="5128071"/>
            <a:ext cx="30294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Azure SQL Database</a:t>
            </a:r>
            <a:endParaRPr lang="en-US" sz="2400" dirty="0">
              <a:solidFill>
                <a:srgbClr val="006DD6"/>
              </a:solidFill>
            </a:endParaRPr>
          </a:p>
        </p:txBody>
      </p:sp>
      <p:sp>
        <p:nvSpPr>
          <p:cNvPr id="33" name="TextBox 32"/>
          <p:cNvSpPr txBox="1"/>
          <p:nvPr/>
        </p:nvSpPr>
        <p:spPr>
          <a:xfrm>
            <a:off x="8084034" y="4667957"/>
            <a:ext cx="2769527"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Blob Storage</a:t>
            </a:r>
            <a:endParaRPr lang="en-US" sz="2400" dirty="0">
              <a:solidFill>
                <a:srgbClr val="006DD6"/>
              </a:solidFill>
            </a:endParaRPr>
          </a:p>
        </p:txBody>
      </p:sp>
      <p:sp>
        <p:nvSpPr>
          <p:cNvPr id="34" name="TextBox 33"/>
          <p:cNvSpPr txBox="1"/>
          <p:nvPr/>
        </p:nvSpPr>
        <p:spPr>
          <a:xfrm>
            <a:off x="8084034" y="4226233"/>
            <a:ext cx="20092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Event Hubs</a:t>
            </a:r>
            <a:endParaRPr lang="en-US" sz="2400" dirty="0">
              <a:solidFill>
                <a:srgbClr val="006DD6"/>
              </a:solidFill>
            </a:endParaRPr>
          </a:p>
        </p:txBody>
      </p:sp>
      <p:cxnSp>
        <p:nvCxnSpPr>
          <p:cNvPr id="37" name="Straight Connector 36"/>
          <p:cNvCxnSpPr/>
          <p:nvPr/>
        </p:nvCxnSpPr>
        <p:spPr>
          <a:xfrm>
            <a:off x="7023798" y="4401178"/>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bwMode="auto">
          <a:xfrm>
            <a:off x="7561643" y="4241708"/>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39" name="Straight Connector 38"/>
          <p:cNvCxnSpPr/>
          <p:nvPr/>
        </p:nvCxnSpPr>
        <p:spPr>
          <a:xfrm>
            <a:off x="7023798" y="4842902"/>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bwMode="auto">
          <a:xfrm>
            <a:off x="7561643" y="4683432"/>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7" name="Straight Connector 46"/>
          <p:cNvCxnSpPr/>
          <p:nvPr/>
        </p:nvCxnSpPr>
        <p:spPr>
          <a:xfrm>
            <a:off x="7023798" y="5294271"/>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bwMode="auto">
          <a:xfrm>
            <a:off x="7561643" y="5134801"/>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49" name="Straight Connector 48"/>
          <p:cNvCxnSpPr/>
          <p:nvPr/>
        </p:nvCxnSpPr>
        <p:spPr>
          <a:xfrm>
            <a:off x="7023798" y="5726757"/>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bwMode="auto">
          <a:xfrm>
            <a:off x="7561643" y="5567287"/>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1" name="TextBox 50"/>
          <p:cNvSpPr txBox="1"/>
          <p:nvPr/>
        </p:nvSpPr>
        <p:spPr>
          <a:xfrm>
            <a:off x="8084034" y="5560557"/>
            <a:ext cx="3029443"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rgbClr val="006DD6"/>
                </a:solidFill>
              </a:rPr>
              <a:t>Other Output Sinks</a:t>
            </a:r>
            <a:endParaRPr lang="en-US" sz="2400" dirty="0">
              <a:solidFill>
                <a:srgbClr val="006DD6"/>
              </a:solidFill>
            </a:endParaRPr>
          </a:p>
        </p:txBody>
      </p:sp>
      <p:cxnSp>
        <p:nvCxnSpPr>
          <p:cNvPr id="52" name="Straight Connector 51"/>
          <p:cNvCxnSpPr/>
          <p:nvPr/>
        </p:nvCxnSpPr>
        <p:spPr>
          <a:xfrm>
            <a:off x="3215593" y="5716709"/>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2929815" y="5542885"/>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4" name="Rounded Rectangle 43"/>
          <p:cNvSpPr/>
          <p:nvPr/>
        </p:nvSpPr>
        <p:spPr bwMode="auto">
          <a:xfrm>
            <a:off x="3737987" y="3880971"/>
            <a:ext cx="3285811" cy="2359056"/>
          </a:xfrm>
          <a:prstGeom prst="roundRect">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7148" y="3880971"/>
            <a:ext cx="1967486" cy="1967486"/>
          </a:xfrm>
          <a:prstGeom prst="rect">
            <a:avLst/>
          </a:prstGeom>
        </p:spPr>
      </p:pic>
      <p:sp>
        <p:nvSpPr>
          <p:cNvPr id="17" name="TextBox 16"/>
          <p:cNvSpPr txBox="1"/>
          <p:nvPr/>
        </p:nvSpPr>
        <p:spPr>
          <a:xfrm>
            <a:off x="4079670" y="5674838"/>
            <a:ext cx="2602444" cy="387798"/>
          </a:xfrm>
          <a:prstGeom prst="rect">
            <a:avLst/>
          </a:prstGeom>
          <a:noFill/>
        </p:spPr>
        <p:txBody>
          <a:bodyPr wrap="none" lIns="0" tIns="0" rIns="0" bIns="0" rtlCol="0">
            <a:spAutoFit/>
          </a:bodyPr>
          <a:lstStyle/>
          <a:p>
            <a:pPr algn="ctr">
              <a:lnSpc>
                <a:spcPct val="90000"/>
              </a:lnSpc>
              <a:spcBef>
                <a:spcPct val="20000"/>
              </a:spcBef>
              <a:buSzPct val="80000"/>
            </a:pPr>
            <a:r>
              <a:rPr lang="en-US" sz="2800" dirty="0" smtClean="0">
                <a:solidFill>
                  <a:srgbClr val="006DD6"/>
                </a:solidFill>
              </a:rPr>
              <a:t>Stream Analytics</a:t>
            </a:r>
            <a:endParaRPr lang="en-US" sz="2800" dirty="0">
              <a:solidFill>
                <a:srgbClr val="006DD6"/>
              </a:solidFill>
            </a:endParaRPr>
          </a:p>
        </p:txBody>
      </p:sp>
      <p:sp>
        <p:nvSpPr>
          <p:cNvPr id="46" name="Oval 45"/>
          <p:cNvSpPr/>
          <p:nvPr/>
        </p:nvSpPr>
        <p:spPr bwMode="auto">
          <a:xfrm>
            <a:off x="2929815" y="4898870"/>
            <a:ext cx="298015" cy="301450"/>
          </a:xfrm>
          <a:prstGeom prst="ellipse">
            <a:avLst/>
          </a:prstGeom>
          <a:solidFill>
            <a:schemeClr val="bg1"/>
          </a:solidFill>
          <a:ln w="57150">
            <a:solidFill>
              <a:srgbClr val="006DD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4" name="Straight Connector 53"/>
          <p:cNvCxnSpPr/>
          <p:nvPr/>
        </p:nvCxnSpPr>
        <p:spPr>
          <a:xfrm>
            <a:off x="3215593" y="5058340"/>
            <a:ext cx="522391" cy="0"/>
          </a:xfrm>
          <a:prstGeom prst="line">
            <a:avLst/>
          </a:prstGeom>
          <a:ln w="57150">
            <a:solidFill>
              <a:srgbClr val="006DD6"/>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518742" y="4867921"/>
            <a:ext cx="1213474" cy="332399"/>
          </a:xfrm>
          <a:prstGeom prst="rect">
            <a:avLst/>
          </a:prstGeom>
          <a:noFill/>
        </p:spPr>
        <p:txBody>
          <a:bodyPr wrap="none" lIns="0" tIns="0" rIns="0" bIns="0" rtlCol="0">
            <a:spAutoFit/>
          </a:bodyPr>
          <a:lstStyle/>
          <a:p>
            <a:pPr algn="r">
              <a:lnSpc>
                <a:spcPct val="90000"/>
              </a:lnSpc>
              <a:spcBef>
                <a:spcPct val="20000"/>
              </a:spcBef>
              <a:buSzPct val="80000"/>
            </a:pPr>
            <a:r>
              <a:rPr lang="en-US" sz="2400" dirty="0" err="1" smtClean="0">
                <a:solidFill>
                  <a:srgbClr val="006DD6"/>
                </a:solidFill>
              </a:rPr>
              <a:t>IoT</a:t>
            </a:r>
            <a:r>
              <a:rPr lang="en-US" sz="2400" dirty="0" smtClean="0">
                <a:solidFill>
                  <a:srgbClr val="006DD6"/>
                </a:solidFill>
              </a:rPr>
              <a:t> </a:t>
            </a:r>
            <a:r>
              <a:rPr lang="en-US" sz="2400" dirty="0" smtClean="0">
                <a:solidFill>
                  <a:srgbClr val="006DD6"/>
                </a:solidFill>
              </a:rPr>
              <a:t>Hubs</a:t>
            </a:r>
            <a:endParaRPr lang="en-US" sz="2400" dirty="0">
              <a:solidFill>
                <a:srgbClr val="006DD6"/>
              </a:solidFill>
            </a:endParaRPr>
          </a:p>
        </p:txBody>
      </p:sp>
    </p:spTree>
    <p:extLst>
      <p:ext uri="{BB962C8B-B14F-4D97-AF65-F5344CB8AC3E}">
        <p14:creationId xmlns:p14="http://schemas.microsoft.com/office/powerpoint/2010/main" val="373568578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Querying a Data Stream</a:t>
            </a:r>
            <a:endParaRPr lang="en-US" dirty="0"/>
          </a:p>
        </p:txBody>
      </p:sp>
      <p:sp>
        <p:nvSpPr>
          <p:cNvPr id="4" name="Rectangle 3"/>
          <p:cNvSpPr/>
          <p:nvPr/>
        </p:nvSpPr>
        <p:spPr bwMode="auto">
          <a:xfrm>
            <a:off x="876001" y="1696128"/>
            <a:ext cx="10438410" cy="1589683"/>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EntryTime</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LicensePlate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EntryData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Make </a:t>
            </a:r>
            <a:r>
              <a:rPr lang="en-US" sz="2200" dirty="0">
                <a:solidFill>
                  <a:schemeClr val="tx1"/>
                </a:solidFill>
                <a:latin typeface="Lucida Console" panose="020B0609040504020204" pitchFamily="49" charset="0"/>
              </a:rPr>
              <a:t>= 'Honda' AND State = 'NJ'</a:t>
            </a:r>
          </a:p>
        </p:txBody>
      </p:sp>
      <p:pic>
        <p:nvPicPr>
          <p:cNvPr id="5" name="Picture 4"/>
          <p:cNvPicPr>
            <a:picLocks noChangeAspect="1"/>
          </p:cNvPicPr>
          <p:nvPr/>
        </p:nvPicPr>
        <p:blipFill>
          <a:blip r:embed="rId3"/>
          <a:stretch>
            <a:fillRect/>
          </a:stretch>
        </p:blipFill>
        <p:spPr>
          <a:xfrm>
            <a:off x="876001" y="3767599"/>
            <a:ext cx="10438410" cy="1277929"/>
          </a:xfrm>
          <a:prstGeom prst="rect">
            <a:avLst/>
          </a:prstGeom>
          <a:ln>
            <a:solidFill>
              <a:schemeClr val="tx1">
                <a:lumMod val="25000"/>
                <a:lumOff val="75000"/>
              </a:schemeClr>
            </a:solidFill>
          </a:ln>
        </p:spPr>
      </p:pic>
    </p:spTree>
    <p:extLst>
      <p:ext uri="{BB962C8B-B14F-4D97-AF65-F5344CB8AC3E}">
        <p14:creationId xmlns:p14="http://schemas.microsoft.com/office/powerpoint/2010/main" val="38704988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err="1" smtClean="0"/>
              <a:t>JOINing</a:t>
            </a:r>
            <a:r>
              <a:rPr lang="en-US" dirty="0" smtClean="0"/>
              <a:t> Two Data Streams</a:t>
            </a:r>
            <a:endParaRPr lang="en-US" dirty="0"/>
          </a:p>
        </p:txBody>
      </p:sp>
      <p:sp>
        <p:nvSpPr>
          <p:cNvPr id="4" name="Rectangle 3"/>
          <p:cNvSpPr/>
          <p:nvPr/>
        </p:nvSpPr>
        <p:spPr bwMode="auto">
          <a:xfrm>
            <a:off x="876001" y="1696128"/>
            <a:ext cx="10438410" cy="2313164"/>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100" dirty="0" smtClean="0">
                <a:solidFill>
                  <a:schemeClr val="tx1"/>
                </a:solidFill>
                <a:latin typeface="Lucida Console" panose="020B0609040504020204" pitchFamily="49" charset="0"/>
              </a:rPr>
              <a:t> </a:t>
            </a:r>
            <a:r>
              <a:rPr lang="en-US" sz="2100" dirty="0">
                <a:solidFill>
                  <a:schemeClr val="tx1"/>
                </a:solidFill>
                <a:latin typeface="Lucida Console" panose="020B0609040504020204" pitchFamily="49" charset="0"/>
              </a:rPr>
              <a:t>SELECT </a:t>
            </a:r>
            <a:r>
              <a:rPr lang="en-US" sz="2100" dirty="0" err="1">
                <a:solidFill>
                  <a:schemeClr val="tx1"/>
                </a:solidFill>
                <a:latin typeface="Lucida Console" panose="020B0609040504020204" pitchFamily="49" charset="0"/>
              </a:rPr>
              <a:t>EN.TollId</a:t>
            </a:r>
            <a:r>
              <a:rPr lang="en-US" sz="2100" dirty="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EN.EntryTime</a:t>
            </a:r>
            <a:r>
              <a:rPr lang="en-US" sz="2100" dirty="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EX.ExitTime</a:t>
            </a:r>
            <a:r>
              <a:rPr lang="en-US" sz="2100" dirty="0" smtClean="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EN.LicensePlate</a:t>
            </a:r>
            <a:r>
              <a:rPr lang="en-US" sz="2100" dirty="0">
                <a:solidFill>
                  <a:schemeClr val="tx1"/>
                </a:solidFill>
                <a:latin typeface="Lucida Console" panose="020B0609040504020204" pitchFamily="49" charset="0"/>
              </a:rPr>
              <a:t>, </a:t>
            </a:r>
          </a:p>
          <a:p>
            <a:pPr defTabSz="914099" fontAlgn="base">
              <a:spcBef>
                <a:spcPct val="0"/>
              </a:spcBef>
              <a:spcAft>
                <a:spcPct val="0"/>
              </a:spcAft>
            </a:pPr>
            <a:r>
              <a:rPr lang="en-US" sz="2100" dirty="0" smtClean="0">
                <a:solidFill>
                  <a:schemeClr val="tx1"/>
                </a:solidFill>
                <a:latin typeface="Lucida Console" panose="020B0609040504020204" pitchFamily="49" charset="0"/>
              </a:rPr>
              <a:t> DATEDIFF(minute</a:t>
            </a:r>
            <a:r>
              <a:rPr lang="en-US" sz="2100" dirty="0">
                <a:solidFill>
                  <a:schemeClr val="tx1"/>
                </a:solidFill>
                <a:latin typeface="Lucida Console" panose="020B0609040504020204" pitchFamily="49" charset="0"/>
              </a:rPr>
              <a:t>, </a:t>
            </a:r>
            <a:r>
              <a:rPr lang="en-US" sz="2100" dirty="0" err="1">
                <a:solidFill>
                  <a:schemeClr val="tx1"/>
                </a:solidFill>
                <a:latin typeface="Lucida Console" panose="020B0609040504020204" pitchFamily="49" charset="0"/>
              </a:rPr>
              <a:t>EN.EntryTime</a:t>
            </a:r>
            <a:r>
              <a:rPr lang="en-US" sz="2100" dirty="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EX.ExitTime</a:t>
            </a:r>
            <a:r>
              <a:rPr lang="en-US" sz="2100" dirty="0">
                <a:solidFill>
                  <a:schemeClr val="tx1"/>
                </a:solidFill>
                <a:latin typeface="Lucida Console" panose="020B0609040504020204" pitchFamily="49" charset="0"/>
              </a:rPr>
              <a:t>) AS Minutes</a:t>
            </a:r>
          </a:p>
          <a:p>
            <a:pPr defTabSz="914099" fontAlgn="base">
              <a:spcBef>
                <a:spcPct val="0"/>
              </a:spcBef>
              <a:spcAft>
                <a:spcPct val="0"/>
              </a:spcAft>
            </a:pPr>
            <a:r>
              <a:rPr lang="en-US" sz="2100" dirty="0" smtClean="0">
                <a:solidFill>
                  <a:schemeClr val="tx1"/>
                </a:solidFill>
                <a:latin typeface="Lucida Console" panose="020B0609040504020204" pitchFamily="49" charset="0"/>
              </a:rPr>
              <a:t> FROM </a:t>
            </a:r>
            <a:r>
              <a:rPr lang="en-US" sz="2100" dirty="0" err="1">
                <a:solidFill>
                  <a:schemeClr val="tx1"/>
                </a:solidFill>
                <a:latin typeface="Lucida Console" panose="020B0609040504020204" pitchFamily="49" charset="0"/>
              </a:rPr>
              <a:t>EntryData</a:t>
            </a:r>
            <a:r>
              <a:rPr lang="en-US" sz="2100" dirty="0">
                <a:solidFill>
                  <a:schemeClr val="tx1"/>
                </a:solidFill>
                <a:latin typeface="Lucida Console" panose="020B0609040504020204" pitchFamily="49" charset="0"/>
              </a:rPr>
              <a:t> EN TIMESTAMP BY </a:t>
            </a:r>
            <a:r>
              <a:rPr lang="en-US" sz="2100" dirty="0" err="1">
                <a:solidFill>
                  <a:schemeClr val="tx1"/>
                </a:solidFill>
                <a:latin typeface="Lucida Console" panose="020B0609040504020204" pitchFamily="49" charset="0"/>
              </a:rPr>
              <a:t>EntryTime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JOIN </a:t>
            </a:r>
            <a:r>
              <a:rPr lang="en-US" sz="2100" dirty="0" err="1">
                <a:solidFill>
                  <a:schemeClr val="tx1"/>
                </a:solidFill>
                <a:latin typeface="Lucida Console" panose="020B0609040504020204" pitchFamily="49" charset="0"/>
              </a:rPr>
              <a:t>ExitData</a:t>
            </a:r>
            <a:r>
              <a:rPr lang="en-US" sz="2100" dirty="0">
                <a:solidFill>
                  <a:schemeClr val="tx1"/>
                </a:solidFill>
                <a:latin typeface="Lucida Console" panose="020B0609040504020204" pitchFamily="49" charset="0"/>
              </a:rPr>
              <a:t> EX TIMESTAMP BY </a:t>
            </a:r>
            <a:r>
              <a:rPr lang="en-US" sz="2100" dirty="0" err="1">
                <a:solidFill>
                  <a:schemeClr val="tx1"/>
                </a:solidFill>
                <a:latin typeface="Lucida Console" panose="020B0609040504020204" pitchFamily="49" charset="0"/>
              </a:rPr>
              <a:t>ExitTime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ON </a:t>
            </a:r>
            <a:r>
              <a:rPr lang="en-US" sz="2100" dirty="0" err="1">
                <a:solidFill>
                  <a:schemeClr val="tx1"/>
                </a:solidFill>
                <a:latin typeface="Lucida Console" panose="020B0609040504020204" pitchFamily="49" charset="0"/>
              </a:rPr>
              <a:t>EN.TollId</a:t>
            </a:r>
            <a:r>
              <a:rPr lang="en-US" sz="2100" dirty="0">
                <a:solidFill>
                  <a:schemeClr val="tx1"/>
                </a:solidFill>
                <a:latin typeface="Lucida Console" panose="020B0609040504020204" pitchFamily="49" charset="0"/>
              </a:rPr>
              <a:t> = </a:t>
            </a:r>
            <a:r>
              <a:rPr lang="en-US" sz="2100" dirty="0" err="1">
                <a:solidFill>
                  <a:schemeClr val="tx1"/>
                </a:solidFill>
                <a:latin typeface="Lucida Console" panose="020B0609040504020204" pitchFamily="49" charset="0"/>
              </a:rPr>
              <a:t>EX.TollId</a:t>
            </a:r>
            <a:r>
              <a:rPr lang="en-US" sz="2100" dirty="0">
                <a:solidFill>
                  <a:schemeClr val="tx1"/>
                </a:solidFill>
                <a:latin typeface="Lucida Console" panose="020B0609040504020204" pitchFamily="49" charset="0"/>
              </a:rPr>
              <a:t> AND </a:t>
            </a:r>
            <a:r>
              <a:rPr lang="en-US" sz="2100" dirty="0" err="1">
                <a:solidFill>
                  <a:schemeClr val="tx1"/>
                </a:solidFill>
                <a:latin typeface="Lucida Console" panose="020B0609040504020204" pitchFamily="49" charset="0"/>
              </a:rPr>
              <a:t>EN.LicensePlate</a:t>
            </a:r>
            <a:r>
              <a:rPr lang="en-US" sz="2100" dirty="0">
                <a:solidFill>
                  <a:schemeClr val="tx1"/>
                </a:solidFill>
                <a:latin typeface="Lucida Console" panose="020B0609040504020204" pitchFamily="49" charset="0"/>
              </a:rPr>
              <a:t> </a:t>
            </a:r>
            <a:r>
              <a:rPr lang="en-US" sz="2100" dirty="0" smtClean="0">
                <a:solidFill>
                  <a:schemeClr val="tx1"/>
                </a:solidFill>
                <a:latin typeface="Lucida Console" panose="020B0609040504020204" pitchFamily="49" charset="0"/>
              </a:rPr>
              <a:t>= </a:t>
            </a:r>
            <a:r>
              <a:rPr lang="en-US" sz="2100" dirty="0" err="1" smtClean="0">
                <a:solidFill>
                  <a:schemeClr val="tx1"/>
                </a:solidFill>
                <a:latin typeface="Lucida Console" panose="020B0609040504020204" pitchFamily="49" charset="0"/>
              </a:rPr>
              <a:t>EX.LicensePlate</a:t>
            </a:r>
            <a:endParaRPr lang="en-US" sz="2100" dirty="0">
              <a:solidFill>
                <a:schemeClr val="tx1"/>
              </a:solidFill>
              <a:latin typeface="Lucida Console" panose="020B0609040504020204" pitchFamily="49" charset="0"/>
            </a:endParaRPr>
          </a:p>
          <a:p>
            <a:pPr defTabSz="914099" fontAlgn="base">
              <a:spcBef>
                <a:spcPct val="0"/>
              </a:spcBef>
              <a:spcAft>
                <a:spcPct val="0"/>
              </a:spcAft>
            </a:pPr>
            <a:r>
              <a:rPr lang="en-US" sz="2100" dirty="0" smtClean="0">
                <a:solidFill>
                  <a:schemeClr val="tx1"/>
                </a:solidFill>
                <a:latin typeface="Lucida Console" panose="020B0609040504020204" pitchFamily="49" charset="0"/>
              </a:rPr>
              <a:t> AND </a:t>
            </a:r>
            <a:r>
              <a:rPr lang="en-US" sz="2100" dirty="0">
                <a:solidFill>
                  <a:schemeClr val="tx1"/>
                </a:solidFill>
                <a:latin typeface="Lucida Console" panose="020B0609040504020204" pitchFamily="49" charset="0"/>
              </a:rPr>
              <a:t>DATEDIFF(minute, EN, EX) BETWEEN 0 AND 15</a:t>
            </a:r>
          </a:p>
        </p:txBody>
      </p:sp>
      <p:pic>
        <p:nvPicPr>
          <p:cNvPr id="5" name="Picture 4"/>
          <p:cNvPicPr>
            <a:picLocks noChangeAspect="1"/>
          </p:cNvPicPr>
          <p:nvPr/>
        </p:nvPicPr>
        <p:blipFill>
          <a:blip r:embed="rId3"/>
          <a:stretch>
            <a:fillRect/>
          </a:stretch>
        </p:blipFill>
        <p:spPr>
          <a:xfrm>
            <a:off x="876001" y="4491080"/>
            <a:ext cx="10452470" cy="1634690"/>
          </a:xfrm>
          <a:prstGeom prst="rect">
            <a:avLst/>
          </a:prstGeom>
          <a:ln>
            <a:solidFill>
              <a:schemeClr val="tx1">
                <a:lumMod val="25000"/>
                <a:lumOff val="75000"/>
              </a:schemeClr>
            </a:solidFill>
          </a:ln>
        </p:spPr>
      </p:pic>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counting or aggregating events in a specified time period</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4548248"/>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Tumbling Window</a:t>
            </a:r>
            <a:endParaRPr lang="en-US" sz="28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Hopping Window</a:t>
            </a:r>
            <a:endParaRPr lang="en-US" sz="28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4548248"/>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Sliding Window</a:t>
            </a:r>
            <a:endParaRPr lang="en-US" sz="28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solidFill>
            <a:schemeClr val="bg1"/>
          </a:solid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Time, COUNT</a:t>
            </a:r>
            <a:r>
              <a:rPr lang="en-US" sz="2200" dirty="0" smtClean="0">
                <a:solidFill>
                  <a:schemeClr val="tx1"/>
                </a:solidFill>
                <a:latin typeface="Lucida Console" panose="020B0609040504020204" pitchFamily="49" charset="0"/>
              </a:rPr>
              <a:t>(*) FROM </a:t>
            </a:r>
            <a:r>
              <a:rPr lang="en-US" sz="2200" dirty="0" err="1" smtClean="0">
                <a:solidFill>
                  <a:schemeClr val="tx1"/>
                </a:solidFill>
                <a:latin typeface="Lucida Console" panose="020B0609040504020204" pitchFamily="49" charset="0"/>
              </a:rPr>
              <a:t>EntryData</a:t>
            </a:r>
            <a:r>
              <a:rPr lang="en-US" sz="2200" dirty="0" smtClean="0">
                <a:solidFill>
                  <a:schemeClr val="tx1"/>
                </a:solidFill>
                <a:latin typeface="Lucida Console" panose="020B0609040504020204" pitchFamily="49" charset="0"/>
              </a:rPr>
              <a:t> </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TIMESTAMP </a:t>
            </a:r>
            <a:r>
              <a:rPr lang="en-US" sz="2200" dirty="0">
                <a:solidFill>
                  <a:schemeClr val="tx1"/>
                </a:solidFill>
                <a:latin typeface="Lucida Console" panose="020B0609040504020204" pitchFamily="49" charset="0"/>
              </a:rPr>
              <a:t>BY </a:t>
            </a:r>
            <a:r>
              <a:rPr lang="en-US" sz="2200" dirty="0" err="1" smtClean="0">
                <a:solidFill>
                  <a:schemeClr val="tx1"/>
                </a:solidFill>
                <a:latin typeface="Lucida Console" panose="020B0609040504020204" pitchFamily="49" charset="0"/>
              </a:rPr>
              <a:t>EntryTime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 1 AND State = </a:t>
            </a:r>
            <a:r>
              <a:rPr lang="en-US" sz="2200" dirty="0" smtClean="0">
                <a:solidFill>
                  <a:schemeClr val="tx1"/>
                </a:solidFill>
                <a:latin typeface="Lucida Console" panose="020B0609040504020204" pitchFamily="49" charset="0"/>
              </a:rPr>
              <a:t>'NY'</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accent1"/>
                </a:solidFill>
                <a:latin typeface="Lucida Console" panose="020B0609040504020204" pitchFamily="49" charset="0"/>
              </a:rPr>
              <a:t> </a:t>
            </a:r>
            <a:r>
              <a:rPr lang="en-US" sz="2200" dirty="0" smtClean="0">
                <a:solidFill>
                  <a:schemeClr val="tx1"/>
                </a:solidFill>
                <a:latin typeface="Lucida Console" panose="020B0609040504020204" pitchFamily="49" charset="0"/>
              </a:rPr>
              <a:t>GROUP </a:t>
            </a:r>
            <a:r>
              <a:rPr lang="en-US" sz="2200" dirty="0">
                <a:solidFill>
                  <a:schemeClr val="tx1"/>
                </a:solidFill>
                <a:latin typeface="Lucida Console" panose="020B0609040504020204" pitchFamily="49" charset="0"/>
              </a:rPr>
              <a:t>BY </a:t>
            </a:r>
            <a:r>
              <a:rPr lang="en-US" sz="2200" dirty="0" err="1">
                <a:solidFill>
                  <a:schemeClr val="tx1"/>
                </a:solidFill>
                <a:latin typeface="Lucida Console" panose="020B0609040504020204" pitchFamily="49" charset="0"/>
              </a:rPr>
              <a:t>TumblingWindow</a:t>
            </a:r>
            <a:r>
              <a:rPr lang="en-US" sz="2200" dirty="0">
                <a:solidFill>
                  <a:schemeClr val="tx1"/>
                </a:solidFill>
                <a:latin typeface="Lucida Console" panose="020B0609040504020204" pitchFamily="49" charset="0"/>
              </a:rPr>
              <a:t>(minute,5)</a:t>
            </a:r>
          </a:p>
        </p:txBody>
      </p:sp>
      <p:pic>
        <p:nvPicPr>
          <p:cNvPr id="5" name="Picture 4"/>
          <p:cNvPicPr>
            <a:picLocks noChangeAspect="1"/>
          </p:cNvPicPr>
          <p:nvPr/>
        </p:nvPicPr>
        <p:blipFill>
          <a:blip r:embed="rId3"/>
          <a:stretch>
            <a:fillRect/>
          </a:stretch>
        </p:blipFill>
        <p:spPr>
          <a:xfrm>
            <a:off x="876001" y="4111335"/>
            <a:ext cx="10427145" cy="1686563"/>
          </a:xfrm>
          <a:prstGeom prst="rect">
            <a:avLst/>
          </a:prstGeom>
          <a:ln>
            <a:solidFill>
              <a:schemeClr val="tx1">
                <a:lumMod val="25000"/>
                <a:lumOff val="75000"/>
              </a:schemeClr>
            </a:solidFill>
          </a:ln>
        </p:spPr>
      </p:pic>
    </p:spTree>
    <p:extLst>
      <p:ext uri="{BB962C8B-B14F-4D97-AF65-F5344CB8AC3E}">
        <p14:creationId xmlns:p14="http://schemas.microsoft.com/office/powerpoint/2010/main" val="3131826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SlidingWindow</a:t>
            </a:r>
            <a:endParaRPr lang="en-US" dirty="0"/>
          </a:p>
        </p:txBody>
      </p:sp>
      <p:sp>
        <p:nvSpPr>
          <p:cNvPr id="4" name="Rectangle 3"/>
          <p:cNvSpPr/>
          <p:nvPr/>
        </p:nvSpPr>
        <p:spPr bwMode="auto">
          <a:xfrm>
            <a:off x="876001" y="1696128"/>
            <a:ext cx="10438410" cy="260456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DateAdd</a:t>
            </a:r>
            <a:r>
              <a:rPr lang="en-US" sz="2200" dirty="0">
                <a:solidFill>
                  <a:schemeClr val="tx1"/>
                </a:solidFill>
                <a:latin typeface="Lucida Console" panose="020B0609040504020204" pitchFamily="49" charset="0"/>
              </a:rPr>
              <a:t>(minute</a:t>
            </a:r>
            <a:r>
              <a:rPr lang="en-US" sz="2200" dirty="0" smtClean="0">
                <a:solidFill>
                  <a:schemeClr val="tx1"/>
                </a:solidFill>
                <a:latin typeface="Lucida Console" panose="020B0609040504020204" pitchFamily="49" charset="0"/>
              </a:rPr>
              <a:t>,-5,System.TimeStamp</a:t>
            </a:r>
            <a:r>
              <a:rPr lang="en-US" sz="2200" dirty="0">
                <a:solidFill>
                  <a:schemeClr val="tx1"/>
                </a:solidFill>
                <a:latin typeface="Lucida Console" panose="020B0609040504020204" pitchFamily="49" charset="0"/>
              </a:rPr>
              <a:t>) AS [Start Time],</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a:t>
            </a:r>
            <a:r>
              <a:rPr lang="en-US" sz="2200" dirty="0" err="1" smtClean="0">
                <a:solidFill>
                  <a:schemeClr val="tx1"/>
                </a:solidFill>
                <a:latin typeface="Lucida Console" panose="020B0609040504020204" pitchFamily="49" charset="0"/>
              </a:rPr>
              <a:t>System.TimeStamp</a:t>
            </a:r>
            <a:r>
              <a:rPr lang="en-US" sz="2200" dirty="0" smtClean="0">
                <a:solidFill>
                  <a:schemeClr val="tx1"/>
                </a:solidFill>
                <a:latin typeface="Lucida Console" panose="020B0609040504020204" pitchFamily="49" charset="0"/>
              </a:rPr>
              <a:t> </a:t>
            </a:r>
            <a:r>
              <a:rPr lang="en-US" sz="2200" dirty="0">
                <a:solidFill>
                  <a:schemeClr val="tx1"/>
                </a:solidFill>
                <a:latin typeface="Lucida Console" panose="020B0609040504020204" pitchFamily="49" charset="0"/>
              </a:rPr>
              <a:t>AS [End Time],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COUNT(*) </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EntryData</a:t>
            </a:r>
            <a:r>
              <a:rPr lang="en-US" sz="2200" dirty="0">
                <a:solidFill>
                  <a:schemeClr val="tx1"/>
                </a:solidFill>
                <a:latin typeface="Lucida Console" panose="020B0609040504020204" pitchFamily="49" charset="0"/>
              </a:rPr>
              <a:t> TIMESTAMP BY </a:t>
            </a:r>
            <a:r>
              <a:rPr lang="en-US" sz="2200" dirty="0" err="1">
                <a:solidFill>
                  <a:schemeClr val="tx1"/>
                </a:solidFill>
                <a:latin typeface="Lucida Console" panose="020B0609040504020204" pitchFamily="49" charset="0"/>
              </a:rPr>
              <a:t>EntryTime</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State = </a:t>
            </a:r>
            <a:r>
              <a:rPr lang="en-US" sz="2200" dirty="0" smtClean="0">
                <a:solidFill>
                  <a:schemeClr val="tx1"/>
                </a:solidFill>
                <a:latin typeface="Lucida Console" panose="020B0609040504020204" pitchFamily="49" charset="0"/>
              </a:rPr>
              <a:t>'NJ'</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GROUP </a:t>
            </a:r>
            <a:r>
              <a:rPr lang="en-US" sz="2200" dirty="0">
                <a:solidFill>
                  <a:schemeClr val="tx1"/>
                </a:solidFill>
                <a:latin typeface="Lucida Console" panose="020B0609040504020204" pitchFamily="49" charset="0"/>
              </a:rPr>
              <a:t>BY </a:t>
            </a:r>
            <a:r>
              <a:rPr lang="en-US" sz="2200" dirty="0" err="1">
                <a:solidFill>
                  <a:schemeClr val="tx1"/>
                </a:solidFill>
                <a:latin typeface="Lucida Console" panose="020B0609040504020204" pitchFamily="49" charset="0"/>
              </a:rPr>
              <a:t>TollId</a:t>
            </a:r>
            <a:r>
              <a:rPr lang="en-US" sz="2200" dirty="0">
                <a:solidFill>
                  <a:schemeClr val="tx1"/>
                </a:solidFill>
                <a:latin typeface="Lucida Console" panose="020B0609040504020204" pitchFamily="49" charset="0"/>
              </a:rPr>
              <a:t>, </a:t>
            </a:r>
            <a:r>
              <a:rPr lang="en-US" sz="2200" dirty="0" err="1">
                <a:solidFill>
                  <a:schemeClr val="tx1"/>
                </a:solidFill>
                <a:latin typeface="Lucida Console" panose="020B0609040504020204" pitchFamily="49" charset="0"/>
              </a:rPr>
              <a:t>SlidingWindow</a:t>
            </a:r>
            <a:r>
              <a:rPr lang="en-US" sz="2200" dirty="0">
                <a:solidFill>
                  <a:schemeClr val="tx1"/>
                </a:solidFill>
                <a:latin typeface="Lucida Console" panose="020B0609040504020204" pitchFamily="49" charset="0"/>
              </a:rPr>
              <a:t>(minute, 5)</a:t>
            </a:r>
          </a:p>
          <a:p>
            <a:pPr defTabSz="914099" fontAlgn="base">
              <a:spcBef>
                <a:spcPct val="0"/>
              </a:spcBef>
              <a:spcAft>
                <a:spcPct val="0"/>
              </a:spcAft>
            </a:pPr>
            <a:r>
              <a:rPr lang="en-US" sz="2200" dirty="0" smtClean="0">
                <a:solidFill>
                  <a:schemeClr val="tx1"/>
                </a:solidFill>
                <a:latin typeface="Lucida Console" panose="020B0609040504020204" pitchFamily="49" charset="0"/>
              </a:rPr>
              <a:t> HAVING </a:t>
            </a:r>
            <a:r>
              <a:rPr lang="en-US" sz="2200" dirty="0">
                <a:solidFill>
                  <a:schemeClr val="tx1"/>
                </a:solidFill>
                <a:latin typeface="Lucida Console" panose="020B0609040504020204" pitchFamily="49" charset="0"/>
              </a:rPr>
              <a:t>COUNT(*) &gt; 1</a:t>
            </a:r>
            <a:endParaRPr lang="en-US" sz="2200" dirty="0">
              <a:solidFill>
                <a:schemeClr val="accent1"/>
              </a:solidFill>
              <a:latin typeface="Lucida Console" panose="020B0609040504020204" pitchFamily="49" charset="0"/>
            </a:endParaRPr>
          </a:p>
        </p:txBody>
      </p:sp>
      <p:pic>
        <p:nvPicPr>
          <p:cNvPr id="6" name="Picture 5"/>
          <p:cNvPicPr>
            <a:picLocks noChangeAspect="1"/>
          </p:cNvPicPr>
          <p:nvPr/>
        </p:nvPicPr>
        <p:blipFill>
          <a:blip r:embed="rId3"/>
          <a:stretch>
            <a:fillRect/>
          </a:stretch>
        </p:blipFill>
        <p:spPr>
          <a:xfrm>
            <a:off x="876000" y="4778181"/>
            <a:ext cx="10438411" cy="907688"/>
          </a:xfrm>
          <a:prstGeom prst="rect">
            <a:avLst/>
          </a:prstGeom>
          <a:ln>
            <a:solidFill>
              <a:schemeClr val="tx1">
                <a:lumMod val="25000"/>
                <a:lumOff val="75000"/>
              </a:schemeClr>
            </a:solidFill>
          </a:ln>
        </p:spPr>
      </p:pic>
    </p:spTree>
    <p:extLst>
      <p:ext uri="{BB962C8B-B14F-4D97-AF65-F5344CB8AC3E}">
        <p14:creationId xmlns:p14="http://schemas.microsoft.com/office/powerpoint/2010/main" val="41733347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StreamAnalyticsHOL.html</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764</TotalTime>
  <Words>412</Words>
  <Application>Microsoft Office PowerPoint</Application>
  <PresentationFormat>Widescreen</PresentationFormat>
  <Paragraphs>58</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Console</vt:lpstr>
      <vt:lpstr>Segoe UI</vt:lpstr>
      <vt:lpstr>Segoe UI Light</vt:lpstr>
      <vt:lpstr>Segoe UI Semibold</vt:lpstr>
      <vt:lpstr>Wingdings</vt:lpstr>
      <vt:lpstr>1_MS1444_Windows Azure Template 16x9_r08a</vt:lpstr>
      <vt:lpstr>Azure Stream Analytics</vt:lpstr>
      <vt:lpstr>Azure Stream Analytics</vt:lpstr>
      <vt:lpstr>Stream Analytics at Work</vt:lpstr>
      <vt:lpstr>Querying a Data Stream</vt:lpstr>
      <vt:lpstr>JOINing Two Data Streams</vt:lpstr>
      <vt:lpstr>Windowing</vt:lpstr>
      <vt:lpstr>Using TumblingWindow</vt:lpstr>
      <vt:lpstr>Using SlidingWindow</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106</cp:revision>
  <dcterms:created xsi:type="dcterms:W3CDTF">2015-09-14T01:17:11Z</dcterms:created>
  <dcterms:modified xsi:type="dcterms:W3CDTF">2016-01-11T13:50:30Z</dcterms:modified>
</cp:coreProperties>
</file>