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4"/>
  </p:sldMasterIdLst>
  <p:notesMasterIdLst>
    <p:notesMasterId r:id="rId38"/>
  </p:notesMasterIdLst>
  <p:handoutMasterIdLst>
    <p:handoutMasterId r:id="rId39"/>
  </p:handoutMasterIdLst>
  <p:sldIdLst>
    <p:sldId id="330" r:id="rId5"/>
    <p:sldId id="429" r:id="rId6"/>
    <p:sldId id="448" r:id="rId7"/>
    <p:sldId id="301" r:id="rId8"/>
    <p:sldId id="433" r:id="rId9"/>
    <p:sldId id="432" r:id="rId10"/>
    <p:sldId id="452" r:id="rId11"/>
    <p:sldId id="447" r:id="rId12"/>
    <p:sldId id="450" r:id="rId13"/>
    <p:sldId id="443" r:id="rId14"/>
    <p:sldId id="404" r:id="rId15"/>
    <p:sldId id="406" r:id="rId16"/>
    <p:sldId id="451" r:id="rId17"/>
    <p:sldId id="356" r:id="rId18"/>
    <p:sldId id="412" r:id="rId19"/>
    <p:sldId id="414" r:id="rId20"/>
    <p:sldId id="378" r:id="rId21"/>
    <p:sldId id="385" r:id="rId22"/>
    <p:sldId id="426" r:id="rId23"/>
    <p:sldId id="331" r:id="rId24"/>
    <p:sldId id="424" r:id="rId25"/>
    <p:sldId id="425" r:id="rId26"/>
    <p:sldId id="444" r:id="rId27"/>
    <p:sldId id="445" r:id="rId28"/>
    <p:sldId id="327" r:id="rId29"/>
    <p:sldId id="435" r:id="rId30"/>
    <p:sldId id="437" r:id="rId31"/>
    <p:sldId id="438" r:id="rId32"/>
    <p:sldId id="439" r:id="rId33"/>
    <p:sldId id="442" r:id="rId34"/>
    <p:sldId id="329" r:id="rId35"/>
    <p:sldId id="434" r:id="rId36"/>
    <p:sldId id="449" r:id="rId37"/>
  </p:sldIdLst>
  <p:sldSz cx="12188825" cy="6858000"/>
  <p:notesSz cx="6858000" cy="92964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Cloud Computing Introduction" id="{C32BF143-2A19-4EE7-8BD5-6798161C09D7}">
          <p14:sldIdLst>
            <p14:sldId id="330"/>
            <p14:sldId id="429"/>
            <p14:sldId id="448"/>
            <p14:sldId id="301"/>
            <p14:sldId id="433"/>
            <p14:sldId id="432"/>
          </p14:sldIdLst>
        </p14:section>
        <p14:section name="Windows Azure" id="{5E4156E2-A099-4F51-80BA-A0A1B5CA74F0}">
          <p14:sldIdLst>
            <p14:sldId id="452"/>
            <p14:sldId id="447"/>
            <p14:sldId id="450"/>
            <p14:sldId id="443"/>
            <p14:sldId id="404"/>
            <p14:sldId id="406"/>
            <p14:sldId id="451"/>
          </p14:sldIdLst>
        </p14:section>
        <p14:section name="Virtual Machines" id="{F0F5B035-F424-4FA7-B544-D9588B3F33E0}">
          <p14:sldIdLst>
            <p14:sldId id="356"/>
            <p14:sldId id="412"/>
            <p14:sldId id="414"/>
          </p14:sldIdLst>
        </p14:section>
        <p14:section name="Web Sites" id="{264A8B60-B9FA-4432-95A4-7895E89FC737}">
          <p14:sldIdLst>
            <p14:sldId id="378"/>
          </p14:sldIdLst>
        </p14:section>
        <p14:section name="Cloud Services" id="{2CDE6F8B-A3B9-4ADE-8466-D31A7C4BE270}">
          <p14:sldIdLst>
            <p14:sldId id="385"/>
            <p14:sldId id="426"/>
          </p14:sldIdLst>
        </p14:section>
        <p14:section name="Building Block Services" id="{8083865B-29DE-456D-BC63-C1192E8D5085}">
          <p14:sldIdLst>
            <p14:sldId id="331"/>
            <p14:sldId id="424"/>
            <p14:sldId id="425"/>
            <p14:sldId id="444"/>
            <p14:sldId id="445"/>
            <p14:sldId id="327"/>
            <p14:sldId id="435"/>
            <p14:sldId id="437"/>
            <p14:sldId id="438"/>
            <p14:sldId id="439"/>
            <p14:sldId id="442"/>
          </p14:sldIdLst>
        </p14:section>
        <p14:section name="Closing" id="{8AF084D8-4D86-40FB-8932-4F6AA17A5223}">
          <p14:sldIdLst>
            <p14:sldId id="329"/>
            <p14:sldId id="434"/>
            <p14:sldId id="449"/>
          </p14:sldIdLst>
        </p14:section>
      </p14:sectionLst>
    </p:ex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Conard" initials="JC" lastIdx="4" clrIdx="0">
    <p:extLst>
      <p:ext uri="{19B8F6BF-5375-455C-9EA6-DF929625EA0E}">
        <p15:presenceInfo xmlns:p15="http://schemas.microsoft.com/office/powerpoint/2012/main" userId="S-1-5-21-124525095-708259637-1543119021-2564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595959"/>
    <a:srgbClr val="6161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4" autoAdjust="0"/>
    <p:restoredTop sz="61373" autoAdjust="0"/>
  </p:normalViewPr>
  <p:slideViewPr>
    <p:cSldViewPr snapToGrid="0">
      <p:cViewPr varScale="1">
        <p:scale>
          <a:sx n="71" d="100"/>
          <a:sy n="71" d="100"/>
        </p:scale>
        <p:origin x="1830" y="72"/>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100" d="100"/>
        <a:sy n="100" d="100"/>
      </p:scale>
      <p:origin x="0" y="-20628"/>
    </p:cViewPr>
  </p:sorterViewPr>
  <p:notesViewPr>
    <p:cSldViewPr snapToGrid="0" showGuides="1">
      <p:cViewPr varScale="1">
        <p:scale>
          <a:sx n="55" d="100"/>
          <a:sy n="55" d="100"/>
        </p:scale>
        <p:origin x="-1776"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5/11/2015</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5/11/2015</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556129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579181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Transition:</a:t>
            </a:r>
          </a:p>
          <a:p>
            <a:pPr marL="171450" indent="-171450">
              <a:buFont typeface="Arial" pitchFamily="34" charset="0"/>
              <a:buChar char="•"/>
            </a:pPr>
            <a:r>
              <a:rPr lang="en-US" dirty="0" smtClean="0"/>
              <a:t>For the rest of this</a:t>
            </a:r>
            <a:r>
              <a:rPr lang="en-US" baseline="0" dirty="0" smtClean="0"/>
              <a:t> talk I’m going to give you a to</a:t>
            </a:r>
            <a:r>
              <a:rPr lang="en-US" dirty="0" smtClean="0"/>
              <a:t>ur of Microsoft Azure, walk</a:t>
            </a:r>
            <a:r>
              <a:rPr lang="en-US" baseline="0" dirty="0" smtClean="0"/>
              <a:t> you through many of the </a:t>
            </a:r>
            <a:r>
              <a:rPr lang="en-US" dirty="0" smtClean="0"/>
              <a:t>features, and ground you in the capabilities</a:t>
            </a:r>
            <a:r>
              <a:rPr lang="en-US" baseline="0" dirty="0" smtClean="0"/>
              <a:t> it provides</a:t>
            </a:r>
          </a:p>
          <a:p>
            <a:pPr marL="171450" indent="-171450">
              <a:buFont typeface="Arial" pitchFamily="34" charset="0"/>
              <a:buChar char="•"/>
            </a:pPr>
            <a:r>
              <a:rPr lang="en-US" baseline="0" dirty="0" smtClean="0"/>
              <a:t>The first set of features I want to walk through is Virtual Machines.  </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Points:</a:t>
            </a:r>
          </a:p>
          <a:p>
            <a:pPr marL="171450" indent="-171450">
              <a:buFont typeface="Arial" pitchFamily="34" charset="0"/>
              <a:buChar char="•"/>
            </a:pPr>
            <a:r>
              <a:rPr lang="en-US" baseline="0" dirty="0" smtClean="0"/>
              <a:t>If you’re familiar with traditional hosting, this is probably the feature that feels most familiar and consistent with what other hosting providers provide.  </a:t>
            </a:r>
          </a:p>
          <a:p>
            <a:pPr marL="171450" indent="-171450">
              <a:buFont typeface="Arial" pitchFamily="34" charset="0"/>
              <a:buChar char="•"/>
            </a:pPr>
            <a:r>
              <a:rPr lang="en-US" baseline="0" dirty="0" smtClean="0"/>
              <a:t>The ability to stand up a virtual machine with either Windows or Linux that you can basically remote desktop in or SSH in and run any workload.  </a:t>
            </a:r>
            <a:endParaRPr lang="en-US" dirty="0" smtClean="0"/>
          </a:p>
          <a:p>
            <a:pPr marL="171450" indent="-171450">
              <a:buFont typeface="Arial" pitchFamily="34" charset="0"/>
              <a:buChar char="•"/>
            </a:pPr>
            <a:r>
              <a:rPr lang="en-US" b="0" dirty="0" smtClean="0"/>
              <a:t>These virtual machines enable you to be admin on the box</a:t>
            </a:r>
          </a:p>
          <a:p>
            <a:pPr marL="171450" indent="-171450">
              <a:buFont typeface="Arial" pitchFamily="34" charset="0"/>
              <a:buChar char="•"/>
            </a:pPr>
            <a:r>
              <a:rPr lang="en-US" b="0" dirty="0" smtClean="0"/>
              <a:t>They are durable, meaning if you reboot the VM, it</a:t>
            </a:r>
            <a:r>
              <a:rPr lang="en-US" b="0" baseline="0" dirty="0" smtClean="0"/>
              <a:t> is still there with all of your changes and data you stored to disk</a:t>
            </a:r>
          </a:p>
          <a:p>
            <a:pPr marL="171450" indent="-171450">
              <a:buFont typeface="Arial" pitchFamily="34" charset="0"/>
              <a:buChar char="•"/>
            </a:pPr>
            <a:r>
              <a:rPr lang="en-US" b="0" dirty="0" smtClean="0"/>
              <a:t>This means you can </a:t>
            </a:r>
            <a:r>
              <a:rPr lang="en-US" b="0" baseline="0" dirty="0" smtClean="0"/>
              <a:t>run any type of workload</a:t>
            </a:r>
          </a:p>
          <a:p>
            <a:pPr marL="384431" lvl="1" indent="-171450">
              <a:buFont typeface="Arial" pitchFamily="34" charset="0"/>
              <a:buChar char="•"/>
            </a:pPr>
            <a:r>
              <a:rPr lang="en-US" b="0" baseline="0" dirty="0" smtClean="0"/>
              <a:t>If you want to run SQL you can, if you want to install a no-SQL solution, you can do that to. </a:t>
            </a:r>
          </a:p>
          <a:p>
            <a:pPr marL="384431" lvl="1" indent="-171450">
              <a:buFont typeface="Arial" pitchFamily="34" charset="0"/>
              <a:buChar char="•"/>
            </a:pPr>
            <a:r>
              <a:rPr lang="en-US" b="0" baseline="0" dirty="0" smtClean="0"/>
              <a:t>If you want to run SharePoint you can do that. </a:t>
            </a:r>
          </a:p>
          <a:p>
            <a:pPr marL="171450" indent="-171450">
              <a:buFont typeface="Arial" pitchFamily="34" charset="0"/>
              <a:buChar char="•"/>
            </a:pPr>
            <a:r>
              <a:rPr lang="en-US" b="0" baseline="0" dirty="0" smtClean="0"/>
              <a:t>Provides ultimate flexibility to do what you want to do</a:t>
            </a:r>
          </a:p>
          <a:p>
            <a:pPr marL="171450" indent="-171450">
              <a:buFont typeface="Arial" pitchFamily="34" charset="0"/>
              <a:buChar char="•"/>
            </a:pPr>
            <a:r>
              <a:rPr lang="en-US" b="0" baseline="0" dirty="0" smtClean="0"/>
              <a:t>Also enables you to do what we call virtual private networking</a:t>
            </a:r>
          </a:p>
          <a:p>
            <a:pPr marL="171450" indent="-171450">
              <a:buFont typeface="Arial" pitchFamily="34" charset="0"/>
              <a:buChar char="•"/>
            </a:pPr>
            <a:r>
              <a:rPr lang="en-US" b="0" baseline="0" dirty="0" smtClean="0"/>
              <a:t>With virtual private networking, you can deploy Virtual Machines in the cloud and group them together so they are part of their own private network</a:t>
            </a:r>
          </a:p>
          <a:p>
            <a:pPr marL="171450" indent="-171450">
              <a:buFont typeface="Arial" pitchFamily="34" charset="0"/>
              <a:buChar char="•"/>
            </a:pPr>
            <a:r>
              <a:rPr lang="en-US" b="0" baseline="0" dirty="0" smtClean="0"/>
              <a:t>You can also then connect it back to your corporate network (if you have one) and establish a VPN secure tunnel to link your machines running in your own corporate environment up to your virtual machines in the cloud – making them look like they’re all part of one connected network.  </a:t>
            </a:r>
          </a:p>
          <a:p>
            <a:pPr marL="171450" indent="-171450">
              <a:buFont typeface="Arial" pitchFamily="34" charset="0"/>
              <a:buChar char="•"/>
            </a:pPr>
            <a:r>
              <a:rPr lang="en-US" b="0" baseline="0" dirty="0" smtClean="0"/>
              <a:t>So lots of flexibility in the compute side as well as in the networking side. </a:t>
            </a:r>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579181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smtClean="0"/>
              <a:t>Speaking Points:</a:t>
            </a:r>
          </a:p>
          <a:p>
            <a:pPr marL="171450" indent="-171450">
              <a:buFont typeface="Arial" pitchFamily="34" charset="0"/>
              <a:buChar char="•"/>
            </a:pPr>
            <a:r>
              <a:rPr lang="en-US" sz="1100" dirty="0" smtClean="0"/>
              <a:t>The third aspect</a:t>
            </a:r>
            <a:r>
              <a:rPr lang="en-US" sz="1100" baseline="0" dirty="0" smtClean="0"/>
              <a:t> of Microsoft Azure Virtual Machines that is important to understand is ….</a:t>
            </a:r>
            <a:endParaRPr lang="en-US" sz="1100" dirty="0" smtClean="0"/>
          </a:p>
          <a:p>
            <a:pPr marL="171450" indent="-171450">
              <a:buFont typeface="Arial" pitchFamily="34" charset="0"/>
              <a:buChar char="•"/>
            </a:pPr>
            <a:r>
              <a:rPr lang="en-US" sz="1100" dirty="0" smtClean="0"/>
              <a:t>Another thing that is nice</a:t>
            </a:r>
            <a:r>
              <a:rPr lang="en-US" sz="1100" baseline="0" dirty="0" smtClean="0"/>
              <a:t> about the Microsoft Azure Storage solution is that we have support for </a:t>
            </a:r>
            <a:r>
              <a:rPr lang="en-US" sz="1100" dirty="0" smtClean="0"/>
              <a:t>Continuous storage geo-replication</a:t>
            </a:r>
          </a:p>
          <a:p>
            <a:pPr marL="171450" indent="-171450">
              <a:buFont typeface="Arial" pitchFamily="34" charset="0"/>
              <a:buChar char="•"/>
            </a:pPr>
            <a:r>
              <a:rPr lang="en-US" sz="1100" dirty="0" smtClean="0"/>
              <a:t>What this means is that whenever you save something in the storage system, in the background we can automatically replicate the</a:t>
            </a:r>
            <a:r>
              <a:rPr lang="en-US" sz="1100" baseline="0" dirty="0" smtClean="0"/>
              <a:t> data to </a:t>
            </a:r>
            <a:r>
              <a:rPr lang="en-US" sz="1100" dirty="0" smtClean="0"/>
              <a:t>another</a:t>
            </a:r>
            <a:r>
              <a:rPr lang="en-US" sz="1100" baseline="0" dirty="0" smtClean="0"/>
              <a:t> datacenter</a:t>
            </a:r>
          </a:p>
          <a:p>
            <a:pPr marL="171450" indent="-171450">
              <a:buFont typeface="Arial" pitchFamily="34" charset="0"/>
              <a:buChar char="•"/>
            </a:pPr>
            <a:r>
              <a:rPr lang="en-US" sz="1100" baseline="0" dirty="0" smtClean="0"/>
              <a:t>We guarantee that these data centers are several hundred miles (500) apart so that in the case of a natural disaster or a complete data center failure you can be ensured that a copy of your data exists somewhere else.  </a:t>
            </a:r>
          </a:p>
          <a:p>
            <a:pPr marL="171450" indent="-171450">
              <a:buFont typeface="Arial" pitchFamily="34" charset="0"/>
              <a:buChar char="•"/>
            </a:pPr>
            <a:r>
              <a:rPr lang="en-US" sz="1100" baseline="0" dirty="0" smtClean="0"/>
              <a:t>You don’t have to set anything up to enable it. It’s automatically enabled by default.</a:t>
            </a:r>
          </a:p>
          <a:p>
            <a:pPr marL="171450" indent="-171450">
              <a:buFont typeface="Arial" pitchFamily="34" charset="0"/>
              <a:buChar char="•"/>
            </a:pPr>
            <a:r>
              <a:rPr lang="en-US" sz="1100" baseline="0" dirty="0" smtClean="0"/>
              <a:t>You can turn it off if there are policy reasons why you wouldn’t want it enabled.  </a:t>
            </a:r>
          </a:p>
          <a:p>
            <a:pPr marL="171450" indent="-171450">
              <a:buFont typeface="Arial" pitchFamily="34" charset="0"/>
              <a:buChar char="•"/>
            </a:pPr>
            <a:r>
              <a:rPr lang="en-US" sz="1100" baseline="0" dirty="0" smtClean="0"/>
              <a:t>The end result is that you can deliver more robust solutions with even greater integrity</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Speaking</a:t>
            </a:r>
            <a:r>
              <a:rPr lang="en-US" b="1" baseline="0" dirty="0" smtClean="0"/>
              <a:t> Points:</a:t>
            </a:r>
            <a:endParaRPr lang="en-US" dirty="0" smtClean="0"/>
          </a:p>
          <a:p>
            <a:pPr marL="171450" indent="-171450">
              <a:buFont typeface="Arial" pitchFamily="34" charset="0"/>
              <a:buChar char="•"/>
            </a:pPr>
            <a:r>
              <a:rPr lang="en-US" dirty="0" smtClean="0"/>
              <a:t>Transition</a:t>
            </a:r>
          </a:p>
          <a:p>
            <a:pPr marL="384431" lvl="1" indent="-171450">
              <a:buFont typeface="Arial" pitchFamily="34" charset="0"/>
              <a:buChar char="•"/>
            </a:pPr>
            <a:r>
              <a:rPr lang="en-US" dirty="0" smtClean="0"/>
              <a:t>Virtual machines provide</a:t>
            </a:r>
            <a:r>
              <a:rPr lang="en-US" baseline="0" dirty="0" smtClean="0"/>
              <a:t> a very flexible compute model.   </a:t>
            </a:r>
          </a:p>
          <a:p>
            <a:pPr marL="384431" lvl="1" indent="-171450">
              <a:buFont typeface="Arial" pitchFamily="34" charset="0"/>
              <a:buChar char="•"/>
            </a:pPr>
            <a:r>
              <a:rPr lang="en-US" baseline="0" dirty="0" smtClean="0"/>
              <a:t>Another compute service available in Microsoft Azure is called Microsoft Azure Web Sites. </a:t>
            </a:r>
          </a:p>
          <a:p>
            <a:pPr marL="171450" lvl="0" indent="-171450">
              <a:buFont typeface="Arial" pitchFamily="34" charset="0"/>
              <a:buChar char="•"/>
            </a:pPr>
            <a:r>
              <a:rPr lang="en-US" baseline="0" dirty="0" smtClean="0"/>
              <a:t>Definition:</a:t>
            </a:r>
          </a:p>
          <a:p>
            <a:pPr marL="384431" lvl="1" indent="-171450">
              <a:buFont typeface="Arial" pitchFamily="34" charset="0"/>
              <a:buChar char="•"/>
            </a:pPr>
            <a:r>
              <a:rPr lang="en-US" baseline="0" dirty="0" smtClean="0"/>
              <a:t>Microsoft Azure Web Sites there is a managed service that you can use to run web sites and web APIs.  </a:t>
            </a:r>
          </a:p>
          <a:p>
            <a:pPr marL="384431" lvl="1" indent="-171450">
              <a:buFont typeface="Arial" pitchFamily="34" charset="0"/>
              <a:buChar char="•"/>
            </a:pPr>
            <a:r>
              <a:rPr lang="en-US" baseline="0" dirty="0" smtClean="0"/>
              <a:t>Enable you to quickly stand up web applications and web sites on the internet</a:t>
            </a:r>
          </a:p>
          <a:p>
            <a:pPr marL="384431" lvl="1" indent="-171450">
              <a:buFont typeface="Arial" pitchFamily="34" charset="0"/>
              <a:buChar char="•"/>
            </a:pPr>
            <a:r>
              <a:rPr lang="en-US" baseline="0" dirty="0" smtClean="0"/>
              <a:t>Auto-managed environment</a:t>
            </a:r>
          </a:p>
          <a:p>
            <a:pPr marL="384431" lvl="1" indent="-171450">
              <a:buFont typeface="Arial" pitchFamily="34" charset="0"/>
              <a:buChar char="•"/>
            </a:pPr>
            <a:r>
              <a:rPr lang="en-US" baseline="0" dirty="0" smtClean="0"/>
              <a:t>Just say that you want a web, here’s the DNS, copy the content, and we do the rest </a:t>
            </a:r>
          </a:p>
          <a:p>
            <a:pPr marL="171450" indent="-171450">
              <a:buFont typeface="Arial" pitchFamily="34" charset="0"/>
              <a:buChar char="•"/>
            </a:pPr>
            <a:r>
              <a:rPr lang="en-US" baseline="0" dirty="0" smtClean="0"/>
              <a:t>You don’t have to worry or think about VMs, servers, or infrastructure.   </a:t>
            </a:r>
          </a:p>
          <a:p>
            <a:pPr marL="171450" indent="-171450">
              <a:buFont typeface="Arial" pitchFamily="34" charset="0"/>
              <a:buChar char="•"/>
            </a:pPr>
            <a:r>
              <a:rPr lang="en-US" baseline="0" dirty="0" smtClean="0"/>
              <a:t>You can simply focus on building and deploying HTTP based applications.</a:t>
            </a:r>
          </a:p>
          <a:p>
            <a:pPr marL="171450" indent="-171450">
              <a:buFont typeface="Arial" pitchFamily="34" charset="0"/>
              <a:buChar char="•"/>
            </a:pPr>
            <a:r>
              <a:rPr lang="en-US" baseline="0" dirty="0" smtClean="0"/>
              <a:t>Enables you to build web sites using ASP.NET, Node.js, PHP, and now with an update a few weeks ago – Python</a:t>
            </a:r>
          </a:p>
          <a:p>
            <a:pPr marL="171450" indent="-171450">
              <a:buFont typeface="Arial" pitchFamily="34" charset="0"/>
              <a:buChar char="•"/>
            </a:pPr>
            <a:r>
              <a:rPr lang="en-US" baseline="0" dirty="0" smtClean="0"/>
              <a:t>Allows you to use any tool and any operating system to build these sites including Windows, OS X, and Linux. </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Enables a very fast deployment model.  You can literally deploy in seconds.  </a:t>
            </a:r>
          </a:p>
          <a:p>
            <a:pPr marL="171450" indent="-171450">
              <a:buFont typeface="Arial" pitchFamily="34" charset="0"/>
              <a:buChar char="•"/>
            </a:pPr>
            <a:r>
              <a:rPr lang="en-US" baseline="0" dirty="0" smtClean="0"/>
              <a:t>You can easily deploy these sites using the tools and infrastructure you know. </a:t>
            </a:r>
          </a:p>
          <a:p>
            <a:pPr marL="171450" indent="-171450">
              <a:buFont typeface="Arial" pitchFamily="34" charset="0"/>
              <a:buChar char="•"/>
            </a:pPr>
            <a:r>
              <a:rPr lang="en-US" baseline="0" dirty="0" smtClean="0"/>
              <a:t>We support several flexible deployment options including FTP, GIT, and Team Foundation Services</a:t>
            </a:r>
          </a:p>
          <a:p>
            <a:pPr marL="171450" indent="-171450">
              <a:buFont typeface="Arial" pitchFamily="34" charset="0"/>
              <a:buChar char="•"/>
            </a:pPr>
            <a:r>
              <a:rPr lang="en-US" baseline="0" dirty="0" smtClean="0"/>
              <a:t>What is nice about this offering is that not only does it enable to very quickly get going, but it also allows you to start with a free offer in a shared environment.  </a:t>
            </a:r>
          </a:p>
          <a:p>
            <a:pPr marL="171450" indent="-171450">
              <a:buFont typeface="Arial" pitchFamily="34" charset="0"/>
              <a:buChar char="•"/>
            </a:pPr>
            <a:r>
              <a:rPr lang="en-US" baseline="0" dirty="0" smtClean="0"/>
              <a:t>Pricing starts at free.. Perpetually free and then you can scale up as you need more capability</a:t>
            </a:r>
          </a:p>
          <a:p>
            <a:pPr marL="171450" indent="-171450">
              <a:buFont typeface="Arial" pitchFamily="34" charset="0"/>
              <a:buChar char="•"/>
            </a:pPr>
            <a:r>
              <a:rPr lang="en-US" baseline="0" dirty="0" smtClean="0"/>
              <a:t>You can then scale up these sites using reserved instances for higher performance and isolation and scale out these sites as your web site becomes successful and you have increased load.  </a:t>
            </a:r>
          </a:p>
          <a:p>
            <a:pPr marL="171450" indent="-171450">
              <a:buFont typeface="Arial" pitchFamily="34" charset="0"/>
              <a:buChar char="•"/>
            </a:pPr>
            <a:endParaRPr lang="en-US" baseline="0" dirty="0" smtClean="0"/>
          </a:p>
          <a:p>
            <a:pPr marL="171450" indent="-171450">
              <a:buFont typeface="Arial" pitchFamily="34" charset="0"/>
              <a:buChar char="•"/>
            </a:pPr>
            <a:r>
              <a:rPr lang="en-US" baseline="0" dirty="0" smtClean="0"/>
              <a:t>Deployment with:</a:t>
            </a:r>
          </a:p>
          <a:p>
            <a:pPr marL="346075" indent="-342900">
              <a:lnSpc>
                <a:spcPct val="100000"/>
              </a:lnSpc>
            </a:pPr>
            <a:r>
              <a:rPr lang="en-US" sz="1600" kern="1200" dirty="0" smtClean="0">
                <a:solidFill>
                  <a:schemeClr val="tx1"/>
                </a:solidFill>
                <a:latin typeface="Segoe UI" pitchFamily="34" charset="0"/>
                <a:ea typeface="+mn-ea"/>
                <a:cs typeface="+mn-cs"/>
              </a:rPr>
              <a:t>Cloud-hosted source control system: Visual Studio Online, </a:t>
            </a:r>
            <a:r>
              <a:rPr lang="en-US" sz="1600" kern="1200" dirty="0" err="1" smtClean="0">
                <a:solidFill>
                  <a:schemeClr val="tx1"/>
                </a:solidFill>
                <a:latin typeface="Segoe UI" pitchFamily="34" charset="0"/>
                <a:ea typeface="+mn-ea"/>
                <a:cs typeface="+mn-cs"/>
              </a:rPr>
              <a:t>Git</a:t>
            </a:r>
            <a:r>
              <a:rPr lang="en-US" sz="1600" kern="1200" dirty="0" smtClean="0">
                <a:solidFill>
                  <a:schemeClr val="tx1"/>
                </a:solidFill>
                <a:latin typeface="Segoe UI" pitchFamily="34" charset="0"/>
                <a:ea typeface="+mn-ea"/>
                <a:cs typeface="+mn-cs"/>
              </a:rPr>
              <a:t>, Mercurial, Dropbox</a:t>
            </a:r>
          </a:p>
          <a:p>
            <a:pPr marL="346075" indent="-342900">
              <a:lnSpc>
                <a:spcPct val="100000"/>
              </a:lnSpc>
            </a:pPr>
            <a:r>
              <a:rPr lang="en-US" sz="1600" kern="1200" dirty="0" smtClean="0">
                <a:solidFill>
                  <a:schemeClr val="tx1"/>
                </a:solidFill>
                <a:latin typeface="Segoe UI" pitchFamily="34" charset="0"/>
                <a:ea typeface="+mn-ea"/>
                <a:cs typeface="+mn-cs"/>
              </a:rPr>
              <a:t>IDE: Visual Studio, </a:t>
            </a:r>
            <a:r>
              <a:rPr lang="en-US" sz="1600" kern="1200" dirty="0" err="1" smtClean="0">
                <a:solidFill>
                  <a:schemeClr val="tx1"/>
                </a:solidFill>
                <a:latin typeface="Segoe UI" pitchFamily="34" charset="0"/>
                <a:ea typeface="+mn-ea"/>
                <a:cs typeface="+mn-cs"/>
              </a:rPr>
              <a:t>WebMatrix</a:t>
            </a:r>
            <a:endParaRPr lang="en-US" sz="1600" kern="1200" dirty="0" smtClean="0">
              <a:solidFill>
                <a:schemeClr val="tx1"/>
              </a:solidFill>
              <a:latin typeface="Segoe UI" pitchFamily="34" charset="0"/>
              <a:ea typeface="+mn-ea"/>
              <a:cs typeface="+mn-cs"/>
            </a:endParaRPr>
          </a:p>
          <a:p>
            <a:pPr marL="346075" indent="-342900">
              <a:lnSpc>
                <a:spcPct val="100000"/>
              </a:lnSpc>
            </a:pPr>
            <a:r>
              <a:rPr lang="en-US" sz="1600" kern="1200" dirty="0" smtClean="0">
                <a:solidFill>
                  <a:schemeClr val="tx1"/>
                </a:solidFill>
                <a:latin typeface="Segoe UI" pitchFamily="34" charset="0"/>
                <a:ea typeface="+mn-ea"/>
                <a:cs typeface="+mn-cs"/>
              </a:rPr>
              <a:t>FTP</a:t>
            </a:r>
          </a:p>
          <a:p>
            <a:pPr marL="346075" indent="-342900">
              <a:lnSpc>
                <a:spcPct val="100000"/>
              </a:lnSpc>
            </a:pPr>
            <a:r>
              <a:rPr lang="en-US" sz="1600" kern="1200" dirty="0" smtClean="0">
                <a:solidFill>
                  <a:schemeClr val="tx1"/>
                </a:solidFill>
                <a:latin typeface="Segoe UI" pitchFamily="34" charset="0"/>
                <a:ea typeface="+mn-ea"/>
                <a:cs typeface="+mn-cs"/>
              </a:rPr>
              <a:t>On-premise source control system: TFS, on premise </a:t>
            </a:r>
            <a:r>
              <a:rPr lang="en-US" sz="1600" kern="1200" dirty="0" err="1" smtClean="0">
                <a:solidFill>
                  <a:schemeClr val="tx1"/>
                </a:solidFill>
                <a:latin typeface="Segoe UI" pitchFamily="34" charset="0"/>
                <a:ea typeface="+mn-ea"/>
                <a:cs typeface="+mn-cs"/>
              </a:rPr>
              <a:t>Git</a:t>
            </a:r>
            <a:r>
              <a:rPr lang="en-US" sz="1600" kern="1200" dirty="0" smtClean="0">
                <a:solidFill>
                  <a:schemeClr val="tx1"/>
                </a:solidFill>
                <a:latin typeface="Segoe UI" pitchFamily="34" charset="0"/>
                <a:ea typeface="+mn-ea"/>
                <a:cs typeface="+mn-cs"/>
              </a:rPr>
              <a:t> or Mercurial repositories</a:t>
            </a:r>
          </a:p>
          <a:p>
            <a:pPr marL="346075" indent="-342900">
              <a:lnSpc>
                <a:spcPct val="100000"/>
              </a:lnSpc>
            </a:pPr>
            <a:r>
              <a:rPr lang="en-US" sz="1600" kern="1200" dirty="0" smtClean="0">
                <a:solidFill>
                  <a:schemeClr val="tx1"/>
                </a:solidFill>
                <a:latin typeface="Segoe UI" pitchFamily="34" charset="0"/>
                <a:ea typeface="+mn-ea"/>
                <a:cs typeface="+mn-cs"/>
              </a:rPr>
              <a:t>Command Line tools and REST API: </a:t>
            </a:r>
            <a:r>
              <a:rPr lang="en-US" sz="1600" kern="1200" dirty="0" err="1" smtClean="0">
                <a:solidFill>
                  <a:schemeClr val="tx1"/>
                </a:solidFill>
                <a:latin typeface="Segoe UI" pitchFamily="34" charset="0"/>
                <a:ea typeface="+mn-ea"/>
                <a:cs typeface="+mn-cs"/>
              </a:rPr>
              <a:t>MSBuild</a:t>
            </a:r>
            <a:r>
              <a:rPr lang="en-US" sz="1600" kern="1200" dirty="0" smtClean="0">
                <a:solidFill>
                  <a:schemeClr val="tx1"/>
                </a:solidFill>
                <a:latin typeface="Segoe UI" pitchFamily="34" charset="0"/>
                <a:ea typeface="+mn-ea"/>
                <a:cs typeface="+mn-cs"/>
              </a:rPr>
              <a:t>, FTP scripts, PowerShell, .NET Management API, Cross-platform command line(</a:t>
            </a:r>
            <a:r>
              <a:rPr lang="en-US" sz="1600" kern="1200" dirty="0" err="1" smtClean="0">
                <a:solidFill>
                  <a:schemeClr val="tx1"/>
                </a:solidFill>
                <a:latin typeface="Segoe UI" pitchFamily="34" charset="0"/>
                <a:ea typeface="+mn-ea"/>
                <a:cs typeface="+mn-cs"/>
              </a:rPr>
              <a:t>xpat</a:t>
            </a:r>
            <a:r>
              <a:rPr lang="en-US" sz="1600" kern="1200" dirty="0" smtClean="0">
                <a:solidFill>
                  <a:schemeClr val="tx1"/>
                </a:solidFill>
                <a:latin typeface="Segoe UI" pitchFamily="34" charset="0"/>
                <a:ea typeface="+mn-ea"/>
                <a:cs typeface="+mn-cs"/>
              </a:rPr>
              <a:t>-cli), Web Deploy command line</a:t>
            </a:r>
            <a:endParaRPr lang="en-US" sz="1000" kern="1200" dirty="0" smtClean="0">
              <a:solidFill>
                <a:schemeClr val="tx1"/>
              </a:solidFill>
              <a:latin typeface="Segoe UI" pitchFamily="34" charset="0"/>
              <a:ea typeface="+mn-ea"/>
              <a:cs typeface="+mn-cs"/>
            </a:endParaRPr>
          </a:p>
          <a:p>
            <a:pPr marL="171450" indent="-171450">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579181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Speaking</a:t>
            </a:r>
            <a:r>
              <a:rPr lang="en-US" b="1" baseline="0" dirty="0" smtClean="0"/>
              <a:t> Points</a:t>
            </a:r>
            <a:r>
              <a:rPr lang="en-US" b="1" dirty="0" smtClean="0"/>
              <a:t>:</a:t>
            </a:r>
          </a:p>
          <a:p>
            <a:pPr marL="171450" indent="-171450">
              <a:buFont typeface="Arial" pitchFamily="34" charset="0"/>
              <a:buChar char="•"/>
            </a:pPr>
            <a:r>
              <a:rPr lang="en-US" dirty="0" smtClean="0"/>
              <a:t>We’ve talked about Virtual Machines and we’ve talked about Web Sites, now</a:t>
            </a:r>
            <a:r>
              <a:rPr lang="en-US" baseline="0" dirty="0" smtClean="0"/>
              <a:t> let’s talk about Cloud Services</a:t>
            </a:r>
          </a:p>
          <a:p>
            <a:pPr marL="171450" indent="-171450">
              <a:buFont typeface="Arial" pitchFamily="34" charset="0"/>
              <a:buChar char="•"/>
            </a:pPr>
            <a:r>
              <a:rPr lang="en-US" baseline="0" dirty="0" smtClean="0"/>
              <a:t>Cloud Services is another model we support for building applications. </a:t>
            </a:r>
          </a:p>
          <a:p>
            <a:pPr marL="171450" indent="-171450">
              <a:buFont typeface="Arial" pitchFamily="34" charset="0"/>
              <a:buChar char="•"/>
            </a:pPr>
            <a:r>
              <a:rPr lang="en-US" baseline="0" dirty="0" smtClean="0"/>
              <a:t>Cloud Services enable a broader set of workloads then Microsoft Azure Web Sites, while providing more automated management then Microsoft Azure Virtual Machines.  </a:t>
            </a:r>
          </a:p>
          <a:p>
            <a:pPr marL="171450" indent="-171450">
              <a:buFont typeface="Arial" pitchFamily="34" charset="0"/>
              <a:buChar char="•"/>
            </a:pPr>
            <a:r>
              <a:rPr lang="en-US" baseline="0" dirty="0" smtClean="0"/>
              <a:t>Enables you to build what we sometimes refer to as infinitely scalable applications.  They can support 1 to hundreds or thousands of course</a:t>
            </a:r>
          </a:p>
          <a:p>
            <a:pPr marL="171450" indent="-171450">
              <a:buFont typeface="Arial" pitchFamily="34" charset="0"/>
              <a:buChar char="•"/>
            </a:pPr>
            <a:r>
              <a:rPr lang="en-US" baseline="0" dirty="0" smtClean="0"/>
              <a:t>Support not only web based deployments, but also multi-tier architectures where you might have a combination of front ends, middle tiers, as well as virtual machines running as part of your solution.</a:t>
            </a:r>
          </a:p>
          <a:p>
            <a:pPr marL="171450" indent="-171450">
              <a:buFont typeface="Arial" pitchFamily="34" charset="0"/>
              <a:buChar char="•"/>
            </a:pPr>
            <a:r>
              <a:rPr lang="en-US" baseline="0" dirty="0" smtClean="0"/>
              <a:t>Supports automated application management, so it is really easy to deploy, scale out, isolate, and recover from any type of hardware failure.  As well as support for automated updates.</a:t>
            </a:r>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579181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VM is separated</a:t>
            </a:r>
            <a:r>
              <a:rPr lang="en-US" baseline="0" dirty="0" smtClean="0"/>
              <a:t> out as </a:t>
            </a:r>
            <a:r>
              <a:rPr lang="en-US" baseline="0" dirty="0" err="1" smtClean="0"/>
              <a:t>IaaS</a:t>
            </a:r>
            <a:r>
              <a:rPr lang="en-US" baseline="0" dirty="0" smtClean="0"/>
              <a:t> offering.</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208712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smtClean="0"/>
              <a:t>Speaking Points:</a:t>
            </a:r>
          </a:p>
          <a:p>
            <a:pPr marL="171450" indent="-171450">
              <a:buFont typeface="Arial" pitchFamily="34" charset="0"/>
              <a:buChar char="•"/>
            </a:pPr>
            <a:r>
              <a:rPr lang="en-US" sz="1100" dirty="0" smtClean="0"/>
              <a:t>In addition to the compute services for running your deploying</a:t>
            </a:r>
            <a:r>
              <a:rPr lang="en-US" sz="1100" baseline="0" dirty="0" smtClean="0"/>
              <a:t> and running your code, Microsoft Azure also provides a number of application building blocks.  </a:t>
            </a:r>
            <a:endParaRPr lang="en-US" sz="1100" dirty="0" smtClean="0"/>
          </a:p>
          <a:p>
            <a:pPr marL="171450" indent="-171450">
              <a:buFont typeface="Arial" pitchFamily="34" charset="0"/>
              <a:buChar char="•"/>
            </a:pPr>
            <a:r>
              <a:rPr lang="en-US" sz="1100" baseline="0" dirty="0" smtClean="0"/>
              <a:t>These are managed services that we run that provide a lot of value so you can avoid standing up the infrastructure for common capabilities</a:t>
            </a:r>
          </a:p>
          <a:p>
            <a:pPr marL="171450" indent="-171450">
              <a:buFont typeface="Arial" pitchFamily="34" charset="0"/>
              <a:buChar char="•"/>
            </a:pPr>
            <a:r>
              <a:rPr lang="en-US" sz="1100" baseline="0" dirty="0" smtClean="0"/>
              <a:t>You always can stand up VMs and put anything you want in it</a:t>
            </a:r>
          </a:p>
          <a:p>
            <a:pPr marL="171450" indent="-171450">
              <a:buFont typeface="Arial" pitchFamily="34" charset="0"/>
              <a:buChar char="•"/>
            </a:pPr>
            <a:r>
              <a:rPr lang="en-US" sz="1100" baseline="0" dirty="0" smtClean="0"/>
              <a:t>But in a lot of cases you will find that we have built in services that we deliver or that are delivered by our partners</a:t>
            </a:r>
          </a:p>
          <a:p>
            <a:pPr marL="171450" indent="-171450">
              <a:buFont typeface="Arial" pitchFamily="34" charset="0"/>
              <a:buChar char="•"/>
            </a:pPr>
            <a:r>
              <a:rPr lang="en-US" sz="1100" baseline="0" dirty="0" smtClean="0"/>
              <a:t>What’s cool is that you can use any of these services with a VM, with a Web Site, or with a Cloud Service – so you have flexibility in how you will consume them.</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Speaking</a:t>
            </a:r>
            <a:r>
              <a:rPr lang="en-US" b="1" baseline="0" dirty="0" smtClean="0"/>
              <a:t> Points:</a:t>
            </a:r>
            <a:endParaRPr lang="en-US" dirty="0" smtClean="0"/>
          </a:p>
          <a:p>
            <a:pPr marL="285750" indent="-285750">
              <a:buFont typeface="Arial" pitchFamily="34" charset="0"/>
              <a:buChar char="•"/>
            </a:pPr>
            <a:r>
              <a:rPr lang="en-US" dirty="0" smtClean="0"/>
              <a:t>All of these services</a:t>
            </a:r>
            <a:r>
              <a:rPr lang="en-US" baseline="0" dirty="0" smtClean="0"/>
              <a:t> can also be used from multiple languages</a:t>
            </a:r>
            <a:endParaRPr lang="en-US" dirty="0" smtClean="0"/>
          </a:p>
          <a:p>
            <a:pPr marL="285750" indent="-285750">
              <a:buFont typeface="Arial" pitchFamily="34" charset="0"/>
              <a:buChar char="•"/>
            </a:pPr>
            <a:r>
              <a:rPr lang="en-US" dirty="0" smtClean="0"/>
              <a:t>We</a:t>
            </a:r>
            <a:r>
              <a:rPr lang="en-US" baseline="0" dirty="0" smtClean="0"/>
              <a:t> now have as part of our developer center on WindowsAzure.com support for multiple different languages including .NET, Node, Java, and PHP.</a:t>
            </a:r>
          </a:p>
          <a:p>
            <a:pPr marL="285750" indent="-285750">
              <a:buFont typeface="Arial" pitchFamily="34" charset="0"/>
              <a:buChar char="•"/>
            </a:pPr>
            <a:r>
              <a:rPr lang="en-US" baseline="0" dirty="0" smtClean="0"/>
              <a:t>One of the new languages that we’re now enabling is Python with a complete SDK and </a:t>
            </a:r>
            <a:r>
              <a:rPr lang="en-US" baseline="0" dirty="0" err="1" smtClean="0"/>
              <a:t>dev</a:t>
            </a:r>
            <a:r>
              <a:rPr lang="en-US" baseline="0" dirty="0" smtClean="0"/>
              <a:t> center. </a:t>
            </a:r>
          </a:p>
          <a:p>
            <a:pPr marL="285750" indent="-285750">
              <a:buFont typeface="Arial" pitchFamily="34" charset="0"/>
              <a:buChar char="•"/>
            </a:pPr>
            <a:r>
              <a:rPr lang="en-US" baseline="0" dirty="0" smtClean="0"/>
              <a:t>For each of these we provide libraries that you can consume that call into the REST APIs  that we expose for the building block services.  </a:t>
            </a:r>
          </a:p>
          <a:p>
            <a:pPr marL="285750" indent="-285750">
              <a:buFont typeface="Arial" pitchFamily="34" charset="0"/>
              <a:buChar char="•"/>
            </a:pPr>
            <a:r>
              <a:rPr lang="en-US" baseline="0" dirty="0" smtClean="0"/>
              <a:t>You can also call the REST APIs directly</a:t>
            </a:r>
          </a:p>
          <a:p>
            <a:pPr marL="0" indent="0">
              <a:buFont typeface="Arial" pitchFamily="34" charse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759481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4290857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Speaking</a:t>
            </a:r>
            <a:r>
              <a:rPr lang="en-US" b="1" baseline="0" dirty="0" smtClean="0"/>
              <a:t> Points:</a:t>
            </a:r>
            <a:endParaRPr lang="en-US" dirty="0" smtClean="0"/>
          </a:p>
          <a:p>
            <a:pPr marL="285750" indent="-285750">
              <a:buFont typeface="Arial" panose="020B0604020202020204" pitchFamily="34" charset="0"/>
              <a:buChar char="•"/>
            </a:pPr>
            <a:r>
              <a:rPr lang="en-US" baseline="0" dirty="0" smtClean="0"/>
              <a:t>All of the libraries are hosted on </a:t>
            </a:r>
            <a:r>
              <a:rPr lang="en-US" baseline="0" dirty="0" err="1" smtClean="0"/>
              <a:t>GitHub</a:t>
            </a:r>
            <a:r>
              <a:rPr lang="en-US" baseline="0" dirty="0" smtClean="0"/>
              <a:t> under an Apache 2 license</a:t>
            </a:r>
          </a:p>
          <a:p>
            <a:pPr marL="285750" marR="0" indent="-2857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So you can both see the source and contribute back to the source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395587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Speaking</a:t>
            </a:r>
            <a:r>
              <a:rPr lang="en-US" b="1" baseline="0" dirty="0" smtClean="0"/>
              <a:t> Points:</a:t>
            </a:r>
            <a:endParaRPr lang="en-US" dirty="0" smtClean="0"/>
          </a:p>
          <a:p>
            <a:pPr marL="285750" indent="-285750">
              <a:buFont typeface="Arial" panose="020B0604020202020204" pitchFamily="34" charset="0"/>
              <a:buChar char="•"/>
            </a:pPr>
            <a:r>
              <a:rPr lang="en-US" sz="1600" baseline="0" dirty="0" smtClean="0"/>
              <a:t>We have a great storage system.</a:t>
            </a:r>
          </a:p>
          <a:p>
            <a:pPr marL="285750" marR="0" indent="-2857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1600" baseline="0" dirty="0" smtClean="0"/>
              <a:t>We talked about this earlier as part of virtual machines for mounting drives. </a:t>
            </a:r>
          </a:p>
          <a:p>
            <a:pPr marL="285750" marR="0" indent="-2857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1600" baseline="0" dirty="0" smtClean="0"/>
              <a:t>You can think of blob storage as a highly available, scalable, and secure file system in the cloud.  </a:t>
            </a:r>
          </a:p>
          <a:p>
            <a:pPr marL="285750" marR="0" indent="-2857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1600" baseline="0" dirty="0" smtClean="0"/>
              <a:t>You can store any type of data you want in it.  </a:t>
            </a:r>
          </a:p>
          <a:p>
            <a:pPr marL="285750" marR="0" indent="-2857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1600" baseline="0" dirty="0" smtClean="0"/>
              <a:t>You can optionally expose storage through some HTTP URLs and make it public or you can make it private.  </a:t>
            </a:r>
          </a:p>
          <a:p>
            <a:pPr marL="285750" marR="0" indent="-2857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1600" baseline="0" dirty="0" smtClean="0"/>
              <a:t>Similar to databases, you can stand up a new storage account in a few minutes.  </a:t>
            </a:r>
          </a:p>
          <a:p>
            <a:pPr marL="285750" marR="0" indent="-2857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1600" baseline="0" dirty="0" smtClean="0"/>
              <a:t>Continuous geo-replication is enabled by default for storage accounts.</a:t>
            </a:r>
          </a:p>
          <a:p>
            <a:pPr marL="285750" marR="0" indent="-2857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smtClean="0"/>
              <a:t>Read-Access Geographically redundant storage: in addition to geographically redundant storage, we provide read-only access to the storage account in the secondary region that will have an eventually consistent copy of the data in the primary storage. Customers can use this service to access their data when the storage account in the primary region is unavailable</a:t>
            </a:r>
            <a:endParaRPr lang="en-US" sz="1600"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238274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Speaking</a:t>
            </a:r>
            <a:r>
              <a:rPr lang="en-US" b="1" baseline="0" dirty="0" smtClean="0"/>
              <a:t> Points:</a:t>
            </a:r>
            <a:endParaRPr lang="en-US" dirty="0" smtClean="0"/>
          </a:p>
          <a:p>
            <a:pPr marL="171450" indent="-171450">
              <a:buFont typeface="Arial" pitchFamily="34" charset="0"/>
              <a:buChar char="•"/>
            </a:pPr>
            <a:r>
              <a:rPr lang="en-US" dirty="0" smtClean="0"/>
              <a:t>We also have a bunch of new service bus capabilities</a:t>
            </a:r>
          </a:p>
          <a:p>
            <a:pPr marL="171450" indent="-171450">
              <a:buFont typeface="Arial" pitchFamily="34" charset="0"/>
              <a:buChar char="•"/>
            </a:pPr>
            <a:r>
              <a:rPr lang="en-US" dirty="0" smtClean="0"/>
              <a:t>The Service Bus is a managed</a:t>
            </a:r>
            <a:r>
              <a:rPr lang="en-US" baseline="0" dirty="0" smtClean="0"/>
              <a:t> service that provides secure messaging and relay capabilities.</a:t>
            </a:r>
          </a:p>
          <a:p>
            <a:pPr marL="171450" indent="-171450">
              <a:buFont typeface="Arial" pitchFamily="34" charset="0"/>
              <a:buChar char="•"/>
            </a:pPr>
            <a:r>
              <a:rPr lang="en-US" baseline="0" dirty="0" smtClean="0"/>
              <a:t>It’s great for integrating cloud based solutions with on-premise environments in a very secure way </a:t>
            </a:r>
          </a:p>
          <a:p>
            <a:pPr marL="171450" indent="-171450">
              <a:buFont typeface="Arial" pitchFamily="34" charset="0"/>
              <a:buChar char="•"/>
            </a:pPr>
            <a:r>
              <a:rPr lang="en-US" baseline="0" dirty="0" smtClean="0"/>
              <a:t>and it enables a very loosely coupled architecture</a:t>
            </a:r>
          </a:p>
          <a:p>
            <a:pPr marL="171450" indent="-171450">
              <a:buFont typeface="Arial" pitchFamily="34" charset="0"/>
              <a:buChar char="•"/>
            </a:pPr>
            <a:r>
              <a:rPr lang="en-US" baseline="0" dirty="0" smtClean="0"/>
              <a:t>With the new Microsoft Azure SDK and Tools for Visual Studio, you can now view information about the service bus directly from within Visual Studio. </a:t>
            </a:r>
            <a:endParaRPr lang="en-US" dirty="0" smtClean="0"/>
          </a:p>
          <a:p>
            <a:pPr marL="171450" indent="-171450">
              <a:buFont typeface="Arial" pitchFamily="34" charset="0"/>
              <a:buChar char="•"/>
            </a:pPr>
            <a:r>
              <a:rPr lang="en-US" dirty="0" smtClean="0"/>
              <a:t>We are also now introducing cross platform libraries</a:t>
            </a:r>
            <a:r>
              <a:rPr lang="en-US" baseline="0" dirty="0" smtClean="0"/>
              <a:t> so you can use service bus from any OS whether it’s a VM, web site, or Cloud Service and with any of the languages we support. </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31352039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600" kern="1200" dirty="0" smtClean="0">
                <a:solidFill>
                  <a:schemeClr val="tx1"/>
                </a:solidFill>
                <a:effectLst/>
                <a:latin typeface="Segoe UI" pitchFamily="34" charset="0"/>
                <a:ea typeface="+mn-ea"/>
                <a:cs typeface="+mn-cs"/>
              </a:rPr>
              <a:t>VM: A Work environment in the Cloud</a:t>
            </a:r>
          </a:p>
          <a:p>
            <a:pPr lvl="1"/>
            <a:r>
              <a:rPr lang="en-US" sz="1600" kern="1200" dirty="0" smtClean="0">
                <a:solidFill>
                  <a:schemeClr val="tx1"/>
                </a:solidFill>
                <a:effectLst/>
                <a:latin typeface="Segoe UI" pitchFamily="34" charset="0"/>
                <a:ea typeface="+mn-ea"/>
                <a:cs typeface="+mn-cs"/>
              </a:rPr>
              <a:t>Manual workstation burst, R </a:t>
            </a:r>
            <a:r>
              <a:rPr lang="en-US" sz="1600" kern="1200" dirty="0" err="1" smtClean="0">
                <a:solidFill>
                  <a:schemeClr val="tx1"/>
                </a:solidFill>
                <a:effectLst/>
                <a:latin typeface="Segoe UI" pitchFamily="34" charset="0"/>
                <a:ea typeface="+mn-ea"/>
                <a:cs typeface="+mn-cs"/>
              </a:rPr>
              <a:t>Matlab</a:t>
            </a:r>
            <a:endParaRPr lang="en-US" sz="1600" kern="1200" dirty="0" smtClean="0">
              <a:solidFill>
                <a:schemeClr val="tx1"/>
              </a:solidFill>
              <a:effectLst/>
              <a:latin typeface="Segoe UI" pitchFamily="34" charset="0"/>
              <a:ea typeface="+mn-ea"/>
              <a:cs typeface="+mn-cs"/>
            </a:endParaRPr>
          </a:p>
          <a:p>
            <a:pPr lvl="1"/>
            <a:r>
              <a:rPr lang="en-US" sz="1600" kern="1200" dirty="0" smtClean="0">
                <a:solidFill>
                  <a:schemeClr val="tx1"/>
                </a:solidFill>
                <a:effectLst/>
                <a:latin typeface="Segoe UI" pitchFamily="34" charset="0"/>
                <a:ea typeface="+mn-ea"/>
                <a:cs typeface="+mn-cs"/>
              </a:rPr>
              <a:t>VM as a Testing Environment</a:t>
            </a:r>
          </a:p>
          <a:p>
            <a:pPr lvl="1"/>
            <a:r>
              <a:rPr lang="en-US" sz="1600" kern="1200" dirty="0" smtClean="0">
                <a:solidFill>
                  <a:schemeClr val="tx1"/>
                </a:solidFill>
                <a:effectLst/>
                <a:latin typeface="Segoe UI" pitchFamily="34" charset="0"/>
                <a:ea typeface="+mn-ea"/>
                <a:cs typeface="+mn-cs"/>
              </a:rPr>
              <a:t>Blog Storage: Store and share your Data in the Cloud</a:t>
            </a:r>
          </a:p>
          <a:p>
            <a:pPr lvl="1"/>
            <a:r>
              <a:rPr lang="en-US" sz="1600" kern="1200" dirty="0" smtClean="0">
                <a:solidFill>
                  <a:schemeClr val="tx1"/>
                </a:solidFill>
                <a:effectLst/>
                <a:latin typeface="Segoe UI" pitchFamily="34" charset="0"/>
                <a:ea typeface="+mn-ea"/>
                <a:cs typeface="+mn-cs"/>
              </a:rPr>
              <a:t>Use persistent queue and table to scale embarrassingly parallel workload</a:t>
            </a:r>
          </a:p>
          <a:p>
            <a:pPr lvl="1"/>
            <a:r>
              <a:rPr lang="en-US" sz="1600" kern="1200" dirty="0" smtClean="0">
                <a:solidFill>
                  <a:schemeClr val="tx1"/>
                </a:solidFill>
                <a:effectLst/>
                <a:latin typeface="Segoe UI" pitchFamily="34" charset="0"/>
                <a:ea typeface="+mn-ea"/>
                <a:cs typeface="+mn-cs"/>
              </a:rPr>
              <a:t>Publish Reproducible</a:t>
            </a:r>
            <a:r>
              <a:rPr lang="en-US" sz="1600" kern="1200" baseline="0" dirty="0" smtClean="0">
                <a:solidFill>
                  <a:schemeClr val="tx1"/>
                </a:solidFill>
                <a:effectLst/>
                <a:latin typeface="Segoe UI" pitchFamily="34" charset="0"/>
                <a:ea typeface="+mn-ea"/>
                <a:cs typeface="+mn-cs"/>
              </a:rPr>
              <a:t> </a:t>
            </a:r>
            <a:r>
              <a:rPr lang="en-US" sz="1600" kern="1200" dirty="0" smtClean="0">
                <a:solidFill>
                  <a:schemeClr val="tx1"/>
                </a:solidFill>
                <a:effectLst/>
                <a:latin typeface="Segoe UI" pitchFamily="34" charset="0"/>
                <a:ea typeface="+mn-ea"/>
                <a:cs typeface="+mn-cs"/>
              </a:rPr>
              <a:t>Simulations in the Cloud</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2685814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a:t>
            </a:r>
            <a:r>
              <a:rPr lang="en-US" baseline="0" dirty="0" smtClean="0"/>
              <a:t>: https://www.windowsazure.com/en-us/manage/windows/fundamentals/compute/#Vmachine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36524128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a:t>
            </a:r>
            <a:r>
              <a:rPr lang="en-US" baseline="0" dirty="0" smtClean="0"/>
              <a:t> https://www.windowsazure.com/en-us/manage/windows/fundamentals/compute/#WebSites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31883723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 https://www.windowsazure.com/en-us/manage/windows/fundamentals/compute/#CloudServices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1993417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 https://www.windowsazure.com/en-us/manage/windows/fundamentals/compute/#WhatShouldIUse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5451318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1576176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32</a:t>
            </a:fld>
            <a:endParaRPr lang="en-US" dirty="0"/>
          </a:p>
        </p:txBody>
      </p:sp>
    </p:spTree>
    <p:extLst>
      <p:ext uri="{BB962C8B-B14F-4D97-AF65-F5344CB8AC3E}">
        <p14:creationId xmlns:p14="http://schemas.microsoft.com/office/powerpoint/2010/main" val="4134962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b="1" dirty="0" smtClean="0"/>
              <a:t>Slide Objectives:</a:t>
            </a:r>
          </a:p>
          <a:p>
            <a:pPr marL="174982" indent="-174982">
              <a:buFont typeface="Arial" pitchFamily="34" charset="0"/>
              <a:buChar char="•"/>
            </a:pPr>
            <a:r>
              <a:rPr lang="en-US" dirty="0" smtClean="0"/>
              <a:t>Introduce the topics that will be</a:t>
            </a:r>
            <a:r>
              <a:rPr lang="en-US" baseline="0" dirty="0" smtClean="0"/>
              <a:t> covered in this session</a:t>
            </a:r>
            <a:endParaRPr lang="en-US" dirty="0" smtClean="0"/>
          </a:p>
          <a:p>
            <a:pPr marL="174982" indent="-174982">
              <a:buFont typeface="Arial" pitchFamily="34" charset="0"/>
              <a:buChar char="•"/>
            </a:pPr>
            <a:endParaRPr lang="en-US"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endParaRPr lang="en-US" dirty="0" smtClean="0"/>
          </a:p>
          <a:p>
            <a:r>
              <a:rPr lang="en-US" b="1" dirty="0" smtClean="0"/>
              <a:t>Speaking Points:</a:t>
            </a:r>
          </a:p>
          <a:p>
            <a:endParaRPr lang="en-US" dirty="0" smtClean="0"/>
          </a:p>
          <a:p>
            <a:r>
              <a:rPr lang="en-US" b="1" dirty="0" smtClean="0"/>
              <a:t>Notes:</a:t>
            </a:r>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857595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r>
              <a:rPr lang="en-US" b="1" dirty="0" smtClean="0"/>
              <a:t>Speaking</a:t>
            </a:r>
            <a:r>
              <a:rPr lang="en-US" b="1" baseline="0" dirty="0" smtClean="0"/>
              <a:t> Points:</a:t>
            </a:r>
            <a:endParaRPr lang="en-US" dirty="0" smtClean="0"/>
          </a:p>
          <a:p>
            <a:pPr marL="171450" indent="-171450">
              <a:buFont typeface="Arial" pitchFamily="34" charset="0"/>
              <a:buChar char="•"/>
            </a:pPr>
            <a:r>
              <a:rPr lang="en-US" dirty="0" smtClean="0"/>
              <a:t>There</a:t>
            </a:r>
            <a:r>
              <a:rPr lang="en-US" baseline="0" dirty="0" smtClean="0"/>
              <a:t> are numerous terms and definitions floating around in the industry for “the cloud”, “cloud computing”, “cloud services”, etc.</a:t>
            </a:r>
          </a:p>
          <a:p>
            <a:pPr marL="171450" indent="-171450">
              <a:buFont typeface="Arial" pitchFamily="34" charset="0"/>
              <a:buChar char="•"/>
            </a:pPr>
            <a:r>
              <a:rPr lang="en-US" baseline="0" dirty="0" smtClean="0"/>
              <a:t>Microsoft thinks of the cloud as simply an approach to computing that enables applications to be delivered at scale for a variety of workloads and client devices.</a:t>
            </a:r>
            <a:endParaRPr lang="en-US" dirty="0" smtClean="0"/>
          </a:p>
          <a:p>
            <a:pPr marL="171450" indent="-171450">
              <a:buFont typeface="Arial" pitchFamily="34" charset="0"/>
              <a:buChar char="•"/>
            </a:pPr>
            <a:r>
              <a:rPr lang="en-US" dirty="0" smtClean="0"/>
              <a:t>The cloud can help deliver IT as a standardized service…freeing you up to focus on your business</a:t>
            </a:r>
          </a:p>
          <a:p>
            <a:endParaRPr lang="en-US" dirty="0"/>
          </a:p>
        </p:txBody>
      </p:sp>
      <p:sp>
        <p:nvSpPr>
          <p:cNvPr id="4" name="Slide Number Placeholder 3"/>
          <p:cNvSpPr>
            <a:spLocks noGrp="1"/>
          </p:cNvSpPr>
          <p:nvPr>
            <p:ph type="sldNum" sz="quarter" idx="10"/>
          </p:nvPr>
        </p:nvSpPr>
        <p:spPr/>
        <p:txBody>
          <a:bodyPr/>
          <a:lstStyle/>
          <a:p>
            <a:fld id="{4D312BB7-0100-46F5-B6A2-2DDB0C4FB2EB}" type="slidenum">
              <a:rPr lang="en-US" smtClean="0"/>
              <a:t>4</a:t>
            </a:fld>
            <a:endParaRPr lang="en-US" dirty="0"/>
          </a:p>
        </p:txBody>
      </p:sp>
    </p:spTree>
    <p:extLst>
      <p:ext uri="{BB962C8B-B14F-4D97-AF65-F5344CB8AC3E}">
        <p14:creationId xmlns:p14="http://schemas.microsoft.com/office/powerpoint/2010/main" val="2177742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dirty="0" smtClean="0"/>
              <a:t>Describe the various computing patterns that</a:t>
            </a:r>
            <a:r>
              <a:rPr lang="en-US" baseline="0" dirty="0" smtClean="0"/>
              <a:t> are good for Cloud Computing</a:t>
            </a:r>
          </a:p>
          <a:p>
            <a:pPr marL="0" indent="0">
              <a:buFont typeface="Arial" pitchFamily="34" charset="0"/>
              <a:buNone/>
            </a:pPr>
            <a:endParaRPr lang="en-US" baseline="0" dirty="0" smtClean="0"/>
          </a:p>
          <a:p>
            <a:pPr marL="0" indent="0">
              <a:buFont typeface="Arial" pitchFamily="34" charset="0"/>
              <a:buNone/>
            </a:pPr>
            <a:r>
              <a:rPr lang="en-US" b="1" baseline="0" dirty="0" smtClean="0"/>
              <a:t>Speaking Points:</a:t>
            </a:r>
          </a:p>
          <a:p>
            <a:pPr marL="171450" indent="-171450">
              <a:buFont typeface="Arial" pitchFamily="34" charset="0"/>
              <a:buChar char="•"/>
            </a:pPr>
            <a:r>
              <a:rPr lang="en-US" dirty="0" smtClean="0"/>
              <a:t>There</a:t>
            </a:r>
            <a:r>
              <a:rPr lang="en-US" baseline="0" dirty="0" smtClean="0"/>
              <a:t> are numerous terms and definitions floating around in the industry for “the cloud”, “cloud computing”, “cloud services”, etc.</a:t>
            </a:r>
          </a:p>
          <a:p>
            <a:pPr marL="171450" indent="-171450">
              <a:buFont typeface="Arial" pitchFamily="34" charset="0"/>
              <a:buChar char="•"/>
            </a:pPr>
            <a:r>
              <a:rPr lang="en-US" baseline="0" dirty="0" smtClean="0"/>
              <a:t>Microsoft thinks of the cloud as simply an approach to computing that enables applications to be delivered at scale for a variety of workloads and client devices.</a:t>
            </a:r>
            <a:endParaRPr lang="en-US" dirty="0" smtClean="0"/>
          </a:p>
          <a:p>
            <a:pPr marL="171450" indent="-171450">
              <a:buFont typeface="Arial" pitchFamily="34" charset="0"/>
              <a:buChar char="•"/>
            </a:pPr>
            <a:r>
              <a:rPr lang="en-US" dirty="0" smtClean="0"/>
              <a:t>The cloud can help deliver IT as a standardized service…freeing you up to focus on your business</a:t>
            </a:r>
          </a:p>
          <a:p>
            <a:pPr marL="285750" indent="-285750">
              <a:buFont typeface="Arial" panose="020B0604020202020204" pitchFamily="34" charset="0"/>
              <a:buChar char="•"/>
            </a:pPr>
            <a:r>
              <a:rPr lang="en-US" dirty="0" smtClean="0"/>
              <a:t>Cover the workloads</a:t>
            </a:r>
            <a:r>
              <a:rPr lang="en-US" baseline="0" dirty="0" smtClean="0"/>
              <a:t> in the slide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4114446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Explain</a:t>
            </a:r>
            <a:r>
              <a:rPr lang="en-US" b="0" baseline="0" dirty="0" smtClean="0"/>
              <a:t> the differences and relationship between IaaS, PaaS, and SaaS in more detail.</a:t>
            </a:r>
            <a:endParaRPr lang="en-US" b="0" dirty="0" smtClean="0"/>
          </a:p>
          <a:p>
            <a:endParaRPr lang="en-US" b="1" dirty="0" smtClean="0"/>
          </a:p>
          <a:p>
            <a:r>
              <a:rPr lang="en-US" b="1" dirty="0" smtClean="0"/>
              <a:t>Speaking Points:</a:t>
            </a:r>
          </a:p>
          <a:p>
            <a:pPr marL="171450" indent="-171450">
              <a:buFont typeface="Arial" pitchFamily="34" charset="0"/>
              <a:buChar char="•"/>
            </a:pPr>
            <a:r>
              <a:rPr lang="en-US" dirty="0" smtClean="0"/>
              <a:t>Here’s another</a:t>
            </a:r>
            <a:r>
              <a:rPr lang="en-US" baseline="0" dirty="0" smtClean="0"/>
              <a:t> way to look at the cloud services taxonomy and how this taxonomy maps to the components in an IT infrastructure.     </a:t>
            </a:r>
          </a:p>
          <a:p>
            <a:pPr marL="171450" indent="-171450">
              <a:buFont typeface="Arial" pitchFamily="34" charset="0"/>
              <a:buChar char="•"/>
            </a:pPr>
            <a:r>
              <a:rPr lang="en-US" baseline="0" dirty="0" smtClean="0"/>
              <a:t>Packaged Software</a:t>
            </a:r>
          </a:p>
          <a:p>
            <a:pPr marL="384431" lvl="1" indent="-171450">
              <a:buFont typeface="Arial" pitchFamily="34" charset="0"/>
              <a:buChar char="•"/>
            </a:pPr>
            <a:r>
              <a:rPr lang="en-US" baseline="0" dirty="0" smtClean="0"/>
              <a:t>With packaged software a customer would be responsible for managing the entire stack – ranging from the network connectivity to the applications.  </a:t>
            </a:r>
          </a:p>
          <a:p>
            <a:pPr marL="171450" indent="-171450">
              <a:buFont typeface="Arial" pitchFamily="34" charset="0"/>
              <a:buChar char="•"/>
            </a:pPr>
            <a:r>
              <a:rPr lang="en-US" baseline="0" dirty="0" smtClean="0"/>
              <a:t>IaaS</a:t>
            </a:r>
          </a:p>
          <a:p>
            <a:pPr marL="384431" lvl="1" indent="-171450">
              <a:buFont typeface="Arial" pitchFamily="34" charset="0"/>
              <a:buChar char="•"/>
            </a:pPr>
            <a:r>
              <a:rPr lang="en-US" baseline="0" dirty="0" smtClean="0"/>
              <a:t>With Infrastructure as a Service, the lower levels of the stack are managed by a vendor.  Some of these components can be provided by traditional hosters – in fact most of them have moved to having a virtualized offering.  </a:t>
            </a:r>
          </a:p>
          <a:p>
            <a:pPr marL="384431" lvl="1" indent="-171450">
              <a:buFont typeface="Arial" pitchFamily="34" charset="0"/>
              <a:buChar char="•"/>
            </a:pPr>
            <a:r>
              <a:rPr lang="en-US" baseline="0" dirty="0" smtClean="0"/>
              <a:t>Very few actually provide an OS</a:t>
            </a:r>
          </a:p>
          <a:p>
            <a:pPr marL="384431" lvl="1" indent="-171450">
              <a:buFont typeface="Arial" pitchFamily="34" charset="0"/>
              <a:buChar char="•"/>
            </a:pPr>
            <a:r>
              <a:rPr lang="en-US" baseline="0" dirty="0" smtClean="0"/>
              <a:t>The customer is still responsible for managing the OS through the Applications.  </a:t>
            </a:r>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For the developer, an obvious benefit with IaaS is that it frees the developer from many concerns when provisioning physical or virtual machines. </a:t>
            </a:r>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This was one of the earliest and primary use cases for Amazon Web Services Elastic Cloud Compute (EC2). </a:t>
            </a:r>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Developers were able to readily provision virtual machines (AMIs) on EC2, develop and test solutions and, often, run the results ‘in production’. </a:t>
            </a:r>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The only requirement was a credit card to pay for the services.</a:t>
            </a:r>
          </a:p>
          <a:p>
            <a:pPr marL="171450" indent="-171450">
              <a:buFont typeface="Arial" pitchFamily="34" charset="0"/>
              <a:buChar char="•"/>
            </a:pPr>
            <a:r>
              <a:rPr lang="en-US" baseline="0" dirty="0" smtClean="0"/>
              <a:t>PaaS</a:t>
            </a:r>
          </a:p>
          <a:p>
            <a:pPr marL="384431" lvl="1" indent="-171450">
              <a:buFont typeface="Arial" pitchFamily="34" charset="0"/>
              <a:buChar char="•"/>
            </a:pPr>
            <a:r>
              <a:rPr lang="en-US" baseline="0" dirty="0" smtClean="0"/>
              <a:t>With Platform as a Service, everything from the network connectivity through the runtime is provided and managed by the platform vendor.  </a:t>
            </a:r>
          </a:p>
          <a:p>
            <a:pPr marL="384431" lvl="1" indent="-171450">
              <a:buFont typeface="Arial" pitchFamily="34" charset="0"/>
              <a:buChar char="•"/>
            </a:pPr>
            <a:r>
              <a:rPr lang="en-US" baseline="0" dirty="0" smtClean="0"/>
              <a:t>The Microsoft Azure best fits in this category today.  </a:t>
            </a:r>
          </a:p>
          <a:p>
            <a:pPr marL="384431" lvl="1" indent="-171450">
              <a:buFont typeface="Arial" pitchFamily="34" charset="0"/>
              <a:buChar char="•"/>
            </a:pPr>
            <a:r>
              <a:rPr lang="en-US" baseline="0" dirty="0" smtClean="0"/>
              <a:t>In fact because we don’t provide access to the underlying virtualization or operating system today, we’re often referred to as not providing IaaS.</a:t>
            </a:r>
          </a:p>
          <a:p>
            <a:pPr marL="384431" lvl="1" indent="-171450">
              <a:buFont typeface="Arial" pitchFamily="34" charset="0"/>
              <a:buChar char="•"/>
            </a:pPr>
            <a:r>
              <a:rPr lang="en-US" dirty="0" smtClean="0"/>
              <a:t>PaaS offerings</a:t>
            </a:r>
            <a:r>
              <a:rPr lang="en-US" baseline="0" dirty="0" smtClean="0"/>
              <a:t> further reduce the developer burden by additionally supporting the platform runtime and related application services. </a:t>
            </a:r>
          </a:p>
          <a:p>
            <a:pPr marL="384431" lvl="1" indent="-171450" algn="l">
              <a:buFont typeface="Arial" pitchFamily="34" charset="0"/>
              <a:buChar char="•"/>
            </a:pPr>
            <a:r>
              <a:rPr lang="en-US" baseline="0" dirty="0" smtClean="0"/>
              <a:t>With PaaS, the developer can, almost immediately, begin creating the business logic for an application. </a:t>
            </a:r>
          </a:p>
          <a:p>
            <a:pPr marL="384431" lvl="1" indent="-171450" algn="l">
              <a:buFont typeface="Arial" pitchFamily="34" charset="0"/>
              <a:buChar char="•"/>
            </a:pPr>
            <a:r>
              <a:rPr lang="en-US" baseline="0" dirty="0" smtClean="0"/>
              <a:t>Potentially, the increases in productivity are considerable and, because the hardware and operational aspects of the cloud platform are also managed by the cloud platform provider, applications can quickly be taken from an idea to reality very quickly.</a:t>
            </a:r>
            <a:endParaRPr lang="en-US" dirty="0" smtClean="0"/>
          </a:p>
          <a:p>
            <a:pPr marL="171450" indent="-171450">
              <a:buFont typeface="Arial" pitchFamily="34" charset="0"/>
              <a:buChar char="•"/>
            </a:pPr>
            <a:r>
              <a:rPr lang="en-US" baseline="0" dirty="0" smtClean="0"/>
              <a:t>SaaS</a:t>
            </a:r>
          </a:p>
          <a:p>
            <a:pPr marL="384431" lvl="1" indent="-171450">
              <a:buFont typeface="Arial" pitchFamily="34" charset="0"/>
              <a:buChar char="•"/>
            </a:pPr>
            <a:r>
              <a:rPr lang="en-US" dirty="0" smtClean="0"/>
              <a:t>Finally, with SaaS,</a:t>
            </a:r>
            <a:r>
              <a:rPr lang="en-US" baseline="0" dirty="0" smtClean="0"/>
              <a:t> a vendor provides the application and abstracts you from all of the underlying components.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2668241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7500" lnSpcReduction="20000"/>
          </a:bodyPr>
          <a:lstStyle/>
          <a:p>
            <a:r>
              <a:rPr lang="en-US" b="1" dirty="0" smtClean="0"/>
              <a:t>Speaking</a:t>
            </a:r>
            <a:r>
              <a:rPr lang="en-US" b="1" baseline="0" dirty="0" smtClean="0"/>
              <a:t> Points:</a:t>
            </a:r>
            <a:endParaRPr lang="en-US" dirty="0" smtClean="0"/>
          </a:p>
          <a:p>
            <a:pPr marL="171450" indent="-171450">
              <a:buFont typeface="Arial" pitchFamily="34" charset="0"/>
              <a:buChar char="•"/>
            </a:pPr>
            <a:r>
              <a:rPr lang="en-US" dirty="0" smtClean="0"/>
              <a:t>Microsoft Azure itself is deployed around the world</a:t>
            </a:r>
          </a:p>
          <a:p>
            <a:pPr marL="171450" indent="-171450">
              <a:buFont typeface="Arial" pitchFamily="34" charset="0"/>
              <a:buChar char="•"/>
            </a:pPr>
            <a:r>
              <a:rPr lang="en-US" dirty="0" smtClean="0"/>
              <a:t>With Microsoft Azure, we have a concept of regions, which is where you choose to place your code and run.  </a:t>
            </a:r>
          </a:p>
          <a:p>
            <a:pPr marL="171450" indent="-171450">
              <a:buFont typeface="Arial" pitchFamily="34" charset="0"/>
              <a:buChar char="•"/>
            </a:pPr>
            <a:r>
              <a:rPr lang="en-US" dirty="0" smtClean="0"/>
              <a:t>In each of the regions, we have a Microsoft datacenter. </a:t>
            </a:r>
          </a:p>
          <a:p>
            <a:pPr marL="171450" indent="-171450">
              <a:buFont typeface="Arial" pitchFamily="34" charset="0"/>
              <a:buChar char="•"/>
            </a:pPr>
            <a:r>
              <a:rPr lang="en-US" dirty="0" smtClean="0"/>
              <a:t>These datacenters are massive facilities that host 1</a:t>
            </a:r>
            <a:r>
              <a:rPr lang="en-US" altLang="zh-CN" dirty="0" smtClean="0"/>
              <a:t>4</a:t>
            </a:r>
            <a:r>
              <a:rPr lang="en-US" dirty="0" smtClean="0"/>
              <a:t>s or in some cases hundreds of thousands of servers</a:t>
            </a:r>
          </a:p>
          <a:p>
            <a:pPr marL="171450" indent="-171450">
              <a:buFont typeface="Arial" pitchFamily="34" charset="0"/>
              <a:buChar char="•"/>
            </a:pPr>
            <a:r>
              <a:rPr lang="en-US" dirty="0" smtClean="0"/>
              <a:t>We have currently four regions in North America, two regions in Europe, and two in A</a:t>
            </a:r>
            <a:r>
              <a:rPr lang="en-US" altLang="zh-CN" dirty="0" smtClean="0"/>
              <a:t>si</a:t>
            </a:r>
            <a:r>
              <a:rPr lang="en-US" dirty="0" smtClean="0"/>
              <a:t>a</a:t>
            </a:r>
          </a:p>
          <a:p>
            <a:pPr marL="171450" indent="-171450">
              <a:buFont typeface="Arial" pitchFamily="34" charset="0"/>
              <a:buChar char="•"/>
            </a:pPr>
            <a:r>
              <a:rPr lang="en-US" dirty="0" smtClean="0"/>
              <a:t>As you can see on this slide we also have a number of CDN edge points, which we can use to cache your content and deliver it even faster for customers.  %</a:t>
            </a:r>
          </a:p>
          <a:p>
            <a:pPr marL="171450" indent="-171450">
              <a:buFont typeface="Arial" pitchFamily="34" charset="0"/>
              <a:buChar char="•"/>
            </a:pPr>
            <a:r>
              <a:rPr lang="en-US" dirty="0" smtClean="0"/>
              <a:t>What you’re going to see in the next couple months and years is that we will rapidly expand our datacenter footprint around the world, so you will have more options for running your applications. </a:t>
            </a:r>
          </a:p>
          <a:p>
            <a:pPr marL="171450" indent="-171450">
              <a:buFont typeface="Arial" pitchFamily="34" charset="0"/>
              <a:buChar char="•"/>
            </a:pPr>
            <a:r>
              <a:rPr lang="en-US" dirty="0" smtClean="0"/>
              <a:t>Once you build an application, you can choose where you want to run in the world and you can move your workloads from region to region.  </a:t>
            </a:r>
          </a:p>
          <a:p>
            <a:pPr marL="171450" indent="-171450">
              <a:buFont typeface="Arial" pitchFamily="34" charset="0"/>
              <a:buChar char="•"/>
            </a:pPr>
            <a:r>
              <a:rPr lang="en-US" dirty="0" smtClean="0"/>
              <a:t>You can also run your application in multiple regions simultaneously and just direct traffic and customers to whichever version of the app is closest to them.  </a:t>
            </a:r>
          </a:p>
          <a:p>
            <a:pPr marL="171450" indent="-171450">
              <a:buFont typeface="Arial" pitchFamily="34" charset="0"/>
              <a:buChar char="•"/>
            </a:pPr>
            <a:r>
              <a:rPr lang="en-US" dirty="0" smtClean="0"/>
              <a:t>That gives you a global footprint and a chance to reach a bigger customer base or audience in new markets</a:t>
            </a:r>
          </a:p>
          <a:p>
            <a:pPr marL="171450" indent="-171450">
              <a:buFont typeface="Arial" pitchFamily="34" charset="0"/>
              <a:buChar char="•"/>
            </a:pPr>
            <a:endParaRPr lang="en-US" dirty="0" smtClean="0"/>
          </a:p>
          <a:p>
            <a:r>
              <a:rPr lang="en-US" dirty="0" smtClean="0"/>
              <a:t>All</a:t>
            </a:r>
            <a:r>
              <a:rPr lang="en-US" baseline="0" dirty="0" smtClean="0"/>
              <a:t> Azure services are available in all the Azure regions at GA</a:t>
            </a:r>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AP &amp; Cosmos are the exceptions and are in specific DCs</a:t>
            </a:r>
            <a:endParaRPr lang="en-US" dirty="0" smtClean="0"/>
          </a:p>
          <a:p>
            <a:pPr marL="171450" indent="-171450">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071041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r>
              <a:rPr lang="en-US" b="1" dirty="0" smtClean="0"/>
              <a:t>Speaking</a:t>
            </a:r>
            <a:r>
              <a:rPr lang="en-US" b="1" baseline="0" dirty="0" smtClean="0"/>
              <a:t> Points:</a:t>
            </a:r>
            <a:endParaRPr lang="en-US" dirty="0" smtClean="0"/>
          </a:p>
          <a:p>
            <a:pPr marL="171450" indent="-171450">
              <a:buFont typeface="Arial" pitchFamily="34" charset="0"/>
              <a:buChar char="•"/>
            </a:pPr>
            <a:r>
              <a:rPr lang="en-US" dirty="0" smtClean="0"/>
              <a:t>Microsoft Azure is commercially available in over 89 countries and territories.</a:t>
            </a:r>
            <a:r>
              <a:rPr lang="en-US" baseline="0" dirty="0" smtClean="0"/>
              <a:t>  </a:t>
            </a:r>
          </a:p>
          <a:p>
            <a:pPr marL="171450" indent="-171450">
              <a:buFont typeface="Arial" pitchFamily="34" charset="0"/>
              <a:buChar char="•"/>
            </a:pPr>
            <a:r>
              <a:rPr lang="en-US" baseline="0" dirty="0" smtClean="0"/>
              <a:t>Anyone within these countries can sign up for a free trial or a paid subscription to use Microsoft Azure services</a:t>
            </a:r>
          </a:p>
          <a:p>
            <a:pPr marL="171450" indent="-171450">
              <a:buFont typeface="Arial" pitchFamily="34" charset="0"/>
              <a:buChar char="•"/>
            </a:pPr>
            <a:r>
              <a:rPr lang="en-US" baseline="0" dirty="0" smtClean="0"/>
              <a:t>Of course you can build and deliver solutions to any of your customers worldwide.</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405575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5/11/2015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1850114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4"/>
            <a:ext cx="8373521"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4" y="4612343"/>
            <a:ext cx="5454333"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797" y="98758"/>
            <a:ext cx="2497749" cy="574733"/>
          </a:xfrm>
          <a:prstGeom prst="rect">
            <a:avLst/>
          </a:prstGeom>
        </p:spPr>
      </p:pic>
    </p:spTree>
    <p:extLst>
      <p:ext uri="{BB962C8B-B14F-4D97-AF65-F5344CB8AC3E}">
        <p14:creationId xmlns:p14="http://schemas.microsoft.com/office/powerpoint/2010/main" val="235351289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9014984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41384400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351959103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669302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9"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1194152059"/>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98543" y="6205154"/>
            <a:ext cx="2504948" cy="576390"/>
          </a:xfrm>
          <a:prstGeom prst="rect">
            <a:avLst/>
          </a:prstGeom>
        </p:spPr>
      </p:pic>
    </p:spTree>
    <p:extLst>
      <p:ext uri="{BB962C8B-B14F-4D97-AF65-F5344CB8AC3E}">
        <p14:creationId xmlns:p14="http://schemas.microsoft.com/office/powerpoint/2010/main" val="272588882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068" y="3169190"/>
            <a:ext cx="2435853"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6895" y="4024006"/>
            <a:ext cx="8924817"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a:gradFill>
                  <a:gsLst>
                    <a:gs pos="0">
                      <a:srgbClr val="292929"/>
                    </a:gs>
                    <a:gs pos="100000">
                      <a:srgbClr val="292929"/>
                    </a:gs>
                  </a:gsLst>
                  <a:lin ang="5400000" scaled="0"/>
                </a:gradFill>
                <a:cs typeface="Segoe UI" pitchFamily="34" charset="0"/>
              </a:rPr>
              <a:t>© </a:t>
            </a:r>
            <a:r>
              <a:rPr lang="en-US" sz="700" smtClean="0">
                <a:gradFill>
                  <a:gsLst>
                    <a:gs pos="0">
                      <a:srgbClr val="292929"/>
                    </a:gs>
                    <a:gs pos="100000">
                      <a:srgbClr val="292929"/>
                    </a:gs>
                  </a:gsLst>
                  <a:lin ang="5400000" scaled="0"/>
                </a:gradFill>
                <a:cs typeface="Segoe UI" pitchFamily="34" charset="0"/>
              </a:rPr>
              <a:t>201</a:t>
            </a:r>
            <a:r>
              <a:rPr lang="en-US" altLang="zh-CN" sz="700" smtClean="0">
                <a:gradFill>
                  <a:gsLst>
                    <a:gs pos="0">
                      <a:srgbClr val="292929"/>
                    </a:gs>
                    <a:gs pos="100000">
                      <a:srgbClr val="292929"/>
                    </a:gs>
                  </a:gsLst>
                  <a:lin ang="5400000" scaled="0"/>
                </a:gradFill>
                <a:cs typeface="Segoe UI" pitchFamily="34" charset="0"/>
              </a:rPr>
              <a:t>4</a:t>
            </a:r>
            <a:r>
              <a:rPr lang="en-US" sz="70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84131199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765428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94781070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945433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sz="5398"/>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4" indent="0">
              <a:spcBef>
                <a:spcPts val="0"/>
              </a:spcBef>
              <a:spcAft>
                <a:spcPts val="900"/>
              </a:spcAft>
              <a:buSzPct val="80000"/>
              <a:buFont typeface="Arial" pitchFamily="34" charset="0"/>
              <a:buNone/>
              <a:defRPr sz="3999" spc="-100" baseline="0">
                <a:gradFill>
                  <a:gsLst>
                    <a:gs pos="0">
                      <a:srgbClr val="595959"/>
                    </a:gs>
                    <a:gs pos="86000">
                      <a:srgbClr val="595959"/>
                    </a:gs>
                  </a:gsLst>
                  <a:lin ang="5400000" scaled="0"/>
                </a:gradFill>
                <a:latin typeface="Segoe UI Light" pitchFamily="34" charset="0"/>
              </a:defRPr>
            </a:lvl1pPr>
            <a:lvl2pPr marL="3174" indent="0">
              <a:spcBef>
                <a:spcPts val="0"/>
              </a:spcBef>
              <a:buSzPct val="80000"/>
              <a:buFont typeface="Arial" pitchFamily="34" charset="0"/>
              <a:buNone/>
              <a:defRPr sz="1999" spc="-50" baseline="0">
                <a:gradFill>
                  <a:gsLst>
                    <a:gs pos="0">
                      <a:srgbClr val="595959"/>
                    </a:gs>
                    <a:gs pos="86000">
                      <a:srgbClr val="595959"/>
                    </a:gs>
                  </a:gsLst>
                  <a:lin ang="5400000" scaled="0"/>
                </a:gradFill>
              </a:defRPr>
            </a:lvl2pPr>
            <a:lvl3pPr marL="1258510" indent="-40310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482" indent="-34597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931" indent="-33644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3" name="图片 2"/>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361" y="6276925"/>
            <a:ext cx="1680762" cy="386744"/>
          </a:xfrm>
          <a:prstGeom prst="rect">
            <a:avLst/>
          </a:prstGeom>
        </p:spPr>
      </p:pic>
    </p:spTree>
    <p:extLst>
      <p:ext uri="{BB962C8B-B14F-4D97-AF65-F5344CB8AC3E}">
        <p14:creationId xmlns:p14="http://schemas.microsoft.com/office/powerpoint/2010/main" val="426820716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9660896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Slide_Accent 3">
    <p:bg bwMode="ltGray">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7291747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146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0661108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361" y="6276925"/>
            <a:ext cx="1680762" cy="386744"/>
          </a:xfrm>
          <a:prstGeom prst="rect">
            <a:avLst/>
          </a:prstGeom>
        </p:spPr>
      </p:pic>
    </p:spTree>
    <p:extLst>
      <p:ext uri="{BB962C8B-B14F-4D97-AF65-F5344CB8AC3E}">
        <p14:creationId xmlns:p14="http://schemas.microsoft.com/office/powerpoint/2010/main" val="344131127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361" y="6276925"/>
            <a:ext cx="1680762" cy="386744"/>
          </a:xfrm>
          <a:prstGeom prst="rect">
            <a:avLst/>
          </a:prstGeom>
        </p:spPr>
      </p:pic>
    </p:spTree>
    <p:extLst>
      <p:ext uri="{BB962C8B-B14F-4D97-AF65-F5344CB8AC3E}">
        <p14:creationId xmlns:p14="http://schemas.microsoft.com/office/powerpoint/2010/main" val="72230835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6"/>
            <a:ext cx="5484971"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361" y="6276925"/>
            <a:ext cx="1680762" cy="386744"/>
          </a:xfrm>
          <a:prstGeom prst="rect">
            <a:avLst/>
          </a:prstGeom>
        </p:spPr>
      </p:pic>
    </p:spTree>
    <p:extLst>
      <p:ext uri="{BB962C8B-B14F-4D97-AF65-F5344CB8AC3E}">
        <p14:creationId xmlns:p14="http://schemas.microsoft.com/office/powerpoint/2010/main" val="209408002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sz="5398"/>
            </a:lvl1pPr>
          </a:lstStyle>
          <a:p>
            <a:r>
              <a:rPr lang="en-US" dirty="0"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361" y="6276925"/>
            <a:ext cx="1680762" cy="386744"/>
          </a:xfrm>
          <a:prstGeom prst="rect">
            <a:avLst/>
          </a:prstGeom>
        </p:spPr>
      </p:pic>
    </p:spTree>
    <p:extLst>
      <p:ext uri="{BB962C8B-B14F-4D97-AF65-F5344CB8AC3E}">
        <p14:creationId xmlns:p14="http://schemas.microsoft.com/office/powerpoint/2010/main" val="170752795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361" y="6276925"/>
            <a:ext cx="1680762" cy="386744"/>
          </a:xfrm>
          <a:prstGeom prst="rect">
            <a:avLst/>
          </a:prstGeom>
        </p:spPr>
      </p:pic>
    </p:spTree>
    <p:extLst>
      <p:ext uri="{BB962C8B-B14F-4D97-AF65-F5344CB8AC3E}">
        <p14:creationId xmlns:p14="http://schemas.microsoft.com/office/powerpoint/2010/main" val="130464043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5181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5" y="3417661"/>
            <a:ext cx="6945312"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dirty="0" smtClean="0"/>
              <a:t>Click to edit Master text styles</a:t>
            </a:r>
          </a:p>
          <a:p>
            <a:pPr marL="3174" lvl="1" indent="0" algn="l" defTabSz="914089"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32605673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6132773"/>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18"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 id="2147483816" r:id="rId19"/>
    <p:sldLayoutId id="2147483817" r:id="rId20"/>
    <p:sldLayoutId id="2147483820" r:id="rId21"/>
    <p:sldLayoutId id="2147483819" r:id="rId22"/>
    <p:sldLayoutId id="2147483821" r:id="rId23"/>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15.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microsoft.com/office/2007/relationships/hdphoto" Target="../media/hdphoto3.wdp"/></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10" Type="http://schemas.microsoft.com/office/2007/relationships/hdphoto" Target="../media/hdphoto4.wdp"/><Relationship Id="rId4" Type="http://schemas.openxmlformats.org/officeDocument/2006/relationships/image" Target="../media/image19.png"/><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20.png"/><Relationship Id="rId7"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notesSlide" Target="../notesSlides/notesSlide17.xml"/><Relationship Id="rId5" Type="http://schemas.openxmlformats.org/officeDocument/2006/relationships/slideLayout" Target="../slideLayouts/slideLayout6.xml"/><Relationship Id="rId4" Type="http://schemas.openxmlformats.org/officeDocument/2006/relationships/tags" Target="../tags/tag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microsoft.com/office/2007/relationships/hdphoto" Target="../media/hdphoto6.wdp"/></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microsoft.com/office/2007/relationships/hdphoto" Target="../media/hdphoto7.wdp"/></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3.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4"/>
            <a:ext cx="10329400" cy="1359196"/>
          </a:xfrm>
        </p:spPr>
        <p:txBody>
          <a:bodyPr/>
          <a:lstStyle/>
          <a:p>
            <a:r>
              <a:rPr lang="en-US" dirty="0" smtClean="0"/>
              <a:t>Microsoft Azure Overview</a:t>
            </a:r>
            <a:endParaRPr lang="en-US" dirty="0"/>
          </a:p>
        </p:txBody>
      </p:sp>
      <p:sp>
        <p:nvSpPr>
          <p:cNvPr id="2" name="Text Placeholder 1"/>
          <p:cNvSpPr>
            <a:spLocks noGrp="1"/>
          </p:cNvSpPr>
          <p:nvPr>
            <p:ph type="body" sz="quarter" idx="11"/>
          </p:nvPr>
        </p:nvSpPr>
        <p:spPr>
          <a:xfrm>
            <a:off x="519113" y="4863354"/>
            <a:ext cx="9019334" cy="738664"/>
          </a:xfrm>
        </p:spPr>
        <p:txBody>
          <a:bodyPr/>
          <a:lstStyle/>
          <a:p>
            <a:r>
              <a:rPr lang="en-US" b="1" dirty="0" smtClean="0"/>
              <a:t>Microsoft Research</a:t>
            </a:r>
          </a:p>
          <a:p>
            <a:r>
              <a:rPr lang="en-US" dirty="0" smtClean="0"/>
              <a:t>Microsoft Azure for Research Training</a:t>
            </a:r>
            <a:endParaRPr lang="en-US" dirty="0"/>
          </a:p>
        </p:txBody>
      </p:sp>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 </a:t>
            </a:r>
            <a:r>
              <a:rPr lang="en-US" dirty="0">
                <a:solidFill>
                  <a:srgbClr val="00AEEF">
                    <a:alpha val="99000"/>
                  </a:srgbClr>
                </a:solidFill>
              </a:rPr>
              <a:t>only </a:t>
            </a:r>
            <a:r>
              <a:rPr lang="en-US" dirty="0"/>
              <a:t>for what </a:t>
            </a:r>
            <a:r>
              <a:rPr lang="en-US" dirty="0" smtClean="0"/>
              <a:t>is used</a:t>
            </a:r>
            <a:endParaRPr lang="en-US" dirty="0"/>
          </a:p>
        </p:txBody>
      </p:sp>
      <p:sp>
        <p:nvSpPr>
          <p:cNvPr id="3" name="Text Placeholder 2"/>
          <p:cNvSpPr>
            <a:spLocks noGrp="1"/>
          </p:cNvSpPr>
          <p:nvPr>
            <p:ph type="body" sz="quarter" idx="10"/>
          </p:nvPr>
        </p:nvSpPr>
        <p:spPr>
          <a:xfrm>
            <a:off x="585100" y="1406388"/>
            <a:ext cx="11149013" cy="4093428"/>
          </a:xfrm>
        </p:spPr>
        <p:txBody>
          <a:bodyPr/>
          <a:lstStyle/>
          <a:p>
            <a:pPr marL="171450" indent="-171450">
              <a:lnSpc>
                <a:spcPct val="150000"/>
              </a:lnSpc>
              <a:buFont typeface="Arial" pitchFamily="34" charset="0"/>
              <a:buChar char="•"/>
            </a:pPr>
            <a:r>
              <a:rPr lang="en-US" sz="2800" dirty="0"/>
              <a:t>There </a:t>
            </a:r>
            <a:r>
              <a:rPr lang="en-US" sz="2800" dirty="0" smtClean="0"/>
              <a:t>is no </a:t>
            </a:r>
            <a:r>
              <a:rPr lang="en-US" sz="2800" dirty="0"/>
              <a:t>upfront </a:t>
            </a:r>
            <a:r>
              <a:rPr lang="en-US" sz="2800" dirty="0" smtClean="0"/>
              <a:t>cost</a:t>
            </a:r>
            <a:endParaRPr lang="en-US" sz="2800" dirty="0"/>
          </a:p>
          <a:p>
            <a:pPr marL="171450" indent="-171450">
              <a:lnSpc>
                <a:spcPct val="150000"/>
              </a:lnSpc>
              <a:buFont typeface="Arial" pitchFamily="34" charset="0"/>
              <a:buChar char="•"/>
            </a:pPr>
            <a:r>
              <a:rPr lang="en-US" sz="2800" dirty="0"/>
              <a:t>There is no need to buy any </a:t>
            </a:r>
            <a:r>
              <a:rPr lang="en-US" sz="2800" dirty="0" smtClean="0"/>
              <a:t>server licenses</a:t>
            </a:r>
          </a:p>
          <a:p>
            <a:pPr marL="171450" indent="-171450">
              <a:lnSpc>
                <a:spcPct val="100000"/>
              </a:lnSpc>
              <a:buFont typeface="Arial" pitchFamily="34" charset="0"/>
              <a:buChar char="•"/>
            </a:pPr>
            <a:r>
              <a:rPr lang="en-US" sz="2800" dirty="0" smtClean="0"/>
              <a:t>If </a:t>
            </a:r>
            <a:r>
              <a:rPr lang="en-US" sz="2800" dirty="0"/>
              <a:t>you use a SQL </a:t>
            </a:r>
            <a:r>
              <a:rPr lang="en-US" sz="2800" dirty="0" smtClean="0"/>
              <a:t>database, no need to </a:t>
            </a:r>
            <a:r>
              <a:rPr lang="en-US" sz="2800" dirty="0"/>
              <a:t>buy </a:t>
            </a:r>
            <a:r>
              <a:rPr lang="en-US" sz="2800" dirty="0" smtClean="0"/>
              <a:t>a SQL </a:t>
            </a:r>
            <a:r>
              <a:rPr lang="en-US" sz="2800" dirty="0"/>
              <a:t>Server </a:t>
            </a:r>
            <a:r>
              <a:rPr lang="en-US" sz="2800" dirty="0" smtClean="0"/>
              <a:t>license </a:t>
            </a:r>
            <a:endParaRPr lang="en-US" sz="2800" dirty="0"/>
          </a:p>
          <a:p>
            <a:pPr marL="171450" indent="-171450">
              <a:lnSpc>
                <a:spcPct val="150000"/>
              </a:lnSpc>
              <a:buFont typeface="Arial" pitchFamily="34" charset="0"/>
              <a:buChar char="•"/>
            </a:pPr>
            <a:r>
              <a:rPr lang="en-US" sz="2800" dirty="0"/>
              <a:t>For </a:t>
            </a:r>
            <a:r>
              <a:rPr lang="en-US" sz="2800" dirty="0" smtClean="0"/>
              <a:t>Virtual </a:t>
            </a:r>
            <a:r>
              <a:rPr lang="en-US" sz="2800" dirty="0"/>
              <a:t>Machines and Web </a:t>
            </a:r>
            <a:r>
              <a:rPr lang="en-US" sz="2800" dirty="0" smtClean="0"/>
              <a:t>Sites, pay </a:t>
            </a:r>
            <a:r>
              <a:rPr lang="en-US" sz="2800" dirty="0"/>
              <a:t>by the </a:t>
            </a:r>
            <a:r>
              <a:rPr lang="en-US" sz="2800" dirty="0" smtClean="0"/>
              <a:t>hour  </a:t>
            </a:r>
            <a:endParaRPr lang="en-US" sz="2800" dirty="0"/>
          </a:p>
          <a:p>
            <a:pPr marL="171450" indent="-171450">
              <a:lnSpc>
                <a:spcPct val="100000"/>
              </a:lnSpc>
              <a:buFont typeface="Arial" pitchFamily="34" charset="0"/>
              <a:buChar char="•"/>
            </a:pPr>
            <a:r>
              <a:rPr lang="en-US" sz="2800" dirty="0" smtClean="0"/>
              <a:t>Scale </a:t>
            </a:r>
            <a:r>
              <a:rPr lang="en-US" sz="2800" dirty="0"/>
              <a:t>up and scale down your </a:t>
            </a:r>
            <a:r>
              <a:rPr lang="en-US" sz="2800" dirty="0" smtClean="0"/>
              <a:t>solutions – or </a:t>
            </a:r>
            <a:r>
              <a:rPr lang="en-US" sz="2800" dirty="0"/>
              <a:t>even turn them on and off as </a:t>
            </a:r>
            <a:r>
              <a:rPr lang="en-US" sz="2800" dirty="0" smtClean="0"/>
              <a:t>necessary – cost is scaled appropriately, automatically</a:t>
            </a:r>
          </a:p>
          <a:p>
            <a:pPr marL="171450" indent="-171450">
              <a:lnSpc>
                <a:spcPct val="100000"/>
              </a:lnSpc>
              <a:buFont typeface="Arial" pitchFamily="34" charset="0"/>
              <a:buChar char="•"/>
            </a:pPr>
            <a:endParaRPr lang="en-US" sz="2800" dirty="0" smtClean="0"/>
          </a:p>
          <a:p>
            <a:pPr marL="171450" indent="-171450">
              <a:lnSpc>
                <a:spcPct val="100000"/>
              </a:lnSpc>
              <a:buFont typeface="Arial" pitchFamily="34" charset="0"/>
              <a:buChar char="•"/>
            </a:pPr>
            <a:r>
              <a:rPr lang="en-US" sz="2800" dirty="0" smtClean="0"/>
              <a:t>Evaluation period is no cost at all, of course – including this training</a:t>
            </a:r>
            <a:endParaRPr lang="en-US" sz="2800" dirty="0"/>
          </a:p>
        </p:txBody>
      </p:sp>
    </p:spTree>
    <p:extLst>
      <p:ext uri="{BB962C8B-B14F-4D97-AF65-F5344CB8AC3E}">
        <p14:creationId xmlns:p14="http://schemas.microsoft.com/office/powerpoint/2010/main" val="65034441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S"/>
          <p:cNvPicPr>
            <a:picLocks noChangeAspect="1"/>
          </p:cNvPicPr>
          <p:nvPr/>
        </p:nvPicPr>
        <p:blipFill>
          <a:blip r:embed="rId3">
            <a:duotone>
              <a:prstClr val="black"/>
              <a:schemeClr val="bg2">
                <a:lumMod val="10000"/>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212905" y="1881030"/>
            <a:ext cx="2505113" cy="2505113"/>
          </a:xfrm>
          <a:prstGeom prst="rect">
            <a:avLst/>
          </a:prstGeom>
        </p:spPr>
      </p:pic>
      <p:sp>
        <p:nvSpPr>
          <p:cNvPr id="5" name="CS Text"/>
          <p:cNvSpPr txBox="1">
            <a:spLocks/>
          </p:cNvSpPr>
          <p:nvPr/>
        </p:nvSpPr>
        <p:spPr>
          <a:xfrm>
            <a:off x="4770613" y="4418249"/>
            <a:ext cx="4038720" cy="6093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sz="4400" dirty="0" smtClean="0">
                <a:solidFill>
                  <a:schemeClr val="tx1">
                    <a:alpha val="99000"/>
                  </a:schemeClr>
                </a:solidFill>
              </a:rPr>
              <a:t>Cloud services</a:t>
            </a:r>
            <a:endParaRPr lang="en-US" sz="4400" dirty="0">
              <a:solidFill>
                <a:schemeClr val="tx1">
                  <a:alpha val="99000"/>
                </a:schemeClr>
              </a:solidFill>
            </a:endParaRPr>
          </a:p>
        </p:txBody>
      </p:sp>
      <p:sp>
        <p:nvSpPr>
          <p:cNvPr id="7" name="Web Sites Text"/>
          <p:cNvSpPr txBox="1">
            <a:spLocks/>
          </p:cNvSpPr>
          <p:nvPr/>
        </p:nvSpPr>
        <p:spPr>
          <a:xfrm>
            <a:off x="9031791" y="4418249"/>
            <a:ext cx="2674711" cy="6093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sz="4400" dirty="0" smtClean="0">
                <a:solidFill>
                  <a:schemeClr val="tx1">
                    <a:alpha val="99000"/>
                  </a:schemeClr>
                </a:solidFill>
              </a:rPr>
              <a:t>Web sites </a:t>
            </a:r>
            <a:endParaRPr sz="4400" dirty="0">
              <a:solidFill>
                <a:schemeClr val="tx1">
                  <a:alpha val="99000"/>
                </a:schemeClr>
              </a:solidFill>
            </a:endParaRPr>
          </a:p>
        </p:txBody>
      </p:sp>
      <p:pic>
        <p:nvPicPr>
          <p:cNvPr id="8" name="Web Sites"/>
          <p:cNvPicPr>
            <a:picLocks noChangeAspect="1"/>
          </p:cNvPicPr>
          <p:nvPr/>
        </p:nvPicPr>
        <p:blipFill>
          <a:blip r:embed="rId5">
            <a:duotone>
              <a:prstClr val="black"/>
              <a:schemeClr val="bg2">
                <a:lumMod val="10000"/>
                <a:tint val="45000"/>
                <a:satMod val="400000"/>
              </a:schemeClr>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031791" y="2003551"/>
            <a:ext cx="2272076" cy="2272076"/>
          </a:xfrm>
          <a:prstGeom prst="rect">
            <a:avLst/>
          </a:prstGeom>
        </p:spPr>
      </p:pic>
      <p:sp>
        <p:nvSpPr>
          <p:cNvPr id="9" name="Virtual machines text"/>
          <p:cNvSpPr txBox="1">
            <a:spLocks/>
          </p:cNvSpPr>
          <p:nvPr/>
        </p:nvSpPr>
        <p:spPr>
          <a:xfrm>
            <a:off x="470864" y="4418249"/>
            <a:ext cx="3749343" cy="6093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sz="4400" dirty="0" smtClean="0">
                <a:solidFill>
                  <a:schemeClr val="tx1">
                    <a:alpha val="99000"/>
                  </a:schemeClr>
                </a:solidFill>
              </a:rPr>
              <a:t>Virtual machines</a:t>
            </a:r>
            <a:endParaRPr sz="4400" dirty="0">
              <a:solidFill>
                <a:schemeClr val="tx1">
                  <a:alpha val="99000"/>
                </a:schemeClr>
              </a:solidFill>
            </a:endParaRPr>
          </a:p>
        </p:txBody>
      </p:sp>
      <p:pic>
        <p:nvPicPr>
          <p:cNvPr id="10" name="Virtual machines"/>
          <p:cNvPicPr>
            <a:picLocks noChangeAspect="1"/>
          </p:cNvPicPr>
          <p:nvPr/>
        </p:nvPicPr>
        <p:blipFill>
          <a:blip r:embed="rId7">
            <a:duotone>
              <a:prstClr val="black"/>
              <a:schemeClr val="tx1">
                <a:lumMod val="50000"/>
                <a:tint val="45000"/>
                <a:satMod val="400000"/>
              </a:schemeClr>
            </a:duotone>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53849" y="1997549"/>
            <a:ext cx="2272076" cy="2272076"/>
          </a:xfrm>
          <a:prstGeom prst="rect">
            <a:avLst/>
          </a:prstGeom>
        </p:spPr>
      </p:pic>
    </p:spTree>
    <p:extLst>
      <p:ext uri="{BB962C8B-B14F-4D97-AF65-F5344CB8AC3E}">
        <p14:creationId xmlns:p14="http://schemas.microsoft.com/office/powerpoint/2010/main" val="42853781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250"/>
                                        <p:tgtEl>
                                          <p:spTgt spid="9"/>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250"/>
                                        <p:tgtEl>
                                          <p:spTgt spid="2"/>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250"/>
                                        <p:tgtEl>
                                          <p:spTgt spid="5"/>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250"/>
                                        <p:tgtEl>
                                          <p:spTgt spid="8"/>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3009051"/>
            <a:ext cx="10237787" cy="997196"/>
          </a:xfrm>
        </p:spPr>
        <p:txBody>
          <a:bodyPr/>
          <a:lstStyle/>
          <a:p>
            <a:r>
              <a:rPr lang="en-US" dirty="0" smtClean="0">
                <a:gradFill>
                  <a:gsLst>
                    <a:gs pos="1250">
                      <a:srgbClr val="FFFFFF"/>
                    </a:gs>
                    <a:gs pos="100000">
                      <a:srgbClr val="FFFFFF"/>
                    </a:gs>
                  </a:gsLst>
                  <a:lin ang="5400000" scaled="0"/>
                </a:gradFill>
              </a:rPr>
              <a:t>Microsoft Azure Portal</a:t>
            </a:r>
            <a:endParaRPr lang="en-US" dirty="0"/>
          </a:p>
        </p:txBody>
      </p:sp>
      <p:sp>
        <p:nvSpPr>
          <p:cNvPr id="14" name="Rectangle 13"/>
          <p:cNvSpPr/>
          <p:nvPr/>
        </p:nvSpPr>
        <p:spPr bwMode="auto">
          <a:xfrm>
            <a:off x="9668403" y="2422178"/>
            <a:ext cx="2215590"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10483615" y="2868349"/>
            <a:ext cx="585166"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8642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p:cNvGrpSpPr/>
          <p:nvPr/>
        </p:nvGrpSpPr>
        <p:grpSpPr>
          <a:xfrm>
            <a:off x="0" y="0"/>
            <a:ext cx="12192000" cy="6858000"/>
            <a:chOff x="0" y="0"/>
            <a:chExt cx="12192000" cy="6858000"/>
          </a:xfrm>
        </p:grpSpPr>
        <p:pic>
          <p:nvPicPr>
            <p:cNvPr id="5" name="Picture 5"/>
            <p:cNvPicPr>
              <a:picLocks noChangeAspect="1"/>
            </p:cNvPicPr>
            <p:nvPr/>
          </p:nvPicPr>
          <p:blipFill rotWithShape="1">
            <a:blip r:embed="rId2">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6" name="Picture 7"/>
            <p:cNvPicPr>
              <a:picLocks noChangeAspect="1"/>
            </p:cNvPicPr>
            <p:nvPr/>
          </p:nvPicPr>
          <p:blipFill rotWithShape="1">
            <a:blip r:embed="rId2">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256343961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a:spLocks noGrp="1"/>
          </p:cNvSpPr>
          <p:nvPr>
            <p:ph type="body" sz="quarter" idx="4294967295"/>
          </p:nvPr>
        </p:nvSpPr>
        <p:spPr>
          <a:xfrm>
            <a:off x="3863107" y="1639273"/>
            <a:ext cx="8135937" cy="4578350"/>
          </a:xfrm>
          <a:prstGeom prst="rect">
            <a:avLst/>
          </a:prstGeom>
        </p:spPr>
        <p:txBody>
          <a:bodyPr/>
          <a:lstStyle/>
          <a:p>
            <a:pPr marL="3175" indent="0">
              <a:lnSpc>
                <a:spcPct val="100000"/>
              </a:lnSpc>
              <a:buNone/>
            </a:pPr>
            <a:endParaRPr lang="en-US" sz="2400" dirty="0" smtClean="0">
              <a:latin typeface="+mn-lt"/>
            </a:endParaRPr>
          </a:p>
          <a:p>
            <a:pPr marL="171450" indent="-171450">
              <a:lnSpc>
                <a:spcPct val="100000"/>
              </a:lnSpc>
            </a:pPr>
            <a:r>
              <a:rPr lang="en-US" sz="2400" dirty="0" smtClean="0"/>
              <a:t>You can use remote desktop or SSH and run any workload</a:t>
            </a:r>
          </a:p>
          <a:p>
            <a:pPr marL="171450" indent="-171450">
              <a:lnSpc>
                <a:spcPct val="100000"/>
              </a:lnSpc>
            </a:pPr>
            <a:endParaRPr lang="en-US" sz="2400" dirty="0" smtClean="0"/>
          </a:p>
          <a:p>
            <a:pPr marL="171450" indent="-171450">
              <a:lnSpc>
                <a:spcPct val="100000"/>
              </a:lnSpc>
            </a:pPr>
            <a:r>
              <a:rPr lang="en-US" sz="2400" dirty="0" smtClean="0"/>
              <a:t>These virtual machines enable you to be admin on the box</a:t>
            </a:r>
          </a:p>
          <a:p>
            <a:pPr marL="0" indent="0">
              <a:lnSpc>
                <a:spcPct val="100000"/>
              </a:lnSpc>
              <a:buNone/>
            </a:pPr>
            <a:endParaRPr lang="en-US" sz="2400" dirty="0" smtClean="0"/>
          </a:p>
          <a:p>
            <a:pPr marL="171450" indent="-171450">
              <a:lnSpc>
                <a:spcPct val="100000"/>
              </a:lnSpc>
            </a:pPr>
            <a:r>
              <a:rPr lang="en-US" sz="2400" dirty="0" smtClean="0"/>
              <a:t>They are durable, meaning if you reboot the VM, it is still there with all of your changes and data you stored to disk</a:t>
            </a:r>
          </a:p>
          <a:p>
            <a:pPr marL="171450" indent="-171450">
              <a:lnSpc>
                <a:spcPct val="100000"/>
              </a:lnSpc>
            </a:pPr>
            <a:endParaRPr lang="en-US" sz="2400" dirty="0" smtClean="0"/>
          </a:p>
          <a:p>
            <a:pPr marL="171450" indent="-171450">
              <a:lnSpc>
                <a:spcPct val="100000"/>
              </a:lnSpc>
            </a:pPr>
            <a:r>
              <a:rPr lang="en-US" sz="2400" dirty="0" smtClean="0"/>
              <a:t>With virtual private networking, you can deploy Virtual Machines in the cloud and group them together so they are part of their own private network</a:t>
            </a:r>
            <a:endParaRPr lang="en-US" sz="2400" dirty="0"/>
          </a:p>
        </p:txBody>
      </p:sp>
      <p:pic>
        <p:nvPicPr>
          <p:cNvPr id="2" name="Picture 1"/>
          <p:cNvPicPr>
            <a:picLocks noChangeAspect="1"/>
          </p:cNvPicPr>
          <p:nvPr/>
        </p:nvPicPr>
        <p:blipFill>
          <a:blip r:embed="rId3">
            <a:duotone>
              <a:prstClr val="black"/>
              <a:schemeClr val="tx1">
                <a:lumMod val="50000"/>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94023" y="392778"/>
            <a:ext cx="2781081" cy="2781081"/>
          </a:xfrm>
          <a:prstGeom prst="rect">
            <a:avLst/>
          </a:prstGeom>
        </p:spPr>
      </p:pic>
      <p:sp>
        <p:nvSpPr>
          <p:cNvPr id="12" name="Title 1"/>
          <p:cNvSpPr txBox="1">
            <a:spLocks/>
          </p:cNvSpPr>
          <p:nvPr/>
        </p:nvSpPr>
        <p:spPr>
          <a:xfrm>
            <a:off x="3863107" y="392778"/>
            <a:ext cx="6369515" cy="124649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dirty="0" smtClean="0">
                <a:solidFill>
                  <a:schemeClr val="tx1">
                    <a:alpha val="99000"/>
                  </a:schemeClr>
                </a:solidFill>
              </a:rPr>
              <a:t>Virtual machines</a:t>
            </a:r>
            <a:br>
              <a:rPr dirty="0" smtClean="0">
                <a:solidFill>
                  <a:schemeClr val="tx1">
                    <a:alpha val="99000"/>
                  </a:schemeClr>
                </a:solidFill>
              </a:rPr>
            </a:br>
            <a:r>
              <a:rPr sz="3600" dirty="0" smtClean="0">
                <a:solidFill>
                  <a:schemeClr val="tx1">
                    <a:alpha val="99000"/>
                  </a:schemeClr>
                </a:solidFill>
              </a:rPr>
              <a:t>Windows Server &amp; Linux</a:t>
            </a:r>
            <a:endParaRPr sz="3600" dirty="0">
              <a:solidFill>
                <a:schemeClr val="tx1">
                  <a:alpha val="99000"/>
                </a:schemeClr>
              </a:solidFill>
            </a:endParaRPr>
          </a:p>
        </p:txBody>
      </p:sp>
    </p:spTree>
    <p:extLst>
      <p:ext uri="{BB962C8B-B14F-4D97-AF65-F5344CB8AC3E}">
        <p14:creationId xmlns:p14="http://schemas.microsoft.com/office/powerpoint/2010/main" val="39850413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25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250"/>
                                  </p:stCondLst>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fade">
                                      <p:cBhvr>
                                        <p:cTn id="15" dur="250"/>
                                        <p:tgtEl>
                                          <p:spTgt spid="1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50"/>
                                  </p:stCondLst>
                                  <p:childTnLst>
                                    <p:set>
                                      <p:cBhvr>
                                        <p:cTn id="19" dur="1" fill="hold">
                                          <p:stCondLst>
                                            <p:cond delay="0"/>
                                          </p:stCondLst>
                                        </p:cTn>
                                        <p:tgtEl>
                                          <p:spTgt spid="13">
                                            <p:txEl>
                                              <p:pRg st="3" end="3"/>
                                            </p:txEl>
                                          </p:spTgt>
                                        </p:tgtEl>
                                        <p:attrNameLst>
                                          <p:attrName>style.visibility</p:attrName>
                                        </p:attrNameLst>
                                      </p:cBhvr>
                                      <p:to>
                                        <p:strVal val="visible"/>
                                      </p:to>
                                    </p:set>
                                    <p:animEffect transition="in" filter="fade">
                                      <p:cBhvr>
                                        <p:cTn id="20" dur="250"/>
                                        <p:tgtEl>
                                          <p:spTgt spid="1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50"/>
                                  </p:stCondLst>
                                  <p:childTnLst>
                                    <p:set>
                                      <p:cBhvr>
                                        <p:cTn id="24" dur="1" fill="hold">
                                          <p:stCondLst>
                                            <p:cond delay="0"/>
                                          </p:stCondLst>
                                        </p:cTn>
                                        <p:tgtEl>
                                          <p:spTgt spid="13">
                                            <p:txEl>
                                              <p:pRg st="5" end="5"/>
                                            </p:txEl>
                                          </p:spTgt>
                                        </p:tgtEl>
                                        <p:attrNameLst>
                                          <p:attrName>style.visibility</p:attrName>
                                        </p:attrNameLst>
                                      </p:cBhvr>
                                      <p:to>
                                        <p:strVal val="visible"/>
                                      </p:to>
                                    </p:set>
                                    <p:animEffect transition="in" filter="fade">
                                      <p:cBhvr>
                                        <p:cTn id="25" dur="250"/>
                                        <p:tgtEl>
                                          <p:spTgt spid="1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250"/>
                                  </p:stCondLst>
                                  <p:childTnLst>
                                    <p:set>
                                      <p:cBhvr>
                                        <p:cTn id="29" dur="1" fill="hold">
                                          <p:stCondLst>
                                            <p:cond delay="0"/>
                                          </p:stCondLst>
                                        </p:cTn>
                                        <p:tgtEl>
                                          <p:spTgt spid="13">
                                            <p:txEl>
                                              <p:pRg st="7" end="7"/>
                                            </p:txEl>
                                          </p:spTgt>
                                        </p:tgtEl>
                                        <p:attrNameLst>
                                          <p:attrName>style.visibility</p:attrName>
                                        </p:attrNameLst>
                                      </p:cBhvr>
                                      <p:to>
                                        <p:strVal val="visible"/>
                                      </p:to>
                                    </p:set>
                                    <p:animEffect transition="in" filter="fade">
                                      <p:cBhvr>
                                        <p:cTn id="30" dur="25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697529" y="1105588"/>
            <a:ext cx="6953174" cy="2755391"/>
            <a:chOff x="1013667" y="2033253"/>
            <a:chExt cx="10701555" cy="4285738"/>
          </a:xfrm>
        </p:grpSpPr>
        <p:sp>
          <p:nvSpPr>
            <p:cNvPr id="56" name="Right Arrow 55"/>
            <p:cNvSpPr/>
            <p:nvPr/>
          </p:nvSpPr>
          <p:spPr bwMode="auto">
            <a:xfrm>
              <a:off x="3401038" y="2976311"/>
              <a:ext cx="2325755" cy="882717"/>
            </a:xfrm>
            <a:prstGeom prst="rightArrow">
              <a:avLst/>
            </a:prstGeom>
            <a:solidFill>
              <a:srgbClr val="92D050">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26" name="Group 25"/>
            <p:cNvGrpSpPr/>
            <p:nvPr/>
          </p:nvGrpSpPr>
          <p:grpSpPr>
            <a:xfrm>
              <a:off x="1017087" y="2325159"/>
              <a:ext cx="2556726" cy="2204072"/>
              <a:chOff x="328301" y="3881331"/>
              <a:chExt cx="722921" cy="623207"/>
            </a:xfrm>
          </p:grpSpPr>
          <p:sp>
            <p:nvSpPr>
              <p:cNvPr id="27" name="Hexagon 26"/>
              <p:cNvSpPr/>
              <p:nvPr/>
            </p:nvSpPr>
            <p:spPr bwMode="auto">
              <a:xfrm rot="19780699">
                <a:off x="328301" y="3881331"/>
                <a:ext cx="722921" cy="623207"/>
              </a:xfrm>
              <a:prstGeom prst="hexagon">
                <a:avLst>
                  <a:gd name="adj" fmla="val 28905"/>
                  <a:gd name="vf" fmla="val 11547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grpSp>
          <p:nvGrpSpPr>
            <p:cNvPr id="45" name="Group 44"/>
            <p:cNvGrpSpPr/>
            <p:nvPr/>
          </p:nvGrpSpPr>
          <p:grpSpPr>
            <a:xfrm>
              <a:off x="1013667" y="2325159"/>
              <a:ext cx="2556726" cy="2204072"/>
              <a:chOff x="328301" y="3881331"/>
              <a:chExt cx="722921" cy="623207"/>
            </a:xfrm>
          </p:grpSpPr>
          <p:sp>
            <p:nvSpPr>
              <p:cNvPr id="46" name="Hexagon 45"/>
              <p:cNvSpPr/>
              <p:nvPr/>
            </p:nvSpPr>
            <p:spPr bwMode="auto">
              <a:xfrm rot="19780699">
                <a:off x="328301" y="3881331"/>
                <a:ext cx="722921" cy="623207"/>
              </a:xfrm>
              <a:prstGeom prst="hexagon">
                <a:avLst>
                  <a:gd name="adj" fmla="val 28905"/>
                  <a:gd name="vf" fmla="val 11547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sp>
          <p:nvSpPr>
            <p:cNvPr id="94" name="Rounded Rectangle 93"/>
            <p:cNvSpPr/>
            <p:nvPr/>
          </p:nvSpPr>
          <p:spPr bwMode="auto">
            <a:xfrm>
              <a:off x="6046002" y="2033253"/>
              <a:ext cx="5669220" cy="3380071"/>
            </a:xfrm>
            <a:prstGeom prst="roundRect">
              <a:avLst>
                <a:gd name="adj" fmla="val 3964"/>
              </a:avLst>
            </a:prstGeom>
            <a:solidFill>
              <a:srgbClr val="A6A6A6"/>
            </a:solidFill>
            <a:ln>
              <a:solidFill>
                <a:srgbClr val="A6A6A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solidFill>
                  <a:srgbClr val="FFFFFF"/>
                </a:solidFill>
              </a:endParaRPr>
            </a:p>
          </p:txBody>
        </p:sp>
        <p:grpSp>
          <p:nvGrpSpPr>
            <p:cNvPr id="97" name="Group 96"/>
            <p:cNvGrpSpPr/>
            <p:nvPr/>
          </p:nvGrpSpPr>
          <p:grpSpPr>
            <a:xfrm>
              <a:off x="6257557" y="2252065"/>
              <a:ext cx="1671976" cy="2950074"/>
              <a:chOff x="3857138" y="-151910"/>
              <a:chExt cx="1671976" cy="2950074"/>
            </a:xfrm>
          </p:grpSpPr>
          <p:pic>
            <p:nvPicPr>
              <p:cNvPr id="112" name="Picture 111"/>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113" name="Rectangle 112"/>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14" name="Picture 113"/>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122" name="Group 121"/>
            <p:cNvGrpSpPr/>
            <p:nvPr/>
          </p:nvGrpSpPr>
          <p:grpSpPr>
            <a:xfrm>
              <a:off x="8045922" y="2252065"/>
              <a:ext cx="1671976" cy="2950074"/>
              <a:chOff x="3857138" y="-151910"/>
              <a:chExt cx="1671976" cy="2950074"/>
            </a:xfrm>
          </p:grpSpPr>
          <p:pic>
            <p:nvPicPr>
              <p:cNvPr id="123" name="Picture 122"/>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124" name="Rectangle 123"/>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25" name="Picture 124"/>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133" name="Group 132"/>
            <p:cNvGrpSpPr/>
            <p:nvPr/>
          </p:nvGrpSpPr>
          <p:grpSpPr>
            <a:xfrm>
              <a:off x="9834150" y="2252065"/>
              <a:ext cx="1671976" cy="2950074"/>
              <a:chOff x="3857138" y="-151910"/>
              <a:chExt cx="1671976" cy="2950074"/>
            </a:xfrm>
          </p:grpSpPr>
          <p:pic>
            <p:nvPicPr>
              <p:cNvPr id="134" name="Picture 133"/>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135" name="Rectangle 134"/>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36" name="Picture 135"/>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sp>
          <p:nvSpPr>
            <p:cNvPr id="144" name="Rounded Rectangle 143"/>
            <p:cNvSpPr/>
            <p:nvPr/>
          </p:nvSpPr>
          <p:spPr bwMode="auto">
            <a:xfrm>
              <a:off x="8959674" y="3607404"/>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5" name="Rounded Rectangle 144"/>
            <p:cNvSpPr/>
            <p:nvPr/>
          </p:nvSpPr>
          <p:spPr bwMode="auto">
            <a:xfrm>
              <a:off x="8159515" y="3602456"/>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6" name="Rounded Rectangle 145"/>
            <p:cNvSpPr/>
            <p:nvPr/>
          </p:nvSpPr>
          <p:spPr bwMode="auto">
            <a:xfrm>
              <a:off x="10742612" y="2731008"/>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26" name="Group 125"/>
            <p:cNvGrpSpPr/>
            <p:nvPr/>
          </p:nvGrpSpPr>
          <p:grpSpPr>
            <a:xfrm>
              <a:off x="8159515" y="2709450"/>
              <a:ext cx="1427560" cy="2385378"/>
              <a:chOff x="6371150" y="2709450"/>
              <a:chExt cx="1427560" cy="2385378"/>
            </a:xfrm>
          </p:grpSpPr>
          <p:pic>
            <p:nvPicPr>
              <p:cNvPr id="127" name="Picture 1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28" name="Picture 1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29" name="Picture 1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30" name="Picture 129"/>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131" name="Picture 130"/>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32" name="Picture 13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137" name="Group 136"/>
            <p:cNvGrpSpPr/>
            <p:nvPr/>
          </p:nvGrpSpPr>
          <p:grpSpPr>
            <a:xfrm>
              <a:off x="9947743" y="2709450"/>
              <a:ext cx="1427560" cy="2385378"/>
              <a:chOff x="6371150" y="2709450"/>
              <a:chExt cx="1427560" cy="2385378"/>
            </a:xfrm>
          </p:grpSpPr>
          <p:pic>
            <p:nvPicPr>
              <p:cNvPr id="138" name="Picture 1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39" name="Picture 1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40" name="Picture 1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41" name="Picture 140"/>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142" name="Picture 141"/>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43" name="Picture 1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2" name="Group 1"/>
            <p:cNvGrpSpPr/>
            <p:nvPr/>
          </p:nvGrpSpPr>
          <p:grpSpPr>
            <a:xfrm>
              <a:off x="8173259" y="3602456"/>
              <a:ext cx="600626" cy="752080"/>
              <a:chOff x="8173259" y="3602456"/>
              <a:chExt cx="600626" cy="752080"/>
            </a:xfrm>
          </p:grpSpPr>
          <p:sp>
            <p:nvSpPr>
              <p:cNvPr id="49" name="Rounded Rectangle 48"/>
              <p:cNvSpPr/>
              <p:nvPr/>
            </p:nvSpPr>
            <p:spPr bwMode="auto">
              <a:xfrm>
                <a:off x="8173259" y="3602456"/>
                <a:ext cx="600626" cy="752080"/>
              </a:xfrm>
              <a:prstGeom prst="roundRect">
                <a:avLst>
                  <a:gd name="adj" fmla="val 10276"/>
                </a:avLst>
              </a:prstGeom>
              <a:solidFill>
                <a:srgbClr val="ED1E79"/>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50" name="Picture 49"/>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262809" y="3757835"/>
                <a:ext cx="434829" cy="434829"/>
              </a:xfrm>
              <a:prstGeom prst="rect">
                <a:avLst/>
              </a:prstGeom>
            </p:spPr>
          </p:pic>
        </p:grpSp>
        <p:sp>
          <p:nvSpPr>
            <p:cNvPr id="5" name="Rounded Rectangle 4"/>
            <p:cNvSpPr/>
            <p:nvPr/>
          </p:nvSpPr>
          <p:spPr bwMode="auto">
            <a:xfrm>
              <a:off x="8159515" y="3582559"/>
              <a:ext cx="636754" cy="790047"/>
            </a:xfrm>
            <a:prstGeom prst="roundRect">
              <a:avLst>
                <a:gd name="adj" fmla="val 8320"/>
              </a:avLst>
            </a:prstGeom>
            <a:solidFill>
              <a:srgbClr val="5959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4" name="Rounded Rectangle 53"/>
            <p:cNvSpPr/>
            <p:nvPr/>
          </p:nvSpPr>
          <p:spPr bwMode="auto">
            <a:xfrm>
              <a:off x="6393534" y="2727717"/>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15" name="Group 114"/>
            <p:cNvGrpSpPr/>
            <p:nvPr/>
          </p:nvGrpSpPr>
          <p:grpSpPr>
            <a:xfrm>
              <a:off x="6371150" y="2709450"/>
              <a:ext cx="1427560" cy="2385378"/>
              <a:chOff x="6371150" y="2709450"/>
              <a:chExt cx="1427560" cy="2385378"/>
            </a:xfrm>
          </p:grpSpPr>
          <p:pic>
            <p:nvPicPr>
              <p:cNvPr id="116" name="Picture 1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17" name="Picture 1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18" name="Picture 1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19" name="Picture 118"/>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120" name="Picture 119"/>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21" name="Picture 1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
          <p:nvSpPr>
            <p:cNvPr id="53" name="TextBox 52"/>
            <p:cNvSpPr txBox="1"/>
            <p:nvPr/>
          </p:nvSpPr>
          <p:spPr>
            <a:xfrm>
              <a:off x="7320525" y="5629640"/>
              <a:ext cx="3120174" cy="689351"/>
            </a:xfrm>
            <a:prstGeom prst="rect">
              <a:avLst/>
            </a:prstGeom>
            <a:noFill/>
          </p:spPr>
          <p:txBody>
            <a:bodyPr wrap="square" lIns="0" tIns="0" rIns="0" bIns="0" rtlCol="0">
              <a:spAutoFit/>
            </a:bodyPr>
            <a:lstStyle/>
            <a:p>
              <a:pPr algn="ctr">
                <a:lnSpc>
                  <a:spcPct val="80000"/>
                </a:lnSpc>
                <a:spcBef>
                  <a:spcPct val="20000"/>
                </a:spcBef>
                <a:buSzPct val="80000"/>
              </a:pPr>
              <a:r>
                <a:rPr lang="en-US" sz="1800" dirty="0" smtClean="0">
                  <a:solidFill>
                    <a:srgbClr val="5F5F5F">
                      <a:alpha val="99000"/>
                    </a:srgbClr>
                  </a:solidFill>
                </a:rPr>
                <a:t>Microsoft Azure </a:t>
              </a:r>
              <a:r>
                <a:rPr lang="en-US" sz="1800" dirty="0">
                  <a:solidFill>
                    <a:srgbClr val="5F5F5F">
                      <a:alpha val="99000"/>
                    </a:srgbClr>
                  </a:solidFill>
                </a:rPr>
                <a:t>Storage</a:t>
              </a:r>
            </a:p>
          </p:txBody>
        </p:sp>
      </p:grpSp>
      <p:sp>
        <p:nvSpPr>
          <p:cNvPr id="55"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dirty="0" smtClean="0">
                <a:solidFill>
                  <a:srgbClr val="FFFFFF"/>
                </a:solidFill>
              </a:rPr>
              <a:t>VM with persistent drive</a:t>
            </a:r>
            <a:endParaRPr dirty="0">
              <a:solidFill>
                <a:srgbClr val="FFFFFF"/>
              </a:solidFill>
            </a:endParaRPr>
          </a:p>
        </p:txBody>
      </p:sp>
      <p:sp>
        <p:nvSpPr>
          <p:cNvPr id="4" name="Title 3"/>
          <p:cNvSpPr>
            <a:spLocks noGrp="1"/>
          </p:cNvSpPr>
          <p:nvPr>
            <p:ph type="title"/>
          </p:nvPr>
        </p:nvSpPr>
        <p:spPr/>
        <p:txBody>
          <a:bodyPr/>
          <a:lstStyle/>
          <a:p>
            <a:r>
              <a:rPr lang="en-US" dirty="0"/>
              <a:t>VM with persistent </a:t>
            </a:r>
            <a:r>
              <a:rPr lang="en-US" dirty="0" smtClean="0"/>
              <a:t>storage</a:t>
            </a:r>
            <a:endParaRPr lang="en-US" dirty="0"/>
          </a:p>
        </p:txBody>
      </p:sp>
      <p:sp>
        <p:nvSpPr>
          <p:cNvPr id="6" name="TextBox 5"/>
          <p:cNvSpPr txBox="1"/>
          <p:nvPr/>
        </p:nvSpPr>
        <p:spPr>
          <a:xfrm>
            <a:off x="893379" y="3515167"/>
            <a:ext cx="7608300" cy="5539978"/>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Virtual machines have drives that are backed up in the </a:t>
            </a:r>
            <a:r>
              <a:rPr lang="en-US" spc="-70" dirty="0" smtClean="0">
                <a:gradFill>
                  <a:gsLst>
                    <a:gs pos="2917">
                      <a:schemeClr val="tx1"/>
                    </a:gs>
                    <a:gs pos="30000">
                      <a:schemeClr val="tx1"/>
                    </a:gs>
                  </a:gsLst>
                  <a:lin ang="5400000" scaled="0"/>
                </a:gradFill>
              </a:rPr>
              <a:t>Microsoft Azure</a:t>
            </a:r>
            <a:r>
              <a:rPr lang="en-US" sz="2400" spc="-70" dirty="0" smtClean="0">
                <a:gradFill>
                  <a:gsLst>
                    <a:gs pos="2917">
                      <a:schemeClr val="tx1"/>
                    </a:gs>
                    <a:gs pos="30000">
                      <a:schemeClr val="tx1"/>
                    </a:gs>
                  </a:gsLst>
                  <a:lin ang="5400000" scaled="0"/>
                </a:gradFill>
              </a:rPr>
              <a:t> storage</a:t>
            </a:r>
          </a:p>
          <a:p>
            <a:endParaRPr lang="en-US" spc="-70" dirty="0">
              <a:gradFill>
                <a:gsLst>
                  <a:gs pos="2917">
                    <a:schemeClr val="tx1"/>
                  </a:gs>
                  <a:gs pos="30000">
                    <a:schemeClr val="tx1"/>
                  </a:gs>
                </a:gsLst>
                <a:lin ang="5400000" scaled="0"/>
              </a:gradFill>
            </a:endParaRPr>
          </a:p>
          <a:p>
            <a:pPr marL="342900" indent="-342900">
              <a:buFont typeface="Arial" panose="020B0604020202020204" pitchFamily="34" charset="0"/>
              <a:buChar char="•"/>
            </a:pPr>
            <a:r>
              <a:rPr lang="en-US" sz="2400" spc="-70" dirty="0" smtClean="0">
                <a:gradFill>
                  <a:gsLst>
                    <a:gs pos="2917">
                      <a:schemeClr val="tx1"/>
                    </a:gs>
                    <a:gs pos="30000">
                      <a:schemeClr val="tx1"/>
                    </a:gs>
                  </a:gsLst>
                  <a:lin ang="5400000" scaled="0"/>
                </a:gradFill>
              </a:rPr>
              <a:t>When you mount a drive on a VM it is </a:t>
            </a:r>
            <a:r>
              <a:rPr lang="en-US" sz="2400" b="1" spc="-70" dirty="0" smtClean="0">
                <a:gradFill>
                  <a:gsLst>
                    <a:gs pos="2917">
                      <a:schemeClr val="tx1"/>
                    </a:gs>
                    <a:gs pos="30000">
                      <a:schemeClr val="tx1"/>
                    </a:gs>
                  </a:gsLst>
                  <a:lin ang="5400000" scaled="0"/>
                </a:gradFill>
              </a:rPr>
              <a:t>triply</a:t>
            </a:r>
            <a:r>
              <a:rPr lang="en-US" sz="2400" spc="-70" dirty="0" smtClean="0">
                <a:gradFill>
                  <a:gsLst>
                    <a:gs pos="2917">
                      <a:schemeClr val="tx1"/>
                    </a:gs>
                    <a:gs pos="30000">
                      <a:schemeClr val="tx1"/>
                    </a:gs>
                  </a:gsLst>
                  <a:lin ang="5400000" scaled="0"/>
                </a:gradFill>
              </a:rPr>
              <a:t> replicated</a:t>
            </a:r>
          </a:p>
          <a:p>
            <a:pPr marL="342900" indent="-342900">
              <a:buFont typeface="Arial" panose="020B0604020202020204" pitchFamily="34" charset="0"/>
              <a:buChar char="•"/>
            </a:pPr>
            <a:r>
              <a:rPr lang="en-US" spc="-70" dirty="0" smtClean="0">
                <a:gradFill>
                  <a:gsLst>
                    <a:gs pos="2917">
                      <a:schemeClr val="tx1"/>
                    </a:gs>
                    <a:gs pos="30000">
                      <a:schemeClr val="tx1"/>
                    </a:gs>
                  </a:gsLst>
                  <a:lin ang="5400000" scaled="0"/>
                </a:gradFill>
              </a:rPr>
              <a:t>If one goes bad, we automatically create a replica</a:t>
            </a:r>
          </a:p>
          <a:p>
            <a:pPr marL="342900" indent="-342900">
              <a:buFont typeface="Arial" panose="020B0604020202020204" pitchFamily="34" charset="0"/>
              <a:buChar char="•"/>
            </a:pPr>
            <a:r>
              <a:rPr lang="en-US" spc="-70" dirty="0">
                <a:gradFill>
                  <a:gsLst>
                    <a:gs pos="2917">
                      <a:schemeClr val="tx1"/>
                    </a:gs>
                    <a:gs pos="30000">
                      <a:schemeClr val="tx1"/>
                    </a:gs>
                  </a:gsLst>
                  <a:lin ang="5400000" scaled="0"/>
                </a:gradFill>
              </a:rPr>
              <a:t>From your VMs perspective you never know that an issue actually occurred</a:t>
            </a:r>
          </a:p>
          <a:p>
            <a:pPr marL="342900" indent="-342900">
              <a:buFont typeface="Arial" panose="020B0604020202020204" pitchFamily="34" charset="0"/>
              <a:buChar char="•"/>
            </a:pPr>
            <a:endParaRPr lang="en-US" spc="-70" dirty="0" smtClean="0">
              <a:gradFill>
                <a:gsLst>
                  <a:gs pos="2917">
                    <a:schemeClr val="tx1"/>
                  </a:gs>
                  <a:gs pos="30000">
                    <a:schemeClr val="tx1"/>
                  </a:gs>
                </a:gsLst>
                <a:lin ang="5400000" scaled="0"/>
              </a:gradFill>
            </a:endParaRPr>
          </a:p>
          <a:p>
            <a:pPr marL="342900" indent="-342900">
              <a:buFont typeface="Arial" panose="020B0604020202020204" pitchFamily="34" charset="0"/>
              <a:buChar char="•"/>
            </a:pPr>
            <a:endParaRPr lang="en-US" sz="2400" spc="-70" dirty="0" smtClean="0">
              <a:gradFill>
                <a:gsLst>
                  <a:gs pos="2917">
                    <a:schemeClr val="tx1"/>
                  </a:gs>
                  <a:gs pos="30000">
                    <a:schemeClr val="tx1"/>
                  </a:gs>
                </a:gsLst>
                <a:lin ang="5400000" scaled="0"/>
              </a:gradFill>
            </a:endParaRPr>
          </a:p>
          <a:p>
            <a:endParaRPr lang="en-US" spc="-70" dirty="0">
              <a:gradFill>
                <a:gsLst>
                  <a:gs pos="2917">
                    <a:schemeClr val="tx1"/>
                  </a:gs>
                  <a:gs pos="30000">
                    <a:schemeClr val="tx1"/>
                  </a:gs>
                </a:gsLst>
                <a:lin ang="5400000" scaled="0"/>
              </a:gradFill>
            </a:endParaRPr>
          </a:p>
          <a:p>
            <a:endParaRPr lang="en-US" sz="2400" spc="-70" dirty="0" smtClean="0">
              <a:gradFill>
                <a:gsLst>
                  <a:gs pos="2917">
                    <a:schemeClr val="tx1"/>
                  </a:gs>
                  <a:gs pos="30000">
                    <a:schemeClr val="tx1"/>
                  </a:gs>
                </a:gsLst>
                <a:lin ang="5400000" scaled="0"/>
              </a:gradFill>
            </a:endParaRPr>
          </a:p>
          <a:p>
            <a:endParaRPr lang="en-US" spc="-70" dirty="0">
              <a:gradFill>
                <a:gsLst>
                  <a:gs pos="2917">
                    <a:schemeClr val="tx1"/>
                  </a:gs>
                  <a:gs pos="30000">
                    <a:schemeClr val="tx1"/>
                  </a:gs>
                </a:gsLst>
                <a:lin ang="5400000" scaled="0"/>
              </a:gradFill>
            </a:endParaRPr>
          </a:p>
          <a:p>
            <a:endParaRPr lang="en-US" sz="2400" spc="-70" dirty="0" smtClean="0">
              <a:gradFill>
                <a:gsLst>
                  <a:gs pos="2917">
                    <a:schemeClr val="tx1"/>
                  </a:gs>
                  <a:gs pos="30000">
                    <a:schemeClr val="tx1"/>
                  </a:gs>
                </a:gsLst>
                <a:lin ang="5400000" scaled="0"/>
              </a:gradFill>
            </a:endParaRPr>
          </a:p>
          <a:p>
            <a:endParaRPr lang="en-US" spc="-70" dirty="0">
              <a:gradFill>
                <a:gsLst>
                  <a:gs pos="2917">
                    <a:schemeClr val="tx1"/>
                  </a:gs>
                  <a:gs pos="30000">
                    <a:schemeClr val="tx1"/>
                  </a:gs>
                </a:gsLst>
                <a:lin ang="5400000" scaled="0"/>
              </a:gradFill>
            </a:endParaRPr>
          </a:p>
          <a:p>
            <a:endParaRPr lang="en-US" sz="2400" spc="-7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4995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p:cNvSpPr/>
          <p:nvPr/>
        </p:nvSpPr>
        <p:spPr bwMode="auto">
          <a:xfrm>
            <a:off x="891921" y="3210908"/>
            <a:ext cx="499919" cy="499919"/>
          </a:xfrm>
          <a:prstGeom prst="ellipse">
            <a:avLst/>
          </a:prstGeom>
          <a:solidFill>
            <a:srgbClr val="92D050">
              <a:alpha val="50196"/>
            </a:srgbClr>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 name="Oval 61"/>
          <p:cNvSpPr/>
          <p:nvPr/>
        </p:nvSpPr>
        <p:spPr bwMode="auto">
          <a:xfrm>
            <a:off x="4529231" y="3210908"/>
            <a:ext cx="499919" cy="499919"/>
          </a:xfrm>
          <a:prstGeom prst="ellipse">
            <a:avLst/>
          </a:prstGeom>
          <a:solidFill>
            <a:srgbClr val="92D050">
              <a:alpha val="50196"/>
            </a:srgbClr>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27" name="Group 26"/>
          <p:cNvGrpSpPr/>
          <p:nvPr/>
        </p:nvGrpSpPr>
        <p:grpSpPr>
          <a:xfrm>
            <a:off x="519112" y="1214500"/>
            <a:ext cx="4873213" cy="2749491"/>
            <a:chOff x="484093" y="1352838"/>
            <a:chExt cx="4873213" cy="2749491"/>
          </a:xfrm>
        </p:grpSpPr>
        <p:cxnSp>
          <p:nvCxnSpPr>
            <p:cNvPr id="1350" name="Straight Connector 1349"/>
            <p:cNvCxnSpPr/>
            <p:nvPr/>
          </p:nvCxnSpPr>
          <p:spPr>
            <a:xfrm rot="5400000">
              <a:off x="2920700" y="-1083769"/>
              <a:ext cx="0" cy="4873213"/>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51" name="Straight Connector 1350"/>
            <p:cNvCxnSpPr/>
            <p:nvPr/>
          </p:nvCxnSpPr>
          <p:spPr>
            <a:xfrm rot="5400000">
              <a:off x="2920700" y="-167272"/>
              <a:ext cx="0" cy="4873213"/>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52" name="Straight Connector 1351"/>
            <p:cNvCxnSpPr/>
            <p:nvPr/>
          </p:nvCxnSpPr>
          <p:spPr>
            <a:xfrm rot="5400000">
              <a:off x="2920700" y="749226"/>
              <a:ext cx="0" cy="4873213"/>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53" name="Straight Connector 1352"/>
            <p:cNvCxnSpPr/>
            <p:nvPr/>
          </p:nvCxnSpPr>
          <p:spPr>
            <a:xfrm rot="5400000">
              <a:off x="2920700" y="1665722"/>
              <a:ext cx="0" cy="4873213"/>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grpSp>
      <p:sp>
        <p:nvSpPr>
          <p:cNvPr id="61" name="Title 3"/>
          <p:cNvSpPr txBox="1">
            <a:spLocks/>
          </p:cNvSpPr>
          <p:nvPr/>
        </p:nvSpPr>
        <p:spPr>
          <a:xfrm>
            <a:off x="628009" y="5160219"/>
            <a:ext cx="10763992" cy="116339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marL="171450" indent="-171450">
              <a:buFont typeface="Arial" pitchFamily="34" charset="0"/>
              <a:buChar char="•"/>
            </a:pPr>
            <a:r>
              <a:rPr lang="en-US" sz="2800" dirty="0" smtClean="0">
                <a:solidFill>
                  <a:schemeClr val="bg2">
                    <a:lumMod val="10000"/>
                  </a:schemeClr>
                </a:solidFill>
              </a:rPr>
              <a:t>Whenever </a:t>
            </a:r>
            <a:r>
              <a:rPr lang="en-US" sz="2800" dirty="0">
                <a:solidFill>
                  <a:schemeClr val="bg2">
                    <a:lumMod val="10000"/>
                  </a:schemeClr>
                </a:solidFill>
              </a:rPr>
              <a:t>you save something in the storage system, in the background we </a:t>
            </a:r>
            <a:r>
              <a:rPr lang="en-US" sz="2800" b="1" dirty="0" smtClean="0">
                <a:solidFill>
                  <a:schemeClr val="bg2">
                    <a:lumMod val="10000"/>
                  </a:schemeClr>
                </a:solidFill>
              </a:rPr>
              <a:t>automatically </a:t>
            </a:r>
            <a:r>
              <a:rPr lang="en-US" sz="2800" b="1" dirty="0">
                <a:solidFill>
                  <a:schemeClr val="bg2">
                    <a:lumMod val="10000"/>
                  </a:schemeClr>
                </a:solidFill>
              </a:rPr>
              <a:t>replicate </a:t>
            </a:r>
            <a:r>
              <a:rPr lang="en-US" sz="2800" dirty="0">
                <a:solidFill>
                  <a:schemeClr val="bg2">
                    <a:lumMod val="10000"/>
                  </a:schemeClr>
                </a:solidFill>
              </a:rPr>
              <a:t>the data to another </a:t>
            </a:r>
            <a:r>
              <a:rPr lang="en-US" sz="2800" dirty="0" smtClean="0">
                <a:solidFill>
                  <a:schemeClr val="bg2">
                    <a:lumMod val="10000"/>
                  </a:schemeClr>
                </a:solidFill>
              </a:rPr>
              <a:t>datacenter</a:t>
            </a:r>
          </a:p>
          <a:p>
            <a:pPr marL="171450" indent="-171450">
              <a:buFont typeface="Arial" pitchFamily="34" charset="0"/>
              <a:buChar char="•"/>
            </a:pPr>
            <a:r>
              <a:rPr lang="en-US" sz="2800" dirty="0" smtClean="0">
                <a:solidFill>
                  <a:schemeClr val="bg2">
                    <a:lumMod val="10000"/>
                  </a:schemeClr>
                </a:solidFill>
              </a:rPr>
              <a:t>This feature can be turned off if you don’t want this to happen</a:t>
            </a:r>
            <a:endParaRPr lang="en-US" sz="2800" dirty="0">
              <a:solidFill>
                <a:schemeClr val="bg2">
                  <a:lumMod val="10000"/>
                </a:schemeClr>
              </a:solidFill>
            </a:endParaRPr>
          </a:p>
        </p:txBody>
      </p:sp>
      <p:sp>
        <p:nvSpPr>
          <p:cNvPr id="1339" name="Oval 536"/>
          <p:cNvSpPr>
            <a:spLocks noChangeAspect="1" noChangeArrowheads="1"/>
          </p:cNvSpPr>
          <p:nvPr/>
        </p:nvSpPr>
        <p:spPr bwMode="auto">
          <a:xfrm>
            <a:off x="1088932" y="3413460"/>
            <a:ext cx="105894" cy="105894"/>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292929"/>
              </a:solidFill>
            </a:endParaRPr>
          </a:p>
        </p:txBody>
      </p:sp>
      <p:grpSp>
        <p:nvGrpSpPr>
          <p:cNvPr id="21" name="Group 20"/>
          <p:cNvGrpSpPr/>
          <p:nvPr/>
        </p:nvGrpSpPr>
        <p:grpSpPr>
          <a:xfrm>
            <a:off x="663028" y="1080861"/>
            <a:ext cx="4582487" cy="2941875"/>
            <a:chOff x="628009" y="1463040"/>
            <a:chExt cx="4582487" cy="2460962"/>
          </a:xfrm>
        </p:grpSpPr>
        <p:cxnSp>
          <p:nvCxnSpPr>
            <p:cNvPr id="20" name="Straight Connector 19"/>
            <p:cNvCxnSpPr/>
            <p:nvPr/>
          </p:nvCxnSpPr>
          <p:spPr>
            <a:xfrm>
              <a:off x="628009"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2" name="Straight Connector 1341"/>
            <p:cNvCxnSpPr/>
            <p:nvPr/>
          </p:nvCxnSpPr>
          <p:spPr>
            <a:xfrm>
              <a:off x="1544506"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3" name="Straight Connector 1342"/>
            <p:cNvCxnSpPr/>
            <p:nvPr/>
          </p:nvCxnSpPr>
          <p:spPr>
            <a:xfrm>
              <a:off x="2461003"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4" name="Straight Connector 1343"/>
            <p:cNvCxnSpPr/>
            <p:nvPr/>
          </p:nvCxnSpPr>
          <p:spPr>
            <a:xfrm>
              <a:off x="3377500"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5" name="Straight Connector 1344"/>
            <p:cNvCxnSpPr/>
            <p:nvPr/>
          </p:nvCxnSpPr>
          <p:spPr>
            <a:xfrm>
              <a:off x="4293997"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6" name="Straight Connector 1345"/>
            <p:cNvCxnSpPr/>
            <p:nvPr/>
          </p:nvCxnSpPr>
          <p:spPr>
            <a:xfrm>
              <a:off x="5210496"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grpSp>
      <p:sp>
        <p:nvSpPr>
          <p:cNvPr id="18" name="Pentagon 17"/>
          <p:cNvSpPr/>
          <p:nvPr/>
        </p:nvSpPr>
        <p:spPr bwMode="auto">
          <a:xfrm rot="5400000">
            <a:off x="424109" y="1828645"/>
            <a:ext cx="1435542" cy="783245"/>
          </a:xfrm>
          <a:prstGeom prst="homePlat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b="1" dirty="0" smtClean="0">
                <a:gradFill>
                  <a:gsLst>
                    <a:gs pos="0">
                      <a:srgbClr val="FFFFFF"/>
                    </a:gs>
                    <a:gs pos="100000">
                      <a:srgbClr val="FFFFFF"/>
                    </a:gs>
                  </a:gsLst>
                  <a:lin ang="5400000" scaled="0"/>
                </a:gradFill>
              </a:rPr>
              <a:t>WEST</a:t>
            </a:r>
          </a:p>
          <a:p>
            <a:pPr algn="ctr" defTabSz="914099" fontAlgn="base">
              <a:spcBef>
                <a:spcPct val="0"/>
              </a:spcBef>
              <a:spcAft>
                <a:spcPct val="0"/>
              </a:spcAft>
            </a:pPr>
            <a:r>
              <a:rPr lang="en-US" sz="1800" b="1" dirty="0" smtClean="0">
                <a:gradFill>
                  <a:gsLst>
                    <a:gs pos="0">
                      <a:srgbClr val="FFFFFF"/>
                    </a:gs>
                    <a:gs pos="100000">
                      <a:srgbClr val="FFFFFF"/>
                    </a:gs>
                  </a:gsLst>
                  <a:lin ang="5400000" scaled="0"/>
                </a:gradFill>
              </a:rPr>
              <a:t>DC</a:t>
            </a:r>
          </a:p>
        </p:txBody>
      </p:sp>
      <p:sp>
        <p:nvSpPr>
          <p:cNvPr id="1355" name="Pentagon 1354"/>
          <p:cNvSpPr/>
          <p:nvPr/>
        </p:nvSpPr>
        <p:spPr bwMode="auto">
          <a:xfrm rot="5400000">
            <a:off x="4073093" y="1828646"/>
            <a:ext cx="1435542" cy="783245"/>
          </a:xfrm>
          <a:prstGeom prst="homePlat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b="1" dirty="0" smtClean="0">
                <a:gradFill>
                  <a:gsLst>
                    <a:gs pos="0">
                      <a:srgbClr val="FFFFFF"/>
                    </a:gs>
                    <a:gs pos="100000">
                      <a:srgbClr val="FFFFFF"/>
                    </a:gs>
                  </a:gsLst>
                  <a:lin ang="5400000" scaled="0"/>
                </a:gradFill>
              </a:rPr>
              <a:t>EAST</a:t>
            </a:r>
          </a:p>
          <a:p>
            <a:pPr algn="ctr" defTabSz="914099" fontAlgn="base">
              <a:spcBef>
                <a:spcPct val="0"/>
              </a:spcBef>
              <a:spcAft>
                <a:spcPct val="0"/>
              </a:spcAft>
            </a:pPr>
            <a:r>
              <a:rPr lang="en-US" sz="1800" b="1" dirty="0" smtClean="0">
                <a:gradFill>
                  <a:gsLst>
                    <a:gs pos="0">
                      <a:srgbClr val="FFFFFF"/>
                    </a:gs>
                    <a:gs pos="100000">
                      <a:srgbClr val="FFFFFF"/>
                    </a:gs>
                  </a:gsLst>
                  <a:lin ang="5400000" scaled="0"/>
                </a:gradFill>
              </a:rPr>
              <a:t>DC</a:t>
            </a:r>
          </a:p>
        </p:txBody>
      </p:sp>
      <p:sp>
        <p:nvSpPr>
          <p:cNvPr id="1358" name="Oval 536"/>
          <p:cNvSpPr>
            <a:spLocks noChangeAspect="1" noChangeArrowheads="1"/>
          </p:cNvSpPr>
          <p:nvPr/>
        </p:nvSpPr>
        <p:spPr bwMode="auto">
          <a:xfrm>
            <a:off x="4726243" y="3413460"/>
            <a:ext cx="105894" cy="105894"/>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292929"/>
              </a:solidFill>
            </a:endParaRPr>
          </a:p>
        </p:txBody>
      </p:sp>
      <p:sp>
        <p:nvSpPr>
          <p:cNvPr id="23" name="TextBox 22"/>
          <p:cNvSpPr txBox="1"/>
          <p:nvPr/>
        </p:nvSpPr>
        <p:spPr>
          <a:xfrm>
            <a:off x="2282484" y="3616240"/>
            <a:ext cx="1183016" cy="249299"/>
          </a:xfrm>
          <a:prstGeom prst="rect">
            <a:avLst/>
          </a:prstGeom>
          <a:noFill/>
        </p:spPr>
        <p:txBody>
          <a:bodyPr wrap="none" lIns="0" tIns="0" rIns="0" bIns="0" rtlCol="0">
            <a:spAutoFit/>
          </a:bodyPr>
          <a:lstStyle/>
          <a:p>
            <a:pPr>
              <a:lnSpc>
                <a:spcPct val="90000"/>
              </a:lnSpc>
              <a:spcBef>
                <a:spcPct val="20000"/>
              </a:spcBef>
              <a:buSzPct val="80000"/>
            </a:pPr>
            <a:r>
              <a:rPr lang="en-US" sz="1800" i="1" dirty="0" smtClean="0">
                <a:solidFill>
                  <a:srgbClr val="FFFFFF"/>
                </a:solidFill>
              </a:rPr>
              <a:t>&gt; 500 miles</a:t>
            </a:r>
            <a:endParaRPr lang="en-US" sz="1800" i="1" dirty="0">
              <a:solidFill>
                <a:srgbClr val="FFFFFF"/>
              </a:solidFill>
            </a:endParaRPr>
          </a:p>
        </p:txBody>
      </p:sp>
      <p:cxnSp>
        <p:nvCxnSpPr>
          <p:cNvPr id="1359" name="Straight Connector 1358"/>
          <p:cNvCxnSpPr/>
          <p:nvPr/>
        </p:nvCxnSpPr>
        <p:spPr>
          <a:xfrm>
            <a:off x="1141880" y="3466407"/>
            <a:ext cx="3584363" cy="0"/>
          </a:xfrm>
          <a:prstGeom prst="line">
            <a:avLst/>
          </a:prstGeom>
          <a:ln w="28575">
            <a:solidFill>
              <a:srgbClr val="92D050"/>
            </a:solidFill>
            <a:prstDash val="sysDash"/>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bwMode="auto">
          <a:xfrm>
            <a:off x="6081021" y="1055791"/>
            <a:ext cx="5669220" cy="3380071"/>
          </a:xfrm>
          <a:prstGeom prst="roundRect">
            <a:avLst>
              <a:gd name="adj" fmla="val 3964"/>
            </a:avLst>
          </a:prstGeom>
          <a:solidFill>
            <a:srgbClr val="A6A6A6"/>
          </a:solidFill>
          <a:ln>
            <a:solidFill>
              <a:srgbClr val="A6A6A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solidFill>
                <a:srgbClr val="FFFFFF"/>
              </a:solidFill>
            </a:endParaRPr>
          </a:p>
        </p:txBody>
      </p:sp>
      <p:grpSp>
        <p:nvGrpSpPr>
          <p:cNvPr id="65" name="Group 64"/>
          <p:cNvGrpSpPr/>
          <p:nvPr/>
        </p:nvGrpSpPr>
        <p:grpSpPr>
          <a:xfrm>
            <a:off x="6292576" y="1274603"/>
            <a:ext cx="1671976" cy="2950074"/>
            <a:chOff x="3857138" y="-151910"/>
            <a:chExt cx="1671976" cy="2950074"/>
          </a:xfrm>
        </p:grpSpPr>
        <p:pic>
          <p:nvPicPr>
            <p:cNvPr id="66" name="Picture 65"/>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67" name="Rectangle 66"/>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68" name="Picture 67"/>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69" name="Group 68"/>
          <p:cNvGrpSpPr/>
          <p:nvPr/>
        </p:nvGrpSpPr>
        <p:grpSpPr>
          <a:xfrm>
            <a:off x="8080941" y="1274603"/>
            <a:ext cx="1671976" cy="2950074"/>
            <a:chOff x="3857138" y="-151910"/>
            <a:chExt cx="1671976" cy="2950074"/>
          </a:xfrm>
        </p:grpSpPr>
        <p:pic>
          <p:nvPicPr>
            <p:cNvPr id="70" name="Picture 69"/>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71" name="Rectangle 70"/>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2" name="Picture 71"/>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73" name="Group 72"/>
          <p:cNvGrpSpPr/>
          <p:nvPr/>
        </p:nvGrpSpPr>
        <p:grpSpPr>
          <a:xfrm>
            <a:off x="9869169" y="1274603"/>
            <a:ext cx="1671976" cy="2950074"/>
            <a:chOff x="3857138" y="-151910"/>
            <a:chExt cx="1671976" cy="2950074"/>
          </a:xfrm>
        </p:grpSpPr>
        <p:pic>
          <p:nvPicPr>
            <p:cNvPr id="74" name="Picture 73"/>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75" name="Rectangle 74"/>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7" name="Picture 76"/>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sp>
        <p:nvSpPr>
          <p:cNvPr id="78" name="Rounded Rectangle 77"/>
          <p:cNvSpPr/>
          <p:nvPr/>
        </p:nvSpPr>
        <p:spPr bwMode="auto">
          <a:xfrm>
            <a:off x="8994693" y="2629942"/>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 name="Rounded Rectangle 78"/>
          <p:cNvSpPr/>
          <p:nvPr/>
        </p:nvSpPr>
        <p:spPr bwMode="auto">
          <a:xfrm>
            <a:off x="8194534" y="2624994"/>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 name="Rounded Rectangle 79"/>
          <p:cNvSpPr/>
          <p:nvPr/>
        </p:nvSpPr>
        <p:spPr bwMode="auto">
          <a:xfrm>
            <a:off x="10777631" y="1753546"/>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81" name="Group 80"/>
          <p:cNvGrpSpPr/>
          <p:nvPr/>
        </p:nvGrpSpPr>
        <p:grpSpPr>
          <a:xfrm>
            <a:off x="8194534" y="1731988"/>
            <a:ext cx="1427560" cy="2385378"/>
            <a:chOff x="6371150" y="2709450"/>
            <a:chExt cx="1427560" cy="2385378"/>
          </a:xfrm>
        </p:grpSpPr>
        <p:pic>
          <p:nvPicPr>
            <p:cNvPr id="82" name="Picture 8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83" name="Picture 8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84" name="Picture 8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85" name="Picture 84"/>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86" name="Picture 85"/>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87" name="Picture 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88" name="Group 87"/>
          <p:cNvGrpSpPr/>
          <p:nvPr/>
        </p:nvGrpSpPr>
        <p:grpSpPr>
          <a:xfrm>
            <a:off x="9982762" y="1731988"/>
            <a:ext cx="1427560" cy="2385378"/>
            <a:chOff x="6371150" y="2709450"/>
            <a:chExt cx="1427560" cy="2385378"/>
          </a:xfrm>
        </p:grpSpPr>
        <p:pic>
          <p:nvPicPr>
            <p:cNvPr id="89" name="Picture 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90" name="Picture 8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91" name="Picture 9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92" name="Picture 91"/>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93" name="Picture 92"/>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94" name="Picture 9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95" name="Group 94"/>
          <p:cNvGrpSpPr/>
          <p:nvPr/>
        </p:nvGrpSpPr>
        <p:grpSpPr>
          <a:xfrm>
            <a:off x="8208278" y="2624994"/>
            <a:ext cx="600626" cy="752080"/>
            <a:chOff x="8173259" y="3602456"/>
            <a:chExt cx="600626" cy="752080"/>
          </a:xfrm>
        </p:grpSpPr>
        <p:sp>
          <p:nvSpPr>
            <p:cNvPr id="96" name="Rounded Rectangle 95"/>
            <p:cNvSpPr/>
            <p:nvPr/>
          </p:nvSpPr>
          <p:spPr bwMode="auto">
            <a:xfrm>
              <a:off x="8173259" y="3602456"/>
              <a:ext cx="600626" cy="752080"/>
            </a:xfrm>
            <a:prstGeom prst="roundRect">
              <a:avLst>
                <a:gd name="adj" fmla="val 10276"/>
              </a:avLst>
            </a:prstGeom>
            <a:solidFill>
              <a:srgbClr val="ED1E79"/>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97" name="Picture 96"/>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262809" y="3757835"/>
              <a:ext cx="434829" cy="434829"/>
            </a:xfrm>
            <a:prstGeom prst="rect">
              <a:avLst/>
            </a:prstGeom>
          </p:spPr>
        </p:pic>
      </p:grpSp>
      <p:sp>
        <p:nvSpPr>
          <p:cNvPr id="112" name="Rounded Rectangle 111"/>
          <p:cNvSpPr/>
          <p:nvPr/>
        </p:nvSpPr>
        <p:spPr bwMode="auto">
          <a:xfrm>
            <a:off x="8194534" y="2605097"/>
            <a:ext cx="636754" cy="790047"/>
          </a:xfrm>
          <a:prstGeom prst="roundRect">
            <a:avLst>
              <a:gd name="adj" fmla="val 8320"/>
            </a:avLst>
          </a:prstGeom>
          <a:solidFill>
            <a:srgbClr val="5959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3" name="Rounded Rectangle 112"/>
          <p:cNvSpPr/>
          <p:nvPr/>
        </p:nvSpPr>
        <p:spPr bwMode="auto">
          <a:xfrm>
            <a:off x="6428553" y="1750255"/>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14" name="Group 113"/>
          <p:cNvGrpSpPr/>
          <p:nvPr/>
        </p:nvGrpSpPr>
        <p:grpSpPr>
          <a:xfrm>
            <a:off x="6406169" y="1731988"/>
            <a:ext cx="1427560" cy="2385378"/>
            <a:chOff x="6371150" y="2709450"/>
            <a:chExt cx="1427560" cy="2385378"/>
          </a:xfrm>
        </p:grpSpPr>
        <p:pic>
          <p:nvPicPr>
            <p:cNvPr id="115" name="Picture 1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16" name="Picture 1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17" name="Picture 1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18" name="Picture 117"/>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119" name="Picture 118"/>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20" name="Picture 1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
        <p:nvSpPr>
          <p:cNvPr id="2" name="Oval 1"/>
          <p:cNvSpPr/>
          <p:nvPr/>
        </p:nvSpPr>
        <p:spPr bwMode="auto">
          <a:xfrm>
            <a:off x="1051644" y="3374977"/>
            <a:ext cx="180473" cy="180473"/>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 </a:t>
            </a:r>
          </a:p>
        </p:txBody>
      </p:sp>
      <p:sp>
        <p:nvSpPr>
          <p:cNvPr id="98" name="Oval 97"/>
          <p:cNvSpPr/>
          <p:nvPr/>
        </p:nvSpPr>
        <p:spPr bwMode="auto">
          <a:xfrm>
            <a:off x="1049934" y="3373267"/>
            <a:ext cx="180473" cy="180473"/>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 </a:t>
            </a:r>
          </a:p>
        </p:txBody>
      </p:sp>
      <p:sp>
        <p:nvSpPr>
          <p:cNvPr id="99" name="TextBox 98"/>
          <p:cNvSpPr txBox="1"/>
          <p:nvPr/>
        </p:nvSpPr>
        <p:spPr>
          <a:xfrm>
            <a:off x="7355544" y="4652179"/>
            <a:ext cx="3120174" cy="221599"/>
          </a:xfrm>
          <a:prstGeom prst="rect">
            <a:avLst/>
          </a:prstGeom>
          <a:noFill/>
        </p:spPr>
        <p:txBody>
          <a:bodyPr wrap="square" lIns="0" tIns="0" rIns="0" bIns="0" rtlCol="0">
            <a:spAutoFit/>
          </a:bodyPr>
          <a:lstStyle/>
          <a:p>
            <a:pPr algn="ctr">
              <a:lnSpc>
                <a:spcPct val="80000"/>
              </a:lnSpc>
              <a:spcBef>
                <a:spcPct val="20000"/>
              </a:spcBef>
              <a:buSzPct val="80000"/>
            </a:pPr>
            <a:r>
              <a:rPr lang="en-US" sz="1800" dirty="0" smtClean="0">
                <a:solidFill>
                  <a:srgbClr val="5F5F5F">
                    <a:alpha val="99000"/>
                  </a:srgbClr>
                </a:solidFill>
              </a:rPr>
              <a:t>Microsoft Azure </a:t>
            </a:r>
            <a:r>
              <a:rPr lang="en-US" sz="1800" dirty="0">
                <a:solidFill>
                  <a:srgbClr val="5F5F5F">
                    <a:alpha val="99000"/>
                  </a:srgbClr>
                </a:solidFill>
              </a:rPr>
              <a:t>Storage</a:t>
            </a:r>
          </a:p>
        </p:txBody>
      </p:sp>
      <p:sp>
        <p:nvSpPr>
          <p:cNvPr id="4" name="Title 3"/>
          <p:cNvSpPr>
            <a:spLocks noGrp="1"/>
          </p:cNvSpPr>
          <p:nvPr>
            <p:ph type="title"/>
          </p:nvPr>
        </p:nvSpPr>
        <p:spPr>
          <a:xfrm>
            <a:off x="519112" y="228600"/>
            <a:ext cx="11149013" cy="1495794"/>
          </a:xfrm>
        </p:spPr>
        <p:txBody>
          <a:bodyPr/>
          <a:lstStyle/>
          <a:p>
            <a:r>
              <a:rPr lang="en-US" dirty="0">
                <a:solidFill>
                  <a:srgbClr val="5F5F5F">
                    <a:alpha val="99000"/>
                  </a:srgbClr>
                </a:solidFill>
              </a:rPr>
              <a:t>Continuous storage </a:t>
            </a:r>
            <a:r>
              <a:rPr lang="en-US" dirty="0" smtClean="0">
                <a:solidFill>
                  <a:srgbClr val="5F5F5F">
                    <a:alpha val="99000"/>
                  </a:srgbClr>
                </a:solidFill>
              </a:rPr>
              <a:t>geo-replication</a:t>
            </a:r>
            <a:r>
              <a:rPr lang="en-US" dirty="0">
                <a:solidFill>
                  <a:srgbClr val="5F5F5F">
                    <a:alpha val="99000"/>
                  </a:srgbClr>
                </a:solidFill>
              </a:rPr>
              <a:t/>
            </a:r>
            <a:br>
              <a:rPr lang="en-US" dirty="0">
                <a:solidFill>
                  <a:srgbClr val="5F5F5F">
                    <a:alpha val="99000"/>
                  </a:srgbClr>
                </a:solidFill>
              </a:rPr>
            </a:br>
            <a:endParaRPr lang="en-US" dirty="0"/>
          </a:p>
        </p:txBody>
      </p:sp>
    </p:spTree>
    <p:extLst>
      <p:ext uri="{BB962C8B-B14F-4D97-AF65-F5344CB8AC3E}">
        <p14:creationId xmlns:p14="http://schemas.microsoft.com/office/powerpoint/2010/main" val="207228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par>
                                <p:cTn id="8" presetID="22" presetClass="entr" presetSubtype="8"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500"/>
                                        <p:tgtEl>
                                          <p:spTgt spid="2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fade">
                                      <p:cBhvr>
                                        <p:cTn id="14" dur="500"/>
                                        <p:tgtEl>
                                          <p:spTgt spid="61"/>
                                        </p:tgtEl>
                                      </p:cBhvr>
                                    </p:animEffect>
                                  </p:childTnLst>
                                </p:cTn>
                              </p:par>
                            </p:childTnLst>
                          </p:cTn>
                        </p:par>
                        <p:par>
                          <p:cTn id="15" fill="hold">
                            <p:stCondLst>
                              <p:cond delay="1500"/>
                            </p:stCondLst>
                            <p:childTnLst>
                              <p:par>
                                <p:cTn id="16" presetID="22" presetClass="entr" presetSubtype="4"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down)">
                                      <p:cBhvr>
                                        <p:cTn id="18" dur="500"/>
                                        <p:tgtEl>
                                          <p:spTgt spid="18"/>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339"/>
                                        </p:tgtEl>
                                        <p:attrNameLst>
                                          <p:attrName>style.visibility</p:attrName>
                                        </p:attrNameLst>
                                      </p:cBhvr>
                                      <p:to>
                                        <p:strVal val="visible"/>
                                      </p:to>
                                    </p:set>
                                    <p:animEffect transition="in" filter="fade">
                                      <p:cBhvr>
                                        <p:cTn id="22" dur="250"/>
                                        <p:tgtEl>
                                          <p:spTgt spid="1339"/>
                                        </p:tgtEl>
                                      </p:cBhvr>
                                    </p:animEffect>
                                  </p:childTnLst>
                                </p:cTn>
                              </p:par>
                            </p:childTnLst>
                          </p:cTn>
                        </p:par>
                        <p:par>
                          <p:cTn id="23" fill="hold">
                            <p:stCondLst>
                              <p:cond delay="2250"/>
                            </p:stCondLst>
                            <p:childTnLst>
                              <p:par>
                                <p:cTn id="24" presetID="22" presetClass="entr" presetSubtype="4" fill="hold" grpId="0" nodeType="afterEffect">
                                  <p:stCondLst>
                                    <p:cond delay="0"/>
                                  </p:stCondLst>
                                  <p:childTnLst>
                                    <p:set>
                                      <p:cBhvr>
                                        <p:cTn id="25" dur="1" fill="hold">
                                          <p:stCondLst>
                                            <p:cond delay="0"/>
                                          </p:stCondLst>
                                        </p:cTn>
                                        <p:tgtEl>
                                          <p:spTgt spid="1355"/>
                                        </p:tgtEl>
                                        <p:attrNameLst>
                                          <p:attrName>style.visibility</p:attrName>
                                        </p:attrNameLst>
                                      </p:cBhvr>
                                      <p:to>
                                        <p:strVal val="visible"/>
                                      </p:to>
                                    </p:set>
                                    <p:animEffect transition="in" filter="wipe(down)">
                                      <p:cBhvr>
                                        <p:cTn id="26" dur="500"/>
                                        <p:tgtEl>
                                          <p:spTgt spid="1355"/>
                                        </p:tgtEl>
                                      </p:cBhvr>
                                    </p:animEffect>
                                  </p:childTnLst>
                                </p:cTn>
                              </p:par>
                            </p:childTnLst>
                          </p:cTn>
                        </p:par>
                        <p:par>
                          <p:cTn id="27" fill="hold">
                            <p:stCondLst>
                              <p:cond delay="2750"/>
                            </p:stCondLst>
                            <p:childTnLst>
                              <p:par>
                                <p:cTn id="28" presetID="10" presetClass="entr" presetSubtype="0" fill="hold" grpId="0" nodeType="afterEffect">
                                  <p:stCondLst>
                                    <p:cond delay="0"/>
                                  </p:stCondLst>
                                  <p:childTnLst>
                                    <p:set>
                                      <p:cBhvr>
                                        <p:cTn id="29" dur="1" fill="hold">
                                          <p:stCondLst>
                                            <p:cond delay="0"/>
                                          </p:stCondLst>
                                        </p:cTn>
                                        <p:tgtEl>
                                          <p:spTgt spid="1358"/>
                                        </p:tgtEl>
                                        <p:attrNameLst>
                                          <p:attrName>style.visibility</p:attrName>
                                        </p:attrNameLst>
                                      </p:cBhvr>
                                      <p:to>
                                        <p:strVal val="visible"/>
                                      </p:to>
                                    </p:set>
                                    <p:animEffect transition="in" filter="fade">
                                      <p:cBhvr>
                                        <p:cTn id="30" dur="250"/>
                                        <p:tgtEl>
                                          <p:spTgt spid="1358"/>
                                        </p:tgtEl>
                                      </p:cBhvr>
                                    </p:animEffect>
                                  </p:childTnLst>
                                </p:cTn>
                              </p:par>
                            </p:childTnLst>
                          </p:cTn>
                        </p:par>
                        <p:par>
                          <p:cTn id="31" fill="hold">
                            <p:stCondLst>
                              <p:cond delay="3000"/>
                            </p:stCondLst>
                            <p:childTnLst>
                              <p:par>
                                <p:cTn id="32" presetID="10" presetClass="entr" presetSubtype="0" fill="hold" grpId="0" nodeType="afterEffect">
                                  <p:stCondLst>
                                    <p:cond delay="100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250"/>
                                        <p:tgtEl>
                                          <p:spTgt spid="64"/>
                                        </p:tgtEl>
                                      </p:cBhvr>
                                    </p:animEffect>
                                  </p:childTnLst>
                                </p:cTn>
                              </p:par>
                              <p:par>
                                <p:cTn id="35" presetID="22" presetClass="entr" presetSubtype="8" fill="hold" nodeType="withEffect">
                                  <p:stCondLst>
                                    <p:cond delay="1000"/>
                                  </p:stCondLst>
                                  <p:childTnLst>
                                    <p:set>
                                      <p:cBhvr>
                                        <p:cTn id="36" dur="1" fill="hold">
                                          <p:stCondLst>
                                            <p:cond delay="0"/>
                                          </p:stCondLst>
                                        </p:cTn>
                                        <p:tgtEl>
                                          <p:spTgt spid="1359"/>
                                        </p:tgtEl>
                                        <p:attrNameLst>
                                          <p:attrName>style.visibility</p:attrName>
                                        </p:attrNameLst>
                                      </p:cBhvr>
                                      <p:to>
                                        <p:strVal val="visible"/>
                                      </p:to>
                                    </p:set>
                                    <p:animEffect transition="in" filter="wipe(left)">
                                      <p:cBhvr>
                                        <p:cTn id="37" dur="1000"/>
                                        <p:tgtEl>
                                          <p:spTgt spid="1359"/>
                                        </p:tgtEl>
                                      </p:cBhvr>
                                    </p:animEffect>
                                  </p:childTnLst>
                                </p:cTn>
                              </p:par>
                            </p:childTnLst>
                          </p:cTn>
                        </p:par>
                        <p:par>
                          <p:cTn id="38" fill="hold">
                            <p:stCondLst>
                              <p:cond delay="5000"/>
                            </p:stCondLst>
                            <p:childTnLst>
                              <p:par>
                                <p:cTn id="39" presetID="10" presetClass="entr" presetSubtype="0" fill="hold" grpId="0"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childTnLst>
                          </p:cTn>
                        </p:par>
                        <p:par>
                          <p:cTn id="42" fill="hold">
                            <p:stCondLst>
                              <p:cond delay="5250"/>
                            </p:stCondLst>
                            <p:childTnLst>
                              <p:par>
                                <p:cTn id="43" presetID="10" presetClass="entr" presetSubtype="0" fill="hold" grpId="0" nodeType="after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par>
                                <p:cTn id="46" presetID="63" presetClass="path" presetSubtype="0" repeatCount="indefinite" accel="50000" decel="50000" fill="hold" grpId="1" nodeType="withEffect">
                                  <p:stCondLst>
                                    <p:cond delay="0"/>
                                  </p:stCondLst>
                                  <p:childTnLst>
                                    <p:animMotion origin="layout" path="M -2.5013E-6 4.28406E-6 L 0.29886 4.28406E-6 " pathEditMode="relative" rAng="0" ptsTypes="AA">
                                      <p:cBhvr>
                                        <p:cTn id="47" dur="2000" fill="hold"/>
                                        <p:tgtEl>
                                          <p:spTgt spid="2"/>
                                        </p:tgtEl>
                                        <p:attrNameLst>
                                          <p:attrName>ppt_x</p:attrName>
                                          <p:attrName>ppt_y</p:attrName>
                                        </p:attrNameLst>
                                      </p:cBhvr>
                                      <p:rCtr x="14943" y="0"/>
                                    </p:animMotion>
                                  </p:childTnLst>
                                </p:cTn>
                              </p:par>
                              <p:par>
                                <p:cTn id="48" presetID="10" presetClass="entr" presetSubtype="0" fill="hold" grpId="0" nodeType="withEffect">
                                  <p:stCondLst>
                                    <p:cond delay="500"/>
                                  </p:stCondLst>
                                  <p:childTnLst>
                                    <p:set>
                                      <p:cBhvr>
                                        <p:cTn id="49" dur="1" fill="hold">
                                          <p:stCondLst>
                                            <p:cond delay="0"/>
                                          </p:stCondLst>
                                        </p:cTn>
                                        <p:tgtEl>
                                          <p:spTgt spid="98"/>
                                        </p:tgtEl>
                                        <p:attrNameLst>
                                          <p:attrName>style.visibility</p:attrName>
                                        </p:attrNameLst>
                                      </p:cBhvr>
                                      <p:to>
                                        <p:strVal val="visible"/>
                                      </p:to>
                                    </p:set>
                                    <p:animEffect transition="in" filter="fade">
                                      <p:cBhvr>
                                        <p:cTn id="50" dur="500"/>
                                        <p:tgtEl>
                                          <p:spTgt spid="98"/>
                                        </p:tgtEl>
                                      </p:cBhvr>
                                    </p:animEffect>
                                  </p:childTnLst>
                                </p:cTn>
                              </p:par>
                              <p:par>
                                <p:cTn id="51" presetID="63" presetClass="path" presetSubtype="0" repeatCount="indefinite" accel="50000" decel="50000" fill="hold" grpId="1" nodeType="withEffect">
                                  <p:stCondLst>
                                    <p:cond delay="500"/>
                                  </p:stCondLst>
                                  <p:childTnLst>
                                    <p:animMotion origin="layout" path="M -2.5013E-6 4.28406E-6 L 0.29886 4.28406E-6 " pathEditMode="relative" rAng="0" ptsTypes="AA">
                                      <p:cBhvr>
                                        <p:cTn id="52" dur="2000" fill="hold"/>
                                        <p:tgtEl>
                                          <p:spTgt spid="98"/>
                                        </p:tgtEl>
                                        <p:attrNameLst>
                                          <p:attrName>ppt_x</p:attrName>
                                          <p:attrName>ppt_y</p:attrName>
                                        </p:attrNameLst>
                                      </p:cBhvr>
                                      <p:rCtr x="14943" y="0"/>
                                    </p:animMotion>
                                  </p:childTnLst>
                                </p:cTn>
                              </p:par>
                            </p:childTnLst>
                          </p:cTn>
                        </p:par>
                        <p:par>
                          <p:cTn id="53" fill="hold">
                            <p:stCondLst>
                              <p:cond delay="7750"/>
                            </p:stCondLst>
                            <p:childTnLst>
                              <p:par>
                                <p:cTn id="54" presetID="10" presetClass="entr" presetSubtype="0"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2" grpId="0" animBg="1"/>
      <p:bldP spid="61" grpId="0"/>
      <p:bldP spid="1339" grpId="0" animBg="1"/>
      <p:bldP spid="18" grpId="0" animBg="1"/>
      <p:bldP spid="1355" grpId="0" animBg="1"/>
      <p:bldP spid="1358" grpId="0" animBg="1"/>
      <p:bldP spid="23" grpId="0"/>
      <p:bldP spid="2" grpId="0" animBg="1"/>
      <p:bldP spid="2" grpId="1" animBg="1"/>
      <p:bldP spid="98" grpId="0" animBg="1"/>
      <p:bldP spid="98"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4726503" y="423014"/>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dirty="0" smtClean="0">
                <a:solidFill>
                  <a:schemeClr val="tx1">
                    <a:alpha val="99000"/>
                  </a:schemeClr>
                </a:solidFill>
              </a:rPr>
              <a:t>Web sites </a:t>
            </a:r>
            <a:endParaRPr dirty="0">
              <a:solidFill>
                <a:schemeClr val="tx1">
                  <a:alpha val="99000"/>
                </a:schemeClr>
              </a:solidFill>
            </a:endParaRPr>
          </a:p>
        </p:txBody>
      </p:sp>
      <p:pic>
        <p:nvPicPr>
          <p:cNvPr id="2" name="Picture 1"/>
          <p:cNvPicPr>
            <a:picLocks noChangeAspect="1"/>
          </p:cNvPicPr>
          <p:nvPr/>
        </p:nvPicPr>
        <p:blipFill>
          <a:blip r:embed="rId3">
            <a:duotone>
              <a:prstClr val="black"/>
              <a:schemeClr val="bg2">
                <a:lumMod val="10000"/>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161133" y="684138"/>
            <a:ext cx="2781081" cy="2781081"/>
          </a:xfrm>
          <a:prstGeom prst="rect">
            <a:avLst/>
          </a:prstGeom>
        </p:spPr>
      </p:pic>
      <p:sp>
        <p:nvSpPr>
          <p:cNvPr id="6" name="Content Placeholder 2"/>
          <p:cNvSpPr txBox="1">
            <a:spLocks/>
          </p:cNvSpPr>
          <p:nvPr/>
        </p:nvSpPr>
        <p:spPr>
          <a:xfrm>
            <a:off x="4726503" y="1544859"/>
            <a:ext cx="7315972" cy="1625060"/>
          </a:xfrm>
          <a:prstGeom prst="rect">
            <a:avLst/>
          </a:prstGeom>
        </p:spPr>
        <p:txBody>
          <a:bodyPr vert="horz" wrap="square" lIns="0" tIns="0" rIns="0" bIns="0" rtlCol="0">
            <a:sp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indent="-342900">
              <a:lnSpc>
                <a:spcPct val="100000"/>
              </a:lnSpc>
            </a:pPr>
            <a:r>
              <a:rPr lang="en-US" sz="2400" dirty="0" smtClean="0">
                <a:latin typeface="+mn-lt"/>
              </a:rPr>
              <a:t>Build with .NET, Java, Node.js. PHP or Python</a:t>
            </a:r>
          </a:p>
          <a:p>
            <a:pPr marL="346075" indent="-342900">
              <a:lnSpc>
                <a:spcPct val="100000"/>
              </a:lnSpc>
            </a:pPr>
            <a:r>
              <a:rPr lang="en-US" sz="2400" dirty="0" smtClean="0">
                <a:latin typeface="+mn-lt"/>
              </a:rPr>
              <a:t>Deploy in seconds with TFS/</a:t>
            </a:r>
            <a:r>
              <a:rPr lang="en-US" sz="2400" dirty="0" err="1" smtClean="0">
                <a:latin typeface="+mn-lt"/>
              </a:rPr>
              <a:t>Git</a:t>
            </a:r>
            <a:r>
              <a:rPr lang="en-US" sz="2400" dirty="0" smtClean="0">
                <a:latin typeface="+mn-lt"/>
              </a:rPr>
              <a:t>/FTP/Mercurial/Dropbox</a:t>
            </a:r>
          </a:p>
          <a:p>
            <a:pPr marL="346075" indent="-342900">
              <a:lnSpc>
                <a:spcPct val="100000"/>
              </a:lnSpc>
            </a:pPr>
            <a:r>
              <a:rPr lang="en-US" sz="2400" dirty="0" smtClean="0">
                <a:latin typeface="+mn-lt"/>
              </a:rPr>
              <a:t>Start for free, scale up as your traffic grows</a:t>
            </a:r>
          </a:p>
        </p:txBody>
      </p:sp>
      <p:sp>
        <p:nvSpPr>
          <p:cNvPr id="3" name="TextBox 2"/>
          <p:cNvSpPr txBox="1"/>
          <p:nvPr/>
        </p:nvSpPr>
        <p:spPr>
          <a:xfrm>
            <a:off x="781736" y="3543868"/>
            <a:ext cx="11038901" cy="3127010"/>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dirty="0"/>
              <a:t>You don’t have to worry or think about VMs, servers, or </a:t>
            </a:r>
            <a:r>
              <a:rPr lang="en-US" dirty="0" smtClean="0"/>
              <a:t>infrastructure…   </a:t>
            </a:r>
            <a:endParaRPr lang="en-US" dirty="0"/>
          </a:p>
          <a:p>
            <a:pPr marL="342900" indent="-342900">
              <a:buFont typeface="Arial" panose="020B0604020202020204" pitchFamily="34" charset="0"/>
              <a:buChar char="•"/>
            </a:pPr>
            <a:r>
              <a:rPr lang="en-US" dirty="0" smtClean="0"/>
              <a:t>You </a:t>
            </a:r>
            <a:r>
              <a:rPr lang="en-US" dirty="0"/>
              <a:t>can simply focus on building and deploying HTTP based </a:t>
            </a:r>
            <a:r>
              <a:rPr lang="en-US" dirty="0" smtClean="0"/>
              <a:t>applications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gradFill>
                  <a:gsLst>
                    <a:gs pos="0">
                      <a:srgbClr val="292929">
                        <a:lumMod val="90000"/>
                        <a:lumOff val="10000"/>
                      </a:srgbClr>
                    </a:gs>
                    <a:gs pos="86000">
                      <a:srgbClr val="292929">
                        <a:lumMod val="90000"/>
                        <a:lumOff val="10000"/>
                      </a:srgbClr>
                    </a:gs>
                  </a:gsLst>
                  <a:lin ang="5400000" scaled="0"/>
                </a:gradFill>
              </a:rPr>
              <a:t>Allows </a:t>
            </a:r>
            <a:r>
              <a:rPr lang="en-US" dirty="0">
                <a:gradFill>
                  <a:gsLst>
                    <a:gs pos="0">
                      <a:srgbClr val="292929">
                        <a:lumMod val="90000"/>
                        <a:lumOff val="10000"/>
                      </a:srgbClr>
                    </a:gs>
                    <a:gs pos="86000">
                      <a:srgbClr val="292929">
                        <a:lumMod val="90000"/>
                        <a:lumOff val="10000"/>
                      </a:srgbClr>
                    </a:gs>
                  </a:gsLst>
                  <a:lin ang="5400000" scaled="0"/>
                </a:gradFill>
              </a:rPr>
              <a:t>you to use any tool and any operating system to build these </a:t>
            </a:r>
            <a:r>
              <a:rPr lang="en-US" dirty="0" smtClean="0">
                <a:gradFill>
                  <a:gsLst>
                    <a:gs pos="0">
                      <a:srgbClr val="292929">
                        <a:lumMod val="90000"/>
                        <a:lumOff val="10000"/>
                      </a:srgbClr>
                    </a:gs>
                    <a:gs pos="86000">
                      <a:srgbClr val="292929">
                        <a:lumMod val="90000"/>
                        <a:lumOff val="10000"/>
                      </a:srgbClr>
                    </a:gs>
                  </a:gsLst>
                  <a:lin ang="5400000" scaled="0"/>
                </a:gradFill>
              </a:rPr>
              <a:t>sites including </a:t>
            </a:r>
            <a:r>
              <a:rPr lang="en-US" dirty="0">
                <a:gradFill>
                  <a:gsLst>
                    <a:gs pos="0">
                      <a:srgbClr val="292929">
                        <a:lumMod val="90000"/>
                        <a:lumOff val="10000"/>
                      </a:srgbClr>
                    </a:gs>
                    <a:gs pos="86000">
                      <a:srgbClr val="292929">
                        <a:lumMod val="90000"/>
                        <a:lumOff val="10000"/>
                      </a:srgbClr>
                    </a:gs>
                  </a:gsLst>
                  <a:lin ang="5400000" scaled="0"/>
                </a:gradFill>
              </a:rPr>
              <a:t>Windows, OS X, and </a:t>
            </a:r>
            <a:r>
              <a:rPr lang="en-US" dirty="0" smtClean="0">
                <a:gradFill>
                  <a:gsLst>
                    <a:gs pos="0">
                      <a:srgbClr val="292929">
                        <a:lumMod val="90000"/>
                        <a:lumOff val="10000"/>
                      </a:srgbClr>
                    </a:gs>
                    <a:gs pos="86000">
                      <a:srgbClr val="292929">
                        <a:lumMod val="90000"/>
                        <a:lumOff val="10000"/>
                      </a:srgbClr>
                    </a:gs>
                  </a:gsLst>
                  <a:lin ang="5400000" scaled="0"/>
                </a:gradFill>
              </a:rPr>
              <a:t>Linux</a:t>
            </a:r>
            <a:endParaRPr lang="en-US" dirty="0">
              <a:gradFill>
                <a:gsLst>
                  <a:gs pos="0">
                    <a:srgbClr val="292929">
                      <a:lumMod val="90000"/>
                      <a:lumOff val="10000"/>
                    </a:srgbClr>
                  </a:gs>
                  <a:gs pos="86000">
                    <a:srgbClr val="292929">
                      <a:lumMod val="90000"/>
                      <a:lumOff val="10000"/>
                    </a:srgbClr>
                  </a:gs>
                </a:gsLst>
                <a:lin ang="5400000" scaled="0"/>
              </a:gradFill>
            </a:endParaRPr>
          </a:p>
          <a:p>
            <a:pPr marL="342900" indent="-342900">
              <a:buFont typeface="Arial" panose="020B0604020202020204" pitchFamily="34" charset="0"/>
              <a:buChar char="•"/>
            </a:pPr>
            <a:r>
              <a:rPr lang="en-US" dirty="0" smtClean="0">
                <a:gradFill>
                  <a:gsLst>
                    <a:gs pos="0">
                      <a:srgbClr val="292929">
                        <a:lumMod val="90000"/>
                        <a:lumOff val="10000"/>
                      </a:srgbClr>
                    </a:gs>
                    <a:gs pos="86000">
                      <a:srgbClr val="292929">
                        <a:lumMod val="90000"/>
                        <a:lumOff val="10000"/>
                      </a:srgbClr>
                    </a:gs>
                  </a:gsLst>
                  <a:lin ang="5400000" scaled="0"/>
                </a:gradFill>
              </a:rPr>
              <a:t>Machine instances can be registered with a load balancer and scaled out as needed to additional VMs</a:t>
            </a:r>
            <a:endParaRPr lang="en-US" dirty="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 </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9439336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25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25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250"/>
                                        <p:tgtEl>
                                          <p:spTgt spid="6">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25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250"/>
                                        <p:tgtEl>
                                          <p:spTgt spid="6">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25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25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duotone>
              <a:prstClr val="black"/>
              <a:schemeClr val="bg2">
                <a:lumMod val="10000"/>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40719" y="440421"/>
            <a:ext cx="3066325" cy="3066325"/>
          </a:xfrm>
          <a:prstGeom prst="rect">
            <a:avLst/>
          </a:prstGeom>
        </p:spPr>
      </p:pic>
      <p:sp>
        <p:nvSpPr>
          <p:cNvPr id="5" name="Title 1"/>
          <p:cNvSpPr txBox="1">
            <a:spLocks/>
          </p:cNvSpPr>
          <p:nvPr/>
        </p:nvSpPr>
        <p:spPr>
          <a:xfrm>
            <a:off x="4379661" y="637348"/>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smtClean="0">
                <a:solidFill>
                  <a:schemeClr val="tx1">
                    <a:alpha val="99000"/>
                  </a:schemeClr>
                </a:solidFill>
              </a:rPr>
              <a:t>Cloud services</a:t>
            </a:r>
            <a:endParaRPr lang="en-US" dirty="0">
              <a:solidFill>
                <a:schemeClr val="tx1">
                  <a:alpha val="99000"/>
                </a:schemeClr>
              </a:solidFill>
            </a:endParaRPr>
          </a:p>
        </p:txBody>
      </p:sp>
      <p:sp>
        <p:nvSpPr>
          <p:cNvPr id="6" name="Content Placeholder 2"/>
          <p:cNvSpPr txBox="1">
            <a:spLocks/>
          </p:cNvSpPr>
          <p:nvPr/>
        </p:nvSpPr>
        <p:spPr>
          <a:xfrm>
            <a:off x="4369014" y="1793656"/>
            <a:ext cx="6380162" cy="4136517"/>
          </a:xfrm>
          <a:prstGeom prst="rect">
            <a:avLst/>
          </a:prstGeom>
        </p:spPr>
        <p:txBody>
          <a:bodyPr vert="horz" lIns="0" tIns="0" rIns="0" bIns="0" rtlCol="0">
            <a:sp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indent="-342900">
              <a:lnSpc>
                <a:spcPct val="100000"/>
              </a:lnSpc>
            </a:pPr>
            <a:r>
              <a:rPr lang="en-US" sz="2400" dirty="0"/>
              <a:t>Cloud Services is another model we support for building </a:t>
            </a:r>
            <a:r>
              <a:rPr lang="en-US" sz="2400" dirty="0" smtClean="0"/>
              <a:t>applications</a:t>
            </a:r>
          </a:p>
          <a:p>
            <a:pPr marL="346075" indent="-342900">
              <a:lnSpc>
                <a:spcPct val="100000"/>
              </a:lnSpc>
            </a:pPr>
            <a:endParaRPr lang="en-US" sz="2400" dirty="0" smtClean="0">
              <a:latin typeface="+mn-lt"/>
            </a:endParaRPr>
          </a:p>
          <a:p>
            <a:pPr marL="346075" indent="-342900">
              <a:lnSpc>
                <a:spcPct val="100000"/>
              </a:lnSpc>
            </a:pPr>
            <a:r>
              <a:rPr lang="en-US" sz="2400" dirty="0" smtClean="0">
                <a:latin typeface="+mn-lt"/>
              </a:rPr>
              <a:t>Build highly scalable apps and services</a:t>
            </a:r>
          </a:p>
          <a:p>
            <a:pPr marL="346075" indent="-342900">
              <a:lnSpc>
                <a:spcPct val="100000"/>
              </a:lnSpc>
            </a:pPr>
            <a:endParaRPr lang="en-US" sz="2400" dirty="0" smtClean="0">
              <a:latin typeface="+mn-lt"/>
            </a:endParaRPr>
          </a:p>
          <a:p>
            <a:pPr marL="346075" indent="-342900">
              <a:lnSpc>
                <a:spcPct val="100000"/>
              </a:lnSpc>
            </a:pPr>
            <a:r>
              <a:rPr lang="en-US" sz="2400" dirty="0" smtClean="0"/>
              <a:t>You </a:t>
            </a:r>
            <a:r>
              <a:rPr lang="en-US" sz="2400" dirty="0"/>
              <a:t>might have a combination of front ends, middle tiers, as well as virtual machines running as part of your </a:t>
            </a:r>
            <a:r>
              <a:rPr lang="en-US" sz="2400" dirty="0" smtClean="0"/>
              <a:t>solution</a:t>
            </a:r>
          </a:p>
          <a:p>
            <a:pPr marL="346075" indent="-342900">
              <a:lnSpc>
                <a:spcPct val="100000"/>
              </a:lnSpc>
            </a:pPr>
            <a:endParaRPr lang="en-US" sz="2400" dirty="0" smtClean="0">
              <a:latin typeface="+mn-lt"/>
            </a:endParaRPr>
          </a:p>
          <a:p>
            <a:pPr marL="346075" indent="-342900">
              <a:lnSpc>
                <a:spcPct val="100000"/>
              </a:lnSpc>
            </a:pPr>
            <a:r>
              <a:rPr lang="en-US" sz="2400" dirty="0" smtClean="0">
                <a:latin typeface="+mn-lt"/>
              </a:rPr>
              <a:t>Automated application management</a:t>
            </a:r>
          </a:p>
        </p:txBody>
      </p:sp>
    </p:spTree>
    <p:extLst>
      <p:ext uri="{BB962C8B-B14F-4D97-AF65-F5344CB8AC3E}">
        <p14:creationId xmlns:p14="http://schemas.microsoft.com/office/powerpoint/2010/main" val="16430958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5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25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25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5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250"/>
                                        <p:tgtEl>
                                          <p:spTgt spid="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5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25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fade">
                                      <p:cBhvr>
                                        <p:cTn id="30" dur="25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7" y="893"/>
          <a:ext cx="158709" cy="158709"/>
        </p:xfrm>
        <a:graphic>
          <a:graphicData uri="http://schemas.openxmlformats.org/presentationml/2006/ole">
            <mc:AlternateContent xmlns:mc="http://schemas.openxmlformats.org/markup-compatibility/2006">
              <mc:Choice xmlns:v="urn:schemas-microsoft-com:vml" Requires="v">
                <p:oleObj spid="_x0000_s107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587" y="893"/>
                        <a:ext cx="158709" cy="158709"/>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What is a Cloud Service?</a:t>
            </a:r>
            <a:endParaRPr lang="en-US" dirty="0"/>
          </a:p>
        </p:txBody>
      </p:sp>
      <p:grpSp>
        <p:nvGrpSpPr>
          <p:cNvPr id="3" name="Group 2"/>
          <p:cNvGrpSpPr/>
          <p:nvPr/>
        </p:nvGrpSpPr>
        <p:grpSpPr>
          <a:xfrm>
            <a:off x="519112" y="976498"/>
            <a:ext cx="11155632" cy="3448358"/>
            <a:chOff x="550700" y="1695903"/>
            <a:chExt cx="11155632" cy="4056593"/>
          </a:xfrm>
        </p:grpSpPr>
        <p:sp>
          <p:nvSpPr>
            <p:cNvPr id="5" name="Rectangle 4"/>
            <p:cNvSpPr/>
            <p:nvPr/>
          </p:nvSpPr>
          <p:spPr>
            <a:xfrm>
              <a:off x="550700" y="1695903"/>
              <a:ext cx="11155632" cy="405659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6" name="Rectangle 5"/>
            <p:cNvSpPr/>
            <p:nvPr/>
          </p:nvSpPr>
          <p:spPr bwMode="auto">
            <a:xfrm>
              <a:off x="2472571" y="2983158"/>
              <a:ext cx="3455034" cy="259816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0" name="Rectangle 9"/>
            <p:cNvSpPr/>
            <p:nvPr/>
          </p:nvSpPr>
          <p:spPr bwMode="auto">
            <a:xfrm>
              <a:off x="6096701" y="2983158"/>
              <a:ext cx="3473815" cy="259816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2" name="Content Placeholder 2"/>
            <p:cNvSpPr txBox="1">
              <a:spLocks/>
            </p:cNvSpPr>
            <p:nvPr>
              <p:custDataLst>
                <p:tags r:id="rId4"/>
              </p:custDataLst>
            </p:nvPr>
          </p:nvSpPr>
          <p:spPr>
            <a:xfrm>
              <a:off x="552287" y="1844200"/>
              <a:ext cx="11152775" cy="61539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999" dirty="0">
                  <a:ln>
                    <a:solidFill>
                      <a:srgbClr val="FFFFFF">
                        <a:alpha val="0"/>
                      </a:srgbClr>
                    </a:solidFill>
                  </a:ln>
                  <a:solidFill>
                    <a:srgbClr val="5F5F5F">
                      <a:alpha val="99000"/>
                    </a:srgbClr>
                  </a:solidFill>
                  <a:latin typeface="Segoe UI Light" pitchFamily="34" charset="0"/>
                </a:rPr>
                <a:t>A container of related service roles</a:t>
              </a:r>
              <a:endParaRPr lang="en-US" sz="3199" dirty="0">
                <a:ln>
                  <a:solidFill>
                    <a:srgbClr val="FFFFFF">
                      <a:alpha val="0"/>
                    </a:srgbClr>
                  </a:solidFill>
                </a:ln>
                <a:solidFill>
                  <a:srgbClr val="5F5F5F">
                    <a:alpha val="99000"/>
                  </a:srgbClr>
                </a:solidFill>
                <a:latin typeface="Segoe UI Light" pitchFamily="34" charset="0"/>
              </a:endParaRPr>
            </a:p>
          </p:txBody>
        </p:sp>
        <p:sp>
          <p:nvSpPr>
            <p:cNvPr id="13" name="TextBox 12"/>
            <p:cNvSpPr txBox="1"/>
            <p:nvPr/>
          </p:nvSpPr>
          <p:spPr>
            <a:xfrm>
              <a:off x="2453790" y="3148006"/>
              <a:ext cx="3473815" cy="553854"/>
            </a:xfrm>
            <a:prstGeom prst="rect">
              <a:avLst/>
            </a:prstGeom>
            <a:noFill/>
          </p:spPr>
          <p:txBody>
            <a:bodyPr wrap="square" lIns="0" tIns="0" rIns="0" bIns="0" rtlCol="0">
              <a:spAutoFit/>
            </a:bodyPr>
            <a:lstStyle/>
            <a:p>
              <a:pPr algn="ctr" defTabSz="914089">
                <a:lnSpc>
                  <a:spcPct val="90000"/>
                </a:lnSpc>
                <a:spcBef>
                  <a:spcPct val="20000"/>
                </a:spcBef>
                <a:buSzPct val="80000"/>
              </a:pPr>
              <a:r>
                <a:rPr lang="en-US" sz="3999" dirty="0">
                  <a:solidFill>
                    <a:srgbClr val="FFFFFF">
                      <a:alpha val="99000"/>
                    </a:srgbClr>
                  </a:solidFill>
                  <a:latin typeface="Segoe UI Light" pitchFamily="34" charset="0"/>
                </a:rPr>
                <a:t>Web Role</a:t>
              </a:r>
            </a:p>
          </p:txBody>
        </p:sp>
        <p:sp>
          <p:nvSpPr>
            <p:cNvPr id="14" name="TextBox 13"/>
            <p:cNvSpPr txBox="1"/>
            <p:nvPr/>
          </p:nvSpPr>
          <p:spPr>
            <a:xfrm>
              <a:off x="6096701" y="3148006"/>
              <a:ext cx="3473815" cy="553854"/>
            </a:xfrm>
            <a:prstGeom prst="rect">
              <a:avLst/>
            </a:prstGeom>
            <a:noFill/>
          </p:spPr>
          <p:txBody>
            <a:bodyPr wrap="square" lIns="0" tIns="0" rIns="0" bIns="0" rtlCol="0">
              <a:spAutoFit/>
            </a:bodyPr>
            <a:lstStyle/>
            <a:p>
              <a:pPr algn="ctr" defTabSz="914089">
                <a:lnSpc>
                  <a:spcPct val="90000"/>
                </a:lnSpc>
                <a:spcBef>
                  <a:spcPct val="20000"/>
                </a:spcBef>
                <a:buSzPct val="80000"/>
              </a:pPr>
              <a:r>
                <a:rPr lang="en-US" sz="3999" dirty="0">
                  <a:solidFill>
                    <a:srgbClr val="FFFFFF">
                      <a:alpha val="99000"/>
                    </a:srgbClr>
                  </a:solidFill>
                  <a:latin typeface="Segoe UI Light" pitchFamily="34" charset="0"/>
                </a:rPr>
                <a:t>Worker Role</a:t>
              </a:r>
            </a:p>
          </p:txBody>
        </p:sp>
        <p:sp>
          <p:nvSpPr>
            <p:cNvPr id="17" name="Freeform 62"/>
            <p:cNvSpPr>
              <a:spLocks noEditPoints="1"/>
            </p:cNvSpPr>
            <p:nvPr/>
          </p:nvSpPr>
          <p:spPr bwMode="black">
            <a:xfrm>
              <a:off x="3696091" y="3905206"/>
              <a:ext cx="925772" cy="92553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914089"/>
              <a:endParaRPr lang="en-US" sz="1600" dirty="0">
                <a:solidFill>
                  <a:srgbClr val="292929"/>
                </a:solidFill>
              </a:endParaRPr>
            </a:p>
          </p:txBody>
        </p:sp>
        <p:grpSp>
          <p:nvGrpSpPr>
            <p:cNvPr id="18" name="Group 17"/>
            <p:cNvGrpSpPr/>
            <p:nvPr/>
          </p:nvGrpSpPr>
          <p:grpSpPr bwMode="black">
            <a:xfrm>
              <a:off x="7281781" y="3962016"/>
              <a:ext cx="1103655" cy="897871"/>
              <a:chOff x="5184775" y="225425"/>
              <a:chExt cx="1500188" cy="1220788"/>
            </a:xfrm>
            <a:solidFill>
              <a:srgbClr val="FFFFFF"/>
            </a:solidFill>
          </p:grpSpPr>
          <p:sp>
            <p:nvSpPr>
              <p:cNvPr id="1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089"/>
                <a:endParaRPr lang="en-US" sz="1600" dirty="0">
                  <a:solidFill>
                    <a:srgbClr val="292929"/>
                  </a:solidFill>
                </a:endParaRPr>
              </a:p>
            </p:txBody>
          </p:sp>
          <p:sp>
            <p:nvSpPr>
              <p:cNvPr id="2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089"/>
                <a:endParaRPr lang="en-US" sz="1600" dirty="0">
                  <a:solidFill>
                    <a:srgbClr val="292929"/>
                  </a:solidFill>
                </a:endParaRPr>
              </a:p>
            </p:txBody>
          </p:sp>
          <p:sp>
            <p:nvSpPr>
              <p:cNvPr id="2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089"/>
                <a:endParaRPr lang="en-US" sz="1600" dirty="0">
                  <a:solidFill>
                    <a:srgbClr val="292929"/>
                  </a:solidFill>
                </a:endParaRPr>
              </a:p>
            </p:txBody>
          </p:sp>
        </p:grpSp>
      </p:grpSp>
      <p:sp>
        <p:nvSpPr>
          <p:cNvPr id="7" name="TextBox 6"/>
          <p:cNvSpPr txBox="1"/>
          <p:nvPr/>
        </p:nvSpPr>
        <p:spPr>
          <a:xfrm>
            <a:off x="519112" y="4646005"/>
            <a:ext cx="10106549" cy="1335750"/>
          </a:xfrm>
          <a:prstGeom prst="rect">
            <a:avLst/>
          </a:prstGeom>
          <a:noFill/>
        </p:spPr>
        <p:txBody>
          <a:bodyPr wrap="none" lIns="0" tIns="0" rIns="0" bIns="0" rtlCol="0">
            <a:spAutoFit/>
          </a:bodyPr>
          <a:lstStyle/>
          <a:p>
            <a:pPr>
              <a:lnSpc>
                <a:spcPct val="90000"/>
              </a:lnSpc>
              <a:spcBef>
                <a:spcPct val="20000"/>
              </a:spcBef>
              <a:buSzPct val="80000"/>
            </a:pPr>
            <a:r>
              <a:rPr lang="en-US" sz="2800" dirty="0" smtClean="0">
                <a:gradFill>
                  <a:gsLst>
                    <a:gs pos="0">
                      <a:srgbClr val="292929">
                        <a:lumMod val="90000"/>
                        <a:lumOff val="10000"/>
                      </a:srgbClr>
                    </a:gs>
                    <a:gs pos="86000">
                      <a:srgbClr val="292929">
                        <a:lumMod val="90000"/>
                        <a:lumOff val="10000"/>
                      </a:srgbClr>
                    </a:gs>
                  </a:gsLst>
                  <a:lin ang="5400000" scaled="0"/>
                </a:gradFill>
              </a:rPr>
              <a:t>A design pattern and tool kit for multi-tier applications</a:t>
            </a:r>
          </a:p>
          <a:p>
            <a:pPr marL="457200" indent="-457200">
              <a:lnSpc>
                <a:spcPct val="90000"/>
              </a:lnSpc>
              <a:spcBef>
                <a:spcPct val="20000"/>
              </a:spcBef>
              <a:buSzPct val="80000"/>
              <a:buFont typeface="Arial" panose="020B0604020202020204" pitchFamily="34" charset="0"/>
              <a:buChar char="•"/>
            </a:pPr>
            <a:r>
              <a:rPr lang="en-US" sz="2800" dirty="0" smtClean="0">
                <a:gradFill>
                  <a:gsLst>
                    <a:gs pos="0">
                      <a:srgbClr val="292929">
                        <a:lumMod val="90000"/>
                        <a:lumOff val="10000"/>
                      </a:srgbClr>
                    </a:gs>
                    <a:gs pos="86000">
                      <a:srgbClr val="292929">
                        <a:lumMod val="90000"/>
                        <a:lumOff val="10000"/>
                      </a:srgbClr>
                    </a:gs>
                  </a:gsLst>
                  <a:lin ang="5400000" scaled="0"/>
                </a:gradFill>
              </a:rPr>
              <a:t>Web Roles are web server instances</a:t>
            </a:r>
          </a:p>
          <a:p>
            <a:pPr marL="457200" indent="-457200">
              <a:lnSpc>
                <a:spcPct val="90000"/>
              </a:lnSpc>
              <a:spcBef>
                <a:spcPct val="20000"/>
              </a:spcBef>
              <a:buSzPct val="80000"/>
              <a:buFont typeface="Arial" panose="020B0604020202020204" pitchFamily="34" charset="0"/>
              <a:buChar char="•"/>
            </a:pPr>
            <a:r>
              <a:rPr lang="en-US" sz="2800" dirty="0" smtClean="0">
                <a:gradFill>
                  <a:gsLst>
                    <a:gs pos="0">
                      <a:srgbClr val="292929">
                        <a:lumMod val="90000"/>
                        <a:lumOff val="10000"/>
                      </a:srgbClr>
                    </a:gs>
                    <a:gs pos="86000">
                      <a:srgbClr val="292929">
                        <a:lumMod val="90000"/>
                        <a:lumOff val="10000"/>
                      </a:srgbClr>
                    </a:gs>
                  </a:gsLst>
                  <a:lin ang="5400000" scaled="0"/>
                </a:gradFill>
              </a:rPr>
              <a:t>Worker Roles are the VM that manage computation and data</a:t>
            </a:r>
            <a:endParaRPr lang="en-US" sz="28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00968630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Overview</a:t>
            </a:r>
            <a:endParaRPr lang="en-US" dirty="0"/>
          </a:p>
        </p:txBody>
      </p:sp>
      <p:sp>
        <p:nvSpPr>
          <p:cNvPr id="3" name="Text Placeholder 2"/>
          <p:cNvSpPr>
            <a:spLocks noGrp="1"/>
          </p:cNvSpPr>
          <p:nvPr>
            <p:ph type="body" sz="quarter" idx="10"/>
          </p:nvPr>
        </p:nvSpPr>
        <p:spPr>
          <a:xfrm>
            <a:off x="519112" y="1447799"/>
            <a:ext cx="11149013" cy="4468916"/>
          </a:xfrm>
        </p:spPr>
        <p:txBody>
          <a:bodyPr/>
          <a:lstStyle/>
          <a:p>
            <a:r>
              <a:rPr lang="en-US" sz="3600" dirty="0" smtClean="0"/>
              <a:t>Learning objectives – what you will learn:</a:t>
            </a:r>
          </a:p>
          <a:p>
            <a:pPr marL="574675" indent="-571500">
              <a:buFont typeface="Arial" panose="020B0604020202020204" pitchFamily="34" charset="0"/>
              <a:buChar char="•"/>
            </a:pPr>
            <a:r>
              <a:rPr lang="en-US" sz="2800" dirty="0" smtClean="0"/>
              <a:t>Cloud computing basics</a:t>
            </a:r>
          </a:p>
          <a:p>
            <a:pPr marL="574675" indent="-571500">
              <a:buFont typeface="Arial" panose="020B0604020202020204" pitchFamily="34" charset="0"/>
              <a:buChar char="•"/>
            </a:pPr>
            <a:r>
              <a:rPr lang="en-US" sz="2800" dirty="0" smtClean="0"/>
              <a:t>Patterns and terminology – </a:t>
            </a:r>
            <a:r>
              <a:rPr lang="en-US" sz="2800" dirty="0" err="1" smtClean="0"/>
              <a:t>IaaS</a:t>
            </a:r>
            <a:r>
              <a:rPr lang="en-US" sz="2800" dirty="0" smtClean="0"/>
              <a:t>, </a:t>
            </a:r>
            <a:r>
              <a:rPr lang="en-US" sz="2800" dirty="0" err="1" smtClean="0"/>
              <a:t>PaaS</a:t>
            </a:r>
            <a:r>
              <a:rPr lang="en-US" sz="2800" dirty="0" smtClean="0"/>
              <a:t>, SaaS</a:t>
            </a:r>
          </a:p>
          <a:p>
            <a:pPr marL="574675" indent="-571500">
              <a:buFont typeface="Arial" panose="020B0604020202020204" pitchFamily="34" charset="0"/>
              <a:buChar char="•"/>
            </a:pPr>
            <a:r>
              <a:rPr lang="en-US" sz="2800" dirty="0" smtClean="0"/>
              <a:t>Microsoft Azure basics</a:t>
            </a:r>
          </a:p>
          <a:p>
            <a:pPr marL="1830388" lvl="2" indent="-571500">
              <a:buFont typeface="Arial" panose="020B0604020202020204" pitchFamily="34" charset="0"/>
              <a:buChar char="•"/>
            </a:pPr>
            <a:r>
              <a:rPr lang="en-US" dirty="0" smtClean="0">
                <a:latin typeface="Segoe UI Light" panose="020B0502040204020203" pitchFamily="34" charset="0"/>
                <a:cs typeface="Segoe UI Light" panose="020B0502040204020203" pitchFamily="34" charset="0"/>
              </a:rPr>
              <a:t>Virtual machines</a:t>
            </a:r>
          </a:p>
          <a:p>
            <a:pPr marL="1830388" lvl="2" indent="-571500">
              <a:buFont typeface="Arial" panose="020B0604020202020204" pitchFamily="34" charset="0"/>
              <a:buChar char="•"/>
            </a:pPr>
            <a:r>
              <a:rPr lang="en-US" dirty="0" smtClean="0">
                <a:latin typeface="Segoe UI Light" panose="020B0502040204020203" pitchFamily="34" charset="0"/>
                <a:cs typeface="Segoe UI Light" panose="020B0502040204020203" pitchFamily="34" charset="0"/>
              </a:rPr>
              <a:t>Web sites</a:t>
            </a:r>
          </a:p>
          <a:p>
            <a:pPr marL="1830388" lvl="2" indent="-571500">
              <a:buFont typeface="Arial" panose="020B0604020202020204" pitchFamily="34" charset="0"/>
              <a:buChar char="•"/>
            </a:pPr>
            <a:r>
              <a:rPr lang="en-US" dirty="0" smtClean="0">
                <a:latin typeface="Segoe UI Light" panose="020B0502040204020203" pitchFamily="34" charset="0"/>
                <a:cs typeface="Segoe UI Light" panose="020B0502040204020203" pitchFamily="34" charset="0"/>
              </a:rPr>
              <a:t>Cloud services</a:t>
            </a:r>
          </a:p>
          <a:p>
            <a:pPr marL="1830388" lvl="2" indent="-571500">
              <a:buFont typeface="Arial" panose="020B0604020202020204" pitchFamily="34" charset="0"/>
              <a:buChar char="•"/>
            </a:pPr>
            <a:r>
              <a:rPr lang="en-US" dirty="0" smtClean="0">
                <a:latin typeface="Segoe UI Light" panose="020B0502040204020203" pitchFamily="34" charset="0"/>
                <a:cs typeface="Segoe UI Light" panose="020B0502040204020203" pitchFamily="34" charset="0"/>
              </a:rPr>
              <a:t>Building blocks for applications – storage, messaging, identity, etc.</a:t>
            </a:r>
            <a:br>
              <a:rPr lang="en-US" dirty="0" smtClean="0">
                <a:latin typeface="Segoe UI Light" panose="020B0502040204020203" pitchFamily="34" charset="0"/>
                <a:cs typeface="Segoe UI Light" panose="020B0502040204020203" pitchFamily="34" charset="0"/>
              </a:rPr>
            </a:br>
            <a:endParaRPr lang="en-US" dirty="0" smtClean="0">
              <a:latin typeface="Segoe UI Light" panose="020B0502040204020203" pitchFamily="34" charset="0"/>
              <a:cs typeface="Segoe UI Light" panose="020B0502040204020203" pitchFamily="34" charset="0"/>
            </a:endParaRPr>
          </a:p>
          <a:p>
            <a:pPr marL="574675" indent="-571500">
              <a:buFont typeface="Arial" panose="020B0604020202020204" pitchFamily="34" charset="0"/>
              <a:buChar char="•"/>
            </a:pPr>
            <a:r>
              <a:rPr lang="en-US" sz="2800" dirty="0" smtClean="0"/>
              <a:t>Cloud patterns for research scientists</a:t>
            </a:r>
          </a:p>
        </p:txBody>
      </p:sp>
    </p:spTree>
    <p:extLst>
      <p:ext uri="{BB962C8B-B14F-4D97-AF65-F5344CB8AC3E}">
        <p14:creationId xmlns:p14="http://schemas.microsoft.com/office/powerpoint/2010/main" val="128677868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8169" y="2608711"/>
            <a:ext cx="4763322" cy="1495794"/>
          </a:xfrm>
        </p:spPr>
        <p:txBody>
          <a:bodyPr/>
          <a:lstStyle/>
          <a:p>
            <a:r>
              <a:rPr lang="en-US" dirty="0" smtClean="0"/>
              <a:t>Application</a:t>
            </a:r>
            <a:br>
              <a:rPr lang="en-US" dirty="0" smtClean="0"/>
            </a:br>
            <a:r>
              <a:rPr lang="en-US" dirty="0" smtClean="0"/>
              <a:t>building</a:t>
            </a:r>
            <a:r>
              <a:rPr lang="en-US" dirty="0"/>
              <a:t> </a:t>
            </a:r>
            <a:r>
              <a:rPr lang="en-US" dirty="0" smtClean="0"/>
              <a:t>blocks</a:t>
            </a:r>
            <a:endParaRPr lang="en-US" dirty="0"/>
          </a:p>
        </p:txBody>
      </p:sp>
      <p:grpSp>
        <p:nvGrpSpPr>
          <p:cNvPr id="37" name="Group 36"/>
          <p:cNvGrpSpPr/>
          <p:nvPr/>
        </p:nvGrpSpPr>
        <p:grpSpPr>
          <a:xfrm>
            <a:off x="5674401" y="622717"/>
            <a:ext cx="1896557" cy="1772642"/>
            <a:chOff x="5665775" y="2466267"/>
            <a:chExt cx="1896557" cy="1772642"/>
          </a:xfrm>
        </p:grpSpPr>
        <p:sp>
          <p:nvSpPr>
            <p:cNvPr id="17" name="Rectangle 16"/>
            <p:cNvSpPr/>
            <p:nvPr/>
          </p:nvSpPr>
          <p:spPr bwMode="auto">
            <a:xfrm>
              <a:off x="5665775" y="2466267"/>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Storage</a:t>
              </a: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37675" y="622717"/>
            <a:ext cx="1896557" cy="1772642"/>
            <a:chOff x="1685919" y="596839"/>
            <a:chExt cx="1896557" cy="1772642"/>
          </a:xfrm>
        </p:grpSpPr>
        <p:sp>
          <p:nvSpPr>
            <p:cNvPr id="8" name="Rectangle 7"/>
            <p:cNvSpPr/>
            <p:nvPr/>
          </p:nvSpPr>
          <p:spPr bwMode="auto">
            <a:xfrm>
              <a:off x="1685919" y="59683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dirty="0" err="1" smtClean="0">
                  <a:gradFill>
                    <a:gsLst>
                      <a:gs pos="0">
                        <a:srgbClr val="FFFFFF"/>
                      </a:gs>
                      <a:gs pos="100000">
                        <a:srgbClr val="FFFFFF"/>
                      </a:gs>
                    </a:gsLst>
                    <a:lin ang="5400000" scaled="0"/>
                  </a:gradFill>
                </a:rPr>
                <a:t>HDInsight</a:t>
              </a:r>
              <a:endParaRPr lang="en-US" dirty="0">
                <a:gradFill>
                  <a:gsLst>
                    <a:gs pos="0">
                      <a:srgbClr val="FFFFFF"/>
                    </a:gs>
                    <a:gs pos="100000">
                      <a:srgbClr val="FFFFFF"/>
                    </a:gs>
                  </a:gsLst>
                  <a:lin ang="5400000" scaled="0"/>
                </a:gradFill>
              </a:endParaRP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673977" y="2467965"/>
            <a:ext cx="1896557" cy="1772642"/>
            <a:chOff x="3671322" y="4341709"/>
            <a:chExt cx="1896557" cy="1772642"/>
          </a:xfrm>
        </p:grpSpPr>
        <p:sp>
          <p:nvSpPr>
            <p:cNvPr id="26" name="Rectangle 25"/>
            <p:cNvSpPr/>
            <p:nvPr/>
          </p:nvSpPr>
          <p:spPr bwMode="auto">
            <a:xfrm>
              <a:off x="3671322" y="434170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Caching</a:t>
              </a: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5673978" y="4315831"/>
            <a:ext cx="1896557" cy="1772642"/>
            <a:chOff x="5656726" y="4341709"/>
            <a:chExt cx="1896557" cy="1772642"/>
          </a:xfrm>
        </p:grpSpPr>
        <p:sp>
          <p:nvSpPr>
            <p:cNvPr id="29" name="Rectangle 28"/>
            <p:cNvSpPr/>
            <p:nvPr/>
          </p:nvSpPr>
          <p:spPr bwMode="auto">
            <a:xfrm>
              <a:off x="5656726" y="434170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05827" y="622717"/>
            <a:ext cx="1896557" cy="1772642"/>
            <a:chOff x="3671323" y="596839"/>
            <a:chExt cx="1896557" cy="1772642"/>
          </a:xfrm>
        </p:grpSpPr>
        <p:sp>
          <p:nvSpPr>
            <p:cNvPr id="11" name="Rectangle 10"/>
            <p:cNvSpPr/>
            <p:nvPr/>
          </p:nvSpPr>
          <p:spPr bwMode="auto">
            <a:xfrm>
              <a:off x="3671323" y="59683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Database</a:t>
              </a: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628379" y="2467965"/>
            <a:ext cx="1896557" cy="1772642"/>
            <a:chOff x="9645631" y="2476591"/>
            <a:chExt cx="1896557" cy="1772642"/>
          </a:xfrm>
        </p:grpSpPr>
        <p:sp>
          <p:nvSpPr>
            <p:cNvPr id="23" name="Rectangle 22"/>
            <p:cNvSpPr/>
            <p:nvPr/>
          </p:nvSpPr>
          <p:spPr bwMode="auto">
            <a:xfrm>
              <a:off x="9645631" y="2476591"/>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Identity</a:t>
              </a: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3705827" y="4315831"/>
            <a:ext cx="1896557" cy="1772642"/>
            <a:chOff x="5665775" y="596839"/>
            <a:chExt cx="1896557" cy="1772642"/>
          </a:xfrm>
        </p:grpSpPr>
        <p:sp>
          <p:nvSpPr>
            <p:cNvPr id="14" name="Rectangle 13"/>
            <p:cNvSpPr/>
            <p:nvPr/>
          </p:nvSpPr>
          <p:spPr bwMode="auto">
            <a:xfrm>
              <a:off x="5665775" y="59683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Media</a:t>
              </a: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p:cNvGrpSpPr/>
          <p:nvPr/>
        </p:nvGrpSpPr>
        <p:grpSpPr>
          <a:xfrm>
            <a:off x="7651179" y="2466267"/>
            <a:ext cx="1896557" cy="1772642"/>
            <a:chOff x="7651179" y="2466267"/>
            <a:chExt cx="1896557" cy="1772642"/>
          </a:xfrm>
        </p:grpSpPr>
        <p:sp>
          <p:nvSpPr>
            <p:cNvPr id="20" name="Rectangle 19"/>
            <p:cNvSpPr/>
            <p:nvPr/>
          </p:nvSpPr>
          <p:spPr bwMode="auto">
            <a:xfrm>
              <a:off x="7651179" y="2466267"/>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Messaging</a:t>
              </a: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7651178" y="4315831"/>
            <a:ext cx="1896557" cy="1772642"/>
            <a:chOff x="7651178" y="4341709"/>
            <a:chExt cx="1896557" cy="1772642"/>
          </a:xfrm>
        </p:grpSpPr>
        <p:sp>
          <p:nvSpPr>
            <p:cNvPr id="32" name="Rectangle 31"/>
            <p:cNvSpPr/>
            <p:nvPr/>
          </p:nvSpPr>
          <p:spPr bwMode="auto">
            <a:xfrm>
              <a:off x="7651178" y="434170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Networking</a:t>
              </a:r>
            </a:p>
          </p:txBody>
        </p:sp>
        <p:pic>
          <p:nvPicPr>
            <p:cNvPr id="1034" name="Picture 10" descr="C:\Users\Jonahs\Dropbox\Projects SCOTT\MEET Windows Azure\source\Background\tile-icon-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7659356" y="622717"/>
            <a:ext cx="1896557" cy="1772642"/>
            <a:chOff x="5665775" y="2466267"/>
            <a:chExt cx="1896557" cy="1772642"/>
          </a:xfrm>
        </p:grpSpPr>
        <p:sp>
          <p:nvSpPr>
            <p:cNvPr id="31" name="Rectangle 30"/>
            <p:cNvSpPr/>
            <p:nvPr/>
          </p:nvSpPr>
          <p:spPr bwMode="auto">
            <a:xfrm>
              <a:off x="5665775" y="2466267"/>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Traffic</a:t>
              </a:r>
            </a:p>
          </p:txBody>
        </p:sp>
        <p:pic>
          <p:nvPicPr>
            <p:cNvPr id="3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2299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1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3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3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45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42971" y="252106"/>
            <a:ext cx="9357470" cy="6647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mj-lt"/>
                <a:ea typeface="+mn-ea"/>
                <a:cs typeface="Arial" charset="0"/>
              </a:defRPr>
            </a:lvl1pPr>
          </a:lstStyle>
          <a:p>
            <a:r>
              <a:rPr lang="en-US" sz="4800" dirty="0" smtClean="0"/>
              <a:t>Multiple programming languages</a:t>
            </a:r>
            <a:endParaRPr lang="en-US" sz="4800" dirty="0"/>
          </a:p>
        </p:txBody>
      </p:sp>
      <p:sp>
        <p:nvSpPr>
          <p:cNvPr id="5" name="TextBox 4"/>
          <p:cNvSpPr txBox="1"/>
          <p:nvPr/>
        </p:nvSpPr>
        <p:spPr>
          <a:xfrm>
            <a:off x="987973" y="4435366"/>
            <a:ext cx="11053464" cy="2215991"/>
          </a:xfrm>
          <a:prstGeom prst="rect">
            <a:avLst/>
          </a:prstGeom>
          <a:noFill/>
        </p:spPr>
        <p:txBody>
          <a:bodyPr wrap="square" lIns="0" tIns="0" rIns="0" bIns="0" rtlCol="0">
            <a:spAutoFit/>
          </a:bodyPr>
          <a:lstStyle/>
          <a:p>
            <a:pPr marL="285750" indent="-285750">
              <a:buFont typeface="Arial" pitchFamily="34" charset="0"/>
              <a:buChar char="•"/>
            </a:pPr>
            <a:r>
              <a:rPr lang="en-US" dirty="0" smtClean="0"/>
              <a:t>.NET, Node.js, Java, PHP, Python, Ruby</a:t>
            </a:r>
          </a:p>
          <a:p>
            <a:pPr marL="285750" indent="-285750">
              <a:buFont typeface="Arial" pitchFamily="34" charset="0"/>
              <a:buChar char="•"/>
            </a:pPr>
            <a:endParaRPr lang="en-US" dirty="0"/>
          </a:p>
          <a:p>
            <a:pPr marL="285750" indent="-285750">
              <a:buFont typeface="Arial" pitchFamily="34" charset="0"/>
              <a:buChar char="•"/>
            </a:pPr>
            <a:r>
              <a:rPr lang="en-US" dirty="0"/>
              <a:t>For </a:t>
            </a:r>
            <a:r>
              <a:rPr lang="en-US" dirty="0" smtClean="0"/>
              <a:t>each option we </a:t>
            </a:r>
            <a:r>
              <a:rPr lang="en-US" dirty="0"/>
              <a:t>provide libraries that you can consume that call into the REST APIs  that we expose for the building block </a:t>
            </a:r>
            <a:r>
              <a:rPr lang="en-US" dirty="0" smtClean="0"/>
              <a:t>services </a:t>
            </a:r>
            <a:endParaRPr lang="en-US" dirty="0"/>
          </a:p>
          <a:p>
            <a:pPr marL="285750" indent="-285750">
              <a:buFont typeface="Arial" pitchFamily="34" charset="0"/>
              <a:buChar char="•"/>
            </a:pPr>
            <a:r>
              <a:rPr lang="en-US" dirty="0"/>
              <a:t>You can also call the REST APIs directly</a:t>
            </a:r>
          </a:p>
          <a:p>
            <a:endParaRPr lang="en-US" sz="2400" spc="-70" dirty="0" err="1" smtClean="0">
              <a:gradFill>
                <a:gsLst>
                  <a:gs pos="2917">
                    <a:schemeClr val="tx1"/>
                  </a:gs>
                  <a:gs pos="30000">
                    <a:schemeClr val="tx1"/>
                  </a:gs>
                </a:gsLst>
                <a:lin ang="5400000" scaled="0"/>
              </a:gradFill>
            </a:endParaRPr>
          </a:p>
        </p:txBody>
      </p:sp>
      <p:pic>
        <p:nvPicPr>
          <p:cNvPr id="4" name="图片 3"/>
          <p:cNvPicPr>
            <a:picLocks noChangeAspect="1"/>
          </p:cNvPicPr>
          <p:nvPr/>
        </p:nvPicPr>
        <p:blipFill>
          <a:blip r:embed="rId3"/>
          <a:stretch>
            <a:fillRect/>
          </a:stretch>
        </p:blipFill>
        <p:spPr>
          <a:xfrm>
            <a:off x="2360702" y="1140664"/>
            <a:ext cx="6265714" cy="3083234"/>
          </a:xfrm>
          <a:prstGeom prst="rect">
            <a:avLst/>
          </a:prstGeom>
        </p:spPr>
      </p:pic>
    </p:spTree>
    <p:extLst>
      <p:ext uri="{BB962C8B-B14F-4D97-AF65-F5344CB8AC3E}">
        <p14:creationId xmlns:p14="http://schemas.microsoft.com/office/powerpoint/2010/main" val="375149229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1"/>
          <p:cNvSpPr txBox="1">
            <a:spLocks/>
          </p:cNvSpPr>
          <p:nvPr/>
        </p:nvSpPr>
        <p:spPr>
          <a:xfrm>
            <a:off x="8005619" y="3956050"/>
            <a:ext cx="3933825" cy="182880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mj-lt"/>
                <a:ea typeface="+mn-ea"/>
                <a:cs typeface="Arial" charset="0"/>
              </a:defRPr>
            </a:lvl1pPr>
          </a:lstStyle>
          <a:p>
            <a:r>
              <a:rPr sz="6600">
                <a:solidFill>
                  <a:srgbClr val="5F5F5F">
                    <a:alpha val="99000"/>
                  </a:srgbClr>
                </a:solidFill>
              </a:rPr>
              <a:t>Open </a:t>
            </a:r>
            <a:r>
              <a:rPr lang="en-US" altLang="zh-CN" sz="6600" smtClean="0">
                <a:solidFill>
                  <a:srgbClr val="5F5F5F">
                    <a:alpha val="99000"/>
                  </a:srgbClr>
                </a:solidFill>
              </a:rPr>
              <a:t>S</a:t>
            </a:r>
            <a:r>
              <a:rPr sz="6600" smtClean="0">
                <a:solidFill>
                  <a:srgbClr val="5F5F5F">
                    <a:alpha val="99000"/>
                  </a:srgbClr>
                </a:solidFill>
              </a:rPr>
              <a:t>ource</a:t>
            </a:r>
            <a:endParaRPr sz="6600" dirty="0">
              <a:solidFill>
                <a:srgbClr val="5F5F5F">
                  <a:alpha val="99000"/>
                </a:srgbClr>
              </a:solidFill>
            </a:endParaRPr>
          </a:p>
        </p:txBody>
      </p:sp>
      <p:sp>
        <p:nvSpPr>
          <p:cNvPr id="5" name="Rectangle 4"/>
          <p:cNvSpPr/>
          <p:nvPr/>
        </p:nvSpPr>
        <p:spPr>
          <a:xfrm>
            <a:off x="612648" y="5857103"/>
            <a:ext cx="2739724" cy="369332"/>
          </a:xfrm>
          <a:prstGeom prst="rect">
            <a:avLst/>
          </a:prstGeom>
        </p:spPr>
        <p:txBody>
          <a:bodyPr wrap="none" lIns="0" rIns="0">
            <a:spAutoFit/>
          </a:bodyPr>
          <a:lstStyle/>
          <a:p>
            <a:pPr marL="3175">
              <a:spcAft>
                <a:spcPts val="1200"/>
              </a:spcAft>
            </a:pPr>
            <a:r>
              <a:rPr lang="en-US" sz="1800" dirty="0" smtClean="0">
                <a:solidFill>
                  <a:srgbClr val="5F5F5F">
                    <a:alpha val="99000"/>
                  </a:srgbClr>
                </a:solidFill>
                <a:sym typeface="Wingdings" pitchFamily="2" charset="2"/>
              </a:rPr>
              <a:t> </a:t>
            </a:r>
            <a:r>
              <a:rPr lang="en-US" sz="1800" dirty="0" smtClean="0">
                <a:solidFill>
                  <a:srgbClr val="5F5F5F">
                    <a:alpha val="99000"/>
                  </a:srgbClr>
                </a:solidFill>
              </a:rPr>
              <a:t>http://github.com/azure</a:t>
            </a:r>
            <a:endParaRPr lang="en-US" sz="1800" dirty="0">
              <a:solidFill>
                <a:srgbClr val="5F5F5F">
                  <a:alpha val="99000"/>
                </a:srgbClr>
              </a:solidFill>
            </a:endParaRPr>
          </a:p>
        </p:txBody>
      </p:sp>
      <p:pic>
        <p:nvPicPr>
          <p:cNvPr id="4" name="图片 3"/>
          <p:cNvPicPr>
            <a:picLocks noChangeAspect="1"/>
          </p:cNvPicPr>
          <p:nvPr/>
        </p:nvPicPr>
        <p:blipFill>
          <a:blip r:embed="rId3"/>
          <a:stretch>
            <a:fillRect/>
          </a:stretch>
        </p:blipFill>
        <p:spPr>
          <a:xfrm>
            <a:off x="612648" y="931652"/>
            <a:ext cx="6978597" cy="4636276"/>
          </a:xfrm>
          <a:prstGeom prst="rect">
            <a:avLst/>
          </a:prstGeom>
        </p:spPr>
      </p:pic>
    </p:spTree>
    <p:extLst>
      <p:ext uri="{BB962C8B-B14F-4D97-AF65-F5344CB8AC3E}">
        <p14:creationId xmlns:p14="http://schemas.microsoft.com/office/powerpoint/2010/main" val="118608972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brightnessContrast bright="-62000"/>
                    </a14:imgEffect>
                  </a14:imgLayer>
                </a14:imgProps>
              </a:ext>
              <a:ext uri="{28A0092B-C50C-407E-A947-70E740481C1C}">
                <a14:useLocalDpi xmlns:a14="http://schemas.microsoft.com/office/drawing/2010/main" val="0"/>
              </a:ext>
            </a:extLst>
          </a:blip>
          <a:stretch>
            <a:fillRect/>
          </a:stretch>
        </p:blipFill>
        <p:spPr>
          <a:xfrm>
            <a:off x="936051" y="2180069"/>
            <a:ext cx="3212327" cy="2909990"/>
          </a:xfrm>
          <a:prstGeom prst="rect">
            <a:avLst/>
          </a:prstGeom>
        </p:spPr>
      </p:pic>
      <p:sp>
        <p:nvSpPr>
          <p:cNvPr id="5" name="Title 1"/>
          <p:cNvSpPr txBox="1">
            <a:spLocks/>
          </p:cNvSpPr>
          <p:nvPr/>
        </p:nvSpPr>
        <p:spPr>
          <a:xfrm>
            <a:off x="4307305" y="1091504"/>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dirty="0" smtClean="0">
                <a:solidFill>
                  <a:srgbClr val="5F5F5F">
                    <a:alpha val="99000"/>
                  </a:srgbClr>
                </a:solidFill>
              </a:rPr>
              <a:t>Blob storage</a:t>
            </a:r>
            <a:endParaRPr dirty="0">
              <a:solidFill>
                <a:srgbClr val="5F5F5F">
                  <a:alpha val="99000"/>
                </a:srgbClr>
              </a:solidFill>
            </a:endParaRPr>
          </a:p>
        </p:txBody>
      </p:sp>
      <p:sp>
        <p:nvSpPr>
          <p:cNvPr id="7" name="Content Placeholder 2"/>
          <p:cNvSpPr txBox="1">
            <a:spLocks/>
          </p:cNvSpPr>
          <p:nvPr/>
        </p:nvSpPr>
        <p:spPr>
          <a:xfrm>
            <a:off x="4307305" y="2102218"/>
            <a:ext cx="7146758" cy="4624343"/>
          </a:xfrm>
          <a:prstGeom prst="rect">
            <a:avLst/>
          </a:prstGeom>
        </p:spPr>
        <p:txBody>
          <a:bodyPr vert="horz" wrap="square" lIns="0" tIns="0" rIns="0" bIns="0" rtlCol="0">
            <a:sp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nSpc>
                <a:spcPct val="100000"/>
              </a:lnSpc>
              <a:spcBef>
                <a:spcPts val="0"/>
              </a:spcBef>
              <a:spcAft>
                <a:spcPts val="333"/>
              </a:spcAft>
              <a:buSzTx/>
              <a:defRPr/>
            </a:pPr>
            <a:r>
              <a:rPr lang="en-US" sz="2400" dirty="0" smtClean="0"/>
              <a:t>A </a:t>
            </a:r>
            <a:r>
              <a:rPr lang="en-US" sz="2400" dirty="0"/>
              <a:t>highly available, scalable, and secure file system in the </a:t>
            </a:r>
            <a:r>
              <a:rPr lang="en-US" sz="2400" dirty="0" smtClean="0"/>
              <a:t>cloud </a:t>
            </a:r>
            <a:br>
              <a:rPr lang="en-US" sz="2400" dirty="0" smtClean="0"/>
            </a:br>
            <a:endParaRPr lang="en-US" sz="2400" dirty="0"/>
          </a:p>
          <a:p>
            <a:pPr marL="285750" indent="-285750">
              <a:lnSpc>
                <a:spcPct val="100000"/>
              </a:lnSpc>
              <a:spcBef>
                <a:spcPts val="0"/>
              </a:spcBef>
              <a:spcAft>
                <a:spcPts val="333"/>
              </a:spcAft>
              <a:buSzTx/>
              <a:defRPr/>
            </a:pPr>
            <a:r>
              <a:rPr lang="en-US" sz="2400" dirty="0"/>
              <a:t>S</a:t>
            </a:r>
            <a:r>
              <a:rPr lang="en-US" sz="2400" dirty="0" smtClean="0"/>
              <a:t>tore </a:t>
            </a:r>
            <a:r>
              <a:rPr lang="en-US" sz="2400" dirty="0"/>
              <a:t>any type of </a:t>
            </a:r>
            <a:r>
              <a:rPr lang="en-US" sz="2400" dirty="0" smtClean="0"/>
              <a:t>data</a:t>
            </a:r>
            <a:endParaRPr lang="en-US" sz="2400" dirty="0"/>
          </a:p>
          <a:p>
            <a:pPr marL="285750" indent="-285750">
              <a:lnSpc>
                <a:spcPct val="100000"/>
              </a:lnSpc>
              <a:spcBef>
                <a:spcPts val="0"/>
              </a:spcBef>
              <a:spcAft>
                <a:spcPts val="333"/>
              </a:spcAft>
              <a:buSzTx/>
              <a:defRPr/>
            </a:pPr>
            <a:r>
              <a:rPr lang="en-US" sz="2400" dirty="0"/>
              <a:t>E</a:t>
            </a:r>
            <a:r>
              <a:rPr lang="en-US" sz="2400" dirty="0" smtClean="0"/>
              <a:t>xpose </a:t>
            </a:r>
            <a:r>
              <a:rPr lang="en-US" sz="2400" dirty="0"/>
              <a:t>storage through </a:t>
            </a:r>
            <a:r>
              <a:rPr lang="en-US" sz="2400" dirty="0" smtClean="0"/>
              <a:t>HTTP </a:t>
            </a:r>
            <a:r>
              <a:rPr lang="en-US" sz="2400" dirty="0"/>
              <a:t>URLs and make it public or you can make it </a:t>
            </a:r>
            <a:r>
              <a:rPr lang="en-US" sz="2400" dirty="0" smtClean="0"/>
              <a:t>private  </a:t>
            </a:r>
            <a:endParaRPr lang="en-US" sz="2400" dirty="0"/>
          </a:p>
          <a:p>
            <a:pPr marL="285750" indent="-285750">
              <a:lnSpc>
                <a:spcPct val="100000"/>
              </a:lnSpc>
              <a:spcBef>
                <a:spcPts val="0"/>
              </a:spcBef>
              <a:spcAft>
                <a:spcPts val="333"/>
              </a:spcAft>
              <a:buSzTx/>
              <a:defRPr/>
            </a:pPr>
            <a:r>
              <a:rPr lang="en-US" sz="2400" dirty="0" smtClean="0"/>
              <a:t>Create a </a:t>
            </a:r>
            <a:r>
              <a:rPr lang="en-US" sz="2400" dirty="0"/>
              <a:t>new storage account in a few </a:t>
            </a:r>
            <a:r>
              <a:rPr lang="en-US" sz="2400" dirty="0" smtClean="0"/>
              <a:t>minutes </a:t>
            </a:r>
            <a:endParaRPr lang="en-US" sz="2400" dirty="0"/>
          </a:p>
          <a:p>
            <a:pPr marL="285750" indent="-285750">
              <a:lnSpc>
                <a:spcPct val="100000"/>
              </a:lnSpc>
              <a:spcBef>
                <a:spcPts val="0"/>
              </a:spcBef>
              <a:spcAft>
                <a:spcPts val="333"/>
              </a:spcAft>
              <a:buSzTx/>
              <a:defRPr/>
            </a:pPr>
            <a:r>
              <a:rPr lang="en-US" sz="2400" dirty="0"/>
              <a:t>Continuous geo-replication is enabled by default for storage </a:t>
            </a:r>
            <a:r>
              <a:rPr lang="en-US" sz="2400" dirty="0" smtClean="0"/>
              <a:t>accounts</a:t>
            </a:r>
          </a:p>
          <a:p>
            <a:pPr marL="285750" indent="-285750">
              <a:lnSpc>
                <a:spcPct val="100000"/>
              </a:lnSpc>
              <a:spcBef>
                <a:spcPts val="0"/>
              </a:spcBef>
              <a:spcAft>
                <a:spcPts val="333"/>
              </a:spcAft>
              <a:buSzTx/>
              <a:defRPr/>
            </a:pPr>
            <a:r>
              <a:rPr lang="en-US" sz="2400" dirty="0"/>
              <a:t>Read-Access Geographically redundant </a:t>
            </a:r>
            <a:r>
              <a:rPr lang="en-US" sz="2400" dirty="0" smtClean="0"/>
              <a:t>storage (RA-GRS) is an </a:t>
            </a:r>
            <a:r>
              <a:rPr lang="en-US" sz="2400" dirty="0"/>
              <a:t>eventually consistent copy of the data in the primary storage. </a:t>
            </a:r>
          </a:p>
        </p:txBody>
      </p:sp>
    </p:spTree>
    <p:extLst>
      <p:ext uri="{BB962C8B-B14F-4D97-AF65-F5344CB8AC3E}">
        <p14:creationId xmlns:p14="http://schemas.microsoft.com/office/powerpoint/2010/main" val="2073324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5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250"/>
                                        <p:tgtEl>
                                          <p:spTgt spid="7">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25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250"/>
                                        <p:tgtEl>
                                          <p:spTgt spid="7">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25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fade">
                                      <p:cBhvr>
                                        <p:cTn id="23" dur="250"/>
                                        <p:tgtEl>
                                          <p:spTgt spid="7">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25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fade">
                                      <p:cBhvr>
                                        <p:cTn id="27" dur="250"/>
                                        <p:tgtEl>
                                          <p:spTgt spid="7">
                                            <p:txEl>
                                              <p:pRg st="3" end="3"/>
                                            </p:txEl>
                                          </p:spTgt>
                                        </p:tgtEl>
                                      </p:cBhvr>
                                    </p:animEffect>
                                  </p:childTnLst>
                                </p:cTn>
                              </p:par>
                            </p:childTnLst>
                          </p:cTn>
                        </p:par>
                        <p:par>
                          <p:cTn id="28" fill="hold">
                            <p:stCondLst>
                              <p:cond delay="3000"/>
                            </p:stCondLst>
                            <p:childTnLst>
                              <p:par>
                                <p:cTn id="29" presetID="10" presetClass="entr" presetSubtype="0" fill="hold" grpId="0" nodeType="afterEffect">
                                  <p:stCondLst>
                                    <p:cond delay="250"/>
                                  </p:stCondLst>
                                  <p:childTnLst>
                                    <p:set>
                                      <p:cBhvr>
                                        <p:cTn id="30" dur="1" fill="hold">
                                          <p:stCondLst>
                                            <p:cond delay="0"/>
                                          </p:stCondLst>
                                        </p:cTn>
                                        <p:tgtEl>
                                          <p:spTgt spid="7">
                                            <p:txEl>
                                              <p:pRg st="4" end="4"/>
                                            </p:txEl>
                                          </p:spTgt>
                                        </p:tgtEl>
                                        <p:attrNameLst>
                                          <p:attrName>style.visibility</p:attrName>
                                        </p:attrNameLst>
                                      </p:cBhvr>
                                      <p:to>
                                        <p:strVal val="visible"/>
                                      </p:to>
                                    </p:set>
                                    <p:animEffect transition="in" filter="fade">
                                      <p:cBhvr>
                                        <p:cTn id="31" dur="250"/>
                                        <p:tgtEl>
                                          <p:spTgt spid="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250"/>
                                  </p:stCondLst>
                                  <p:childTnLst>
                                    <p:set>
                                      <p:cBhvr>
                                        <p:cTn id="35" dur="1" fill="hold">
                                          <p:stCondLst>
                                            <p:cond delay="0"/>
                                          </p:stCondLst>
                                        </p:cTn>
                                        <p:tgtEl>
                                          <p:spTgt spid="7">
                                            <p:txEl>
                                              <p:pRg st="5" end="5"/>
                                            </p:txEl>
                                          </p:spTgt>
                                        </p:tgtEl>
                                        <p:attrNameLst>
                                          <p:attrName>style.visibility</p:attrName>
                                        </p:attrNameLst>
                                      </p:cBhvr>
                                      <p:to>
                                        <p:strVal val="visible"/>
                                      </p:to>
                                    </p:set>
                                    <p:animEffect transition="in" filter="fade">
                                      <p:cBhvr>
                                        <p:cTn id="36" dur="25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brightnessContrast bright="-62000"/>
                    </a14:imgEffect>
                  </a14:imgLayer>
                </a14:imgProps>
              </a:ext>
              <a:ext uri="{28A0092B-C50C-407E-A947-70E740481C1C}">
                <a14:useLocalDpi xmlns:a14="http://schemas.microsoft.com/office/drawing/2010/main" val="0"/>
              </a:ext>
            </a:extLst>
          </a:blip>
          <a:stretch>
            <a:fillRect/>
          </a:stretch>
        </p:blipFill>
        <p:spPr>
          <a:xfrm>
            <a:off x="855208" y="1907201"/>
            <a:ext cx="2892488" cy="2892488"/>
          </a:xfrm>
          <a:prstGeom prst="rect">
            <a:avLst/>
          </a:prstGeom>
        </p:spPr>
      </p:pic>
      <p:sp>
        <p:nvSpPr>
          <p:cNvPr id="5" name="Title 1"/>
          <p:cNvSpPr txBox="1">
            <a:spLocks/>
          </p:cNvSpPr>
          <p:nvPr/>
        </p:nvSpPr>
        <p:spPr>
          <a:xfrm>
            <a:off x="4686445" y="1226258"/>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dirty="0" smtClean="0">
                <a:solidFill>
                  <a:srgbClr val="5F5F5F">
                    <a:alpha val="99000"/>
                  </a:srgbClr>
                </a:solidFill>
              </a:rPr>
              <a:t>Service </a:t>
            </a:r>
            <a:r>
              <a:rPr dirty="0">
                <a:solidFill>
                  <a:srgbClr val="5F5F5F">
                    <a:alpha val="99000"/>
                  </a:srgbClr>
                </a:solidFill>
              </a:rPr>
              <a:t>bus</a:t>
            </a:r>
          </a:p>
        </p:txBody>
      </p:sp>
      <p:sp>
        <p:nvSpPr>
          <p:cNvPr id="7" name="Content Placeholder 2"/>
          <p:cNvSpPr txBox="1">
            <a:spLocks/>
          </p:cNvSpPr>
          <p:nvPr/>
        </p:nvSpPr>
        <p:spPr>
          <a:xfrm>
            <a:off x="4675798" y="2362099"/>
            <a:ext cx="6380162" cy="2880789"/>
          </a:xfrm>
          <a:prstGeom prst="rect">
            <a:avLst/>
          </a:prstGeom>
        </p:spPr>
        <p:txBody>
          <a:bodyPr vert="horz" lIns="0" tIns="0" rIns="0" bIns="0" rtlCol="0">
            <a:sp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indent="-342900">
              <a:lnSpc>
                <a:spcPct val="100000"/>
              </a:lnSpc>
            </a:pPr>
            <a:r>
              <a:rPr lang="en-US" sz="2400" dirty="0">
                <a:solidFill>
                  <a:schemeClr val="bg2">
                    <a:lumMod val="10000"/>
                  </a:schemeClr>
                </a:solidFill>
              </a:rPr>
              <a:t>Secure messaging and relay capabilities</a:t>
            </a:r>
          </a:p>
          <a:p>
            <a:pPr marL="346075" indent="-342900">
              <a:lnSpc>
                <a:spcPct val="100000"/>
              </a:lnSpc>
            </a:pPr>
            <a:endParaRPr lang="en-US" sz="2400" dirty="0" smtClean="0">
              <a:solidFill>
                <a:schemeClr val="bg2">
                  <a:lumMod val="10000"/>
                </a:schemeClr>
              </a:solidFill>
            </a:endParaRPr>
          </a:p>
          <a:p>
            <a:pPr marL="346075" indent="-342900">
              <a:lnSpc>
                <a:spcPct val="100000"/>
              </a:lnSpc>
            </a:pPr>
            <a:r>
              <a:rPr lang="en-US" sz="2400" dirty="0" smtClean="0">
                <a:solidFill>
                  <a:schemeClr val="bg2">
                    <a:lumMod val="10000"/>
                  </a:schemeClr>
                </a:solidFill>
              </a:rPr>
              <a:t>Securely integrate </a:t>
            </a:r>
            <a:r>
              <a:rPr lang="en-US" sz="2400" dirty="0">
                <a:solidFill>
                  <a:schemeClr val="bg2">
                    <a:lumMod val="10000"/>
                  </a:schemeClr>
                </a:solidFill>
              </a:rPr>
              <a:t>cloud based solutions with </a:t>
            </a:r>
            <a:r>
              <a:rPr lang="en-US" sz="2400" dirty="0" smtClean="0">
                <a:solidFill>
                  <a:schemeClr val="bg2">
                    <a:lumMod val="10000"/>
                  </a:schemeClr>
                </a:solidFill>
              </a:rPr>
              <a:t>on premise environments</a:t>
            </a:r>
          </a:p>
          <a:p>
            <a:pPr marL="346075" indent="-342900">
              <a:lnSpc>
                <a:spcPct val="100000"/>
              </a:lnSpc>
            </a:pPr>
            <a:r>
              <a:rPr lang="en-US" sz="2400" dirty="0" smtClean="0">
                <a:solidFill>
                  <a:schemeClr val="bg2">
                    <a:lumMod val="10000"/>
                  </a:schemeClr>
                </a:solidFill>
              </a:rPr>
              <a:t>Enable </a:t>
            </a:r>
            <a:r>
              <a:rPr lang="en-US" sz="2400" dirty="0">
                <a:solidFill>
                  <a:schemeClr val="bg2">
                    <a:lumMod val="10000"/>
                  </a:schemeClr>
                </a:solidFill>
              </a:rPr>
              <a:t>loosely coupled </a:t>
            </a:r>
            <a:r>
              <a:rPr lang="en-US" sz="2400" dirty="0" smtClean="0">
                <a:solidFill>
                  <a:schemeClr val="bg2">
                    <a:lumMod val="10000"/>
                  </a:schemeClr>
                </a:solidFill>
              </a:rPr>
              <a:t>solutions</a:t>
            </a:r>
          </a:p>
          <a:p>
            <a:pPr marL="346075" indent="-342900">
              <a:lnSpc>
                <a:spcPct val="100000"/>
              </a:lnSpc>
            </a:pPr>
            <a:r>
              <a:rPr lang="en-US" sz="2400" dirty="0" smtClean="0">
                <a:solidFill>
                  <a:schemeClr val="bg2">
                    <a:lumMod val="10000"/>
                  </a:schemeClr>
                </a:solidFill>
              </a:rPr>
              <a:t>Cross </a:t>
            </a:r>
            <a:r>
              <a:rPr lang="en-US" sz="2400" dirty="0">
                <a:solidFill>
                  <a:schemeClr val="bg2">
                    <a:lumMod val="10000"/>
                  </a:schemeClr>
                </a:solidFill>
              </a:rPr>
              <a:t>platform libraries so you can use service bus from any OS</a:t>
            </a:r>
          </a:p>
        </p:txBody>
      </p:sp>
    </p:spTree>
    <p:extLst>
      <p:ext uri="{BB962C8B-B14F-4D97-AF65-F5344CB8AC3E}">
        <p14:creationId xmlns:p14="http://schemas.microsoft.com/office/powerpoint/2010/main" val="19566137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5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250"/>
                                        <p:tgtEl>
                                          <p:spTgt spid="7">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25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250"/>
                                        <p:tgtEl>
                                          <p:spTgt spid="7">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25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fade">
                                      <p:cBhvr>
                                        <p:cTn id="23" dur="250"/>
                                        <p:tgtEl>
                                          <p:spTgt spid="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25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25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381000"/>
            <a:ext cx="11149013" cy="747897"/>
          </a:xfrm>
        </p:spPr>
        <p:txBody>
          <a:bodyPr/>
          <a:lstStyle/>
          <a:p>
            <a:r>
              <a:rPr lang="en-US" dirty="0" smtClean="0"/>
              <a:t>Microsoft Azure – Application </a:t>
            </a:r>
            <a:r>
              <a:rPr lang="en-US" dirty="0"/>
              <a:t>Scenarios</a:t>
            </a:r>
          </a:p>
        </p:txBody>
      </p:sp>
      <p:sp>
        <p:nvSpPr>
          <p:cNvPr id="3" name="Content Placeholder 2"/>
          <p:cNvSpPr>
            <a:spLocks noGrp="1"/>
          </p:cNvSpPr>
          <p:nvPr>
            <p:ph type="body" sz="quarter" idx="10"/>
          </p:nvPr>
        </p:nvSpPr>
        <p:spPr>
          <a:xfrm>
            <a:off x="1326382" y="1447800"/>
            <a:ext cx="5617029" cy="2700739"/>
          </a:xfrm>
        </p:spPr>
        <p:txBody>
          <a:bodyPr/>
          <a:lstStyle/>
          <a:p>
            <a:pPr>
              <a:lnSpc>
                <a:spcPct val="100000"/>
              </a:lnSpc>
            </a:pPr>
            <a:r>
              <a:rPr lang="en-US" sz="2800" dirty="0" smtClean="0">
                <a:solidFill>
                  <a:srgbClr val="00B0F0">
                    <a:alpha val="99000"/>
                  </a:srgbClr>
                </a:solidFill>
                <a:ea typeface="Segoe UI" pitchFamily="34" charset="0"/>
                <a:cs typeface="Segoe UI" pitchFamily="34" charset="0"/>
              </a:rPr>
              <a:t>Ideal for Applications Needing:</a:t>
            </a:r>
          </a:p>
          <a:p>
            <a:pPr lvl="1">
              <a:lnSpc>
                <a:spcPct val="100000"/>
              </a:lnSpc>
            </a:pPr>
            <a:r>
              <a:rPr lang="en-US" sz="4000" dirty="0" smtClean="0">
                <a:latin typeface="Segoe UI Light" pitchFamily="34" charset="0"/>
              </a:rPr>
              <a:t>Scalability</a:t>
            </a:r>
          </a:p>
          <a:p>
            <a:pPr lvl="1">
              <a:lnSpc>
                <a:spcPct val="100000"/>
              </a:lnSpc>
            </a:pPr>
            <a:r>
              <a:rPr lang="en-US" sz="4000" dirty="0" smtClean="0">
                <a:latin typeface="Segoe UI Light" pitchFamily="34" charset="0"/>
              </a:rPr>
              <a:t>Availability</a:t>
            </a:r>
          </a:p>
          <a:p>
            <a:pPr lvl="1">
              <a:lnSpc>
                <a:spcPct val="100000"/>
              </a:lnSpc>
            </a:pPr>
            <a:r>
              <a:rPr lang="en-US" sz="4000" dirty="0" smtClean="0">
                <a:latin typeface="Segoe UI Light" pitchFamily="34" charset="0"/>
              </a:rPr>
              <a:t>Fault Tolerance</a:t>
            </a:r>
          </a:p>
          <a:p>
            <a:pPr lvl="1">
              <a:lnSpc>
                <a:spcPct val="100000"/>
              </a:lnSpc>
            </a:pPr>
            <a:endParaRPr lang="en-US" dirty="0" smtClean="0"/>
          </a:p>
        </p:txBody>
      </p:sp>
      <p:pic>
        <p:nvPicPr>
          <p:cNvPr id="1026" name="Picture 2" descr="C:\Users\jonahs\Work Documents\Windows Azure Dot Com\03_Designs\Website Dyno Awesome\cut images\IMG_checkitof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52875"/>
            <a:ext cx="2809875" cy="290512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6501284" y="1447800"/>
            <a:ext cx="5486400" cy="3624069"/>
          </a:xfrm>
          <a:prstGeom prst="rect">
            <a:avLst/>
          </a:prstGeom>
        </p:spPr>
        <p:txBody>
          <a:bodyPr vert="horz" wrap="square" lIns="0" tIns="0" rIns="0" bIns="0" rtlCol="0">
            <a:spAutoFit/>
          </a:bodyPr>
          <a:lstStyle>
            <a:lvl1pPr marL="3175" indent="0" algn="l" defTabSz="914325"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25" rtl="0" eaLnBrk="1" latinLnBrk="0" hangingPunct="1">
              <a:lnSpc>
                <a:spcPct val="90000"/>
              </a:lnSpc>
              <a:spcBef>
                <a:spcPts val="0"/>
              </a:spcBef>
              <a:buSzPct val="80000"/>
              <a:buFont typeface="Arial" pitchFamily="34" charset="0"/>
              <a:buNone/>
              <a:defRPr sz="2000" kern="1200" spc="-51" baseline="0">
                <a:gradFill>
                  <a:gsLst>
                    <a:gs pos="0">
                      <a:srgbClr val="595959"/>
                    </a:gs>
                    <a:gs pos="86000">
                      <a:srgbClr val="595959"/>
                    </a:gs>
                  </a:gsLst>
                  <a:lin ang="5400000" scaled="0"/>
                </a:gradFill>
                <a:latin typeface="+mn-lt"/>
                <a:ea typeface="+mn-ea"/>
                <a:cs typeface="+mn-cs"/>
              </a:defRPr>
            </a:lvl2pPr>
            <a:lvl3pPr marL="1258784" indent="-403191" algn="l" defTabSz="914325" rtl="0" eaLnBrk="1" latinLnBrk="0" hangingPunct="1">
              <a:lnSpc>
                <a:spcPct val="90000"/>
              </a:lnSpc>
              <a:spcBef>
                <a:spcPct val="20000"/>
              </a:spcBef>
              <a:buSzPct val="80000"/>
              <a:buFontTx/>
              <a:buBlip>
                <a:blip r:embed="rId4"/>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828" indent="-346046" algn="l" defTabSz="914325"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351" indent="-336522" algn="l" defTabSz="914325"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800" dirty="0" smtClean="0">
                <a:solidFill>
                  <a:srgbClr val="00B0F0">
                    <a:alpha val="99000"/>
                  </a:srgbClr>
                </a:solidFill>
                <a:ea typeface="Segoe UI" pitchFamily="34" charset="0"/>
                <a:cs typeface="Segoe UI" pitchFamily="34" charset="0"/>
              </a:rPr>
              <a:t>Common </a:t>
            </a:r>
            <a:r>
              <a:rPr lang="en-US" sz="2800" dirty="0">
                <a:solidFill>
                  <a:srgbClr val="00B0F0">
                    <a:alpha val="99000"/>
                  </a:srgbClr>
                </a:solidFill>
                <a:ea typeface="Segoe UI" pitchFamily="34" charset="0"/>
                <a:cs typeface="Segoe UI" pitchFamily="34" charset="0"/>
              </a:rPr>
              <a:t>Application </a:t>
            </a:r>
            <a:r>
              <a:rPr lang="en-US" sz="2800" dirty="0" smtClean="0">
                <a:solidFill>
                  <a:srgbClr val="00B0F0">
                    <a:alpha val="99000"/>
                  </a:srgbClr>
                </a:solidFill>
                <a:ea typeface="Segoe UI" pitchFamily="34" charset="0"/>
                <a:cs typeface="Segoe UI" pitchFamily="34" charset="0"/>
              </a:rPr>
              <a:t>Uses:</a:t>
            </a:r>
            <a:endParaRPr lang="en-US" sz="2800" dirty="0">
              <a:solidFill>
                <a:srgbClr val="00B0F0">
                  <a:alpha val="99000"/>
                </a:srgbClr>
              </a:solidFill>
              <a:ea typeface="Segoe UI" pitchFamily="34" charset="0"/>
              <a:cs typeface="Segoe UI" pitchFamily="34" charset="0"/>
            </a:endParaRPr>
          </a:p>
          <a:p>
            <a:pPr lvl="1">
              <a:lnSpc>
                <a:spcPct val="100000"/>
              </a:lnSpc>
            </a:pPr>
            <a:r>
              <a:rPr lang="en-US" sz="4000" dirty="0">
                <a:latin typeface="Segoe UI Light" pitchFamily="34" charset="0"/>
              </a:rPr>
              <a:t>Web Sites</a:t>
            </a:r>
          </a:p>
          <a:p>
            <a:pPr lvl="1">
              <a:lnSpc>
                <a:spcPct val="100000"/>
              </a:lnSpc>
            </a:pPr>
            <a:r>
              <a:rPr lang="en-US" sz="4000" dirty="0">
                <a:latin typeface="Segoe UI Light" pitchFamily="34" charset="0"/>
              </a:rPr>
              <a:t>Compute Intensive apps</a:t>
            </a:r>
          </a:p>
          <a:p>
            <a:pPr lvl="1">
              <a:lnSpc>
                <a:spcPct val="100000"/>
              </a:lnSpc>
            </a:pPr>
            <a:r>
              <a:rPr lang="en-US" sz="4000" dirty="0">
                <a:latin typeface="Segoe UI Light" pitchFamily="34" charset="0"/>
              </a:rPr>
              <a:t>Data Intensive apps</a:t>
            </a:r>
          </a:p>
          <a:p>
            <a:pPr lvl="1">
              <a:lnSpc>
                <a:spcPct val="100000"/>
              </a:lnSpc>
            </a:pPr>
            <a:r>
              <a:rPr lang="en-US" sz="4000" dirty="0">
                <a:latin typeface="Segoe UI Light" pitchFamily="34" charset="0"/>
              </a:rPr>
              <a:t>Device Applications</a:t>
            </a:r>
          </a:p>
          <a:p>
            <a:pPr lvl="1">
              <a:lnSpc>
                <a:spcPct val="100000"/>
              </a:lnSpc>
            </a:pPr>
            <a:endParaRPr lang="en-US" sz="4000" b="1" dirty="0">
              <a:latin typeface="Segoe UI Light" pitchFamily="34" charset="0"/>
            </a:endParaRPr>
          </a:p>
        </p:txBody>
      </p:sp>
    </p:spTree>
    <p:extLst>
      <p:ext uri="{BB962C8B-B14F-4D97-AF65-F5344CB8AC3E}">
        <p14:creationId xmlns:p14="http://schemas.microsoft.com/office/powerpoint/2010/main" val="75545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Patterns for Research Scientists</a:t>
            </a:r>
            <a:endParaRPr lang="en-US" dirty="0"/>
          </a:p>
        </p:txBody>
      </p:sp>
      <p:sp>
        <p:nvSpPr>
          <p:cNvPr id="3" name="Text Placeholder 2"/>
          <p:cNvSpPr>
            <a:spLocks noGrp="1"/>
          </p:cNvSpPr>
          <p:nvPr>
            <p:ph type="body" sz="quarter" idx="10"/>
          </p:nvPr>
        </p:nvSpPr>
        <p:spPr>
          <a:xfrm>
            <a:off x="519112" y="1447799"/>
            <a:ext cx="11149013" cy="4422749"/>
          </a:xfrm>
        </p:spPr>
        <p:txBody>
          <a:bodyPr/>
          <a:lstStyle/>
          <a:p>
            <a:r>
              <a:rPr lang="en-US" dirty="0" smtClean="0"/>
              <a:t>Microsoft Azure Execution Models</a:t>
            </a:r>
          </a:p>
          <a:p>
            <a:pPr marL="574675" indent="-571500">
              <a:buFont typeface="Arial" panose="020B0604020202020204" pitchFamily="34" charset="0"/>
              <a:buChar char="•"/>
            </a:pPr>
            <a:r>
              <a:rPr lang="en-US" dirty="0" smtClean="0"/>
              <a:t>Which should I choose?</a:t>
            </a:r>
          </a:p>
          <a:p>
            <a:pPr marL="1830388" lvl="2" indent="-571500">
              <a:buFont typeface="Arial" panose="020B0604020202020204" pitchFamily="34" charset="0"/>
              <a:buChar char="•"/>
            </a:pPr>
            <a:r>
              <a:rPr lang="en-US" sz="2800" dirty="0" smtClean="0">
                <a:latin typeface="Segoe UI Light" panose="020B0502040204020203" pitchFamily="34" charset="0"/>
                <a:cs typeface="Segoe UI Light" panose="020B0502040204020203" pitchFamily="34" charset="0"/>
              </a:rPr>
              <a:t>Virtual machines – most general solution, </a:t>
            </a:r>
            <a:r>
              <a:rPr lang="en-US" sz="2800" b="1" dirty="0" err="1" smtClean="0">
                <a:latin typeface="Segoe UI Light" panose="020B0502040204020203" pitchFamily="34" charset="0"/>
                <a:cs typeface="Segoe UI Light" panose="020B0502040204020203" pitchFamily="34" charset="0"/>
              </a:rPr>
              <a:t>IaaS</a:t>
            </a:r>
            <a:r>
              <a:rPr lang="en-US" sz="2800" b="1" dirty="0" smtClean="0">
                <a:latin typeface="Segoe UI Light" panose="020B0502040204020203" pitchFamily="34" charset="0"/>
                <a:cs typeface="Segoe UI Light" panose="020B0502040204020203" pitchFamily="34" charset="0"/>
              </a:rPr>
              <a:t> </a:t>
            </a:r>
          </a:p>
          <a:p>
            <a:pPr marL="1830388" lvl="2" indent="-571500">
              <a:buFont typeface="Arial" panose="020B0604020202020204" pitchFamily="34" charset="0"/>
              <a:buChar char="•"/>
            </a:pPr>
            <a:r>
              <a:rPr lang="en-US" sz="2800" dirty="0" smtClean="0">
                <a:latin typeface="Segoe UI Light" panose="020B0502040204020203" pitchFamily="34" charset="0"/>
                <a:cs typeface="Segoe UI Light" panose="020B0502040204020203" pitchFamily="34" charset="0"/>
              </a:rPr>
              <a:t>Web sites – best for simple web hosting, </a:t>
            </a:r>
            <a:r>
              <a:rPr lang="en-US" sz="2800" b="1" dirty="0" smtClean="0">
                <a:latin typeface="Segoe UI Light" panose="020B0502040204020203" pitchFamily="34" charset="0"/>
                <a:cs typeface="Segoe UI Light" panose="020B0502040204020203" pitchFamily="34" charset="0"/>
              </a:rPr>
              <a:t>specific </a:t>
            </a:r>
            <a:r>
              <a:rPr lang="en-US" sz="2800" b="1" dirty="0" err="1" smtClean="0">
                <a:latin typeface="Segoe UI Light" panose="020B0502040204020203" pitchFamily="34" charset="0"/>
                <a:cs typeface="Segoe UI Light" panose="020B0502040204020203" pitchFamily="34" charset="0"/>
              </a:rPr>
              <a:t>PaaS</a:t>
            </a:r>
            <a:endParaRPr lang="en-US" sz="2800" b="1" dirty="0" smtClean="0">
              <a:latin typeface="Segoe UI Light" panose="020B0502040204020203" pitchFamily="34" charset="0"/>
              <a:cs typeface="Segoe UI Light" panose="020B0502040204020203" pitchFamily="34" charset="0"/>
            </a:endParaRPr>
          </a:p>
          <a:p>
            <a:pPr marL="1830388" lvl="2" indent="-571500">
              <a:buFont typeface="Arial" panose="020B0604020202020204" pitchFamily="34" charset="0"/>
              <a:buChar char="•"/>
            </a:pPr>
            <a:r>
              <a:rPr lang="en-US" sz="2800" dirty="0" smtClean="0">
                <a:latin typeface="Segoe UI Light" panose="020B0502040204020203" pitchFamily="34" charset="0"/>
                <a:cs typeface="Segoe UI Light" panose="020B0502040204020203" pitchFamily="34" charset="0"/>
              </a:rPr>
              <a:t>Cloud services – best for sophisticated web solutions, </a:t>
            </a:r>
            <a:r>
              <a:rPr lang="en-US" sz="2800" b="1" dirty="0" smtClean="0">
                <a:latin typeface="Segoe UI Light" panose="020B0502040204020203" pitchFamily="34" charset="0"/>
                <a:cs typeface="Segoe UI Light" panose="020B0502040204020203" pitchFamily="34" charset="0"/>
              </a:rPr>
              <a:t>full </a:t>
            </a:r>
            <a:r>
              <a:rPr lang="en-US" sz="2800" b="1" dirty="0" err="1" smtClean="0">
                <a:latin typeface="Segoe UI Light" panose="020B0502040204020203" pitchFamily="34" charset="0"/>
                <a:cs typeface="Segoe UI Light" panose="020B0502040204020203" pitchFamily="34" charset="0"/>
              </a:rPr>
              <a:t>PaaS</a:t>
            </a:r>
            <a:endParaRPr lang="en-US" sz="2800" b="1" dirty="0" smtClean="0">
              <a:latin typeface="Segoe UI Light" panose="020B0502040204020203" pitchFamily="34" charset="0"/>
              <a:cs typeface="Segoe UI Light" panose="020B0502040204020203" pitchFamily="34" charset="0"/>
            </a:endParaRPr>
          </a:p>
          <a:p>
            <a:pPr marL="574675" lvl="1" indent="-571500">
              <a:buFont typeface="Arial" panose="020B0604020202020204" pitchFamily="34" charset="0"/>
              <a:buChar char="•"/>
            </a:pPr>
            <a:endParaRPr lang="en-US" sz="2800" dirty="0" smtClean="0">
              <a:latin typeface="Segoe UI Light" panose="020B0502040204020203" pitchFamily="34" charset="0"/>
              <a:cs typeface="Segoe UI Light" panose="020B0502040204020203" pitchFamily="34" charset="0"/>
            </a:endParaRPr>
          </a:p>
          <a:p>
            <a:pPr marL="574675" lvl="1" indent="-571500">
              <a:buFont typeface="Arial" panose="020B0604020202020204" pitchFamily="34" charset="0"/>
              <a:buChar char="•"/>
            </a:pPr>
            <a:r>
              <a:rPr lang="en-US" sz="3200" b="1" i="1" dirty="0" smtClean="0">
                <a:latin typeface="Segoe UI Light" panose="020B0502040204020203" pitchFamily="34" charset="0"/>
                <a:cs typeface="Segoe UI Light" panose="020B0502040204020203" pitchFamily="34" charset="0"/>
              </a:rPr>
              <a:t>All </a:t>
            </a:r>
            <a:r>
              <a:rPr lang="en-US" sz="3200" b="1" i="1" dirty="0">
                <a:latin typeface="Segoe UI Light" panose="020B0502040204020203" pitchFamily="34" charset="0"/>
                <a:cs typeface="Segoe UI Light" panose="020B0502040204020203" pitchFamily="34" charset="0"/>
              </a:rPr>
              <a:t>three </a:t>
            </a:r>
            <a:r>
              <a:rPr lang="en-US" sz="3200" b="1" i="1" dirty="0" smtClean="0">
                <a:latin typeface="Segoe UI Light" panose="020B0502040204020203" pitchFamily="34" charset="0"/>
                <a:cs typeface="Segoe UI Light" panose="020B0502040204020203" pitchFamily="34" charset="0"/>
              </a:rPr>
              <a:t>let </a:t>
            </a:r>
            <a:r>
              <a:rPr lang="en-US" sz="3200" b="1" i="1" dirty="0">
                <a:latin typeface="Segoe UI Light" panose="020B0502040204020203" pitchFamily="34" charset="0"/>
                <a:cs typeface="Segoe UI Light" panose="020B0502040204020203" pitchFamily="34" charset="0"/>
              </a:rPr>
              <a:t>you build scalable, reliable applications in the cloud. </a:t>
            </a:r>
            <a:r>
              <a:rPr lang="en-US" sz="3200" b="1" i="1" dirty="0" smtClean="0">
                <a:latin typeface="Segoe UI Light" panose="020B0502040204020203" pitchFamily="34" charset="0"/>
                <a:cs typeface="Segoe UI Light" panose="020B0502040204020203" pitchFamily="34" charset="0"/>
              </a:rPr>
              <a:t>Which you use depends </a:t>
            </a:r>
            <a:r>
              <a:rPr lang="en-US" sz="3200" b="1" i="1" dirty="0">
                <a:latin typeface="Segoe UI Light" panose="020B0502040204020203" pitchFamily="34" charset="0"/>
                <a:cs typeface="Segoe UI Light" panose="020B0502040204020203" pitchFamily="34" charset="0"/>
              </a:rPr>
              <a:t>on what you’re trying to do.</a:t>
            </a:r>
          </a:p>
          <a:p>
            <a:pPr marL="574675" lvl="1" indent="-571500">
              <a:buFont typeface="Arial" panose="020B0604020202020204" pitchFamily="34" charset="0"/>
              <a:buChar char="•"/>
            </a:pPr>
            <a:endParaRPr lang="en-US" sz="2800" dirty="0" smtClean="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2063665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Patterns for Research Scientists</a:t>
            </a:r>
            <a:endParaRPr lang="en-US" dirty="0"/>
          </a:p>
        </p:txBody>
      </p:sp>
      <p:sp>
        <p:nvSpPr>
          <p:cNvPr id="3" name="Text Placeholder 2"/>
          <p:cNvSpPr>
            <a:spLocks noGrp="1"/>
          </p:cNvSpPr>
          <p:nvPr>
            <p:ph type="body" sz="quarter" idx="10"/>
          </p:nvPr>
        </p:nvSpPr>
        <p:spPr>
          <a:xfrm>
            <a:off x="519112" y="1447799"/>
            <a:ext cx="4988309" cy="3176254"/>
          </a:xfrm>
        </p:spPr>
        <p:txBody>
          <a:bodyPr/>
          <a:lstStyle/>
          <a:p>
            <a:r>
              <a:rPr lang="en-US" sz="2800" dirty="0" smtClean="0"/>
              <a:t>Microsoft Azure Virtual Machines </a:t>
            </a:r>
            <a:br>
              <a:rPr lang="en-US" sz="2800" dirty="0" smtClean="0"/>
            </a:br>
            <a:r>
              <a:rPr lang="en-US" sz="2800" dirty="0" smtClean="0"/>
              <a:t>– when to use:</a:t>
            </a:r>
          </a:p>
          <a:p>
            <a:pPr marL="574675" indent="-571500">
              <a:buFont typeface="Arial" panose="020B0604020202020204" pitchFamily="34" charset="0"/>
              <a:buChar char="•"/>
            </a:pPr>
            <a:r>
              <a:rPr lang="en-US" sz="2800" dirty="0" err="1" smtClean="0"/>
              <a:t>IaaS</a:t>
            </a:r>
            <a:r>
              <a:rPr lang="en-US" sz="2800" dirty="0" smtClean="0"/>
              <a:t> – infrastructure as a service</a:t>
            </a:r>
          </a:p>
          <a:p>
            <a:pPr marL="574675" indent="-571500">
              <a:buFont typeface="Arial" panose="020B0604020202020204" pitchFamily="34" charset="0"/>
              <a:buChar char="•"/>
            </a:pPr>
            <a:r>
              <a:rPr lang="en-US" sz="2800" dirty="0" smtClean="0"/>
              <a:t>If you need Linux persistent VMs</a:t>
            </a:r>
          </a:p>
          <a:p>
            <a:pPr marL="574675" indent="-571500">
              <a:buFont typeface="Arial" panose="020B0604020202020204" pitchFamily="34" charset="0"/>
              <a:buChar char="•"/>
            </a:pPr>
            <a:r>
              <a:rPr lang="en-US" sz="2800" dirty="0" smtClean="0"/>
              <a:t>Extending your own infrastructure into the cloud</a:t>
            </a:r>
          </a:p>
          <a:p>
            <a:pPr marL="574675" indent="-571500">
              <a:buFont typeface="Arial" panose="020B0604020202020204" pitchFamily="34" charset="0"/>
              <a:buChar char="•"/>
            </a:pPr>
            <a:r>
              <a:rPr lang="en-US" sz="2800" dirty="0" smtClean="0"/>
              <a:t>Disaster recovery</a:t>
            </a:r>
          </a:p>
        </p:txBody>
      </p:sp>
      <p:pic>
        <p:nvPicPr>
          <p:cNvPr id="4" name="Picture 3"/>
          <p:cNvPicPr>
            <a:picLocks noChangeAspect="1"/>
          </p:cNvPicPr>
          <p:nvPr/>
        </p:nvPicPr>
        <p:blipFill>
          <a:blip r:embed="rId3"/>
          <a:stretch>
            <a:fillRect/>
          </a:stretch>
        </p:blipFill>
        <p:spPr>
          <a:xfrm>
            <a:off x="5646419" y="1711145"/>
            <a:ext cx="5610225" cy="3152775"/>
          </a:xfrm>
          <a:prstGeom prst="rect">
            <a:avLst/>
          </a:prstGeom>
        </p:spPr>
      </p:pic>
    </p:spTree>
    <p:extLst>
      <p:ext uri="{BB962C8B-B14F-4D97-AF65-F5344CB8AC3E}">
        <p14:creationId xmlns:p14="http://schemas.microsoft.com/office/powerpoint/2010/main" val="95960331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Patterns for Research Scientists</a:t>
            </a:r>
            <a:endParaRPr lang="en-US" dirty="0"/>
          </a:p>
        </p:txBody>
      </p:sp>
      <p:sp>
        <p:nvSpPr>
          <p:cNvPr id="7" name="Text Placeholder 2"/>
          <p:cNvSpPr>
            <a:spLocks noGrp="1"/>
          </p:cNvSpPr>
          <p:nvPr>
            <p:ph type="body" sz="quarter" idx="10"/>
          </p:nvPr>
        </p:nvSpPr>
        <p:spPr>
          <a:xfrm>
            <a:off x="519113" y="1447799"/>
            <a:ext cx="4459288" cy="4118050"/>
          </a:xfrm>
        </p:spPr>
        <p:txBody>
          <a:bodyPr/>
          <a:lstStyle/>
          <a:p>
            <a:r>
              <a:rPr lang="en-US" sz="2400" dirty="0" smtClean="0"/>
              <a:t>Microsoft Azure Web Sites</a:t>
            </a:r>
            <a:br>
              <a:rPr lang="en-US" sz="2400" dirty="0" smtClean="0"/>
            </a:br>
            <a:r>
              <a:rPr lang="en-US" sz="2400" dirty="0" smtClean="0"/>
              <a:t>– when to use:</a:t>
            </a:r>
          </a:p>
          <a:p>
            <a:pPr marL="574675" indent="-571500">
              <a:buFont typeface="Arial" panose="020B0604020202020204" pitchFamily="34" charset="0"/>
              <a:buChar char="•"/>
            </a:pPr>
            <a:r>
              <a:rPr lang="en-US" sz="2400" dirty="0" smtClean="0"/>
              <a:t>Simple web sites</a:t>
            </a:r>
          </a:p>
          <a:p>
            <a:pPr marL="574675" indent="-571500">
              <a:buFont typeface="Arial" panose="020B0604020202020204" pitchFamily="34" charset="0"/>
              <a:buChar char="•"/>
            </a:pPr>
            <a:r>
              <a:rPr lang="en-US" sz="2400" dirty="0"/>
              <a:t>E</a:t>
            </a:r>
            <a:r>
              <a:rPr lang="en-US" sz="2400" dirty="0" smtClean="0"/>
              <a:t>asy </a:t>
            </a:r>
            <a:r>
              <a:rPr lang="en-US" sz="2400" dirty="0"/>
              <a:t>and fast </a:t>
            </a:r>
            <a:r>
              <a:rPr lang="en-US" sz="2400" dirty="0" smtClean="0"/>
              <a:t>– site </a:t>
            </a:r>
            <a:r>
              <a:rPr lang="en-US" sz="2400" dirty="0"/>
              <a:t>in seconds</a:t>
            </a:r>
          </a:p>
          <a:p>
            <a:pPr marL="574675" indent="-571500">
              <a:buFont typeface="Arial" panose="020B0604020202020204" pitchFamily="34" charset="0"/>
              <a:buChar char="•"/>
            </a:pPr>
            <a:r>
              <a:rPr lang="en-US" sz="2400" dirty="0" smtClean="0"/>
              <a:t>Built on Microsoft Azure cloud services to create a </a:t>
            </a:r>
            <a:r>
              <a:rPr lang="en-US" sz="2400" dirty="0" err="1" smtClean="0"/>
              <a:t>PaaS</a:t>
            </a:r>
            <a:r>
              <a:rPr lang="en-US" sz="2400" dirty="0" smtClean="0"/>
              <a:t> optimized for web applications</a:t>
            </a:r>
          </a:p>
          <a:p>
            <a:pPr marL="574675" indent="-571500">
              <a:buFont typeface="Arial" panose="020B0604020202020204" pitchFamily="34" charset="0"/>
              <a:buChar char="•"/>
            </a:pPr>
            <a:r>
              <a:rPr lang="en-US" sz="2400" dirty="0" smtClean="0"/>
              <a:t>Many web applications, frameworks and templates readily available as building blocks</a:t>
            </a:r>
            <a:r>
              <a:rPr lang="en-US" sz="2400" dirty="0"/>
              <a:t>, e.g. Joomla, WordPress, </a:t>
            </a:r>
            <a:r>
              <a:rPr lang="en-US" sz="2400" dirty="0" smtClean="0"/>
              <a:t>Drupal, etc.</a:t>
            </a:r>
          </a:p>
        </p:txBody>
      </p:sp>
      <p:pic>
        <p:nvPicPr>
          <p:cNvPr id="4" name="Picture 3"/>
          <p:cNvPicPr>
            <a:picLocks noChangeAspect="1"/>
          </p:cNvPicPr>
          <p:nvPr/>
        </p:nvPicPr>
        <p:blipFill>
          <a:blip r:embed="rId3"/>
          <a:stretch>
            <a:fillRect/>
          </a:stretch>
        </p:blipFill>
        <p:spPr>
          <a:xfrm>
            <a:off x="5646578" y="1532271"/>
            <a:ext cx="5629275" cy="2819400"/>
          </a:xfrm>
          <a:prstGeom prst="rect">
            <a:avLst/>
          </a:prstGeom>
        </p:spPr>
      </p:pic>
    </p:spTree>
    <p:extLst>
      <p:ext uri="{BB962C8B-B14F-4D97-AF65-F5344CB8AC3E}">
        <p14:creationId xmlns:p14="http://schemas.microsoft.com/office/powerpoint/2010/main" val="319783250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Patterns for Research Scientists</a:t>
            </a:r>
            <a:endParaRPr lang="en-US" dirty="0"/>
          </a:p>
        </p:txBody>
      </p:sp>
      <p:sp>
        <p:nvSpPr>
          <p:cNvPr id="5" name="Text Placeholder 2"/>
          <p:cNvSpPr>
            <a:spLocks noGrp="1"/>
          </p:cNvSpPr>
          <p:nvPr>
            <p:ph type="body" sz="quarter" idx="10"/>
          </p:nvPr>
        </p:nvSpPr>
        <p:spPr>
          <a:xfrm>
            <a:off x="519113" y="1285240"/>
            <a:ext cx="5292407" cy="5013680"/>
          </a:xfrm>
        </p:spPr>
        <p:txBody>
          <a:bodyPr/>
          <a:lstStyle/>
          <a:p>
            <a:r>
              <a:rPr lang="en-US" sz="2400" dirty="0" smtClean="0"/>
              <a:t>Microsoft Azure Cloud Services </a:t>
            </a:r>
            <a:br>
              <a:rPr lang="en-US" sz="2400" dirty="0" smtClean="0"/>
            </a:br>
            <a:r>
              <a:rPr lang="en-US" sz="2400" dirty="0" smtClean="0"/>
              <a:t>– when to use:</a:t>
            </a:r>
          </a:p>
          <a:p>
            <a:pPr marL="574675" indent="-571500">
              <a:buFont typeface="Arial" panose="020B0604020202020204" pitchFamily="34" charset="0"/>
              <a:buChar char="•"/>
            </a:pPr>
            <a:r>
              <a:rPr lang="en-US" sz="2400" dirty="0" smtClean="0"/>
              <a:t>Full </a:t>
            </a:r>
            <a:r>
              <a:rPr lang="en-US" sz="2400" dirty="0" err="1" smtClean="0"/>
              <a:t>PaaS</a:t>
            </a:r>
            <a:r>
              <a:rPr lang="en-US" sz="2400" dirty="0" smtClean="0"/>
              <a:t> – platform as a service</a:t>
            </a:r>
          </a:p>
          <a:p>
            <a:pPr marL="574675" indent="-571500">
              <a:buFont typeface="Arial" panose="020B0604020202020204" pitchFamily="34" charset="0"/>
              <a:buChar char="•"/>
            </a:pPr>
            <a:r>
              <a:rPr lang="en-US" sz="2400" dirty="0" smtClean="0"/>
              <a:t>VM web roles for web services</a:t>
            </a:r>
          </a:p>
          <a:p>
            <a:pPr marL="574675" indent="-571500">
              <a:buFont typeface="Arial" panose="020B0604020202020204" pitchFamily="34" charset="0"/>
              <a:buChar char="•"/>
            </a:pPr>
            <a:r>
              <a:rPr lang="en-US" sz="2400" dirty="0" smtClean="0"/>
              <a:t>VM worker roles for processing </a:t>
            </a:r>
          </a:p>
          <a:p>
            <a:pPr marL="574675" indent="-571500">
              <a:buFont typeface="Arial" panose="020B0604020202020204" pitchFamily="34" charset="0"/>
              <a:buChar char="•"/>
            </a:pPr>
            <a:r>
              <a:rPr lang="en-US" sz="2400" dirty="0" smtClean="0"/>
              <a:t>Application uses a combination of roles</a:t>
            </a:r>
          </a:p>
          <a:p>
            <a:pPr marL="574675" indent="-571500">
              <a:buFont typeface="Arial" panose="020B0604020202020204" pitchFamily="34" charset="0"/>
              <a:buChar char="•"/>
            </a:pPr>
            <a:r>
              <a:rPr lang="en-US" sz="2400" dirty="0" smtClean="0"/>
              <a:t>Unlike Microsoft Azure web sites: admin access, separate staging and production, flexible connectivity, remote desktop access to VMs</a:t>
            </a:r>
          </a:p>
          <a:p>
            <a:pPr marL="574675" indent="-571500">
              <a:buFont typeface="Arial" panose="020B0604020202020204" pitchFamily="34" charset="0"/>
              <a:buChar char="•"/>
            </a:pPr>
            <a:r>
              <a:rPr lang="en-US" sz="2400" dirty="0" smtClean="0"/>
              <a:t>Unlike Microsoft Azure VMs: OS updates handled for you, lower operations overhead</a:t>
            </a:r>
          </a:p>
        </p:txBody>
      </p:sp>
      <p:pic>
        <p:nvPicPr>
          <p:cNvPr id="6" name="Picture 5"/>
          <p:cNvPicPr>
            <a:picLocks noChangeAspect="1"/>
          </p:cNvPicPr>
          <p:nvPr/>
        </p:nvPicPr>
        <p:blipFill>
          <a:blip r:embed="rId3"/>
          <a:stretch>
            <a:fillRect/>
          </a:stretch>
        </p:blipFill>
        <p:spPr>
          <a:xfrm>
            <a:off x="6048375" y="1698625"/>
            <a:ext cx="5619750" cy="2647950"/>
          </a:xfrm>
          <a:prstGeom prst="rect">
            <a:avLst/>
          </a:prstGeom>
        </p:spPr>
      </p:pic>
    </p:spTree>
    <p:extLst>
      <p:ext uri="{BB962C8B-B14F-4D97-AF65-F5344CB8AC3E}">
        <p14:creationId xmlns:p14="http://schemas.microsoft.com/office/powerpoint/2010/main" val="328690622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4485" y="1436020"/>
            <a:ext cx="8193639" cy="4893647"/>
          </a:xfrm>
        </p:spPr>
        <p:txBody>
          <a:bodyPr/>
          <a:lstStyle/>
          <a:p>
            <a:pPr lvl="0"/>
            <a:r>
              <a:rPr lang="en-US" sz="4000" dirty="0" smtClean="0"/>
              <a:t>Cloud Computing Introduction</a:t>
            </a:r>
          </a:p>
          <a:p>
            <a:pPr lvl="0"/>
            <a:r>
              <a:rPr lang="en-US" sz="4000" dirty="0" smtClean="0"/>
              <a:t>Microsoft Azure </a:t>
            </a:r>
            <a:r>
              <a:rPr lang="en-US" sz="4000" dirty="0"/>
              <a:t>Overview</a:t>
            </a:r>
          </a:p>
          <a:p>
            <a:pPr lvl="0"/>
            <a:r>
              <a:rPr lang="en-US" sz="4000" dirty="0" smtClean="0"/>
              <a:t>Microsoft Azure </a:t>
            </a:r>
            <a:r>
              <a:rPr lang="en-US" sz="4000" dirty="0"/>
              <a:t>Websites </a:t>
            </a:r>
          </a:p>
          <a:p>
            <a:pPr lvl="0"/>
            <a:r>
              <a:rPr lang="en-US" sz="4000" dirty="0" smtClean="0"/>
              <a:t>Microsoft Azure Virtual Machines (VMs)</a:t>
            </a:r>
            <a:endParaRPr lang="en-US" sz="4000" dirty="0"/>
          </a:p>
          <a:p>
            <a:pPr lvl="0"/>
            <a:r>
              <a:rPr lang="en-US" sz="4000" dirty="0" smtClean="0"/>
              <a:t>Microsoft Azure </a:t>
            </a:r>
            <a:r>
              <a:rPr lang="en-US" sz="4000" dirty="0"/>
              <a:t>Storage </a:t>
            </a:r>
          </a:p>
          <a:p>
            <a:pPr lvl="0"/>
            <a:r>
              <a:rPr lang="en-US" sz="4000" dirty="0" smtClean="0"/>
              <a:t>Microsoft Azure </a:t>
            </a:r>
            <a:r>
              <a:rPr lang="en-US" sz="4000" dirty="0"/>
              <a:t>Cloud Services </a:t>
            </a:r>
            <a:endParaRPr lang="en-US" sz="3999" dirty="0" smtClean="0"/>
          </a:p>
        </p:txBody>
      </p:sp>
    </p:spTree>
    <p:extLst>
      <p:ext uri="{BB962C8B-B14F-4D97-AF65-F5344CB8AC3E}">
        <p14:creationId xmlns:p14="http://schemas.microsoft.com/office/powerpoint/2010/main" val="260850818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275070" y="4444313"/>
            <a:ext cx="5629275" cy="2143125"/>
          </a:xfrm>
          <a:prstGeom prst="rect">
            <a:avLst/>
          </a:prstGeom>
        </p:spPr>
      </p:pic>
      <p:sp>
        <p:nvSpPr>
          <p:cNvPr id="2" name="Title 1"/>
          <p:cNvSpPr>
            <a:spLocks noGrp="1"/>
          </p:cNvSpPr>
          <p:nvPr>
            <p:ph type="title"/>
          </p:nvPr>
        </p:nvSpPr>
        <p:spPr/>
        <p:txBody>
          <a:bodyPr/>
          <a:lstStyle/>
          <a:p>
            <a:r>
              <a:rPr lang="en-US" dirty="0" smtClean="0"/>
              <a:t>Cloud Patterns for Research Scientists</a:t>
            </a:r>
            <a:endParaRPr lang="en-US" dirty="0"/>
          </a:p>
        </p:txBody>
      </p:sp>
      <p:sp>
        <p:nvSpPr>
          <p:cNvPr id="5" name="Text Placeholder 2"/>
          <p:cNvSpPr>
            <a:spLocks noGrp="1"/>
          </p:cNvSpPr>
          <p:nvPr>
            <p:ph type="body" sz="quarter" idx="10"/>
          </p:nvPr>
        </p:nvSpPr>
        <p:spPr>
          <a:xfrm>
            <a:off x="519113" y="1163320"/>
            <a:ext cx="10413047" cy="4745915"/>
          </a:xfrm>
        </p:spPr>
        <p:txBody>
          <a:bodyPr/>
          <a:lstStyle/>
          <a:p>
            <a:r>
              <a:rPr lang="en-US" sz="3600" dirty="0" smtClean="0"/>
              <a:t>Some typical usage patterns in science:</a:t>
            </a:r>
          </a:p>
          <a:p>
            <a:pPr marL="574675" indent="-571500">
              <a:buFont typeface="Arial" panose="020B0604020202020204" pitchFamily="34" charset="0"/>
              <a:buChar char="•"/>
            </a:pPr>
            <a:r>
              <a:rPr lang="en-US" sz="2400" dirty="0" smtClean="0"/>
              <a:t>VM as a work </a:t>
            </a:r>
            <a:r>
              <a:rPr lang="en-US" sz="2400" dirty="0"/>
              <a:t>environment in the </a:t>
            </a:r>
            <a:r>
              <a:rPr lang="en-US" sz="2400" dirty="0" smtClean="0"/>
              <a:t>cloud</a:t>
            </a:r>
            <a:endParaRPr lang="en-US" sz="2400" dirty="0"/>
          </a:p>
          <a:p>
            <a:pPr marL="574675" indent="-571500">
              <a:buFont typeface="Arial" panose="020B0604020202020204" pitchFamily="34" charset="0"/>
              <a:buChar char="•"/>
            </a:pPr>
            <a:r>
              <a:rPr lang="en-US" sz="2400" dirty="0"/>
              <a:t>Manual workstation </a:t>
            </a:r>
            <a:r>
              <a:rPr lang="en-US" sz="2400" dirty="0" smtClean="0"/>
              <a:t>burst for R or MATLAB</a:t>
            </a:r>
            <a:endParaRPr lang="en-US" sz="2400" dirty="0"/>
          </a:p>
          <a:p>
            <a:pPr marL="574675" indent="-571500">
              <a:buFont typeface="Arial" panose="020B0604020202020204" pitchFamily="34" charset="0"/>
              <a:buChar char="•"/>
            </a:pPr>
            <a:r>
              <a:rPr lang="en-US" sz="2400" dirty="0"/>
              <a:t>VM as a </a:t>
            </a:r>
            <a:r>
              <a:rPr lang="en-US" sz="2400" dirty="0" smtClean="0"/>
              <a:t>testing environment</a:t>
            </a:r>
            <a:endParaRPr lang="en-US" sz="2400" dirty="0"/>
          </a:p>
          <a:p>
            <a:pPr marL="574675" indent="-571500">
              <a:buFont typeface="Arial" panose="020B0604020202020204" pitchFamily="34" charset="0"/>
              <a:buChar char="•"/>
            </a:pPr>
            <a:r>
              <a:rPr lang="en-US" sz="2400" dirty="0" smtClean="0"/>
              <a:t>Blob storage to share </a:t>
            </a:r>
            <a:r>
              <a:rPr lang="en-US" sz="2400" dirty="0"/>
              <a:t>your </a:t>
            </a:r>
            <a:r>
              <a:rPr lang="en-US" sz="2400" dirty="0" smtClean="0"/>
              <a:t>data </a:t>
            </a:r>
            <a:r>
              <a:rPr lang="en-US" sz="2400" dirty="0"/>
              <a:t>in the </a:t>
            </a:r>
            <a:r>
              <a:rPr lang="en-US" sz="2400" dirty="0" smtClean="0"/>
              <a:t>cloud</a:t>
            </a:r>
            <a:endParaRPr lang="en-US" sz="2400" dirty="0"/>
          </a:p>
          <a:p>
            <a:pPr marL="574675" indent="-571500">
              <a:buFont typeface="Arial" panose="020B0604020202020204" pitchFamily="34" charset="0"/>
              <a:buChar char="•"/>
            </a:pPr>
            <a:r>
              <a:rPr lang="en-US" sz="2400" dirty="0" smtClean="0"/>
              <a:t>Persistent </a:t>
            </a:r>
            <a:r>
              <a:rPr lang="en-US" sz="2400" dirty="0"/>
              <a:t>queue and table to scale embarrassingly parallel workload</a:t>
            </a:r>
          </a:p>
          <a:p>
            <a:pPr marL="574675" indent="-571500">
              <a:buFont typeface="Arial" panose="020B0604020202020204" pitchFamily="34" charset="0"/>
              <a:buChar char="•"/>
            </a:pPr>
            <a:r>
              <a:rPr lang="en-US" sz="2400" dirty="0"/>
              <a:t>Publish </a:t>
            </a:r>
            <a:r>
              <a:rPr lang="en-US" sz="2400" dirty="0" smtClean="0"/>
              <a:t>reproducible simulations </a:t>
            </a:r>
            <a:r>
              <a:rPr lang="en-US" sz="2400" dirty="0"/>
              <a:t>in the </a:t>
            </a:r>
            <a:r>
              <a:rPr lang="en-US" sz="2400" dirty="0" smtClean="0"/>
              <a:t>cloud</a:t>
            </a:r>
          </a:p>
          <a:p>
            <a:pPr marL="574675" indent="-571500">
              <a:buFont typeface="Arial" panose="020B0604020202020204" pitchFamily="34" charset="0"/>
              <a:buChar char="•"/>
            </a:pPr>
            <a:endParaRPr lang="en-US" sz="2400" dirty="0"/>
          </a:p>
          <a:p>
            <a:r>
              <a:rPr lang="en-US" sz="2400" i="1" dirty="0" smtClean="0"/>
              <a:t>All can be implemented using the 3 basic patterns</a:t>
            </a:r>
            <a:br>
              <a:rPr lang="en-US" sz="2400" i="1" dirty="0" smtClean="0"/>
            </a:br>
            <a:r>
              <a:rPr lang="en-US" sz="2400" i="1" dirty="0" smtClean="0"/>
              <a:t>offered by Microsoft Azure. You can also combine. </a:t>
            </a:r>
            <a:br>
              <a:rPr lang="en-US" sz="2400" i="1" dirty="0" smtClean="0"/>
            </a:br>
            <a:r>
              <a:rPr lang="en-US" sz="2400" i="1" dirty="0" smtClean="0"/>
              <a:t>We will illustrate throughout the class. </a:t>
            </a:r>
            <a:endParaRPr lang="en-US" sz="2400" i="1" dirty="0"/>
          </a:p>
        </p:txBody>
      </p:sp>
    </p:spTree>
    <p:extLst>
      <p:ext uri="{BB962C8B-B14F-4D97-AF65-F5344CB8AC3E}">
        <p14:creationId xmlns:p14="http://schemas.microsoft.com/office/powerpoint/2010/main" val="308862896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type="body" sz="quarter" idx="10"/>
          </p:nvPr>
        </p:nvSpPr>
        <p:spPr>
          <a:xfrm>
            <a:off x="519113" y="1370526"/>
            <a:ext cx="11149013" cy="997196"/>
          </a:xfrm>
        </p:spPr>
        <p:txBody>
          <a:bodyPr/>
          <a:lstStyle/>
          <a:p>
            <a:r>
              <a:rPr lang="en-US" sz="3600" dirty="0" smtClean="0">
                <a:solidFill>
                  <a:srgbClr val="595959">
                    <a:alpha val="99000"/>
                  </a:srgbClr>
                </a:solidFill>
              </a:rPr>
              <a:t>Microsoft Azure provides a comprehensive set of services </a:t>
            </a:r>
            <a:br>
              <a:rPr lang="en-US" sz="3600" dirty="0" smtClean="0">
                <a:solidFill>
                  <a:srgbClr val="595959">
                    <a:alpha val="99000"/>
                  </a:srgbClr>
                </a:solidFill>
              </a:rPr>
            </a:br>
            <a:r>
              <a:rPr lang="en-US" sz="3600" dirty="0" smtClean="0">
                <a:solidFill>
                  <a:srgbClr val="595959">
                    <a:alpha val="99000"/>
                  </a:srgbClr>
                </a:solidFill>
              </a:rPr>
              <a:t>that you can selectively compose to build your cloud apps</a:t>
            </a:r>
          </a:p>
        </p:txBody>
      </p:sp>
      <p:sp>
        <p:nvSpPr>
          <p:cNvPr id="5" name="Rectangle 4"/>
          <p:cNvSpPr/>
          <p:nvPr/>
        </p:nvSpPr>
        <p:spPr>
          <a:xfrm>
            <a:off x="549498" y="2669515"/>
            <a:ext cx="6092825" cy="3016210"/>
          </a:xfrm>
          <a:prstGeom prst="rect">
            <a:avLst/>
          </a:prstGeom>
        </p:spPr>
        <p:txBody>
          <a:bodyPr>
            <a:spAutoFit/>
          </a:bodyPr>
          <a:lstStyle/>
          <a:p>
            <a:r>
              <a:rPr lang="en-US" sz="2800" dirty="0" smtClean="0">
                <a:solidFill>
                  <a:srgbClr val="00B0F0">
                    <a:alpha val="99000"/>
                  </a:srgbClr>
                </a:solidFill>
                <a:latin typeface="Segoe UI Light" pitchFamily="34" charset="0"/>
              </a:rPr>
              <a:t>Global Data Center Footprint</a:t>
            </a:r>
            <a:endParaRPr lang="en-US" sz="2800" dirty="0">
              <a:solidFill>
                <a:srgbClr val="00B0F0">
                  <a:alpha val="99000"/>
                </a:srgbClr>
              </a:solidFill>
              <a:latin typeface="Segoe UI Light" pitchFamily="34" charset="0"/>
            </a:endParaRPr>
          </a:p>
          <a:p>
            <a:r>
              <a:rPr lang="en-US" sz="1800" dirty="0" smtClean="0">
                <a:solidFill>
                  <a:srgbClr val="595959">
                    <a:alpha val="99000"/>
                  </a:srgbClr>
                </a:solidFill>
              </a:rPr>
              <a:t>99.95% Monthly SLA.  Pay only for what you use.</a:t>
            </a:r>
            <a:endParaRPr lang="en-US" sz="1800" dirty="0">
              <a:solidFill>
                <a:srgbClr val="595959">
                  <a:alpha val="99000"/>
                </a:srgbClr>
              </a:solidFill>
            </a:endParaRPr>
          </a:p>
          <a:p>
            <a:endParaRPr lang="en-US" sz="2800" dirty="0"/>
          </a:p>
          <a:p>
            <a:r>
              <a:rPr lang="en-US" sz="2800" dirty="0" smtClean="0">
                <a:solidFill>
                  <a:srgbClr val="00B0F0">
                    <a:alpha val="99000"/>
                  </a:srgbClr>
                </a:solidFill>
                <a:latin typeface="Segoe UI Light" pitchFamily="34" charset="0"/>
              </a:rPr>
              <a:t>Flexible &amp; Open Compute Options</a:t>
            </a:r>
          </a:p>
          <a:p>
            <a:r>
              <a:rPr lang="en-US" sz="1800" dirty="0" smtClean="0">
                <a:solidFill>
                  <a:srgbClr val="595959">
                    <a:alpha val="99000"/>
                  </a:srgbClr>
                </a:solidFill>
              </a:rPr>
              <a:t>Virtual Machines, Web Sites, &amp; Cloud Services</a:t>
            </a:r>
            <a:endParaRPr lang="en-US" sz="1800" dirty="0">
              <a:solidFill>
                <a:srgbClr val="595959">
                  <a:alpha val="99000"/>
                </a:srgbClr>
              </a:solidFill>
            </a:endParaRPr>
          </a:p>
          <a:p>
            <a:endParaRPr lang="en-US" dirty="0" smtClean="0"/>
          </a:p>
          <a:p>
            <a:r>
              <a:rPr lang="en-US" sz="2800" dirty="0" smtClean="0">
                <a:solidFill>
                  <a:srgbClr val="00B0F0">
                    <a:alpha val="99000"/>
                  </a:srgbClr>
                </a:solidFill>
                <a:latin typeface="Segoe UI Light" pitchFamily="34" charset="0"/>
              </a:rPr>
              <a:t>Managed Building Block Services</a:t>
            </a:r>
            <a:endParaRPr lang="en-US" sz="2800" dirty="0">
              <a:solidFill>
                <a:srgbClr val="00B0F0">
                  <a:alpha val="99000"/>
                </a:srgbClr>
              </a:solidFill>
              <a:latin typeface="Segoe UI Light" pitchFamily="34" charset="0"/>
            </a:endParaRPr>
          </a:p>
          <a:p>
            <a:r>
              <a:rPr lang="en-US" sz="1800" dirty="0" smtClean="0">
                <a:solidFill>
                  <a:srgbClr val="595959">
                    <a:alpha val="99000"/>
                  </a:srgbClr>
                </a:solidFill>
              </a:rPr>
              <a:t>SQL Database, Cache, Service Bus, &amp; more </a:t>
            </a:r>
            <a:endParaRPr lang="en-US" sz="1800" dirty="0">
              <a:solidFill>
                <a:srgbClr val="595959">
                  <a:alpha val="99000"/>
                </a:srgbClr>
              </a:solidFill>
            </a:endParaRPr>
          </a:p>
        </p:txBody>
      </p:sp>
      <p:grpSp>
        <p:nvGrpSpPr>
          <p:cNvPr id="4" name="组合 3"/>
          <p:cNvGrpSpPr/>
          <p:nvPr/>
        </p:nvGrpSpPr>
        <p:grpSpPr>
          <a:xfrm>
            <a:off x="6297266" y="2669515"/>
            <a:ext cx="4678900" cy="5719581"/>
            <a:chOff x="6642323" y="2367722"/>
            <a:chExt cx="4678900" cy="5719581"/>
          </a:xfrm>
        </p:grpSpPr>
        <p:pic>
          <p:nvPicPr>
            <p:cNvPr id="11" name="Picture 4"/>
            <p:cNvPicPr>
              <a:picLocks noChangeAspect="1"/>
            </p:cNvPicPr>
            <p:nvPr/>
          </p:nvPicPr>
          <p:blipFill rotWithShape="1">
            <a:blip r:embed="rId3" cstate="print">
              <a:duotone>
                <a:prstClr val="black"/>
                <a:schemeClr val="accent6">
                  <a:tint val="45000"/>
                  <a:satMod val="400000"/>
                </a:schemeClr>
              </a:duotone>
              <a:extLst>
                <a:ext uri="{28A0092B-C50C-407E-A947-70E740481C1C}">
                  <a14:useLocalDpi xmlns:a14="http://schemas.microsoft.com/office/drawing/2010/main" val="0"/>
                </a:ext>
              </a:extLst>
            </a:blip>
            <a:srcRect b="14927"/>
            <a:stretch/>
          </p:blipFill>
          <p:spPr>
            <a:xfrm>
              <a:off x="6642323" y="2367722"/>
              <a:ext cx="4678900" cy="5719581"/>
            </a:xfrm>
            <a:prstGeom prst="rect">
              <a:avLst/>
            </a:prstGeom>
          </p:spPr>
        </p:pic>
        <p:grpSp>
          <p:nvGrpSpPr>
            <p:cNvPr id="7" name="Group 16"/>
            <p:cNvGrpSpPr/>
            <p:nvPr/>
          </p:nvGrpSpPr>
          <p:grpSpPr>
            <a:xfrm>
              <a:off x="6851144" y="2669481"/>
              <a:ext cx="4279281" cy="2701638"/>
              <a:chOff x="-2" y="0"/>
              <a:chExt cx="10862785" cy="6858000"/>
            </a:xfrm>
          </p:grpSpPr>
          <p:pic>
            <p:nvPicPr>
              <p:cNvPr id="8" name="Picture 17"/>
              <p:cNvPicPr>
                <a:picLocks noChangeAspect="1"/>
              </p:cNvPicPr>
              <p:nvPr/>
            </p:nvPicPr>
            <p:blipFill rotWithShape="1">
              <a:blip r:embed="rId4"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0" name="Picture 18"/>
              <p:cNvPicPr>
                <a:picLocks noChangeAspect="1"/>
              </p:cNvPicPr>
              <p:nvPr/>
            </p:nvPicPr>
            <p:blipFill rotWithShape="1">
              <a:blip r:embed="rId4"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grpSp>
    </p:spTree>
    <p:extLst>
      <p:ext uri="{BB962C8B-B14F-4D97-AF65-F5344CB8AC3E}">
        <p14:creationId xmlns:p14="http://schemas.microsoft.com/office/powerpoint/2010/main" val="141246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Overview</a:t>
            </a:r>
            <a:endParaRPr lang="en-US" dirty="0"/>
          </a:p>
        </p:txBody>
      </p:sp>
      <p:sp>
        <p:nvSpPr>
          <p:cNvPr id="3" name="Text Placeholder 2"/>
          <p:cNvSpPr>
            <a:spLocks noGrp="1"/>
          </p:cNvSpPr>
          <p:nvPr>
            <p:ph type="body" sz="quarter" idx="10"/>
          </p:nvPr>
        </p:nvSpPr>
        <p:spPr>
          <a:xfrm>
            <a:off x="519112" y="1447799"/>
            <a:ext cx="11149013" cy="4468916"/>
          </a:xfrm>
        </p:spPr>
        <p:txBody>
          <a:bodyPr/>
          <a:lstStyle/>
          <a:p>
            <a:r>
              <a:rPr lang="en-US" sz="3600" dirty="0" smtClean="0"/>
              <a:t>Learning objectives </a:t>
            </a:r>
            <a:r>
              <a:rPr lang="en-US" sz="3600" dirty="0"/>
              <a:t>– what we have </a:t>
            </a:r>
            <a:r>
              <a:rPr lang="en-US" sz="3600" dirty="0" smtClean="0"/>
              <a:t>learned:</a:t>
            </a:r>
          </a:p>
          <a:p>
            <a:pPr marL="574675" indent="-571500">
              <a:buFont typeface="Arial" panose="020B0604020202020204" pitchFamily="34" charset="0"/>
              <a:buChar char="•"/>
            </a:pPr>
            <a:r>
              <a:rPr lang="en-US" sz="2800" dirty="0" smtClean="0"/>
              <a:t>Cloud computing basics</a:t>
            </a:r>
          </a:p>
          <a:p>
            <a:pPr marL="574675" indent="-571500">
              <a:buFont typeface="Arial" panose="020B0604020202020204" pitchFamily="34" charset="0"/>
              <a:buChar char="•"/>
            </a:pPr>
            <a:r>
              <a:rPr lang="en-US" sz="2800" dirty="0" smtClean="0"/>
              <a:t>Patterns and terminology – </a:t>
            </a:r>
            <a:r>
              <a:rPr lang="en-US" sz="2800" b="1" dirty="0" err="1" smtClean="0"/>
              <a:t>IaaS</a:t>
            </a:r>
            <a:r>
              <a:rPr lang="en-US" sz="2800" b="1" dirty="0" smtClean="0"/>
              <a:t>, </a:t>
            </a:r>
            <a:r>
              <a:rPr lang="en-US" sz="2800" b="1" dirty="0" err="1" smtClean="0"/>
              <a:t>PaaS</a:t>
            </a:r>
            <a:r>
              <a:rPr lang="en-US" sz="2800" b="1" dirty="0" smtClean="0"/>
              <a:t>, SaaS</a:t>
            </a:r>
          </a:p>
          <a:p>
            <a:pPr marL="574675" indent="-571500">
              <a:buFont typeface="Arial" panose="020B0604020202020204" pitchFamily="34" charset="0"/>
              <a:buChar char="•"/>
            </a:pPr>
            <a:r>
              <a:rPr lang="en-US" sz="2800" dirty="0" smtClean="0"/>
              <a:t>Microsoft Azure basics</a:t>
            </a:r>
          </a:p>
          <a:p>
            <a:pPr marL="1830388" lvl="2" indent="-571500">
              <a:buFont typeface="Arial" panose="020B0604020202020204" pitchFamily="34" charset="0"/>
              <a:buChar char="•"/>
            </a:pPr>
            <a:r>
              <a:rPr lang="en-US" b="1" dirty="0" smtClean="0">
                <a:latin typeface="Segoe UI Light" panose="020B0502040204020203" pitchFamily="34" charset="0"/>
                <a:cs typeface="Segoe UI Light" panose="020B0502040204020203" pitchFamily="34" charset="0"/>
              </a:rPr>
              <a:t>Virtual machines = </a:t>
            </a:r>
            <a:r>
              <a:rPr lang="en-US" b="1" dirty="0" err="1" smtClean="0">
                <a:latin typeface="Segoe UI Light" panose="020B0502040204020203" pitchFamily="34" charset="0"/>
                <a:cs typeface="Segoe UI Light" panose="020B0502040204020203" pitchFamily="34" charset="0"/>
              </a:rPr>
              <a:t>IaaS</a:t>
            </a:r>
            <a:endParaRPr lang="en-US" b="1" dirty="0" smtClean="0">
              <a:latin typeface="Segoe UI Light" panose="020B0502040204020203" pitchFamily="34" charset="0"/>
              <a:cs typeface="Segoe UI Light" panose="020B0502040204020203" pitchFamily="34" charset="0"/>
            </a:endParaRPr>
          </a:p>
          <a:p>
            <a:pPr marL="1830388" lvl="2" indent="-571500">
              <a:buFont typeface="Arial" panose="020B0604020202020204" pitchFamily="34" charset="0"/>
              <a:buChar char="•"/>
            </a:pPr>
            <a:r>
              <a:rPr lang="en-US" b="1" dirty="0" smtClean="0">
                <a:latin typeface="Segoe UI Light" panose="020B0502040204020203" pitchFamily="34" charset="0"/>
                <a:cs typeface="Segoe UI Light" panose="020B0502040204020203" pitchFamily="34" charset="0"/>
              </a:rPr>
              <a:t>Web sites = web-specific </a:t>
            </a:r>
            <a:r>
              <a:rPr lang="en-US" b="1" dirty="0" err="1" smtClean="0">
                <a:latin typeface="Segoe UI Light" panose="020B0502040204020203" pitchFamily="34" charset="0"/>
                <a:cs typeface="Segoe UI Light" panose="020B0502040204020203" pitchFamily="34" charset="0"/>
              </a:rPr>
              <a:t>PaaS</a:t>
            </a:r>
            <a:endParaRPr lang="en-US" b="1" dirty="0" smtClean="0">
              <a:latin typeface="Segoe UI Light" panose="020B0502040204020203" pitchFamily="34" charset="0"/>
              <a:cs typeface="Segoe UI Light" panose="020B0502040204020203" pitchFamily="34" charset="0"/>
            </a:endParaRPr>
          </a:p>
          <a:p>
            <a:pPr marL="1830388" lvl="2" indent="-571500">
              <a:buFont typeface="Arial" panose="020B0604020202020204" pitchFamily="34" charset="0"/>
              <a:buChar char="•"/>
            </a:pPr>
            <a:r>
              <a:rPr lang="en-US" b="1" dirty="0" smtClean="0">
                <a:latin typeface="Segoe UI Light" panose="020B0502040204020203" pitchFamily="34" charset="0"/>
                <a:cs typeface="Segoe UI Light" panose="020B0502040204020203" pitchFamily="34" charset="0"/>
              </a:rPr>
              <a:t>Cloud services = full </a:t>
            </a:r>
            <a:r>
              <a:rPr lang="en-US" b="1" dirty="0" err="1" smtClean="0">
                <a:latin typeface="Segoe UI Light" panose="020B0502040204020203" pitchFamily="34" charset="0"/>
                <a:cs typeface="Segoe UI Light" panose="020B0502040204020203" pitchFamily="34" charset="0"/>
              </a:rPr>
              <a:t>PaaS</a:t>
            </a:r>
            <a:endParaRPr lang="en-US" b="1" dirty="0" smtClean="0">
              <a:latin typeface="Segoe UI Light" panose="020B0502040204020203" pitchFamily="34" charset="0"/>
              <a:cs typeface="Segoe UI Light" panose="020B0502040204020203" pitchFamily="34" charset="0"/>
            </a:endParaRPr>
          </a:p>
          <a:p>
            <a:pPr marL="1830388" lvl="2" indent="-571500">
              <a:buFont typeface="Arial" panose="020B0604020202020204" pitchFamily="34" charset="0"/>
              <a:buChar char="•"/>
            </a:pPr>
            <a:r>
              <a:rPr lang="en-US" b="1" dirty="0" smtClean="0">
                <a:latin typeface="Segoe UI Light" panose="020B0502040204020203" pitchFamily="34" charset="0"/>
                <a:cs typeface="Segoe UI Light" panose="020B0502040204020203" pitchFamily="34" charset="0"/>
              </a:rPr>
              <a:t>Building blocks for applications – storage, messaging, identity, etc.</a:t>
            </a:r>
            <a:r>
              <a:rPr lang="en-US" dirty="0" smtClean="0">
                <a:latin typeface="Segoe UI Light" panose="020B0502040204020203" pitchFamily="34" charset="0"/>
                <a:cs typeface="Segoe UI Light" panose="020B0502040204020203" pitchFamily="34" charset="0"/>
              </a:rPr>
              <a:t/>
            </a:r>
            <a:br>
              <a:rPr lang="en-US" dirty="0" smtClean="0">
                <a:latin typeface="Segoe UI Light" panose="020B0502040204020203" pitchFamily="34" charset="0"/>
                <a:cs typeface="Segoe UI Light" panose="020B0502040204020203" pitchFamily="34" charset="0"/>
              </a:rPr>
            </a:br>
            <a:endParaRPr lang="en-US" dirty="0" smtClean="0">
              <a:latin typeface="Segoe UI Light" panose="020B0502040204020203" pitchFamily="34" charset="0"/>
              <a:cs typeface="Segoe UI Light" panose="020B0502040204020203" pitchFamily="34" charset="0"/>
            </a:endParaRPr>
          </a:p>
          <a:p>
            <a:pPr marL="574675" indent="-571500">
              <a:buFont typeface="Arial" panose="020B0604020202020204" pitchFamily="34" charset="0"/>
              <a:buChar char="•"/>
            </a:pPr>
            <a:r>
              <a:rPr lang="en-US" sz="2800" dirty="0" smtClean="0"/>
              <a:t>Cloud patterns for research scientists</a:t>
            </a:r>
          </a:p>
        </p:txBody>
      </p:sp>
    </p:spTree>
    <p:extLst>
      <p:ext uri="{BB962C8B-B14F-4D97-AF65-F5344CB8AC3E}">
        <p14:creationId xmlns:p14="http://schemas.microsoft.com/office/powerpoint/2010/main" val="337239540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926728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371" y="89419"/>
            <a:ext cx="3257097" cy="3257097"/>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33655" t="39490" r="33815"/>
          <a:stretch/>
        </p:blipFill>
        <p:spPr>
          <a:xfrm>
            <a:off x="1727200" y="3779519"/>
            <a:ext cx="2214880" cy="2527311"/>
          </a:xfrm>
          <a:prstGeom prst="rect">
            <a:avLst/>
          </a:prstGeom>
        </p:spPr>
      </p:pic>
      <p:sp>
        <p:nvSpPr>
          <p:cNvPr id="4" name="Rectangle 3"/>
          <p:cNvSpPr/>
          <p:nvPr/>
        </p:nvSpPr>
        <p:spPr bwMode="auto">
          <a:xfrm>
            <a:off x="4912548" y="1466705"/>
            <a:ext cx="6156620" cy="817871"/>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1" tIns="0" rIns="121861"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5400" spc="-100" dirty="0">
                <a:ln w="3175">
                  <a:noFill/>
                </a:ln>
                <a:gradFill flip="none" rotWithShape="1">
                  <a:gsLst>
                    <a:gs pos="0">
                      <a:srgbClr val="595959"/>
                    </a:gs>
                    <a:gs pos="86000">
                      <a:srgbClr val="595959"/>
                    </a:gs>
                  </a:gsLst>
                  <a:lin ang="5400000" scaled="0"/>
                  <a:tileRect/>
                </a:gradFill>
                <a:latin typeface="Segoe UI Light" pitchFamily="34" charset="0"/>
                <a:cs typeface="Arial" charset="0"/>
              </a:rPr>
              <a:t>What is the cloud?</a:t>
            </a:r>
            <a:endParaRPr lang="en-US" altLang="zh-CN" sz="5400" spc="-100" dirty="0">
              <a:ln w="3175">
                <a:noFill/>
              </a:ln>
              <a:gradFill flip="none" rotWithShape="1">
                <a:gsLst>
                  <a:gs pos="0">
                    <a:srgbClr val="595959"/>
                  </a:gs>
                  <a:gs pos="86000">
                    <a:srgbClr val="595959"/>
                  </a:gs>
                </a:gsLst>
                <a:lin ang="5400000" scaled="0"/>
                <a:tileRect/>
              </a:gradFill>
              <a:latin typeface="Segoe UI Light" pitchFamily="34" charset="0"/>
              <a:cs typeface="Arial" charset="0"/>
            </a:endParaRPr>
          </a:p>
        </p:txBody>
      </p:sp>
      <p:sp>
        <p:nvSpPr>
          <p:cNvPr id="3" name="Text Placeholder 2"/>
          <p:cNvSpPr>
            <a:spLocks noGrp="1"/>
          </p:cNvSpPr>
          <p:nvPr>
            <p:ph idx="4294967295"/>
          </p:nvPr>
        </p:nvSpPr>
        <p:spPr>
          <a:xfrm>
            <a:off x="6032500" y="2590800"/>
            <a:ext cx="6156325" cy="2536825"/>
          </a:xfrm>
          <a:prstGeom prst="rect">
            <a:avLst/>
          </a:prstGeom>
        </p:spPr>
        <p:txBody>
          <a:bodyPr>
            <a:normAutofit/>
          </a:bodyPr>
          <a:lstStyle/>
          <a:p>
            <a:pPr marL="0" indent="0">
              <a:buNone/>
            </a:pPr>
            <a:r>
              <a:rPr lang="en-US" sz="4000" dirty="0">
                <a:solidFill>
                  <a:srgbClr val="00B0F0">
                    <a:alpha val="99000"/>
                  </a:srgbClr>
                </a:solidFill>
                <a:latin typeface="Segoe UI Light" pitchFamily="34" charset="0"/>
              </a:rPr>
              <a:t>An approach to computing that’s about internet scale </a:t>
            </a:r>
            <a:r>
              <a:rPr lang="en-US" sz="4000" dirty="0" smtClean="0">
                <a:solidFill>
                  <a:srgbClr val="00B0F0">
                    <a:alpha val="99000"/>
                  </a:srgbClr>
                </a:solidFill>
                <a:latin typeface="Segoe UI Light" pitchFamily="34" charset="0"/>
              </a:rPr>
              <a:t/>
            </a:r>
            <a:br>
              <a:rPr lang="en-US" sz="4000" dirty="0" smtClean="0">
                <a:solidFill>
                  <a:srgbClr val="00B0F0">
                    <a:alpha val="99000"/>
                  </a:srgbClr>
                </a:solidFill>
                <a:latin typeface="Segoe UI Light" pitchFamily="34" charset="0"/>
              </a:rPr>
            </a:br>
            <a:r>
              <a:rPr lang="en-US" sz="4000" dirty="0" smtClean="0">
                <a:solidFill>
                  <a:srgbClr val="00B0F0">
                    <a:alpha val="99000"/>
                  </a:srgbClr>
                </a:solidFill>
                <a:latin typeface="Segoe UI Light" pitchFamily="34" charset="0"/>
              </a:rPr>
              <a:t>and </a:t>
            </a:r>
            <a:r>
              <a:rPr lang="en-US" sz="4000" dirty="0">
                <a:solidFill>
                  <a:srgbClr val="00B0F0">
                    <a:alpha val="99000"/>
                  </a:srgbClr>
                </a:solidFill>
                <a:latin typeface="Segoe UI Light" pitchFamily="34" charset="0"/>
              </a:rPr>
              <a:t>connecting to a variety of devices and endpoints</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5839" y="1054023"/>
            <a:ext cx="1348677" cy="1333085"/>
          </a:xfrm>
          <a:prstGeom prst="rect">
            <a:avLst/>
          </a:prstGeom>
        </p:spPr>
      </p:pic>
    </p:spTree>
    <p:extLst>
      <p:ext uri="{BB962C8B-B14F-4D97-AF65-F5344CB8AC3E}">
        <p14:creationId xmlns:p14="http://schemas.microsoft.com/office/powerpoint/2010/main" val="294044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2000"/>
                            </p:stCondLst>
                            <p:childTnLst>
                              <p:par>
                                <p:cTn id="24" presetID="8" presetClass="emph" presetSubtype="0" repeatCount="indefinite" fill="hold" nodeType="afterEffect">
                                  <p:stCondLst>
                                    <p:cond delay="200"/>
                                  </p:stCondLst>
                                  <p:childTnLst>
                                    <p:animRot by="-21600000">
                                      <p:cBhvr>
                                        <p:cTn id="25" dur="300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964488" y="766763"/>
            <a:ext cx="4224337" cy="2743200"/>
          </a:xfrm>
        </p:spPr>
        <p:txBody>
          <a:bodyPr/>
          <a:lstStyle/>
          <a:p>
            <a:r>
              <a:rPr lang="en-US" sz="6600" dirty="0" smtClean="0">
                <a:solidFill>
                  <a:schemeClr val="tx1"/>
                </a:solidFill>
              </a:rPr>
              <a:t>Cloud Computing Patterns</a:t>
            </a:r>
            <a:endParaRPr lang="en-US" sz="6600" dirty="0">
              <a:solidFill>
                <a:schemeClr val="tx1"/>
              </a:solidFill>
            </a:endParaRPr>
          </a:p>
        </p:txBody>
      </p:sp>
      <p:cxnSp>
        <p:nvCxnSpPr>
          <p:cNvPr id="4" name="Straight Arrow Connector 3"/>
          <p:cNvCxnSpPr/>
          <p:nvPr/>
        </p:nvCxnSpPr>
        <p:spPr bwMode="auto">
          <a:xfrm rot="16200000" flipV="1">
            <a:off x="301878" y="1285771"/>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5" name="Straight Arrow Connector 4"/>
          <p:cNvCxnSpPr/>
          <p:nvPr/>
        </p:nvCxnSpPr>
        <p:spPr bwMode="auto">
          <a:xfrm>
            <a:off x="749514" y="1722692"/>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6" name="Text Placeholder 6"/>
          <p:cNvSpPr txBox="1">
            <a:spLocks/>
          </p:cNvSpPr>
          <p:nvPr/>
        </p:nvSpPr>
        <p:spPr bwMode="auto">
          <a:xfrm>
            <a:off x="3957649" y="1624331"/>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7" name="Rectangle 6"/>
          <p:cNvSpPr/>
          <p:nvPr/>
        </p:nvSpPr>
        <p:spPr>
          <a:xfrm rot="16200000">
            <a:off x="16044" y="1238463"/>
            <a:ext cx="1027137"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cxnSp>
        <p:nvCxnSpPr>
          <p:cNvPr id="9" name="Straight Arrow Connector 8"/>
          <p:cNvCxnSpPr/>
          <p:nvPr/>
        </p:nvCxnSpPr>
        <p:spPr bwMode="auto">
          <a:xfrm flipV="1">
            <a:off x="749514" y="1389027"/>
            <a:ext cx="1018711" cy="6536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0" name="Straight Arrow Connector 9"/>
          <p:cNvCxnSpPr/>
          <p:nvPr/>
        </p:nvCxnSpPr>
        <p:spPr bwMode="auto">
          <a:xfrm flipV="1">
            <a:off x="2774181" y="1368046"/>
            <a:ext cx="1067313" cy="863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2" name="Straight Connector 11"/>
          <p:cNvCxnSpPr/>
          <p:nvPr/>
        </p:nvCxnSpPr>
        <p:spPr bwMode="auto">
          <a:xfrm rot="5400000" flipH="1" flipV="1">
            <a:off x="2349133" y="1296791"/>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13" name="Rectangle 12"/>
          <p:cNvSpPr/>
          <p:nvPr/>
        </p:nvSpPr>
        <p:spPr>
          <a:xfrm>
            <a:off x="1727546" y="1027446"/>
            <a:ext cx="1117021" cy="618115"/>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endParaRPr lang="en-US" sz="1100" dirty="0">
              <a:solidFill>
                <a:schemeClr val="tx1">
                  <a:alpha val="99000"/>
                </a:schemeClr>
              </a:solidFill>
            </a:endParaRP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Inactivity</a:t>
            </a: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Period </a:t>
            </a:r>
          </a:p>
        </p:txBody>
      </p:sp>
      <p:cxnSp>
        <p:nvCxnSpPr>
          <p:cNvPr id="14" name="Straight Connector 13"/>
          <p:cNvCxnSpPr/>
          <p:nvPr/>
        </p:nvCxnSpPr>
        <p:spPr bwMode="auto">
          <a:xfrm rot="5400000" flipH="1" flipV="1">
            <a:off x="1363071" y="1296791"/>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52" name="Text Placeholder 6"/>
          <p:cNvSpPr txBox="1">
            <a:spLocks/>
          </p:cNvSpPr>
          <p:nvPr/>
        </p:nvSpPr>
        <p:spPr bwMode="auto">
          <a:xfrm>
            <a:off x="3957649" y="3124200"/>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53" name="Text Placeholder 6"/>
          <p:cNvSpPr txBox="1">
            <a:spLocks/>
          </p:cNvSpPr>
          <p:nvPr/>
        </p:nvSpPr>
        <p:spPr bwMode="auto">
          <a:xfrm>
            <a:off x="3957649" y="4541520"/>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54" name="Text Placeholder 6"/>
          <p:cNvSpPr txBox="1">
            <a:spLocks/>
          </p:cNvSpPr>
          <p:nvPr/>
        </p:nvSpPr>
        <p:spPr bwMode="auto">
          <a:xfrm>
            <a:off x="3957649" y="5982280"/>
            <a:ext cx="1142497" cy="1791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grpSp>
        <p:nvGrpSpPr>
          <p:cNvPr id="57" name="Group 56"/>
          <p:cNvGrpSpPr/>
          <p:nvPr/>
        </p:nvGrpSpPr>
        <p:grpSpPr>
          <a:xfrm>
            <a:off x="4272750" y="691908"/>
            <a:ext cx="3613707" cy="1012674"/>
            <a:chOff x="342904" y="1233639"/>
            <a:chExt cx="3613707" cy="1012674"/>
          </a:xfrm>
        </p:grpSpPr>
        <p:sp>
          <p:nvSpPr>
            <p:cNvPr id="15" name="TextBox 14"/>
            <p:cNvSpPr txBox="1"/>
            <p:nvPr/>
          </p:nvSpPr>
          <p:spPr>
            <a:xfrm>
              <a:off x="342904" y="1233639"/>
              <a:ext cx="3045807"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smtClean="0">
                  <a:solidFill>
                    <a:schemeClr val="tx2">
                      <a:alpha val="99000"/>
                    </a:schemeClr>
                  </a:solidFill>
                  <a:latin typeface="Segoe UI" pitchFamily="34" charset="0"/>
                  <a:ea typeface="Segoe UI" pitchFamily="34" charset="0"/>
                  <a:cs typeface="Segoe UI" pitchFamily="34" charset="0"/>
                </a:rPr>
                <a:t>On </a:t>
              </a:r>
              <a:r>
                <a:rPr lang="en-US" sz="2800" dirty="0">
                  <a:solidFill>
                    <a:schemeClr val="tx2">
                      <a:alpha val="99000"/>
                    </a:schemeClr>
                  </a:solidFill>
                  <a:latin typeface="Segoe UI" pitchFamily="34" charset="0"/>
                  <a:ea typeface="Segoe UI" pitchFamily="34" charset="0"/>
                  <a:cs typeface="Segoe UI" pitchFamily="34" charset="0"/>
                </a:rPr>
                <a:t>and </a:t>
              </a:r>
              <a:r>
                <a:rPr lang="en-US" sz="2800" dirty="0" smtClean="0">
                  <a:solidFill>
                    <a:schemeClr val="tx2">
                      <a:alpha val="99000"/>
                    </a:schemeClr>
                  </a:solidFill>
                  <a:latin typeface="Segoe UI" pitchFamily="34" charset="0"/>
                  <a:ea typeface="Segoe UI" pitchFamily="34" charset="0"/>
                  <a:cs typeface="Segoe UI" pitchFamily="34" charset="0"/>
                </a:rPr>
                <a:t>Off</a:t>
              </a:r>
              <a:endParaRPr lang="en-US" sz="2800" dirty="0">
                <a:solidFill>
                  <a:schemeClr val="tx2">
                    <a:alpha val="99000"/>
                  </a:schemeClr>
                </a:solidFill>
                <a:latin typeface="Segoe UI" pitchFamily="34" charset="0"/>
                <a:ea typeface="Segoe UI" pitchFamily="34" charset="0"/>
                <a:cs typeface="Segoe UI" pitchFamily="34" charset="0"/>
              </a:endParaRPr>
            </a:p>
          </p:txBody>
        </p:sp>
        <p:sp>
          <p:nvSpPr>
            <p:cNvPr id="16" name="Rectangle 15"/>
            <p:cNvSpPr/>
            <p:nvPr/>
          </p:nvSpPr>
          <p:spPr>
            <a:xfrm>
              <a:off x="342905" y="1692315"/>
              <a:ext cx="361370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On &amp; off workloads (e.g. batch </a:t>
              </a:r>
              <a:r>
                <a:rPr lang="en-US" sz="1200" dirty="0" smtClean="0">
                  <a:solidFill>
                    <a:schemeClr val="tx1">
                      <a:alpha val="99000"/>
                    </a:schemeClr>
                  </a:solidFill>
                  <a:ea typeface="Kozuka Gothic Pro R" pitchFamily="34" charset="-128"/>
                </a:rPr>
                <a:t>job)</a:t>
              </a:r>
            </a:p>
            <a:p>
              <a:pPr marL="0" lvl="1" defTabSz="1218836" fontAlgn="base">
                <a:spcAft>
                  <a:spcPct val="0"/>
                </a:spcAft>
              </a:pPr>
              <a:r>
                <a:rPr lang="en-US" sz="1200" dirty="0" smtClean="0">
                  <a:solidFill>
                    <a:schemeClr val="tx1">
                      <a:alpha val="99000"/>
                    </a:schemeClr>
                  </a:solidFill>
                  <a:ea typeface="Kozuka Gothic Pro R" pitchFamily="34" charset="-128"/>
                </a:rPr>
                <a:t>Over provisioned capacity is wasted </a:t>
              </a:r>
            </a:p>
            <a:p>
              <a:pPr marL="0" lvl="1" defTabSz="1218836" fontAlgn="base">
                <a:spcAft>
                  <a:spcPct val="0"/>
                </a:spcAft>
              </a:pPr>
              <a:r>
                <a:rPr lang="en-US" sz="1200" dirty="0" smtClean="0">
                  <a:solidFill>
                    <a:schemeClr val="tx1">
                      <a:alpha val="99000"/>
                    </a:schemeClr>
                  </a:solidFill>
                  <a:ea typeface="Kozuka Gothic Pro R" pitchFamily="34" charset="-128"/>
                </a:rPr>
                <a:t>Time </a:t>
              </a:r>
              <a:r>
                <a:rPr lang="en-US" sz="1200" dirty="0">
                  <a:solidFill>
                    <a:schemeClr val="tx1">
                      <a:alpha val="99000"/>
                    </a:schemeClr>
                  </a:solidFill>
                  <a:ea typeface="Kozuka Gothic Pro R" pitchFamily="34" charset="-128"/>
                </a:rPr>
                <a:t>to market can be cumbersome </a:t>
              </a:r>
            </a:p>
          </p:txBody>
        </p:sp>
      </p:grpSp>
      <p:grpSp>
        <p:nvGrpSpPr>
          <p:cNvPr id="59" name="Group 58"/>
          <p:cNvGrpSpPr/>
          <p:nvPr/>
        </p:nvGrpSpPr>
        <p:grpSpPr>
          <a:xfrm>
            <a:off x="4272751" y="3571750"/>
            <a:ext cx="3821938" cy="1068346"/>
            <a:chOff x="342905" y="3877806"/>
            <a:chExt cx="3821938" cy="1068346"/>
          </a:xfrm>
        </p:grpSpPr>
        <p:sp>
          <p:nvSpPr>
            <p:cNvPr id="22" name="TextBox 21"/>
            <p:cNvSpPr txBox="1"/>
            <p:nvPr/>
          </p:nvSpPr>
          <p:spPr>
            <a:xfrm>
              <a:off x="342905" y="3877806"/>
              <a:ext cx="3821938"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Unpredictable Bursting</a:t>
              </a:r>
            </a:p>
          </p:txBody>
        </p:sp>
        <p:sp>
          <p:nvSpPr>
            <p:cNvPr id="24" name="Rectangle 23"/>
            <p:cNvSpPr/>
            <p:nvPr/>
          </p:nvSpPr>
          <p:spPr>
            <a:xfrm>
              <a:off x="342905" y="4392154"/>
              <a:ext cx="3045807"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Unexpected/unplanned peak in demand  </a:t>
              </a:r>
            </a:p>
            <a:p>
              <a:pPr marL="0" lvl="1" defTabSz="1218836" fontAlgn="base">
                <a:spcAft>
                  <a:spcPct val="0"/>
                </a:spcAft>
              </a:pPr>
              <a:r>
                <a:rPr lang="en-US" sz="1200" dirty="0">
                  <a:solidFill>
                    <a:schemeClr val="tx1">
                      <a:alpha val="99000"/>
                    </a:schemeClr>
                  </a:solidFill>
                  <a:ea typeface="Kozuka Gothic Pro R" pitchFamily="34" charset="-128"/>
                </a:rPr>
                <a:t>Sudden spike impacts performance </a:t>
              </a:r>
            </a:p>
            <a:p>
              <a:pPr marL="0" lvl="1" defTabSz="1218836" fontAlgn="base">
                <a:spcAft>
                  <a:spcPct val="0"/>
                </a:spcAft>
              </a:pPr>
              <a:r>
                <a:rPr lang="en-US" sz="1200" dirty="0">
                  <a:solidFill>
                    <a:schemeClr val="tx1">
                      <a:alpha val="99000"/>
                    </a:schemeClr>
                  </a:solidFill>
                  <a:ea typeface="Kozuka Gothic Pro R" pitchFamily="34" charset="-128"/>
                </a:rPr>
                <a:t>Can’t over provision for extreme cases </a:t>
              </a:r>
            </a:p>
          </p:txBody>
        </p:sp>
      </p:grpSp>
      <p:cxnSp>
        <p:nvCxnSpPr>
          <p:cNvPr id="18" name="Straight Arrow Connector 17"/>
          <p:cNvCxnSpPr/>
          <p:nvPr/>
        </p:nvCxnSpPr>
        <p:spPr bwMode="auto">
          <a:xfrm flipH="1" flipV="1">
            <a:off x="758939" y="3729791"/>
            <a:ext cx="4" cy="897446"/>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9" name="Straight Arrow Connector 18"/>
          <p:cNvCxnSpPr/>
          <p:nvPr/>
        </p:nvCxnSpPr>
        <p:spPr bwMode="auto">
          <a:xfrm>
            <a:off x="758938" y="4616445"/>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0" name="Rectangle 19"/>
          <p:cNvSpPr/>
          <p:nvPr/>
        </p:nvSpPr>
        <p:spPr>
          <a:xfrm rot="16200000">
            <a:off x="29277" y="4117084"/>
            <a:ext cx="1019525"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grpSp>
        <p:nvGrpSpPr>
          <p:cNvPr id="25" name="Group 24"/>
          <p:cNvGrpSpPr/>
          <p:nvPr/>
        </p:nvGrpSpPr>
        <p:grpSpPr>
          <a:xfrm>
            <a:off x="752992" y="3833713"/>
            <a:ext cx="3152246" cy="492377"/>
            <a:chOff x="5520892" y="5257417"/>
            <a:chExt cx="3307216" cy="721360"/>
          </a:xfrm>
        </p:grpSpPr>
        <p:cxnSp>
          <p:nvCxnSpPr>
            <p:cNvPr id="26" name="Straight Arrow Connector 25"/>
            <p:cNvCxnSpPr/>
            <p:nvPr/>
          </p:nvCxnSpPr>
          <p:spPr bwMode="auto">
            <a:xfrm>
              <a:off x="7600265" y="5975286"/>
              <a:ext cx="1227843" cy="2508"/>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7" name="Straight Connector 26"/>
            <p:cNvCxnSpPr>
              <a:endCxn id="28" idx="0"/>
            </p:cNvCxnSpPr>
            <p:nvPr/>
          </p:nvCxnSpPr>
          <p:spPr bwMode="auto">
            <a:xfrm>
              <a:off x="5520892" y="5967876"/>
              <a:ext cx="1168667" cy="0"/>
            </a:xfrm>
            <a:prstGeom prst="line">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8" name="Freeform 27"/>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grpSp>
      <p:grpSp>
        <p:nvGrpSpPr>
          <p:cNvPr id="58" name="Group 57"/>
          <p:cNvGrpSpPr/>
          <p:nvPr/>
        </p:nvGrpSpPr>
        <p:grpSpPr>
          <a:xfrm>
            <a:off x="4272751" y="2151242"/>
            <a:ext cx="3119051" cy="1020871"/>
            <a:chOff x="342905" y="2485579"/>
            <a:chExt cx="3119051" cy="1020871"/>
          </a:xfrm>
        </p:grpSpPr>
        <p:sp>
          <p:nvSpPr>
            <p:cNvPr id="35" name="TextBox 34"/>
            <p:cNvSpPr txBox="1"/>
            <p:nvPr/>
          </p:nvSpPr>
          <p:spPr>
            <a:xfrm>
              <a:off x="342905" y="2485579"/>
              <a:ext cx="3119051"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Growing Fast</a:t>
              </a:r>
            </a:p>
          </p:txBody>
        </p:sp>
        <p:sp>
          <p:nvSpPr>
            <p:cNvPr id="36" name="Rectangle 35"/>
            <p:cNvSpPr/>
            <p:nvPr/>
          </p:nvSpPr>
          <p:spPr>
            <a:xfrm>
              <a:off x="342905" y="2952452"/>
              <a:ext cx="3119051"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Successful services needs to grow/scale   </a:t>
              </a:r>
            </a:p>
            <a:p>
              <a:pPr marL="0" lvl="1" defTabSz="1218836" fontAlgn="base">
                <a:spcAft>
                  <a:spcPct val="0"/>
                </a:spcAft>
              </a:pPr>
              <a:r>
                <a:rPr lang="en-US" sz="1200" dirty="0">
                  <a:solidFill>
                    <a:schemeClr val="tx1">
                      <a:alpha val="99000"/>
                    </a:schemeClr>
                  </a:solidFill>
                  <a:ea typeface="Kozuka Gothic Pro R" pitchFamily="34" charset="-128"/>
                </a:rPr>
                <a:t>Keeping up w/ growth is big IT challenge </a:t>
              </a:r>
            </a:p>
            <a:p>
              <a:pPr marL="0" lvl="1" defTabSz="1218836" fontAlgn="base">
                <a:spcAft>
                  <a:spcPct val="0"/>
                </a:spcAft>
              </a:pPr>
              <a:r>
                <a:rPr lang="en-US" sz="1200" dirty="0">
                  <a:solidFill>
                    <a:schemeClr val="tx1">
                      <a:alpha val="99000"/>
                    </a:schemeClr>
                  </a:solidFill>
                  <a:ea typeface="Kozuka Gothic Pro R" pitchFamily="34" charset="-128"/>
                </a:rPr>
                <a:t>Cannot provision hardware fast enough</a:t>
              </a:r>
            </a:p>
          </p:txBody>
        </p:sp>
      </p:grpSp>
      <p:cxnSp>
        <p:nvCxnSpPr>
          <p:cNvPr id="30" name="Straight Arrow Connector 29"/>
          <p:cNvCxnSpPr/>
          <p:nvPr/>
        </p:nvCxnSpPr>
        <p:spPr bwMode="auto">
          <a:xfrm flipH="1" flipV="1">
            <a:off x="749513" y="2274234"/>
            <a:ext cx="3478" cy="930519"/>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31" name="Straight Arrow Connector 30"/>
          <p:cNvCxnSpPr/>
          <p:nvPr/>
        </p:nvCxnSpPr>
        <p:spPr bwMode="auto">
          <a:xfrm>
            <a:off x="752991" y="3191067"/>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33" name="Rectangle 32"/>
          <p:cNvSpPr/>
          <p:nvPr/>
        </p:nvSpPr>
        <p:spPr>
          <a:xfrm rot="16200000">
            <a:off x="22139" y="2712932"/>
            <a:ext cx="1014949"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37" name="Freeform 36"/>
          <p:cNvSpPr/>
          <p:nvPr/>
        </p:nvSpPr>
        <p:spPr>
          <a:xfrm>
            <a:off x="743673" y="2327739"/>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tx1"/>
            </a:solidFill>
            <a:headEnd type="none" w="med" len="med"/>
            <a:tailEnd type="triangle"/>
          </a:ln>
          <a:effectLst/>
        </p:spPr>
        <p:txBody>
          <a:bodyPr lIns="91436" tIns="45718" rIns="91436" bIns="45718" rtlCol="0" anchor="ctr"/>
          <a:lstStyle/>
          <a:p>
            <a:pPr algn="ctr"/>
            <a:endParaRPr lang="en-US" dirty="0"/>
          </a:p>
        </p:txBody>
      </p:sp>
      <p:grpSp>
        <p:nvGrpSpPr>
          <p:cNvPr id="60" name="Group 59"/>
          <p:cNvGrpSpPr/>
          <p:nvPr/>
        </p:nvGrpSpPr>
        <p:grpSpPr>
          <a:xfrm>
            <a:off x="4272751" y="5047623"/>
            <a:ext cx="3941859" cy="1026722"/>
            <a:chOff x="342905" y="5150364"/>
            <a:chExt cx="3941859" cy="1026722"/>
          </a:xfrm>
        </p:grpSpPr>
        <p:sp>
          <p:nvSpPr>
            <p:cNvPr id="44" name="TextBox 43"/>
            <p:cNvSpPr txBox="1"/>
            <p:nvPr/>
          </p:nvSpPr>
          <p:spPr>
            <a:xfrm>
              <a:off x="342905" y="5150364"/>
              <a:ext cx="3941859"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Predictable Bursting</a:t>
              </a:r>
            </a:p>
          </p:txBody>
        </p:sp>
        <p:sp>
          <p:nvSpPr>
            <p:cNvPr id="45" name="Rectangle 44"/>
            <p:cNvSpPr/>
            <p:nvPr/>
          </p:nvSpPr>
          <p:spPr>
            <a:xfrm>
              <a:off x="342905" y="5623088"/>
              <a:ext cx="319065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Services with micro seasonality trends   </a:t>
              </a:r>
            </a:p>
            <a:p>
              <a:pPr marL="0" lvl="1" defTabSz="1218836" fontAlgn="base">
                <a:spcAft>
                  <a:spcPct val="0"/>
                </a:spcAft>
              </a:pPr>
              <a:r>
                <a:rPr lang="en-US" sz="1200" dirty="0">
                  <a:solidFill>
                    <a:schemeClr val="tx1">
                      <a:alpha val="99000"/>
                    </a:schemeClr>
                  </a:solidFill>
                  <a:ea typeface="Kozuka Gothic Pro R" pitchFamily="34" charset="-128"/>
                </a:rPr>
                <a:t>Peaks due to periodic increased demand</a:t>
              </a:r>
            </a:p>
            <a:p>
              <a:pPr marL="0" lvl="1" defTabSz="1218836" fontAlgn="base">
                <a:spcAft>
                  <a:spcPct val="0"/>
                </a:spcAft>
              </a:pPr>
              <a:r>
                <a:rPr lang="en-US" sz="1200" dirty="0">
                  <a:solidFill>
                    <a:schemeClr val="tx1">
                      <a:alpha val="99000"/>
                    </a:schemeClr>
                  </a:solidFill>
                  <a:ea typeface="Kozuka Gothic Pro R" pitchFamily="34" charset="-128"/>
                </a:rPr>
                <a:t>IT complexity and wasted </a:t>
              </a:r>
              <a:r>
                <a:rPr lang="en-US" sz="1200" dirty="0" smtClean="0">
                  <a:solidFill>
                    <a:schemeClr val="tx1">
                      <a:alpha val="99000"/>
                    </a:schemeClr>
                  </a:solidFill>
                  <a:ea typeface="Kozuka Gothic Pro R" pitchFamily="34" charset="-128"/>
                </a:rPr>
                <a:t>capacity</a:t>
              </a:r>
              <a:endParaRPr lang="en-US" sz="1200" dirty="0">
                <a:solidFill>
                  <a:schemeClr val="tx1">
                    <a:alpha val="99000"/>
                  </a:schemeClr>
                </a:solidFill>
                <a:ea typeface="Kozuka Gothic Pro R" pitchFamily="34" charset="-128"/>
              </a:endParaRPr>
            </a:p>
          </p:txBody>
        </p:sp>
      </p:grpSp>
      <p:cxnSp>
        <p:nvCxnSpPr>
          <p:cNvPr id="39" name="Straight Arrow Connector 38"/>
          <p:cNvCxnSpPr/>
          <p:nvPr/>
        </p:nvCxnSpPr>
        <p:spPr bwMode="auto">
          <a:xfrm flipV="1">
            <a:off x="773867" y="5199405"/>
            <a:ext cx="0" cy="8974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40" name="Straight Arrow Connector 39"/>
          <p:cNvCxnSpPr/>
          <p:nvPr/>
        </p:nvCxnSpPr>
        <p:spPr bwMode="auto">
          <a:xfrm>
            <a:off x="758628" y="6084305"/>
            <a:ext cx="3152990"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41" name="Rectangle 40"/>
          <p:cNvSpPr/>
          <p:nvPr/>
        </p:nvSpPr>
        <p:spPr>
          <a:xfrm rot="16200000">
            <a:off x="41697" y="5375042"/>
            <a:ext cx="1024540"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48" name="Freeform 47"/>
          <p:cNvSpPr/>
          <p:nvPr/>
        </p:nvSpPr>
        <p:spPr>
          <a:xfrm>
            <a:off x="771774" y="5255754"/>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cxnSp>
        <p:nvCxnSpPr>
          <p:cNvPr id="49" name="Straight Connector 48"/>
          <p:cNvCxnSpPr/>
          <p:nvPr/>
        </p:nvCxnSpPr>
        <p:spPr bwMode="auto">
          <a:xfrm>
            <a:off x="797908" y="5630415"/>
            <a:ext cx="2963103" cy="24852"/>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cxnSp>
        <p:nvCxnSpPr>
          <p:cNvPr id="63" name="Straight Connector 62"/>
          <p:cNvCxnSpPr/>
          <p:nvPr/>
        </p:nvCxnSpPr>
        <p:spPr>
          <a:xfrm>
            <a:off x="0" y="3398856"/>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0" y="4846656"/>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0" y="1970314"/>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92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Left Brace 61"/>
          <p:cNvSpPr/>
          <p:nvPr/>
        </p:nvSpPr>
        <p:spPr>
          <a:xfrm>
            <a:off x="1107553" y="2104084"/>
            <a:ext cx="302896" cy="3982815"/>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66" name="Rectangle 65"/>
          <p:cNvSpPr/>
          <p:nvPr/>
        </p:nvSpPr>
        <p:spPr bwMode="auto">
          <a:xfrm>
            <a:off x="3206705" y="1102222"/>
            <a:ext cx="8720688" cy="5139864"/>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z="5400" dirty="0" smtClean="0"/>
              <a:t>Cloud Computing Variants</a:t>
            </a:r>
            <a:endParaRPr lang="en-US" sz="5400" dirty="0">
              <a:solidFill>
                <a:schemeClr val="accent2">
                  <a:alpha val="99000"/>
                </a:schemeClr>
              </a:solidFill>
            </a:endParaRPr>
          </a:p>
        </p:txBody>
      </p:sp>
      <p:grpSp>
        <p:nvGrpSpPr>
          <p:cNvPr id="4" name="Group 3"/>
          <p:cNvGrpSpPr/>
          <p:nvPr/>
        </p:nvGrpSpPr>
        <p:grpSpPr>
          <a:xfrm>
            <a:off x="795377" y="1319029"/>
            <a:ext cx="2427913" cy="4790431"/>
            <a:chOff x="855665" y="1583373"/>
            <a:chExt cx="2427913" cy="4790431"/>
          </a:xfrm>
        </p:grpSpPr>
        <p:sp>
          <p:nvSpPr>
            <p:cNvPr id="124" name="Rectangle 123"/>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Packaged Software</a:t>
              </a:r>
            </a:p>
          </p:txBody>
        </p:sp>
        <p:sp>
          <p:nvSpPr>
            <p:cNvPr id="128" name="Rectangle 127"/>
            <p:cNvSpPr/>
            <p:nvPr/>
          </p:nvSpPr>
          <p:spPr>
            <a:xfrm>
              <a:off x="1396458" y="5537987"/>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29" name="Rectangle 128"/>
            <p:cNvSpPr/>
            <p:nvPr/>
          </p:nvSpPr>
          <p:spPr>
            <a:xfrm>
              <a:off x="1396458" y="5083168"/>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130" name="Rectangle 129"/>
            <p:cNvSpPr/>
            <p:nvPr/>
          </p:nvSpPr>
          <p:spPr>
            <a:xfrm>
              <a:off x="1396458" y="599280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131" name="Rectangle 130"/>
            <p:cNvSpPr/>
            <p:nvPr/>
          </p:nvSpPr>
          <p:spPr>
            <a:xfrm>
              <a:off x="1396458" y="4173530"/>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132" name="Rectangle 131"/>
            <p:cNvSpPr/>
            <p:nvPr/>
          </p:nvSpPr>
          <p:spPr>
            <a:xfrm>
              <a:off x="1396458" y="3718711"/>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133" name="Rectangle 132"/>
            <p:cNvSpPr/>
            <p:nvPr/>
          </p:nvSpPr>
          <p:spPr>
            <a:xfrm>
              <a:off x="1396458" y="4628349"/>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134" name="Rectangle 133"/>
            <p:cNvSpPr/>
            <p:nvPr/>
          </p:nvSpPr>
          <p:spPr>
            <a:xfrm>
              <a:off x="1396458" y="2809073"/>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135" name="Rectangle 134"/>
            <p:cNvSpPr/>
            <p:nvPr/>
          </p:nvSpPr>
          <p:spPr>
            <a:xfrm>
              <a:off x="1396458" y="235425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136" name="Rectangle 135"/>
            <p:cNvSpPr/>
            <p:nvPr/>
          </p:nvSpPr>
          <p:spPr>
            <a:xfrm>
              <a:off x="1396458" y="3263892"/>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127" name="TextBox 52"/>
            <p:cNvSpPr txBox="1"/>
            <p:nvPr/>
          </p:nvSpPr>
          <p:spPr>
            <a:xfrm>
              <a:off x="855665" y="3820893"/>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grpSp>
      <p:sp>
        <p:nvSpPr>
          <p:cNvPr id="138" name="Rectangle 137"/>
          <p:cNvSpPr/>
          <p:nvPr/>
        </p:nvSpPr>
        <p:spPr>
          <a:xfrm>
            <a:off x="4380302" y="1329077"/>
            <a:ext cx="2108505"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Infrastructure</a:t>
            </a:r>
          </a:p>
          <a:p>
            <a:pPr defTabSz="1218936"/>
            <a:r>
              <a:rPr lang="en-US" sz="1600" dirty="0">
                <a:solidFill>
                  <a:srgbClr val="595959">
                    <a:alpha val="99000"/>
                  </a:srgbClr>
                </a:solidFill>
                <a:ea typeface="Kozuka Gothic Pro R" pitchFamily="34" charset="-128"/>
              </a:rPr>
              <a:t>(as a Service)</a:t>
            </a:r>
          </a:p>
        </p:txBody>
      </p:sp>
      <p:sp>
        <p:nvSpPr>
          <p:cNvPr id="144" name="Rectangle 143"/>
          <p:cNvSpPr/>
          <p:nvPr/>
        </p:nvSpPr>
        <p:spPr>
          <a:xfrm>
            <a:off x="4410447" y="5273647"/>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45" name="Rectangle 144"/>
          <p:cNvSpPr/>
          <p:nvPr/>
        </p:nvSpPr>
        <p:spPr>
          <a:xfrm>
            <a:off x="4410447" y="4818828"/>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146" name="Rectangle 145"/>
          <p:cNvSpPr/>
          <p:nvPr/>
        </p:nvSpPr>
        <p:spPr>
          <a:xfrm>
            <a:off x="4410447" y="5728464"/>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147" name="Rectangle 146"/>
          <p:cNvSpPr/>
          <p:nvPr/>
        </p:nvSpPr>
        <p:spPr>
          <a:xfrm>
            <a:off x="4410447" y="3909190"/>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148" name="Rectangle 147"/>
          <p:cNvSpPr/>
          <p:nvPr/>
        </p:nvSpPr>
        <p:spPr>
          <a:xfrm>
            <a:off x="4410447" y="3454371"/>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149" name="Rectangle 148"/>
          <p:cNvSpPr/>
          <p:nvPr/>
        </p:nvSpPr>
        <p:spPr>
          <a:xfrm>
            <a:off x="4410447" y="4364009"/>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150" name="Rectangle 149"/>
          <p:cNvSpPr/>
          <p:nvPr/>
        </p:nvSpPr>
        <p:spPr>
          <a:xfrm>
            <a:off x="4410447" y="2544733"/>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151" name="Rectangle 150"/>
          <p:cNvSpPr/>
          <p:nvPr/>
        </p:nvSpPr>
        <p:spPr>
          <a:xfrm>
            <a:off x="4410447" y="208991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152" name="Rectangle 151"/>
          <p:cNvSpPr/>
          <p:nvPr/>
        </p:nvSpPr>
        <p:spPr>
          <a:xfrm>
            <a:off x="4410447" y="2999552"/>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140" name="Left Brace 139"/>
          <p:cNvSpPr/>
          <p:nvPr/>
        </p:nvSpPr>
        <p:spPr>
          <a:xfrm flipH="1">
            <a:off x="6057919" y="4322900"/>
            <a:ext cx="228600" cy="1764000"/>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141" name="TextBox 56"/>
          <p:cNvSpPr txBox="1"/>
          <p:nvPr/>
        </p:nvSpPr>
        <p:spPr>
          <a:xfrm flipH="1">
            <a:off x="6231485" y="4379742"/>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142" name="Left Brace 141"/>
          <p:cNvSpPr/>
          <p:nvPr/>
        </p:nvSpPr>
        <p:spPr>
          <a:xfrm>
            <a:off x="4271939" y="2089914"/>
            <a:ext cx="133350" cy="2200272"/>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143" name="TextBox 58"/>
          <p:cNvSpPr txBox="1"/>
          <p:nvPr/>
        </p:nvSpPr>
        <p:spPr>
          <a:xfrm>
            <a:off x="3859670" y="2664074"/>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grpSp>
        <p:nvGrpSpPr>
          <p:cNvPr id="6" name="Group 5"/>
          <p:cNvGrpSpPr/>
          <p:nvPr/>
        </p:nvGrpSpPr>
        <p:grpSpPr>
          <a:xfrm>
            <a:off x="6461726" y="1319029"/>
            <a:ext cx="2706420" cy="4798706"/>
            <a:chOff x="5979422" y="1583373"/>
            <a:chExt cx="2706420" cy="4798706"/>
          </a:xfrm>
        </p:grpSpPr>
        <p:sp>
          <p:nvSpPr>
            <p:cNvPr id="154" name="Rectangle 153"/>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Platform</a:t>
              </a:r>
            </a:p>
            <a:p>
              <a:pPr defTabSz="1218936"/>
              <a:r>
                <a:rPr lang="en-US" sz="1600" dirty="0">
                  <a:solidFill>
                    <a:srgbClr val="595959">
                      <a:alpha val="99000"/>
                    </a:srgbClr>
                  </a:solidFill>
                  <a:ea typeface="Kozuka Gothic Pro R" pitchFamily="34" charset="-128"/>
                </a:rPr>
                <a:t>(as a Service)</a:t>
              </a:r>
            </a:p>
          </p:txBody>
        </p:sp>
        <p:sp>
          <p:nvSpPr>
            <p:cNvPr id="155" name="Left Brace 154"/>
            <p:cNvSpPr/>
            <p:nvPr/>
          </p:nvSpPr>
          <p:spPr>
            <a:xfrm flipH="1">
              <a:off x="8131739" y="3259131"/>
              <a:ext cx="209580" cy="3122948"/>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156" name="TextBox 54"/>
            <p:cNvSpPr txBox="1"/>
            <p:nvPr/>
          </p:nvSpPr>
          <p:spPr>
            <a:xfrm flipH="1">
              <a:off x="8285732" y="3992249"/>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157" name="Left Brace 156"/>
            <p:cNvSpPr/>
            <p:nvPr/>
          </p:nvSpPr>
          <p:spPr>
            <a:xfrm>
              <a:off x="6322411" y="2335206"/>
              <a:ext cx="152400" cy="847725"/>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158" name="TextBox 60"/>
            <p:cNvSpPr txBox="1"/>
            <p:nvPr/>
          </p:nvSpPr>
          <p:spPr>
            <a:xfrm>
              <a:off x="5979422" y="2220697"/>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sp>
          <p:nvSpPr>
            <p:cNvPr id="160" name="Rectangle 159"/>
            <p:cNvSpPr/>
            <p:nvPr/>
          </p:nvSpPr>
          <p:spPr>
            <a:xfrm>
              <a:off x="6484238" y="5537990"/>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61" name="Rectangle 160"/>
            <p:cNvSpPr/>
            <p:nvPr/>
          </p:nvSpPr>
          <p:spPr>
            <a:xfrm>
              <a:off x="6484238" y="5083171"/>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162" name="Rectangle 161"/>
            <p:cNvSpPr/>
            <p:nvPr/>
          </p:nvSpPr>
          <p:spPr>
            <a:xfrm>
              <a:off x="6484238" y="5992807"/>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163" name="Rectangle 162"/>
            <p:cNvSpPr/>
            <p:nvPr/>
          </p:nvSpPr>
          <p:spPr>
            <a:xfrm>
              <a:off x="6484238" y="4173533"/>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164" name="Rectangle 163"/>
            <p:cNvSpPr/>
            <p:nvPr/>
          </p:nvSpPr>
          <p:spPr>
            <a:xfrm>
              <a:off x="6484238" y="3718714"/>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165" name="Rectangle 164"/>
            <p:cNvSpPr/>
            <p:nvPr/>
          </p:nvSpPr>
          <p:spPr>
            <a:xfrm>
              <a:off x="6484238" y="4628352"/>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166" name="Rectangle 165"/>
            <p:cNvSpPr/>
            <p:nvPr/>
          </p:nvSpPr>
          <p:spPr>
            <a:xfrm>
              <a:off x="6484238" y="2354257"/>
              <a:ext cx="1638240"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167" name="Rectangle 166"/>
            <p:cNvSpPr/>
            <p:nvPr/>
          </p:nvSpPr>
          <p:spPr>
            <a:xfrm>
              <a:off x="6484238" y="3263895"/>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168" name="Rectangle 167"/>
            <p:cNvSpPr/>
            <p:nvPr/>
          </p:nvSpPr>
          <p:spPr>
            <a:xfrm>
              <a:off x="6484238" y="2809076"/>
              <a:ext cx="1638240"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grpSp>
      <p:grpSp>
        <p:nvGrpSpPr>
          <p:cNvPr id="7" name="Group 6"/>
          <p:cNvGrpSpPr/>
          <p:nvPr/>
        </p:nvGrpSpPr>
        <p:grpSpPr>
          <a:xfrm>
            <a:off x="9463135" y="1319029"/>
            <a:ext cx="2323096" cy="4790431"/>
            <a:chOff x="8980831" y="1583373"/>
            <a:chExt cx="2323096" cy="4790431"/>
          </a:xfrm>
        </p:grpSpPr>
        <p:sp>
          <p:nvSpPr>
            <p:cNvPr id="170" name="Rectangle 169"/>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Software</a:t>
              </a:r>
            </a:p>
            <a:p>
              <a:pPr defTabSz="1218936"/>
              <a:r>
                <a:rPr lang="en-US" sz="1600" dirty="0">
                  <a:solidFill>
                    <a:srgbClr val="595959">
                      <a:alpha val="99000"/>
                    </a:srgbClr>
                  </a:solidFill>
                  <a:ea typeface="Kozuka Gothic Pro R" pitchFamily="34" charset="-128"/>
                </a:rPr>
                <a:t>(as a Service)</a:t>
              </a:r>
            </a:p>
          </p:txBody>
        </p:sp>
        <p:sp>
          <p:nvSpPr>
            <p:cNvPr id="172" name="TextBox 64"/>
            <p:cNvSpPr txBox="1"/>
            <p:nvPr/>
          </p:nvSpPr>
          <p:spPr>
            <a:xfrm flipH="1">
              <a:off x="10903817" y="3520342"/>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174" name="Rectangle 173"/>
            <p:cNvSpPr/>
            <p:nvPr/>
          </p:nvSpPr>
          <p:spPr>
            <a:xfrm>
              <a:off x="9040806" y="5537987"/>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75" name="Rectangle 174"/>
            <p:cNvSpPr/>
            <p:nvPr/>
          </p:nvSpPr>
          <p:spPr>
            <a:xfrm>
              <a:off x="9040806" y="5083168"/>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177" name="Rectangle 176"/>
            <p:cNvSpPr/>
            <p:nvPr/>
          </p:nvSpPr>
          <p:spPr>
            <a:xfrm>
              <a:off x="9040806" y="4173530"/>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178" name="Rectangle 177"/>
            <p:cNvSpPr/>
            <p:nvPr/>
          </p:nvSpPr>
          <p:spPr>
            <a:xfrm>
              <a:off x="9040806" y="3718711"/>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179" name="Rectangle 178"/>
            <p:cNvSpPr/>
            <p:nvPr/>
          </p:nvSpPr>
          <p:spPr>
            <a:xfrm>
              <a:off x="9040806" y="4628349"/>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180" name="Rectangle 179"/>
            <p:cNvSpPr/>
            <p:nvPr/>
          </p:nvSpPr>
          <p:spPr>
            <a:xfrm>
              <a:off x="9040806" y="2354254"/>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181" name="Rectangle 180"/>
            <p:cNvSpPr/>
            <p:nvPr/>
          </p:nvSpPr>
          <p:spPr>
            <a:xfrm>
              <a:off x="9040806" y="3263892"/>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182" name="Rectangle 181"/>
            <p:cNvSpPr/>
            <p:nvPr/>
          </p:nvSpPr>
          <p:spPr>
            <a:xfrm>
              <a:off x="9040806" y="2809073"/>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176" name="Rectangle 175"/>
            <p:cNvSpPr/>
            <p:nvPr/>
          </p:nvSpPr>
          <p:spPr>
            <a:xfrm>
              <a:off x="9040806" y="5992804"/>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grpSp>
      <p:pic>
        <p:nvPicPr>
          <p:cNvPr id="63" name="Picture 11" descr="Cloud 512x512.png"/>
          <p:cNvPicPr>
            <a:picLocks noChangeAspect="1"/>
          </p:cNvPicPr>
          <p:nvPr/>
        </p:nvPicPr>
        <p:blipFill>
          <a:blip r:embed="rId3"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3285815" y="5350100"/>
            <a:ext cx="1014104" cy="1014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4" name="Left Brace 63"/>
          <p:cNvSpPr/>
          <p:nvPr/>
        </p:nvSpPr>
        <p:spPr>
          <a:xfrm flipH="1">
            <a:off x="11168000" y="2102167"/>
            <a:ext cx="228600" cy="3977640"/>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pic>
        <p:nvPicPr>
          <p:cNvPr id="65" name="Picture 12" descr="Gift 512x512.png"/>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371793" y="5359844"/>
            <a:ext cx="806273" cy="806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 name="Rectangle 66"/>
          <p:cNvSpPr/>
          <p:nvPr/>
        </p:nvSpPr>
        <p:spPr bwMode="auto">
          <a:xfrm flipH="1">
            <a:off x="251209" y="1102222"/>
            <a:ext cx="2955496" cy="5139864"/>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0098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Picture 6" descr="\\server3\InternalBin\Resource DVD\DVD_ART36\Artwork_Imagery\Icons - Illustrations\Maps Globes\world map Transparent blue.png"/>
          <p:cNvPicPr>
            <a:picLocks noChangeAspect="1" noChangeArrowheads="1"/>
          </p:cNvPicPr>
          <p:nvPr/>
        </p:nvPicPr>
        <p:blipFill>
          <a:blip r:embed="rId3" cstate="print"/>
          <a:srcRect l="64535" r="-620"/>
          <a:stretch>
            <a:fillRect/>
          </a:stretch>
        </p:blipFill>
        <p:spPr bwMode="auto">
          <a:xfrm>
            <a:off x="7409646" y="2010072"/>
            <a:ext cx="4775098" cy="4901608"/>
          </a:xfrm>
          <a:prstGeom prst="rect">
            <a:avLst/>
          </a:prstGeom>
          <a:noFill/>
        </p:spPr>
      </p:pic>
      <p:sp>
        <p:nvSpPr>
          <p:cNvPr id="62" name="Rounded Rectangle 61"/>
          <p:cNvSpPr/>
          <p:nvPr/>
        </p:nvSpPr>
        <p:spPr bwMode="auto">
          <a:xfrm>
            <a:off x="7409646" y="1220406"/>
            <a:ext cx="4775098" cy="5635736"/>
          </a:xfrm>
          <a:prstGeom prst="roundRect">
            <a:avLst>
              <a:gd name="adj" fmla="val 0"/>
            </a:avLst>
          </a:prstGeom>
          <a:gradFill flip="none" rotWithShape="1">
            <a:gsLst>
              <a:gs pos="8000">
                <a:schemeClr val="bg2">
                  <a:alpha val="0"/>
                </a:schemeClr>
              </a:gs>
              <a:gs pos="0">
                <a:schemeClr val="tx1"/>
              </a:gs>
              <a:gs pos="50000">
                <a:schemeClr val="bg1">
                  <a:alpha val="9000"/>
                </a:schemeClr>
              </a:gs>
              <a:gs pos="86000">
                <a:srgbClr val="000000">
                  <a:alpha val="0"/>
                </a:srgbClr>
              </a:gs>
              <a:gs pos="100000">
                <a:schemeClr val="bg1">
                  <a:alpha val="55000"/>
                </a:schemeClr>
              </a:gs>
            </a:gsLst>
            <a:lin ang="16200000" scaled="0"/>
            <a:tileRect/>
          </a:gradFill>
          <a:ln w="12700">
            <a:gradFill flip="none" rotWithShape="1">
              <a:gsLst>
                <a:gs pos="0">
                  <a:srgbClr val="FFFFFF"/>
                </a:gs>
                <a:gs pos="50000">
                  <a:srgbClr val="FFFFFF">
                    <a:alpha val="49000"/>
                  </a:srgbClr>
                </a:gs>
                <a:gs pos="100000">
                  <a:schemeClr val="accent1">
                    <a:tint val="23500"/>
                    <a:satMod val="160000"/>
                    <a:alpha val="0"/>
                  </a:schemeClr>
                </a:gs>
              </a:gsLst>
              <a:lin ang="5400000" scaled="0"/>
              <a:tileRect/>
            </a:gradFill>
            <a:headEnd type="none" w="med" len="med"/>
            <a:tailEnd type="none" w="med" len="med"/>
          </a:ln>
          <a:effectLst/>
        </p:spPr>
        <p:style>
          <a:lnRef idx="2">
            <a:schemeClr val="accent5">
              <a:shade val="50000"/>
            </a:schemeClr>
          </a:lnRef>
          <a:fillRef idx="1">
            <a:schemeClr val="accent5"/>
          </a:fillRef>
          <a:effectRef idx="0">
            <a:schemeClr val="accent5"/>
          </a:effectRef>
          <a:fontRef idx="minor">
            <a:schemeClr val="lt1"/>
          </a:fontRef>
        </p:style>
        <p:txBody>
          <a:bodyPr lIns="182117" tIns="91057" rIns="91057" bIns="91057" anchor="t"/>
          <a:lstStyle/>
          <a:p>
            <a:pPr defTabSz="1213798" fontAlgn="base">
              <a:lnSpc>
                <a:spcPct val="90000"/>
              </a:lnSpc>
              <a:spcBef>
                <a:spcPct val="0"/>
              </a:spcBef>
              <a:spcAft>
                <a:spcPts val="600"/>
              </a:spcAft>
            </a:pPr>
            <a:r>
              <a:rPr lang="en-US" sz="2399" dirty="0">
                <a:solidFill>
                  <a:srgbClr val="FFFFFF"/>
                </a:solidFill>
                <a:latin typeface="Segoe Semibold" pitchFamily="34" charset="0"/>
              </a:rPr>
              <a:t> </a:t>
            </a:r>
          </a:p>
        </p:txBody>
      </p:sp>
      <p:pic>
        <p:nvPicPr>
          <p:cNvPr id="82" name="Picture 6" descr="\\server3\InternalBin\Resource DVD\DVD_ART36\Artwork_Imagery\Icons - Illustrations\Maps Globes\world map Transparent blue.png"/>
          <p:cNvPicPr>
            <a:picLocks noChangeAspect="1" noChangeArrowheads="1"/>
          </p:cNvPicPr>
          <p:nvPr/>
        </p:nvPicPr>
        <p:blipFill>
          <a:blip r:embed="rId3" cstate="print"/>
          <a:srcRect l="44968" r="35465"/>
          <a:stretch>
            <a:fillRect/>
          </a:stretch>
        </p:blipFill>
        <p:spPr bwMode="auto">
          <a:xfrm>
            <a:off x="4811009" y="2010072"/>
            <a:ext cx="2589023" cy="4901608"/>
          </a:xfrm>
          <a:prstGeom prst="rect">
            <a:avLst/>
          </a:prstGeom>
          <a:noFill/>
        </p:spPr>
      </p:pic>
      <p:sp>
        <p:nvSpPr>
          <p:cNvPr id="63" name="Rounded Rectangle 62"/>
          <p:cNvSpPr/>
          <p:nvPr/>
        </p:nvSpPr>
        <p:spPr bwMode="auto">
          <a:xfrm>
            <a:off x="4801493" y="1220406"/>
            <a:ext cx="2608060" cy="5635736"/>
          </a:xfrm>
          <a:prstGeom prst="roundRect">
            <a:avLst>
              <a:gd name="adj" fmla="val 0"/>
            </a:avLst>
          </a:prstGeom>
          <a:gradFill flip="none" rotWithShape="1">
            <a:gsLst>
              <a:gs pos="8000">
                <a:schemeClr val="bg2">
                  <a:alpha val="0"/>
                </a:schemeClr>
              </a:gs>
              <a:gs pos="0">
                <a:schemeClr val="tx1"/>
              </a:gs>
              <a:gs pos="50000">
                <a:schemeClr val="bg1">
                  <a:alpha val="9000"/>
                </a:schemeClr>
              </a:gs>
              <a:gs pos="86000">
                <a:srgbClr val="000000">
                  <a:alpha val="0"/>
                </a:srgbClr>
              </a:gs>
              <a:gs pos="100000">
                <a:schemeClr val="bg1">
                  <a:alpha val="55000"/>
                </a:schemeClr>
              </a:gs>
            </a:gsLst>
            <a:lin ang="16200000" scaled="0"/>
            <a:tileRect/>
          </a:gradFill>
          <a:ln w="12700">
            <a:gradFill flip="none" rotWithShape="1">
              <a:gsLst>
                <a:gs pos="0">
                  <a:srgbClr val="FFFFFF"/>
                </a:gs>
                <a:gs pos="50000">
                  <a:srgbClr val="FFFFFF">
                    <a:alpha val="49000"/>
                  </a:srgbClr>
                </a:gs>
                <a:gs pos="100000">
                  <a:schemeClr val="accent1">
                    <a:tint val="23500"/>
                    <a:satMod val="160000"/>
                    <a:alpha val="0"/>
                  </a:schemeClr>
                </a:gs>
              </a:gsLst>
              <a:lin ang="5400000" scaled="0"/>
              <a:tileRect/>
            </a:gradFill>
            <a:headEnd type="none" w="med" len="med"/>
            <a:tailEnd type="none" w="med" len="med"/>
          </a:ln>
          <a:effectLst/>
        </p:spPr>
        <p:style>
          <a:lnRef idx="2">
            <a:schemeClr val="accent5">
              <a:shade val="50000"/>
            </a:schemeClr>
          </a:lnRef>
          <a:fillRef idx="1">
            <a:schemeClr val="accent5"/>
          </a:fillRef>
          <a:effectRef idx="0">
            <a:schemeClr val="accent5"/>
          </a:effectRef>
          <a:fontRef idx="minor">
            <a:schemeClr val="lt1"/>
          </a:fontRef>
        </p:style>
        <p:txBody>
          <a:bodyPr lIns="182117" tIns="91057" rIns="91057" bIns="91057" anchor="t"/>
          <a:lstStyle/>
          <a:p>
            <a:pPr defTabSz="1213798" fontAlgn="base">
              <a:lnSpc>
                <a:spcPct val="90000"/>
              </a:lnSpc>
              <a:spcBef>
                <a:spcPct val="0"/>
              </a:spcBef>
              <a:spcAft>
                <a:spcPts val="600"/>
              </a:spcAft>
            </a:pPr>
            <a:r>
              <a:rPr lang="en-US" sz="2399" dirty="0">
                <a:solidFill>
                  <a:srgbClr val="FFFFFF"/>
                </a:solidFill>
                <a:latin typeface="Segoe Semibold" pitchFamily="34" charset="0"/>
              </a:rPr>
              <a:t> </a:t>
            </a:r>
          </a:p>
        </p:txBody>
      </p:sp>
      <p:pic>
        <p:nvPicPr>
          <p:cNvPr id="74" name="Picture 6" descr="\\server3\InternalBin\Resource DVD\DVD_ART36\Artwork_Imagery\Icons - Illustrations\Maps Globes\world map Transparent blue.png"/>
          <p:cNvPicPr>
            <a:picLocks noChangeAspect="1" noChangeArrowheads="1"/>
          </p:cNvPicPr>
          <p:nvPr/>
        </p:nvPicPr>
        <p:blipFill>
          <a:blip r:embed="rId3" cstate="print"/>
          <a:srcRect l="8430" r="55320"/>
          <a:stretch>
            <a:fillRect/>
          </a:stretch>
        </p:blipFill>
        <p:spPr bwMode="auto">
          <a:xfrm>
            <a:off x="4280" y="2000558"/>
            <a:ext cx="4795722" cy="4901608"/>
          </a:xfrm>
          <a:prstGeom prst="rect">
            <a:avLst/>
          </a:prstGeom>
          <a:noFill/>
        </p:spPr>
      </p:pic>
      <p:sp>
        <p:nvSpPr>
          <p:cNvPr id="59" name="Rounded Rectangle 58"/>
          <p:cNvSpPr/>
          <p:nvPr/>
        </p:nvSpPr>
        <p:spPr bwMode="auto">
          <a:xfrm>
            <a:off x="4180" y="1220406"/>
            <a:ext cx="4797308" cy="5635736"/>
          </a:xfrm>
          <a:prstGeom prst="roundRect">
            <a:avLst>
              <a:gd name="adj" fmla="val 0"/>
            </a:avLst>
          </a:prstGeom>
          <a:gradFill flip="none" rotWithShape="1">
            <a:gsLst>
              <a:gs pos="8000">
                <a:schemeClr val="bg2">
                  <a:alpha val="0"/>
                </a:schemeClr>
              </a:gs>
              <a:gs pos="0">
                <a:schemeClr val="tx1"/>
              </a:gs>
              <a:gs pos="50000">
                <a:schemeClr val="bg1">
                  <a:alpha val="9000"/>
                </a:schemeClr>
              </a:gs>
              <a:gs pos="86000">
                <a:srgbClr val="000000">
                  <a:alpha val="0"/>
                </a:srgbClr>
              </a:gs>
              <a:gs pos="100000">
                <a:schemeClr val="bg1">
                  <a:alpha val="55000"/>
                </a:schemeClr>
              </a:gs>
            </a:gsLst>
            <a:lin ang="16200000" scaled="0"/>
            <a:tileRect/>
          </a:gradFill>
          <a:ln w="12700">
            <a:gradFill flip="none" rotWithShape="1">
              <a:gsLst>
                <a:gs pos="0">
                  <a:srgbClr val="FFFFFF"/>
                </a:gs>
                <a:gs pos="50000">
                  <a:srgbClr val="FFFFFF">
                    <a:alpha val="49000"/>
                  </a:srgbClr>
                </a:gs>
                <a:gs pos="100000">
                  <a:schemeClr val="accent1">
                    <a:tint val="23500"/>
                    <a:satMod val="160000"/>
                    <a:alpha val="0"/>
                  </a:schemeClr>
                </a:gs>
              </a:gsLst>
              <a:lin ang="5400000" scaled="0"/>
              <a:tileRect/>
            </a:gradFill>
            <a:headEnd type="none" w="med" len="med"/>
            <a:tailEnd type="none" w="med" len="med"/>
          </a:ln>
          <a:effectLst/>
        </p:spPr>
        <p:style>
          <a:lnRef idx="2">
            <a:schemeClr val="accent5">
              <a:shade val="50000"/>
            </a:schemeClr>
          </a:lnRef>
          <a:fillRef idx="1">
            <a:schemeClr val="accent5"/>
          </a:fillRef>
          <a:effectRef idx="0">
            <a:schemeClr val="accent5"/>
          </a:effectRef>
          <a:fontRef idx="minor">
            <a:schemeClr val="lt1"/>
          </a:fontRef>
        </p:style>
        <p:txBody>
          <a:bodyPr lIns="182117" tIns="91057" rIns="91057" bIns="91057" anchor="t"/>
          <a:lstStyle/>
          <a:p>
            <a:pPr defTabSz="1213798" fontAlgn="base">
              <a:lnSpc>
                <a:spcPct val="90000"/>
              </a:lnSpc>
              <a:spcBef>
                <a:spcPct val="0"/>
              </a:spcBef>
              <a:spcAft>
                <a:spcPts val="600"/>
              </a:spcAft>
            </a:pPr>
            <a:r>
              <a:rPr lang="en-US" sz="2399" dirty="0">
                <a:solidFill>
                  <a:srgbClr val="FFFFFF"/>
                </a:solidFill>
                <a:latin typeface="Segoe Semibold" pitchFamily="34" charset="0"/>
              </a:rPr>
              <a:t> </a:t>
            </a:r>
          </a:p>
        </p:txBody>
      </p:sp>
      <p:sp>
        <p:nvSpPr>
          <p:cNvPr id="15" name="TextBox 9"/>
          <p:cNvSpPr txBox="1">
            <a:spLocks noChangeArrowheads="1"/>
          </p:cNvSpPr>
          <p:nvPr/>
        </p:nvSpPr>
        <p:spPr bwMode="auto">
          <a:xfrm>
            <a:off x="122148" y="1458708"/>
            <a:ext cx="4677849"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tx1">
                    <a:lumMod val="65000"/>
                    <a:lumOff val="35000"/>
                  </a:schemeClr>
                </a:solidFill>
              </a:rPr>
              <a:t>North America </a:t>
            </a:r>
          </a:p>
        </p:txBody>
      </p:sp>
      <p:sp>
        <p:nvSpPr>
          <p:cNvPr id="21" name="TextBox 8"/>
          <p:cNvSpPr txBox="1">
            <a:spLocks noChangeArrowheads="1"/>
          </p:cNvSpPr>
          <p:nvPr/>
        </p:nvSpPr>
        <p:spPr bwMode="auto">
          <a:xfrm>
            <a:off x="5625197" y="4328797"/>
            <a:ext cx="2047314" cy="468499"/>
          </a:xfrm>
          <a:prstGeom prst="rect">
            <a:avLst/>
          </a:prstGeom>
          <a:noFill/>
          <a:ln w="9525">
            <a:noFill/>
            <a:miter lim="800000"/>
            <a:headEnd/>
            <a:tailEnd/>
          </a:ln>
        </p:spPr>
        <p:txBody>
          <a:bodyPr wrap="square" lIns="91054" tIns="45531" rIns="91054" bIns="45531">
            <a:spAutoFit/>
          </a:bodyPr>
          <a:lstStyle/>
          <a:p>
            <a:pPr defTabSz="1213798" eaLnBrk="0" hangingPunct="0"/>
            <a:endParaRPr lang="en-US" sz="2399" b="1" dirty="0">
              <a:solidFill>
                <a:srgbClr val="FFFFFF"/>
              </a:solidFill>
              <a:effectLst>
                <a:outerShdw blurRad="38100" dist="38100" dir="2700000" algn="tl">
                  <a:srgbClr val="000000">
                    <a:alpha val="43137"/>
                  </a:srgbClr>
                </a:outerShdw>
              </a:effectLst>
              <a:latin typeface="Segoe UI Light"/>
            </a:endParaRPr>
          </a:p>
        </p:txBody>
      </p:sp>
      <p:sp>
        <p:nvSpPr>
          <p:cNvPr id="22" name="TextBox 9"/>
          <p:cNvSpPr txBox="1">
            <a:spLocks noChangeArrowheads="1"/>
          </p:cNvSpPr>
          <p:nvPr/>
        </p:nvSpPr>
        <p:spPr bwMode="auto">
          <a:xfrm>
            <a:off x="4811103" y="1480048"/>
            <a:ext cx="2598543"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tx1">
                    <a:lumMod val="65000"/>
                    <a:lumOff val="35000"/>
                  </a:schemeClr>
                </a:solidFill>
              </a:rPr>
              <a:t>Europe </a:t>
            </a:r>
          </a:p>
        </p:txBody>
      </p:sp>
      <p:sp>
        <p:nvSpPr>
          <p:cNvPr id="39" name="TextBox 9"/>
          <p:cNvSpPr txBox="1">
            <a:spLocks noChangeArrowheads="1"/>
          </p:cNvSpPr>
          <p:nvPr/>
        </p:nvSpPr>
        <p:spPr bwMode="auto">
          <a:xfrm>
            <a:off x="7409646" y="1497298"/>
            <a:ext cx="4775096"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tx1">
                    <a:lumMod val="65000"/>
                    <a:lumOff val="35000"/>
                  </a:schemeClr>
                </a:solidFill>
              </a:rPr>
              <a:t>Asia Pacific </a:t>
            </a:r>
          </a:p>
        </p:txBody>
      </p:sp>
      <p:sp>
        <p:nvSpPr>
          <p:cNvPr id="16" name="TextBox 13"/>
          <p:cNvSpPr txBox="1">
            <a:spLocks noChangeArrowheads="1"/>
          </p:cNvSpPr>
          <p:nvPr/>
        </p:nvSpPr>
        <p:spPr bwMode="auto">
          <a:xfrm>
            <a:off x="1590643" y="4360017"/>
            <a:ext cx="994186" cy="257732"/>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077"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 Central US</a:t>
            </a:r>
          </a:p>
        </p:txBody>
      </p:sp>
      <p:grpSp>
        <p:nvGrpSpPr>
          <p:cNvPr id="4" name="Group 109"/>
          <p:cNvGrpSpPr/>
          <p:nvPr/>
        </p:nvGrpSpPr>
        <p:grpSpPr>
          <a:xfrm>
            <a:off x="1934602" y="4051068"/>
            <a:ext cx="382750" cy="275362"/>
            <a:chOff x="1933575" y="510402"/>
            <a:chExt cx="590550" cy="394473"/>
          </a:xfrm>
        </p:grpSpPr>
        <p:sp>
          <p:nvSpPr>
            <p:cNvPr id="106" name="Oval 105"/>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5" name="Group 110"/>
            <p:cNvGrpSpPr/>
            <p:nvPr/>
          </p:nvGrpSpPr>
          <p:grpSpPr>
            <a:xfrm>
              <a:off x="2048154" y="510402"/>
              <a:ext cx="407419" cy="345058"/>
              <a:chOff x="-2293085" y="806266"/>
              <a:chExt cx="319677" cy="345058"/>
            </a:xfrm>
          </p:grpSpPr>
          <p:pic>
            <p:nvPicPr>
              <p:cNvPr id="108"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9"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6" name="Group 124"/>
          <p:cNvGrpSpPr/>
          <p:nvPr/>
        </p:nvGrpSpPr>
        <p:grpSpPr>
          <a:xfrm>
            <a:off x="5030160" y="3279657"/>
            <a:ext cx="371630" cy="293483"/>
            <a:chOff x="1933575" y="510402"/>
            <a:chExt cx="590550" cy="394473"/>
          </a:xfrm>
        </p:grpSpPr>
        <p:sp>
          <p:nvSpPr>
            <p:cNvPr id="126" name="Oval 125"/>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 name="Group 110"/>
            <p:cNvGrpSpPr/>
            <p:nvPr/>
          </p:nvGrpSpPr>
          <p:grpSpPr>
            <a:xfrm>
              <a:off x="2048154" y="510402"/>
              <a:ext cx="407419" cy="345058"/>
              <a:chOff x="-2293085" y="806266"/>
              <a:chExt cx="319677" cy="345058"/>
            </a:xfrm>
          </p:grpSpPr>
          <p:pic>
            <p:nvPicPr>
              <p:cNvPr id="128"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9"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135" name="TextBox 13"/>
          <p:cNvSpPr txBox="1">
            <a:spLocks noChangeArrowheads="1"/>
          </p:cNvSpPr>
          <p:nvPr/>
        </p:nvSpPr>
        <p:spPr bwMode="auto">
          <a:xfrm>
            <a:off x="6254644" y="3466637"/>
            <a:ext cx="893830"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 Europe</a:t>
            </a:r>
          </a:p>
        </p:txBody>
      </p:sp>
      <p:cxnSp>
        <p:nvCxnSpPr>
          <p:cNvPr id="136" name="Straight Connector 135"/>
          <p:cNvCxnSpPr>
            <a:stCxn id="131" idx="6"/>
            <a:endCxn id="135" idx="1"/>
          </p:cNvCxnSpPr>
          <p:nvPr/>
        </p:nvCxnSpPr>
        <p:spPr>
          <a:xfrm>
            <a:off x="5880587" y="3529857"/>
            <a:ext cx="374056" cy="690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TextBox 13"/>
          <p:cNvSpPr txBox="1">
            <a:spLocks noChangeArrowheads="1"/>
          </p:cNvSpPr>
          <p:nvPr/>
        </p:nvSpPr>
        <p:spPr bwMode="auto">
          <a:xfrm>
            <a:off x="2574705" y="3357037"/>
            <a:ext cx="830166"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Central</a:t>
            </a:r>
          </a:p>
        </p:txBody>
      </p:sp>
      <p:sp>
        <p:nvSpPr>
          <p:cNvPr id="140" name="TextBox 13"/>
          <p:cNvSpPr txBox="1">
            <a:spLocks noChangeArrowheads="1"/>
          </p:cNvSpPr>
          <p:nvPr/>
        </p:nvSpPr>
        <p:spPr bwMode="auto">
          <a:xfrm>
            <a:off x="5765507" y="2808989"/>
            <a:ext cx="851609"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Europe</a:t>
            </a:r>
          </a:p>
        </p:txBody>
      </p:sp>
      <p:cxnSp>
        <p:nvCxnSpPr>
          <p:cNvPr id="141" name="Straight Connector 140"/>
          <p:cNvCxnSpPr>
            <a:stCxn id="129" idx="0"/>
            <a:endCxn id="140" idx="1"/>
          </p:cNvCxnSpPr>
          <p:nvPr/>
        </p:nvCxnSpPr>
        <p:spPr>
          <a:xfrm flipV="1">
            <a:off x="5287975" y="2941268"/>
            <a:ext cx="477532" cy="41883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TextBox 13"/>
          <p:cNvSpPr txBox="1">
            <a:spLocks noChangeArrowheads="1"/>
          </p:cNvSpPr>
          <p:nvPr/>
        </p:nvSpPr>
        <p:spPr bwMode="auto">
          <a:xfrm>
            <a:off x="9769715" y="4751454"/>
            <a:ext cx="1101489" cy="437160"/>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S.E. Asia</a:t>
            </a:r>
          </a:p>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Region  </a:t>
            </a:r>
          </a:p>
        </p:txBody>
      </p:sp>
      <p:cxnSp>
        <p:nvCxnSpPr>
          <p:cNvPr id="154" name="Straight Connector 153"/>
          <p:cNvCxnSpPr>
            <a:stCxn id="239" idx="5"/>
          </p:cNvCxnSpPr>
          <p:nvPr/>
        </p:nvCxnSpPr>
        <p:spPr>
          <a:xfrm>
            <a:off x="9147285" y="4885412"/>
            <a:ext cx="644967" cy="81598"/>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55" name="TextBox 13"/>
          <p:cNvSpPr txBox="1">
            <a:spLocks noChangeArrowheads="1"/>
          </p:cNvSpPr>
          <p:nvPr/>
        </p:nvSpPr>
        <p:spPr bwMode="auto">
          <a:xfrm>
            <a:off x="9866966" y="4284095"/>
            <a:ext cx="1111316" cy="437160"/>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 Asia</a:t>
            </a:r>
            <a:b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br>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Region </a:t>
            </a:r>
          </a:p>
        </p:txBody>
      </p:sp>
      <p:cxnSp>
        <p:nvCxnSpPr>
          <p:cNvPr id="156" name="Straight Connector 155"/>
          <p:cNvCxnSpPr/>
          <p:nvPr/>
        </p:nvCxnSpPr>
        <p:spPr>
          <a:xfrm flipV="1">
            <a:off x="9602509" y="4516872"/>
            <a:ext cx="320745" cy="4656"/>
          </a:xfrm>
          <a:prstGeom prst="line">
            <a:avLst/>
          </a:prstGeom>
          <a:ln w="15875"/>
        </p:spPr>
        <p:style>
          <a:lnRef idx="1">
            <a:schemeClr val="accent1"/>
          </a:lnRef>
          <a:fillRef idx="0">
            <a:schemeClr val="accent1"/>
          </a:fillRef>
          <a:effectRef idx="0">
            <a:schemeClr val="accent1"/>
          </a:effectRef>
          <a:fontRef idx="minor">
            <a:schemeClr val="tx1"/>
          </a:fontRef>
        </p:style>
      </p:cxnSp>
      <p:grpSp>
        <p:nvGrpSpPr>
          <p:cNvPr id="12" name="Group 129"/>
          <p:cNvGrpSpPr/>
          <p:nvPr/>
        </p:nvGrpSpPr>
        <p:grpSpPr>
          <a:xfrm>
            <a:off x="5468809" y="3357037"/>
            <a:ext cx="411778" cy="243324"/>
            <a:chOff x="1933575" y="510402"/>
            <a:chExt cx="590550" cy="394473"/>
          </a:xfrm>
        </p:grpSpPr>
        <p:sp>
          <p:nvSpPr>
            <p:cNvPr id="131" name="Oval 130"/>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3" name="Group 110"/>
            <p:cNvGrpSpPr/>
            <p:nvPr/>
          </p:nvGrpSpPr>
          <p:grpSpPr>
            <a:xfrm>
              <a:off x="2048154" y="510402"/>
              <a:ext cx="407419" cy="345058"/>
              <a:chOff x="-2293085" y="806266"/>
              <a:chExt cx="319677" cy="345058"/>
            </a:xfrm>
          </p:grpSpPr>
          <p:pic>
            <p:nvPicPr>
              <p:cNvPr id="133"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3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68" name="Rectangle 67"/>
          <p:cNvSpPr/>
          <p:nvPr/>
        </p:nvSpPr>
        <p:spPr>
          <a:xfrm>
            <a:off x="-167052" y="5560690"/>
            <a:ext cx="2269920" cy="348546"/>
          </a:xfrm>
          <a:prstGeom prst="rect">
            <a:avLst/>
          </a:prstGeom>
        </p:spPr>
        <p:txBody>
          <a:bodyPr wrap="square" lIns="121387" tIns="60696" rIns="121387" bIns="60696">
            <a:spAutoFit/>
          </a:bodyPr>
          <a:lstStyle/>
          <a:p>
            <a:pPr marL="0" lvl="1" algn="ctr" defTabSz="910247" fontAlgn="base">
              <a:lnSpc>
                <a:spcPct val="90000"/>
              </a:lnSpc>
              <a:spcBef>
                <a:spcPct val="0"/>
              </a:spcBef>
              <a:spcAft>
                <a:spcPct val="0"/>
              </a:spcAft>
              <a:buClr>
                <a:srgbClr val="FFC000"/>
              </a:buClr>
            </a:pPr>
            <a:r>
              <a:rPr lang="en-US" sz="1600" b="1" spc="-51" dirty="0">
                <a:solidFill>
                  <a:schemeClr val="tx1">
                    <a:lumMod val="65000"/>
                    <a:lumOff val="35000"/>
                  </a:schemeClr>
                </a:solidFill>
              </a:rPr>
              <a:t>Regions</a:t>
            </a:r>
            <a:endParaRPr lang="en-US" sz="1600" b="1" spc="-51" dirty="0">
              <a:solidFill>
                <a:schemeClr val="tx1">
                  <a:lumMod val="65000"/>
                  <a:lumOff val="35000"/>
                </a:schemeClr>
              </a:solidFill>
            </a:endParaRPr>
          </a:p>
        </p:txBody>
      </p:sp>
      <p:grpSp>
        <p:nvGrpSpPr>
          <p:cNvPr id="14" name="Group 109"/>
          <p:cNvGrpSpPr/>
          <p:nvPr/>
        </p:nvGrpSpPr>
        <p:grpSpPr>
          <a:xfrm>
            <a:off x="122056" y="5144419"/>
            <a:ext cx="590145" cy="394258"/>
            <a:chOff x="1933575" y="510402"/>
            <a:chExt cx="590550" cy="394473"/>
          </a:xfrm>
        </p:grpSpPr>
        <p:sp>
          <p:nvSpPr>
            <p:cNvPr id="98" name="Oval 97"/>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7" name="Group 110"/>
            <p:cNvGrpSpPr/>
            <p:nvPr/>
          </p:nvGrpSpPr>
          <p:grpSpPr>
            <a:xfrm>
              <a:off x="2048154" y="510402"/>
              <a:ext cx="407419" cy="345058"/>
              <a:chOff x="-2293085" y="806266"/>
              <a:chExt cx="319677" cy="345058"/>
            </a:xfrm>
          </p:grpSpPr>
          <p:pic>
            <p:nvPicPr>
              <p:cNvPr id="100"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1"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97" name="Rectangle 96"/>
          <p:cNvSpPr/>
          <p:nvPr/>
        </p:nvSpPr>
        <p:spPr>
          <a:xfrm>
            <a:off x="75088" y="271085"/>
            <a:ext cx="10077354" cy="687806"/>
          </a:xfrm>
          <a:prstGeom prst="rect">
            <a:avLst/>
          </a:prstGeom>
        </p:spPr>
        <p:txBody>
          <a:bodyPr wrap="square" lIns="121762" tIns="60880" rIns="121762" bIns="60880">
            <a:spAutoFit/>
          </a:bodyPr>
          <a:lstStyle/>
          <a:p>
            <a:pPr defTabSz="913168">
              <a:lnSpc>
                <a:spcPct val="90000"/>
              </a:lnSpc>
              <a:spcBef>
                <a:spcPct val="0"/>
              </a:spcBef>
            </a:pPr>
            <a:r>
              <a:rPr lang="en-US" sz="3999" b="1" spc="-100" dirty="0">
                <a:ln w="3175">
                  <a:noFill/>
                </a:ln>
                <a:latin typeface="Segoe UI Light"/>
                <a:cs typeface="Arial" charset="0"/>
              </a:rPr>
              <a:t>Azure Datacenter Regions</a:t>
            </a:r>
          </a:p>
        </p:txBody>
      </p:sp>
      <p:sp>
        <p:nvSpPr>
          <p:cNvPr id="115" name="Content Placeholder 8"/>
          <p:cNvSpPr txBox="1">
            <a:spLocks/>
          </p:cNvSpPr>
          <p:nvPr/>
        </p:nvSpPr>
        <p:spPr>
          <a:xfrm>
            <a:off x="1201107" y="191959"/>
            <a:ext cx="10095716" cy="861306"/>
          </a:xfrm>
          <a:prstGeom prst="rect">
            <a:avLst/>
          </a:prstGeom>
        </p:spPr>
        <p:txBody>
          <a:bodyPr lIns="89556" tIns="44780" rIns="89556" bIns="44780">
            <a:scene3d>
              <a:camera prst="perspectiveRelaxedModerately"/>
              <a:lightRig rig="threePt" dir="t"/>
            </a:scene3d>
          </a:bodyPr>
          <a:lst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13204">
              <a:buNone/>
              <a:defRPr/>
            </a:pPr>
            <a:endParaRPr lang="en-US" sz="3199" b="1" dirty="0">
              <a:ln w="10541" cmpd="sng">
                <a:solidFill>
                  <a:srgbClr val="505050"/>
                </a:solidFill>
                <a:prstDash val="solid"/>
              </a:ln>
              <a:solidFill>
                <a:srgbClr val="21FF2C"/>
              </a:solidFill>
              <a:effectLst>
                <a:glow rad="63500">
                  <a:srgbClr val="325E22">
                    <a:satMod val="175000"/>
                    <a:alpha val="40000"/>
                  </a:srgbClr>
                </a:glow>
              </a:effectLst>
              <a:ea typeface="Segoe UI" pitchFamily="34" charset="0"/>
              <a:cs typeface="Segoe UI" pitchFamily="34" charset="0"/>
            </a:endParaRPr>
          </a:p>
          <a:p>
            <a:pPr marL="0" indent="0" algn="ctr" defTabSz="913204">
              <a:buNone/>
              <a:defRPr/>
            </a:pPr>
            <a:endParaRPr lang="en-US" sz="3199" b="1" dirty="0">
              <a:ln w="10541" cmpd="sng">
                <a:solidFill>
                  <a:srgbClr val="505050"/>
                </a:solidFill>
                <a:prstDash val="solid"/>
              </a:ln>
              <a:solidFill>
                <a:srgbClr val="21FF2C"/>
              </a:solidFill>
              <a:effectLst>
                <a:glow rad="63500">
                  <a:srgbClr val="325E22">
                    <a:satMod val="175000"/>
                    <a:alpha val="40000"/>
                  </a:srgbClr>
                </a:glow>
              </a:effectLst>
              <a:ea typeface="Segoe UI" pitchFamily="34" charset="0"/>
              <a:cs typeface="Segoe UI" pitchFamily="34" charset="0"/>
            </a:endParaRPr>
          </a:p>
          <a:p>
            <a:pPr marL="0" indent="0" algn="ctr" defTabSz="913204">
              <a:buNone/>
              <a:defRPr/>
            </a:pPr>
            <a:r>
              <a:rPr lang="en-US" sz="3199" b="1" dirty="0">
                <a:ln w="10541" cmpd="sng">
                  <a:solidFill>
                    <a:srgbClr val="505050"/>
                  </a:solidFill>
                  <a:prstDash val="solid"/>
                </a:ln>
                <a:solidFill>
                  <a:srgbClr val="21FF2C"/>
                </a:solidFill>
                <a:effectLst>
                  <a:glow rad="63500">
                    <a:srgbClr val="325E22">
                      <a:satMod val="175000"/>
                      <a:alpha val="40000"/>
                    </a:srgbClr>
                  </a:glow>
                </a:effectLst>
                <a:ea typeface="Segoe UI" pitchFamily="34" charset="0"/>
                <a:cs typeface="Segoe UI" pitchFamily="34" charset="0"/>
              </a:rPr>
              <a:t/>
            </a:r>
            <a:br>
              <a:rPr lang="en-US" sz="3199" b="1" dirty="0">
                <a:ln w="10541" cmpd="sng">
                  <a:solidFill>
                    <a:srgbClr val="505050"/>
                  </a:solidFill>
                  <a:prstDash val="solid"/>
                </a:ln>
                <a:solidFill>
                  <a:srgbClr val="21FF2C"/>
                </a:solidFill>
                <a:effectLst>
                  <a:glow rad="63500">
                    <a:srgbClr val="325E22">
                      <a:satMod val="175000"/>
                      <a:alpha val="40000"/>
                    </a:srgbClr>
                  </a:glow>
                </a:effectLst>
                <a:ea typeface="Segoe UI" pitchFamily="34" charset="0"/>
                <a:cs typeface="Segoe UI" pitchFamily="34" charset="0"/>
              </a:rPr>
            </a:br>
            <a:endParaRPr lang="en-US" sz="3199" b="1" dirty="0">
              <a:ln w="10541" cmpd="sng">
                <a:solidFill>
                  <a:srgbClr val="505050"/>
                </a:solidFill>
                <a:prstDash val="solid"/>
              </a:ln>
              <a:solidFill>
                <a:srgbClr val="21FF2C"/>
              </a:solidFill>
              <a:effectLst>
                <a:glow rad="63500">
                  <a:srgbClr val="325E22">
                    <a:satMod val="175000"/>
                    <a:alpha val="40000"/>
                  </a:srgbClr>
                </a:glow>
              </a:effectLst>
              <a:ea typeface="Segoe UI" pitchFamily="34" charset="0"/>
              <a:cs typeface="Segoe UI" pitchFamily="34" charset="0"/>
            </a:endParaRPr>
          </a:p>
          <a:p>
            <a:pPr marL="0" indent="0" algn="ctr" defTabSz="913204">
              <a:buNone/>
              <a:defRPr/>
            </a:pPr>
            <a:endParaRPr lang="en-US" sz="3199" b="1" dirty="0">
              <a:ln w="10541" cmpd="sng">
                <a:solidFill>
                  <a:srgbClr val="505050"/>
                </a:solidFill>
                <a:prstDash val="solid"/>
              </a:ln>
              <a:solidFill>
                <a:srgbClr val="21FF2C"/>
              </a:solidFill>
              <a:effectLst>
                <a:glow rad="63500">
                  <a:srgbClr val="325E22">
                    <a:satMod val="175000"/>
                    <a:alpha val="40000"/>
                  </a:srgbClr>
                </a:glow>
              </a:effectLst>
              <a:ea typeface="Segoe UI" pitchFamily="34" charset="0"/>
              <a:cs typeface="Segoe UI" pitchFamily="34" charset="0"/>
            </a:endParaRPr>
          </a:p>
          <a:p>
            <a:pPr marL="0" indent="0" algn="ctr" defTabSz="913204">
              <a:buNone/>
              <a:defRPr/>
            </a:pPr>
            <a:endParaRPr lang="en-US" sz="3199" b="1" dirty="0">
              <a:ln w="10541" cmpd="sng">
                <a:solidFill>
                  <a:srgbClr val="505050"/>
                </a:solidFill>
                <a:prstDash val="solid"/>
              </a:ln>
              <a:solidFill>
                <a:srgbClr val="21FF2C"/>
              </a:solidFill>
              <a:effectLst>
                <a:glow rad="63500">
                  <a:srgbClr val="325E22">
                    <a:satMod val="175000"/>
                    <a:alpha val="40000"/>
                  </a:srgbClr>
                </a:glow>
              </a:effectLst>
              <a:ea typeface="Segoe UI" pitchFamily="34" charset="0"/>
              <a:cs typeface="Segoe UI" pitchFamily="34" charset="0"/>
            </a:endParaRPr>
          </a:p>
          <a:p>
            <a:pPr marL="0" indent="0" algn="ctr" defTabSz="913204">
              <a:buNone/>
              <a:defRPr/>
            </a:pPr>
            <a:endParaRPr lang="en-US" sz="3199" b="1" dirty="0">
              <a:ln w="10541" cmpd="sng">
                <a:solidFill>
                  <a:srgbClr val="505050"/>
                </a:solidFill>
                <a:prstDash val="solid"/>
              </a:ln>
              <a:solidFill>
                <a:srgbClr val="21FF2C"/>
              </a:solidFill>
              <a:effectLst>
                <a:glow rad="63500">
                  <a:srgbClr val="325E22">
                    <a:satMod val="175000"/>
                    <a:alpha val="40000"/>
                  </a:srgbClr>
                </a:glow>
              </a:effectLst>
              <a:ea typeface="Segoe UI" pitchFamily="34" charset="0"/>
              <a:cs typeface="Segoe UI" pitchFamily="34" charset="0"/>
            </a:endParaRPr>
          </a:p>
          <a:p>
            <a:pPr marL="0" indent="0" algn="ctr" defTabSz="913204">
              <a:buNone/>
              <a:defRPr/>
            </a:pPr>
            <a:endParaRPr lang="en-US" sz="3199" b="1" dirty="0">
              <a:ln w="10541" cmpd="sng">
                <a:solidFill>
                  <a:srgbClr val="505050"/>
                </a:solidFill>
                <a:prstDash val="solid"/>
              </a:ln>
              <a:solidFill>
                <a:srgbClr val="21FF2C"/>
              </a:solidFill>
              <a:effectLst>
                <a:glow rad="63500">
                  <a:srgbClr val="325E22">
                    <a:satMod val="175000"/>
                    <a:alpha val="40000"/>
                  </a:srgbClr>
                </a:glow>
              </a:effectLst>
              <a:ea typeface="Segoe UI" pitchFamily="34" charset="0"/>
              <a:cs typeface="Segoe UI" pitchFamily="34" charset="0"/>
            </a:endParaRPr>
          </a:p>
          <a:p>
            <a:pPr marL="0" indent="0" algn="ctr">
              <a:buNone/>
              <a:defRPr/>
            </a:pPr>
            <a:r>
              <a:rPr lang="en-US" sz="3199" b="1" dirty="0">
                <a:ln w="10541" cmpd="sng">
                  <a:solidFill>
                    <a:srgbClr val="505050"/>
                  </a:solidFill>
                  <a:prstDash val="solid"/>
                </a:ln>
                <a:solidFill>
                  <a:srgbClr val="21FF2C"/>
                </a:solidFill>
                <a:effectLst>
                  <a:glow rad="63500">
                    <a:srgbClr val="325E22">
                      <a:satMod val="175000"/>
                      <a:alpha val="40000"/>
                    </a:srgbClr>
                  </a:glow>
                </a:effectLst>
                <a:ea typeface="Segoe UI" pitchFamily="34" charset="0"/>
                <a:cs typeface="Segoe UI" pitchFamily="34" charset="0"/>
              </a:rPr>
              <a:t/>
            </a:r>
            <a:br>
              <a:rPr lang="en-US" sz="3199" b="1" dirty="0">
                <a:ln w="10541" cmpd="sng">
                  <a:solidFill>
                    <a:srgbClr val="505050"/>
                  </a:solidFill>
                  <a:prstDash val="solid"/>
                </a:ln>
                <a:solidFill>
                  <a:srgbClr val="21FF2C"/>
                </a:solidFill>
                <a:effectLst>
                  <a:glow rad="63500">
                    <a:srgbClr val="325E22">
                      <a:satMod val="175000"/>
                      <a:alpha val="40000"/>
                    </a:srgbClr>
                  </a:glow>
                </a:effectLst>
                <a:ea typeface="Segoe UI" pitchFamily="34" charset="0"/>
                <a:cs typeface="Segoe UI" pitchFamily="34" charset="0"/>
              </a:rPr>
            </a:br>
            <a:endParaRPr lang="en-US" sz="3199" b="1" dirty="0">
              <a:ln>
                <a:solidFill>
                  <a:srgbClr val="505050"/>
                </a:solidFill>
              </a:ln>
              <a:solidFill>
                <a:srgbClr val="21FF2C"/>
              </a:solidFill>
              <a:effectLst>
                <a:glow rad="63500">
                  <a:srgbClr val="325E22">
                    <a:satMod val="175000"/>
                    <a:alpha val="40000"/>
                  </a:srgbClr>
                </a:glow>
              </a:effectLst>
              <a:ea typeface="Segoe UI" pitchFamily="34" charset="0"/>
              <a:cs typeface="Segoe UI" pitchFamily="34" charset="0"/>
            </a:endParaRPr>
          </a:p>
        </p:txBody>
      </p:sp>
      <p:sp>
        <p:nvSpPr>
          <p:cNvPr id="127" name="TextBox 13"/>
          <p:cNvSpPr txBox="1">
            <a:spLocks noChangeArrowheads="1"/>
          </p:cNvSpPr>
          <p:nvPr/>
        </p:nvSpPr>
        <p:spPr bwMode="auto">
          <a:xfrm>
            <a:off x="3045240" y="3799560"/>
            <a:ext cx="771957"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a:t>
            </a:r>
          </a:p>
        </p:txBody>
      </p:sp>
      <p:sp>
        <p:nvSpPr>
          <p:cNvPr id="130" name="TextBox 13"/>
          <p:cNvSpPr txBox="1">
            <a:spLocks noChangeArrowheads="1"/>
          </p:cNvSpPr>
          <p:nvPr/>
        </p:nvSpPr>
        <p:spPr bwMode="auto">
          <a:xfrm>
            <a:off x="593758" y="3579637"/>
            <a:ext cx="739648"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US</a:t>
            </a:r>
          </a:p>
        </p:txBody>
      </p:sp>
      <p:grpSp>
        <p:nvGrpSpPr>
          <p:cNvPr id="76" name="Group 117"/>
          <p:cNvGrpSpPr/>
          <p:nvPr/>
        </p:nvGrpSpPr>
        <p:grpSpPr>
          <a:xfrm>
            <a:off x="3404869" y="5461715"/>
            <a:ext cx="412327" cy="247143"/>
            <a:chOff x="1933575" y="510402"/>
            <a:chExt cx="590550" cy="394473"/>
          </a:xfrm>
        </p:grpSpPr>
        <p:sp>
          <p:nvSpPr>
            <p:cNvPr id="77" name="Oval 7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8" name="Group 110"/>
            <p:cNvGrpSpPr/>
            <p:nvPr/>
          </p:nvGrpSpPr>
          <p:grpSpPr>
            <a:xfrm>
              <a:off x="2048154" y="510402"/>
              <a:ext cx="407419" cy="345058"/>
              <a:chOff x="-2293085" y="806266"/>
              <a:chExt cx="319677" cy="345058"/>
            </a:xfrm>
          </p:grpSpPr>
          <p:pic>
            <p:nvPicPr>
              <p:cNvPr id="7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81" name="TextBox 13"/>
          <p:cNvSpPr txBox="1">
            <a:spLocks noChangeArrowheads="1"/>
          </p:cNvSpPr>
          <p:nvPr/>
        </p:nvSpPr>
        <p:spPr bwMode="auto">
          <a:xfrm>
            <a:off x="3052782" y="5072839"/>
            <a:ext cx="942235"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Brazil South</a:t>
            </a:r>
          </a:p>
        </p:txBody>
      </p:sp>
      <p:sp>
        <p:nvSpPr>
          <p:cNvPr id="112" name="TextBox 13"/>
          <p:cNvSpPr txBox="1">
            <a:spLocks noChangeArrowheads="1"/>
          </p:cNvSpPr>
          <p:nvPr/>
        </p:nvSpPr>
        <p:spPr bwMode="auto">
          <a:xfrm>
            <a:off x="8748068" y="3185912"/>
            <a:ext cx="1111316" cy="437160"/>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West</a:t>
            </a:r>
            <a:b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br>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Region </a:t>
            </a:r>
          </a:p>
        </p:txBody>
      </p:sp>
      <p:sp>
        <p:nvSpPr>
          <p:cNvPr id="119" name="TextBox 13"/>
          <p:cNvSpPr txBox="1">
            <a:spLocks noChangeArrowheads="1"/>
          </p:cNvSpPr>
          <p:nvPr/>
        </p:nvSpPr>
        <p:spPr bwMode="auto">
          <a:xfrm>
            <a:off x="10812254" y="3637398"/>
            <a:ext cx="1111316" cy="437160"/>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East</a:t>
            </a:r>
            <a:b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br>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Region </a:t>
            </a:r>
          </a:p>
        </p:txBody>
      </p:sp>
      <p:cxnSp>
        <p:nvCxnSpPr>
          <p:cNvPr id="132" name="Straight Connector 131"/>
          <p:cNvCxnSpPr>
            <a:endCxn id="77" idx="2"/>
          </p:cNvCxnSpPr>
          <p:nvPr/>
        </p:nvCxnSpPr>
        <p:spPr>
          <a:xfrm>
            <a:off x="3336407" y="5390264"/>
            <a:ext cx="68464" cy="24698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265" idx="6"/>
            <a:endCxn id="119" idx="1"/>
          </p:cNvCxnSpPr>
          <p:nvPr/>
        </p:nvCxnSpPr>
        <p:spPr>
          <a:xfrm>
            <a:off x="10535002" y="3744293"/>
            <a:ext cx="277253" cy="11168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endCxn id="262" idx="1"/>
          </p:cNvCxnSpPr>
          <p:nvPr/>
        </p:nvCxnSpPr>
        <p:spPr>
          <a:xfrm>
            <a:off x="9527861" y="3610953"/>
            <a:ext cx="284255" cy="43192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TextBox 13"/>
          <p:cNvSpPr txBox="1">
            <a:spLocks noChangeArrowheads="1"/>
          </p:cNvSpPr>
          <p:nvPr/>
        </p:nvSpPr>
        <p:spPr bwMode="auto">
          <a:xfrm>
            <a:off x="8118879" y="3693857"/>
            <a:ext cx="1111316"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North</a:t>
            </a:r>
          </a:p>
        </p:txBody>
      </p:sp>
      <p:cxnSp>
        <p:nvCxnSpPr>
          <p:cNvPr id="165" name="Straight Connector 164"/>
          <p:cNvCxnSpPr>
            <a:endCxn id="255" idx="1"/>
          </p:cNvCxnSpPr>
          <p:nvPr/>
        </p:nvCxnSpPr>
        <p:spPr>
          <a:xfrm>
            <a:off x="8802121" y="3909169"/>
            <a:ext cx="252491" cy="221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71" name="TextBox 13"/>
          <p:cNvSpPr txBox="1">
            <a:spLocks noChangeArrowheads="1"/>
          </p:cNvSpPr>
          <p:nvPr/>
        </p:nvSpPr>
        <p:spPr bwMode="auto">
          <a:xfrm>
            <a:off x="7780489" y="4328799"/>
            <a:ext cx="1111316"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a:t>
            </a:r>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South</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72" name="Straight Connector 171"/>
          <p:cNvCxnSpPr>
            <a:endCxn id="249" idx="2"/>
          </p:cNvCxnSpPr>
          <p:nvPr/>
        </p:nvCxnSpPr>
        <p:spPr>
          <a:xfrm flipV="1">
            <a:off x="8847251" y="4306485"/>
            <a:ext cx="271728" cy="2975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TextBox 13"/>
          <p:cNvSpPr txBox="1">
            <a:spLocks noChangeArrowheads="1"/>
          </p:cNvSpPr>
          <p:nvPr/>
        </p:nvSpPr>
        <p:spPr bwMode="auto">
          <a:xfrm>
            <a:off x="10922642" y="5480915"/>
            <a:ext cx="1145532"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Australia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79" name="Straight Connector 178"/>
          <p:cNvCxnSpPr>
            <a:stCxn id="270" idx="6"/>
            <a:endCxn id="178" idx="1"/>
          </p:cNvCxnSpPr>
          <p:nvPr/>
        </p:nvCxnSpPr>
        <p:spPr>
          <a:xfrm flipV="1">
            <a:off x="10647990" y="5613194"/>
            <a:ext cx="274653" cy="3591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85" name="TextBox 13"/>
          <p:cNvSpPr txBox="1">
            <a:spLocks noChangeArrowheads="1"/>
          </p:cNvSpPr>
          <p:nvPr/>
        </p:nvSpPr>
        <p:spPr bwMode="auto">
          <a:xfrm>
            <a:off x="3040240" y="4060531"/>
            <a:ext cx="899820"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 2</a:t>
            </a:r>
          </a:p>
        </p:txBody>
      </p:sp>
      <p:grpSp>
        <p:nvGrpSpPr>
          <p:cNvPr id="193" name="Group 109"/>
          <p:cNvGrpSpPr/>
          <p:nvPr/>
        </p:nvGrpSpPr>
        <p:grpSpPr>
          <a:xfrm>
            <a:off x="2307873" y="3649562"/>
            <a:ext cx="382750" cy="275362"/>
            <a:chOff x="1933575" y="510402"/>
            <a:chExt cx="590550" cy="394473"/>
          </a:xfrm>
        </p:grpSpPr>
        <p:sp>
          <p:nvSpPr>
            <p:cNvPr id="194" name="Oval 193"/>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95" name="Group 110"/>
            <p:cNvGrpSpPr/>
            <p:nvPr/>
          </p:nvGrpSpPr>
          <p:grpSpPr>
            <a:xfrm>
              <a:off x="2048154" y="510402"/>
              <a:ext cx="407419" cy="345058"/>
              <a:chOff x="-2293085" y="806266"/>
              <a:chExt cx="319677" cy="345058"/>
            </a:xfrm>
          </p:grpSpPr>
          <p:pic>
            <p:nvPicPr>
              <p:cNvPr id="196"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97"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98" name="Group 109"/>
          <p:cNvGrpSpPr/>
          <p:nvPr/>
        </p:nvGrpSpPr>
        <p:grpSpPr>
          <a:xfrm>
            <a:off x="2139582" y="3748814"/>
            <a:ext cx="382750" cy="275362"/>
            <a:chOff x="1933575" y="510402"/>
            <a:chExt cx="590550" cy="394473"/>
          </a:xfrm>
        </p:grpSpPr>
        <p:sp>
          <p:nvSpPr>
            <p:cNvPr id="199" name="Oval 198"/>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200" name="Group 110"/>
            <p:cNvGrpSpPr/>
            <p:nvPr/>
          </p:nvGrpSpPr>
          <p:grpSpPr>
            <a:xfrm>
              <a:off x="2048154" y="510402"/>
              <a:ext cx="407419" cy="345058"/>
              <a:chOff x="-2293085" y="806266"/>
              <a:chExt cx="319677" cy="345058"/>
            </a:xfrm>
          </p:grpSpPr>
          <p:pic>
            <p:nvPicPr>
              <p:cNvPr id="201"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202"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203" name="Group 109"/>
          <p:cNvGrpSpPr/>
          <p:nvPr/>
        </p:nvGrpSpPr>
        <p:grpSpPr>
          <a:xfrm>
            <a:off x="2751535" y="3718228"/>
            <a:ext cx="382750" cy="275362"/>
            <a:chOff x="1933575" y="510402"/>
            <a:chExt cx="590550" cy="394473"/>
          </a:xfrm>
        </p:grpSpPr>
        <p:sp>
          <p:nvSpPr>
            <p:cNvPr id="204" name="Oval 203"/>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205" name="Group 110"/>
            <p:cNvGrpSpPr/>
            <p:nvPr/>
          </p:nvGrpSpPr>
          <p:grpSpPr>
            <a:xfrm>
              <a:off x="2048154" y="510402"/>
              <a:ext cx="407419" cy="345058"/>
              <a:chOff x="-2293085" y="806266"/>
              <a:chExt cx="319677" cy="345058"/>
            </a:xfrm>
          </p:grpSpPr>
          <p:pic>
            <p:nvPicPr>
              <p:cNvPr id="206"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207"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208" name="Group 109"/>
          <p:cNvGrpSpPr/>
          <p:nvPr/>
        </p:nvGrpSpPr>
        <p:grpSpPr>
          <a:xfrm>
            <a:off x="2632612" y="3824297"/>
            <a:ext cx="382750" cy="275362"/>
            <a:chOff x="1933575" y="510402"/>
            <a:chExt cx="590550" cy="394473"/>
          </a:xfrm>
        </p:grpSpPr>
        <p:sp>
          <p:nvSpPr>
            <p:cNvPr id="209" name="Oval 208"/>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210" name="Group 110"/>
            <p:cNvGrpSpPr/>
            <p:nvPr/>
          </p:nvGrpSpPr>
          <p:grpSpPr>
            <a:xfrm>
              <a:off x="2048154" y="510402"/>
              <a:ext cx="407419" cy="345058"/>
              <a:chOff x="-2293085" y="806266"/>
              <a:chExt cx="319677" cy="345058"/>
            </a:xfrm>
          </p:grpSpPr>
          <p:pic>
            <p:nvPicPr>
              <p:cNvPr id="211"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212"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213" name="Group 109"/>
          <p:cNvGrpSpPr/>
          <p:nvPr/>
        </p:nvGrpSpPr>
        <p:grpSpPr>
          <a:xfrm>
            <a:off x="1362251" y="3729428"/>
            <a:ext cx="382750" cy="275362"/>
            <a:chOff x="1933575" y="510402"/>
            <a:chExt cx="590550" cy="394473"/>
          </a:xfrm>
        </p:grpSpPr>
        <p:sp>
          <p:nvSpPr>
            <p:cNvPr id="214" name="Oval 213"/>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215" name="Group 110"/>
            <p:cNvGrpSpPr/>
            <p:nvPr/>
          </p:nvGrpSpPr>
          <p:grpSpPr>
            <a:xfrm>
              <a:off x="2048154" y="510402"/>
              <a:ext cx="407419" cy="345058"/>
              <a:chOff x="-2293085" y="806266"/>
              <a:chExt cx="319677" cy="345058"/>
            </a:xfrm>
          </p:grpSpPr>
          <p:pic>
            <p:nvPicPr>
              <p:cNvPr id="216"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217"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238" name="Group 109"/>
          <p:cNvGrpSpPr/>
          <p:nvPr/>
        </p:nvGrpSpPr>
        <p:grpSpPr>
          <a:xfrm>
            <a:off x="8820588" y="4633419"/>
            <a:ext cx="382750" cy="275362"/>
            <a:chOff x="1933575" y="510402"/>
            <a:chExt cx="590550" cy="394473"/>
          </a:xfrm>
        </p:grpSpPr>
        <p:sp>
          <p:nvSpPr>
            <p:cNvPr id="239" name="Oval 238"/>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240" name="Group 110"/>
            <p:cNvGrpSpPr/>
            <p:nvPr/>
          </p:nvGrpSpPr>
          <p:grpSpPr>
            <a:xfrm>
              <a:off x="2048154" y="510402"/>
              <a:ext cx="407419" cy="345058"/>
              <a:chOff x="-2293085" y="806266"/>
              <a:chExt cx="319677" cy="345058"/>
            </a:xfrm>
          </p:grpSpPr>
          <p:pic>
            <p:nvPicPr>
              <p:cNvPr id="241"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242"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243" name="Group 109"/>
          <p:cNvGrpSpPr/>
          <p:nvPr/>
        </p:nvGrpSpPr>
        <p:grpSpPr>
          <a:xfrm>
            <a:off x="9203336" y="4325954"/>
            <a:ext cx="382750" cy="275362"/>
            <a:chOff x="1933575" y="510402"/>
            <a:chExt cx="590550" cy="394473"/>
          </a:xfrm>
        </p:grpSpPr>
        <p:sp>
          <p:nvSpPr>
            <p:cNvPr id="244" name="Oval 243"/>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245" name="Group 110"/>
            <p:cNvGrpSpPr/>
            <p:nvPr/>
          </p:nvGrpSpPr>
          <p:grpSpPr>
            <a:xfrm>
              <a:off x="2048154" y="510402"/>
              <a:ext cx="407419" cy="345058"/>
              <a:chOff x="-2293085" y="806266"/>
              <a:chExt cx="319677" cy="345058"/>
            </a:xfrm>
          </p:grpSpPr>
          <p:pic>
            <p:nvPicPr>
              <p:cNvPr id="246"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247"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248" name="Group 109"/>
          <p:cNvGrpSpPr/>
          <p:nvPr/>
        </p:nvGrpSpPr>
        <p:grpSpPr>
          <a:xfrm>
            <a:off x="9118977" y="4110910"/>
            <a:ext cx="382750" cy="275362"/>
            <a:chOff x="1933575" y="510402"/>
            <a:chExt cx="590550" cy="394473"/>
          </a:xfrm>
        </p:grpSpPr>
        <p:sp>
          <p:nvSpPr>
            <p:cNvPr id="249" name="Oval 248"/>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250" name="Group 110"/>
            <p:cNvGrpSpPr/>
            <p:nvPr/>
          </p:nvGrpSpPr>
          <p:grpSpPr>
            <a:xfrm>
              <a:off x="2048154" y="510402"/>
              <a:ext cx="407419" cy="345058"/>
              <a:chOff x="-2293085" y="806266"/>
              <a:chExt cx="319677" cy="345058"/>
            </a:xfrm>
          </p:grpSpPr>
          <p:pic>
            <p:nvPicPr>
              <p:cNvPr id="251"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252"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254" name="Group 109"/>
          <p:cNvGrpSpPr/>
          <p:nvPr/>
        </p:nvGrpSpPr>
        <p:grpSpPr>
          <a:xfrm>
            <a:off x="8998559" y="3991546"/>
            <a:ext cx="382750" cy="275362"/>
            <a:chOff x="1933575" y="510402"/>
            <a:chExt cx="590550" cy="394473"/>
          </a:xfrm>
        </p:grpSpPr>
        <p:sp>
          <p:nvSpPr>
            <p:cNvPr id="255" name="Oval 254"/>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256" name="Group 110"/>
            <p:cNvGrpSpPr/>
            <p:nvPr/>
          </p:nvGrpSpPr>
          <p:grpSpPr>
            <a:xfrm>
              <a:off x="2048154" y="510402"/>
              <a:ext cx="407419" cy="345058"/>
              <a:chOff x="-2293085" y="806266"/>
              <a:chExt cx="319677" cy="345058"/>
            </a:xfrm>
          </p:grpSpPr>
          <p:pic>
            <p:nvPicPr>
              <p:cNvPr id="257"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258"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259" name="Group 109"/>
          <p:cNvGrpSpPr/>
          <p:nvPr/>
        </p:nvGrpSpPr>
        <p:grpSpPr>
          <a:xfrm>
            <a:off x="9737853" y="3925370"/>
            <a:ext cx="382750" cy="275362"/>
            <a:chOff x="1933575" y="510402"/>
            <a:chExt cx="590550" cy="394473"/>
          </a:xfrm>
        </p:grpSpPr>
        <p:sp>
          <p:nvSpPr>
            <p:cNvPr id="260" name="Oval 259"/>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261" name="Group 110"/>
            <p:cNvGrpSpPr/>
            <p:nvPr/>
          </p:nvGrpSpPr>
          <p:grpSpPr>
            <a:xfrm>
              <a:off x="2048154" y="510402"/>
              <a:ext cx="407419" cy="345058"/>
              <a:chOff x="-2293085" y="806266"/>
              <a:chExt cx="319677" cy="345058"/>
            </a:xfrm>
          </p:grpSpPr>
          <p:pic>
            <p:nvPicPr>
              <p:cNvPr id="262"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263"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264" name="Group 109"/>
          <p:cNvGrpSpPr/>
          <p:nvPr/>
        </p:nvGrpSpPr>
        <p:grpSpPr>
          <a:xfrm>
            <a:off x="10152251" y="3548720"/>
            <a:ext cx="382750" cy="275362"/>
            <a:chOff x="1933575" y="510402"/>
            <a:chExt cx="590550" cy="394473"/>
          </a:xfrm>
        </p:grpSpPr>
        <p:sp>
          <p:nvSpPr>
            <p:cNvPr id="265" name="Oval 264"/>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266" name="Group 110"/>
            <p:cNvGrpSpPr/>
            <p:nvPr/>
          </p:nvGrpSpPr>
          <p:grpSpPr>
            <a:xfrm>
              <a:off x="2048154" y="510402"/>
              <a:ext cx="407419" cy="345058"/>
              <a:chOff x="-2293085" y="806266"/>
              <a:chExt cx="319677" cy="345058"/>
            </a:xfrm>
          </p:grpSpPr>
          <p:pic>
            <p:nvPicPr>
              <p:cNvPr id="267"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268"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269" name="Group 109"/>
          <p:cNvGrpSpPr/>
          <p:nvPr/>
        </p:nvGrpSpPr>
        <p:grpSpPr>
          <a:xfrm>
            <a:off x="10265240" y="5776814"/>
            <a:ext cx="382750" cy="275362"/>
            <a:chOff x="1933575" y="510402"/>
            <a:chExt cx="590550" cy="394473"/>
          </a:xfrm>
        </p:grpSpPr>
        <p:sp>
          <p:nvSpPr>
            <p:cNvPr id="270" name="Oval 269"/>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271" name="Group 110"/>
            <p:cNvGrpSpPr/>
            <p:nvPr/>
          </p:nvGrpSpPr>
          <p:grpSpPr>
            <a:xfrm>
              <a:off x="2048154" y="510402"/>
              <a:ext cx="407419" cy="345058"/>
              <a:chOff x="-2293085" y="806266"/>
              <a:chExt cx="319677" cy="345058"/>
            </a:xfrm>
          </p:grpSpPr>
          <p:pic>
            <p:nvPicPr>
              <p:cNvPr id="272"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273"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274" name="Group 109"/>
          <p:cNvGrpSpPr/>
          <p:nvPr/>
        </p:nvGrpSpPr>
        <p:grpSpPr>
          <a:xfrm>
            <a:off x="9937709" y="5977149"/>
            <a:ext cx="382750" cy="275362"/>
            <a:chOff x="1933575" y="510402"/>
            <a:chExt cx="590550" cy="394473"/>
          </a:xfrm>
        </p:grpSpPr>
        <p:sp>
          <p:nvSpPr>
            <p:cNvPr id="275" name="Oval 274"/>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276" name="Group 110"/>
            <p:cNvGrpSpPr/>
            <p:nvPr/>
          </p:nvGrpSpPr>
          <p:grpSpPr>
            <a:xfrm>
              <a:off x="2048154" y="510402"/>
              <a:ext cx="407419" cy="345058"/>
              <a:chOff x="-2293085" y="806266"/>
              <a:chExt cx="319677" cy="345058"/>
            </a:xfrm>
          </p:grpSpPr>
          <p:pic>
            <p:nvPicPr>
              <p:cNvPr id="277"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278"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143" name="TextBox 13"/>
          <p:cNvSpPr txBox="1">
            <a:spLocks noChangeArrowheads="1"/>
          </p:cNvSpPr>
          <p:nvPr/>
        </p:nvSpPr>
        <p:spPr bwMode="auto">
          <a:xfrm>
            <a:off x="1800912" y="3385101"/>
            <a:ext cx="640095"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a:t>
            </a:r>
          </a:p>
        </p:txBody>
      </p:sp>
    </p:spTree>
    <p:extLst>
      <p:ext uri="{BB962C8B-B14F-4D97-AF65-F5344CB8AC3E}">
        <p14:creationId xmlns:p14="http://schemas.microsoft.com/office/powerpoint/2010/main" val="6950273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4862179" y="265148"/>
            <a:ext cx="2237868" cy="212365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nSpc>
                <a:spcPct val="100000"/>
              </a:lnSpc>
            </a:pPr>
            <a:r>
              <a:rPr sz="13800" dirty="0" smtClean="0">
                <a:solidFill>
                  <a:schemeClr val="tx1">
                    <a:alpha val="99000"/>
                  </a:schemeClr>
                </a:solidFill>
              </a:rPr>
              <a:t>89</a:t>
            </a:r>
            <a:endParaRPr sz="13800" dirty="0">
              <a:solidFill>
                <a:schemeClr val="tx1">
                  <a:alpha val="99000"/>
                </a:schemeClr>
              </a:solidFill>
            </a:endParaRPr>
          </a:p>
        </p:txBody>
      </p:sp>
      <p:sp>
        <p:nvSpPr>
          <p:cNvPr id="5" name="TextBox 4"/>
          <p:cNvSpPr txBox="1"/>
          <p:nvPr/>
        </p:nvSpPr>
        <p:spPr>
          <a:xfrm>
            <a:off x="301044" y="177802"/>
            <a:ext cx="1933575" cy="6724918"/>
          </a:xfrm>
          <a:prstGeom prst="rect">
            <a:avLst/>
          </a:prstGeom>
          <a:noFill/>
        </p:spPr>
        <p:txBody>
          <a:bodyPr wrap="square" lIns="0" tIns="0" rIns="0" bIns="0" rtlCol="0">
            <a:spAutoFit/>
          </a:bodyPr>
          <a:lstStyle/>
          <a:p>
            <a:pPr algn="r" defTabSz="1625032"/>
            <a:r>
              <a:rPr lang="en-US" sz="1900" dirty="0">
                <a:solidFill>
                  <a:srgbClr val="00AEEF">
                    <a:alpha val="99000"/>
                  </a:srgbClr>
                </a:solidFill>
              </a:rPr>
              <a:t>Australia</a:t>
            </a:r>
          </a:p>
          <a:p>
            <a:pPr algn="r" defTabSz="1625032"/>
            <a:r>
              <a:rPr lang="en-US" sz="1900" dirty="0">
                <a:solidFill>
                  <a:srgbClr val="00AEEF">
                    <a:alpha val="99000"/>
                  </a:srgbClr>
                </a:solidFill>
              </a:rPr>
              <a:t>Austria</a:t>
            </a:r>
          </a:p>
          <a:p>
            <a:pPr algn="r" defTabSz="1625032"/>
            <a:r>
              <a:rPr lang="en-US" sz="1900" dirty="0">
                <a:solidFill>
                  <a:srgbClr val="00AEEF">
                    <a:alpha val="99000"/>
                  </a:srgbClr>
                </a:solidFill>
              </a:rPr>
              <a:t>Belgium</a:t>
            </a:r>
          </a:p>
          <a:p>
            <a:pPr algn="r" defTabSz="1625032"/>
            <a:r>
              <a:rPr lang="en-US" sz="1900" dirty="0">
                <a:solidFill>
                  <a:srgbClr val="00AEEF">
                    <a:alpha val="99000"/>
                  </a:srgbClr>
                </a:solidFill>
              </a:rPr>
              <a:t>Brazil</a:t>
            </a:r>
          </a:p>
          <a:p>
            <a:pPr algn="r" defTabSz="1625032"/>
            <a:r>
              <a:rPr lang="en-US" sz="1900" dirty="0">
                <a:solidFill>
                  <a:srgbClr val="00AEEF">
                    <a:alpha val="99000"/>
                  </a:srgbClr>
                </a:solidFill>
              </a:rPr>
              <a:t>Canada</a:t>
            </a:r>
          </a:p>
          <a:p>
            <a:pPr algn="r" defTabSz="1625032"/>
            <a:r>
              <a:rPr lang="en-US" sz="1900" dirty="0">
                <a:solidFill>
                  <a:srgbClr val="00AEEF">
                    <a:alpha val="99000"/>
                  </a:srgbClr>
                </a:solidFill>
              </a:rPr>
              <a:t>Chile</a:t>
            </a:r>
          </a:p>
          <a:p>
            <a:pPr algn="r" defTabSz="1625032"/>
            <a:r>
              <a:rPr lang="en-US" sz="1900" dirty="0">
                <a:solidFill>
                  <a:srgbClr val="00AEEF">
                    <a:alpha val="99000"/>
                  </a:srgbClr>
                </a:solidFill>
              </a:rPr>
              <a:t>Colombia</a:t>
            </a:r>
          </a:p>
          <a:p>
            <a:pPr algn="r" defTabSz="1625032"/>
            <a:r>
              <a:rPr lang="en-US" sz="1900" dirty="0">
                <a:solidFill>
                  <a:srgbClr val="00AEEF">
                    <a:alpha val="99000"/>
                  </a:srgbClr>
                </a:solidFill>
              </a:rPr>
              <a:t>Costa Rica</a:t>
            </a:r>
          </a:p>
          <a:p>
            <a:pPr algn="r" defTabSz="1625032"/>
            <a:r>
              <a:rPr lang="en-US" sz="1900" dirty="0">
                <a:solidFill>
                  <a:srgbClr val="00AEEF">
                    <a:alpha val="99000"/>
                  </a:srgbClr>
                </a:solidFill>
              </a:rPr>
              <a:t>Cyprus</a:t>
            </a:r>
          </a:p>
          <a:p>
            <a:pPr algn="r" defTabSz="1625032"/>
            <a:r>
              <a:rPr lang="en-US" sz="1900" dirty="0">
                <a:solidFill>
                  <a:srgbClr val="00AEEF">
                    <a:alpha val="99000"/>
                  </a:srgbClr>
                </a:solidFill>
              </a:rPr>
              <a:t>Czech Republic</a:t>
            </a:r>
          </a:p>
          <a:p>
            <a:pPr algn="r" defTabSz="1625032"/>
            <a:r>
              <a:rPr lang="en-US" sz="1900" dirty="0">
                <a:solidFill>
                  <a:srgbClr val="00AEEF">
                    <a:alpha val="99000"/>
                  </a:srgbClr>
                </a:solidFill>
              </a:rPr>
              <a:t>Denmark</a:t>
            </a:r>
          </a:p>
          <a:p>
            <a:pPr algn="r" defTabSz="1625032"/>
            <a:r>
              <a:rPr lang="en-US" sz="1900" dirty="0">
                <a:solidFill>
                  <a:srgbClr val="00AEEF">
                    <a:alpha val="99000"/>
                  </a:srgbClr>
                </a:solidFill>
              </a:rPr>
              <a:t>Finland</a:t>
            </a:r>
          </a:p>
          <a:p>
            <a:pPr algn="r" defTabSz="1625032"/>
            <a:r>
              <a:rPr lang="en-US" sz="1900" dirty="0">
                <a:solidFill>
                  <a:srgbClr val="00AEEF">
                    <a:alpha val="99000"/>
                  </a:srgbClr>
                </a:solidFill>
              </a:rPr>
              <a:t>France</a:t>
            </a:r>
          </a:p>
          <a:p>
            <a:pPr algn="r" defTabSz="1625032"/>
            <a:r>
              <a:rPr lang="en-US" sz="1900" dirty="0">
                <a:solidFill>
                  <a:srgbClr val="00AEEF">
                    <a:alpha val="99000"/>
                  </a:srgbClr>
                </a:solidFill>
              </a:rPr>
              <a:t>Germany</a:t>
            </a:r>
          </a:p>
          <a:p>
            <a:pPr algn="r" defTabSz="1625032"/>
            <a:r>
              <a:rPr lang="en-US" sz="1900" dirty="0">
                <a:solidFill>
                  <a:srgbClr val="00AEEF">
                    <a:alpha val="99000"/>
                  </a:srgbClr>
                </a:solidFill>
              </a:rPr>
              <a:t>Greece</a:t>
            </a:r>
          </a:p>
          <a:p>
            <a:pPr algn="r" defTabSz="1625032"/>
            <a:r>
              <a:rPr lang="en-US" sz="1900" dirty="0">
                <a:solidFill>
                  <a:srgbClr val="00AEEF">
                    <a:alpha val="99000"/>
                  </a:srgbClr>
                </a:solidFill>
              </a:rPr>
              <a:t>Hong Kong</a:t>
            </a:r>
          </a:p>
          <a:p>
            <a:pPr algn="r" defTabSz="1625032"/>
            <a:r>
              <a:rPr lang="en-US" sz="1900" dirty="0">
                <a:solidFill>
                  <a:srgbClr val="00AEEF">
                    <a:alpha val="99000"/>
                  </a:srgbClr>
                </a:solidFill>
              </a:rPr>
              <a:t>Hungary</a:t>
            </a:r>
          </a:p>
          <a:p>
            <a:pPr algn="r" defTabSz="1625032"/>
            <a:r>
              <a:rPr lang="en-US" sz="1900" dirty="0">
                <a:solidFill>
                  <a:srgbClr val="00AEEF">
                    <a:alpha val="99000"/>
                  </a:srgbClr>
                </a:solidFill>
              </a:rPr>
              <a:t>India</a:t>
            </a:r>
          </a:p>
          <a:p>
            <a:pPr algn="r" defTabSz="1625032"/>
            <a:r>
              <a:rPr lang="en-US" sz="1900" dirty="0">
                <a:solidFill>
                  <a:srgbClr val="00AEEF">
                    <a:alpha val="99000"/>
                  </a:srgbClr>
                </a:solidFill>
              </a:rPr>
              <a:t>Ireland</a:t>
            </a:r>
          </a:p>
          <a:p>
            <a:pPr algn="r" defTabSz="1625032"/>
            <a:r>
              <a:rPr lang="en-US" sz="1900" dirty="0">
                <a:solidFill>
                  <a:srgbClr val="00AEEF">
                    <a:alpha val="99000"/>
                  </a:srgbClr>
                </a:solidFill>
              </a:rPr>
              <a:t>Israel</a:t>
            </a:r>
          </a:p>
          <a:p>
            <a:pPr algn="r" defTabSz="1625032"/>
            <a:r>
              <a:rPr lang="en-US" sz="1900" dirty="0">
                <a:solidFill>
                  <a:srgbClr val="00AEEF">
                    <a:alpha val="99000"/>
                  </a:srgbClr>
                </a:solidFill>
              </a:rPr>
              <a:t>Italy</a:t>
            </a:r>
          </a:p>
          <a:p>
            <a:pPr algn="r" defTabSz="1625032"/>
            <a:r>
              <a:rPr lang="en-US" sz="1900" dirty="0">
                <a:solidFill>
                  <a:srgbClr val="00AEEF">
                    <a:alpha val="99000"/>
                  </a:srgbClr>
                </a:solidFill>
              </a:rPr>
              <a:t>Japan</a:t>
            </a:r>
          </a:p>
          <a:p>
            <a:pPr algn="r" defTabSz="1625032"/>
            <a:r>
              <a:rPr lang="en-US" sz="1900" dirty="0">
                <a:solidFill>
                  <a:srgbClr val="00AEEF">
                    <a:alpha val="99000"/>
                  </a:srgbClr>
                </a:solidFill>
              </a:rPr>
              <a:t>Korea</a:t>
            </a:r>
          </a:p>
        </p:txBody>
      </p:sp>
      <p:sp>
        <p:nvSpPr>
          <p:cNvPr id="6" name="TextBox 5"/>
          <p:cNvSpPr txBox="1"/>
          <p:nvPr/>
        </p:nvSpPr>
        <p:spPr>
          <a:xfrm>
            <a:off x="2403586" y="177804"/>
            <a:ext cx="1849152" cy="6724918"/>
          </a:xfrm>
          <a:prstGeom prst="rect">
            <a:avLst/>
          </a:prstGeom>
          <a:noFill/>
        </p:spPr>
        <p:txBody>
          <a:bodyPr wrap="square" lIns="0" tIns="0" rIns="0" bIns="0" rtlCol="0">
            <a:spAutoFit/>
          </a:bodyPr>
          <a:lstStyle/>
          <a:p>
            <a:pPr algn="r" defTabSz="1625032"/>
            <a:r>
              <a:rPr lang="en-US" sz="1900" dirty="0">
                <a:solidFill>
                  <a:srgbClr val="00AEEF">
                    <a:alpha val="99000"/>
                  </a:srgbClr>
                </a:solidFill>
              </a:rPr>
              <a:t>Luxembourg</a:t>
            </a:r>
          </a:p>
          <a:p>
            <a:pPr algn="r" defTabSz="1625032"/>
            <a:r>
              <a:rPr lang="en-US" sz="1900" dirty="0">
                <a:solidFill>
                  <a:srgbClr val="00AEEF">
                    <a:alpha val="99000"/>
                  </a:srgbClr>
                </a:solidFill>
              </a:rPr>
              <a:t>Malaysia</a:t>
            </a:r>
            <a:endParaRPr lang="en-US" sz="1400" dirty="0">
              <a:solidFill>
                <a:srgbClr val="00AEEF">
                  <a:alpha val="99000"/>
                </a:srgbClr>
              </a:solidFill>
            </a:endParaRPr>
          </a:p>
          <a:p>
            <a:pPr algn="r" defTabSz="1625032"/>
            <a:r>
              <a:rPr lang="en-US" sz="1900" dirty="0">
                <a:solidFill>
                  <a:srgbClr val="00AEEF">
                    <a:alpha val="99000"/>
                  </a:srgbClr>
                </a:solidFill>
              </a:rPr>
              <a:t>Mexico</a:t>
            </a:r>
          </a:p>
          <a:p>
            <a:pPr algn="r" defTabSz="1625032"/>
            <a:r>
              <a:rPr lang="en-US" sz="1900" dirty="0">
                <a:solidFill>
                  <a:srgbClr val="00AEEF">
                    <a:alpha val="99000"/>
                  </a:srgbClr>
                </a:solidFill>
              </a:rPr>
              <a:t>Netherlands</a:t>
            </a:r>
          </a:p>
          <a:p>
            <a:pPr algn="r" defTabSz="1625032"/>
            <a:r>
              <a:rPr lang="en-US" sz="1900" dirty="0">
                <a:solidFill>
                  <a:srgbClr val="00AEEF">
                    <a:alpha val="99000"/>
                  </a:srgbClr>
                </a:solidFill>
              </a:rPr>
              <a:t>New Zealand</a:t>
            </a:r>
          </a:p>
          <a:p>
            <a:pPr algn="r" defTabSz="1625032"/>
            <a:r>
              <a:rPr lang="en-US" sz="1900" dirty="0">
                <a:solidFill>
                  <a:srgbClr val="00AEEF">
                    <a:alpha val="99000"/>
                  </a:srgbClr>
                </a:solidFill>
              </a:rPr>
              <a:t>Norway</a:t>
            </a:r>
          </a:p>
          <a:p>
            <a:pPr algn="r" defTabSz="1625032"/>
            <a:r>
              <a:rPr lang="en-US" sz="1900" dirty="0">
                <a:solidFill>
                  <a:srgbClr val="00AEEF">
                    <a:alpha val="99000"/>
                  </a:srgbClr>
                </a:solidFill>
              </a:rPr>
              <a:t>Peru</a:t>
            </a:r>
          </a:p>
          <a:p>
            <a:pPr algn="r" defTabSz="1625032"/>
            <a:r>
              <a:rPr lang="en-US" sz="1900" dirty="0">
                <a:solidFill>
                  <a:srgbClr val="00AEEF">
                    <a:alpha val="99000"/>
                  </a:srgbClr>
                </a:solidFill>
              </a:rPr>
              <a:t>Philippines</a:t>
            </a:r>
          </a:p>
          <a:p>
            <a:pPr algn="r" defTabSz="1625032"/>
            <a:r>
              <a:rPr lang="en-US" sz="1900" dirty="0">
                <a:solidFill>
                  <a:srgbClr val="00AEEF">
                    <a:alpha val="99000"/>
                  </a:srgbClr>
                </a:solidFill>
              </a:rPr>
              <a:t>Poland</a:t>
            </a:r>
          </a:p>
          <a:p>
            <a:pPr algn="r" defTabSz="1625032"/>
            <a:r>
              <a:rPr lang="en-US" sz="1900" dirty="0">
                <a:solidFill>
                  <a:srgbClr val="00AEEF">
                    <a:alpha val="99000"/>
                  </a:srgbClr>
                </a:solidFill>
              </a:rPr>
              <a:t>Portugal</a:t>
            </a:r>
          </a:p>
          <a:p>
            <a:pPr algn="r" defTabSz="1625032"/>
            <a:r>
              <a:rPr lang="en-US" sz="1900" dirty="0">
                <a:solidFill>
                  <a:srgbClr val="00AEEF">
                    <a:alpha val="99000"/>
                  </a:srgbClr>
                </a:solidFill>
              </a:rPr>
              <a:t>Puerto Rico</a:t>
            </a:r>
          </a:p>
          <a:p>
            <a:pPr algn="r" defTabSz="1625032"/>
            <a:r>
              <a:rPr lang="en-US" sz="1900" dirty="0">
                <a:solidFill>
                  <a:srgbClr val="00AEEF">
                    <a:alpha val="99000"/>
                  </a:srgbClr>
                </a:solidFill>
              </a:rPr>
              <a:t>Romania</a:t>
            </a:r>
          </a:p>
          <a:p>
            <a:pPr algn="r" defTabSz="1625032"/>
            <a:r>
              <a:rPr lang="en-US" sz="1900" dirty="0">
                <a:solidFill>
                  <a:srgbClr val="00AEEF">
                    <a:alpha val="99000"/>
                  </a:srgbClr>
                </a:solidFill>
              </a:rPr>
              <a:t>Russia</a:t>
            </a:r>
          </a:p>
          <a:p>
            <a:pPr algn="r" defTabSz="1625032"/>
            <a:r>
              <a:rPr lang="en-US" sz="1900" dirty="0">
                <a:solidFill>
                  <a:srgbClr val="00AEEF">
                    <a:alpha val="99000"/>
                  </a:srgbClr>
                </a:solidFill>
              </a:rPr>
              <a:t>Singapore</a:t>
            </a:r>
          </a:p>
          <a:p>
            <a:pPr algn="r" defTabSz="1625032"/>
            <a:r>
              <a:rPr lang="en-US" sz="1900" dirty="0">
                <a:solidFill>
                  <a:srgbClr val="00AEEF">
                    <a:alpha val="99000"/>
                  </a:srgbClr>
                </a:solidFill>
              </a:rPr>
              <a:t>Spain</a:t>
            </a:r>
          </a:p>
          <a:p>
            <a:pPr algn="r" defTabSz="1625032"/>
            <a:r>
              <a:rPr lang="en-US" sz="1900" dirty="0">
                <a:solidFill>
                  <a:srgbClr val="00AEEF">
                    <a:alpha val="99000"/>
                  </a:srgbClr>
                </a:solidFill>
              </a:rPr>
              <a:t>Sweden</a:t>
            </a:r>
          </a:p>
          <a:p>
            <a:pPr algn="r" defTabSz="1625032"/>
            <a:r>
              <a:rPr lang="en-US" sz="1900" dirty="0">
                <a:solidFill>
                  <a:srgbClr val="00AEEF">
                    <a:alpha val="99000"/>
                  </a:srgbClr>
                </a:solidFill>
              </a:rPr>
              <a:t>Switzerland</a:t>
            </a:r>
          </a:p>
          <a:p>
            <a:pPr algn="r" defTabSz="1625032"/>
            <a:r>
              <a:rPr lang="en-US" sz="1900" dirty="0">
                <a:solidFill>
                  <a:srgbClr val="00AEEF">
                    <a:alpha val="99000"/>
                  </a:srgbClr>
                </a:solidFill>
              </a:rPr>
              <a:t>Trinidad &amp; Tobago</a:t>
            </a:r>
          </a:p>
          <a:p>
            <a:pPr algn="r" defTabSz="1625032"/>
            <a:r>
              <a:rPr lang="en-US" sz="1900" dirty="0">
                <a:solidFill>
                  <a:srgbClr val="00AEEF">
                    <a:alpha val="99000"/>
                  </a:srgbClr>
                </a:solidFill>
              </a:rPr>
              <a:t>UK</a:t>
            </a:r>
          </a:p>
          <a:p>
            <a:pPr algn="r" defTabSz="1625032"/>
            <a:r>
              <a:rPr lang="en-US" sz="1900" dirty="0">
                <a:solidFill>
                  <a:srgbClr val="00AEEF">
                    <a:alpha val="99000"/>
                  </a:srgbClr>
                </a:solidFill>
              </a:rPr>
              <a:t>United States</a:t>
            </a:r>
          </a:p>
          <a:p>
            <a:pPr algn="r" defTabSz="1625032"/>
            <a:r>
              <a:rPr lang="en-US" sz="1900" dirty="0">
                <a:solidFill>
                  <a:srgbClr val="00AEEF">
                    <a:alpha val="99000"/>
                  </a:srgbClr>
                </a:solidFill>
              </a:rPr>
              <a:t>New Countries:</a:t>
            </a:r>
          </a:p>
          <a:p>
            <a:pPr algn="r" defTabSz="1625032"/>
            <a:r>
              <a:rPr lang="en-US" sz="1900" dirty="0">
                <a:solidFill>
                  <a:srgbClr val="00AEEF">
                    <a:alpha val="99000"/>
                  </a:srgbClr>
                </a:solidFill>
              </a:rPr>
              <a:t>Algeria</a:t>
            </a:r>
          </a:p>
        </p:txBody>
      </p:sp>
      <p:sp>
        <p:nvSpPr>
          <p:cNvPr id="7" name="TextBox 6"/>
          <p:cNvSpPr txBox="1"/>
          <p:nvPr/>
        </p:nvSpPr>
        <p:spPr>
          <a:xfrm>
            <a:off x="4252738" y="2442029"/>
            <a:ext cx="1824185" cy="4385816"/>
          </a:xfrm>
          <a:prstGeom prst="rect">
            <a:avLst/>
          </a:prstGeom>
          <a:noFill/>
        </p:spPr>
        <p:txBody>
          <a:bodyPr wrap="square" lIns="0" tIns="0" rIns="0" bIns="0" rtlCol="0">
            <a:spAutoFit/>
          </a:bodyPr>
          <a:lstStyle/>
          <a:p>
            <a:pPr algn="r" defTabSz="1625032"/>
            <a:r>
              <a:rPr lang="en-US" sz="1900" dirty="0">
                <a:solidFill>
                  <a:srgbClr val="00AEEF">
                    <a:alpha val="99000"/>
                  </a:srgbClr>
                </a:solidFill>
              </a:rPr>
              <a:t>Argentina</a:t>
            </a:r>
          </a:p>
          <a:p>
            <a:pPr algn="r" defTabSz="1625032"/>
            <a:r>
              <a:rPr lang="en-US" sz="1900" dirty="0">
                <a:solidFill>
                  <a:srgbClr val="00AEEF">
                    <a:alpha val="99000"/>
                  </a:srgbClr>
                </a:solidFill>
              </a:rPr>
              <a:t>Belarus</a:t>
            </a:r>
          </a:p>
          <a:p>
            <a:pPr algn="r" defTabSz="1625032"/>
            <a:r>
              <a:rPr lang="en-US" sz="1900" dirty="0">
                <a:solidFill>
                  <a:srgbClr val="00AEEF">
                    <a:alpha val="99000"/>
                  </a:srgbClr>
                </a:solidFill>
              </a:rPr>
              <a:t>Bulgaria</a:t>
            </a:r>
          </a:p>
          <a:p>
            <a:pPr algn="r" defTabSz="1625032"/>
            <a:r>
              <a:rPr lang="en-US" sz="1900" dirty="0">
                <a:solidFill>
                  <a:srgbClr val="00AEEF">
                    <a:alpha val="99000"/>
                  </a:srgbClr>
                </a:solidFill>
              </a:rPr>
              <a:t>Croatia</a:t>
            </a:r>
          </a:p>
          <a:p>
            <a:pPr algn="r" defTabSz="1625032"/>
            <a:r>
              <a:rPr lang="en-US" sz="1900" dirty="0">
                <a:solidFill>
                  <a:srgbClr val="00AEEF">
                    <a:alpha val="99000"/>
                  </a:srgbClr>
                </a:solidFill>
              </a:rPr>
              <a:t>Dominican Rep</a:t>
            </a:r>
          </a:p>
          <a:p>
            <a:pPr algn="r" defTabSz="1625032"/>
            <a:r>
              <a:rPr lang="en-US" sz="1900" dirty="0">
                <a:solidFill>
                  <a:srgbClr val="00AEEF">
                    <a:alpha val="99000"/>
                  </a:srgbClr>
                </a:solidFill>
              </a:rPr>
              <a:t>Ecuador</a:t>
            </a:r>
          </a:p>
          <a:p>
            <a:pPr algn="r" defTabSz="1625032"/>
            <a:r>
              <a:rPr lang="en-US" sz="1900" dirty="0">
                <a:solidFill>
                  <a:srgbClr val="00AEEF">
                    <a:alpha val="99000"/>
                  </a:srgbClr>
                </a:solidFill>
              </a:rPr>
              <a:t>Egypt</a:t>
            </a:r>
          </a:p>
          <a:p>
            <a:pPr algn="r" defTabSz="1625032"/>
            <a:r>
              <a:rPr lang="en-US" sz="1900" dirty="0">
                <a:solidFill>
                  <a:srgbClr val="00AEEF">
                    <a:alpha val="99000"/>
                  </a:srgbClr>
                </a:solidFill>
              </a:rPr>
              <a:t>El Salvador</a:t>
            </a:r>
          </a:p>
          <a:p>
            <a:pPr algn="r" defTabSz="1625032"/>
            <a:r>
              <a:rPr lang="en-US" sz="1900" dirty="0">
                <a:solidFill>
                  <a:srgbClr val="00AEEF">
                    <a:alpha val="99000"/>
                  </a:srgbClr>
                </a:solidFill>
              </a:rPr>
              <a:t>Estonia</a:t>
            </a:r>
          </a:p>
          <a:p>
            <a:pPr algn="r" defTabSz="1625032"/>
            <a:r>
              <a:rPr lang="en-US" sz="1900" dirty="0">
                <a:solidFill>
                  <a:srgbClr val="00AEEF">
                    <a:alpha val="99000"/>
                  </a:srgbClr>
                </a:solidFill>
              </a:rPr>
              <a:t>Guatemala</a:t>
            </a:r>
          </a:p>
          <a:p>
            <a:pPr algn="r" defTabSz="1625032"/>
            <a:r>
              <a:rPr lang="en-US" sz="1900" dirty="0">
                <a:solidFill>
                  <a:srgbClr val="00AEEF">
                    <a:alpha val="99000"/>
                  </a:srgbClr>
                </a:solidFill>
              </a:rPr>
              <a:t>Iceland</a:t>
            </a:r>
          </a:p>
          <a:p>
            <a:pPr algn="r" defTabSz="1625032"/>
            <a:r>
              <a:rPr lang="en-US" sz="1900" dirty="0">
                <a:solidFill>
                  <a:srgbClr val="00AEEF">
                    <a:alpha val="99000"/>
                  </a:srgbClr>
                </a:solidFill>
              </a:rPr>
              <a:t>Indonesia</a:t>
            </a:r>
          </a:p>
          <a:p>
            <a:pPr algn="r" defTabSz="1625032"/>
            <a:r>
              <a:rPr lang="en-US" sz="1900" dirty="0">
                <a:solidFill>
                  <a:srgbClr val="00AEEF">
                    <a:alpha val="99000"/>
                  </a:srgbClr>
                </a:solidFill>
              </a:rPr>
              <a:t>Jordan</a:t>
            </a:r>
          </a:p>
          <a:p>
            <a:pPr algn="r" defTabSz="1625032"/>
            <a:r>
              <a:rPr lang="en-US" sz="1900" dirty="0">
                <a:solidFill>
                  <a:srgbClr val="00AEEF">
                    <a:alpha val="99000"/>
                  </a:srgbClr>
                </a:solidFill>
              </a:rPr>
              <a:t>Kazakhstan</a:t>
            </a:r>
          </a:p>
          <a:p>
            <a:pPr algn="r" defTabSz="1625032"/>
            <a:r>
              <a:rPr lang="en-US" sz="1900" dirty="0">
                <a:solidFill>
                  <a:srgbClr val="00AEEF">
                    <a:alpha val="99000"/>
                  </a:srgbClr>
                </a:solidFill>
              </a:rPr>
              <a:t>Kenya</a:t>
            </a:r>
          </a:p>
        </p:txBody>
      </p:sp>
      <p:sp>
        <p:nvSpPr>
          <p:cNvPr id="8" name="TextBox 7"/>
          <p:cNvSpPr txBox="1"/>
          <p:nvPr/>
        </p:nvSpPr>
        <p:spPr>
          <a:xfrm>
            <a:off x="6076923" y="2442028"/>
            <a:ext cx="1824185" cy="4385816"/>
          </a:xfrm>
          <a:prstGeom prst="rect">
            <a:avLst/>
          </a:prstGeom>
          <a:noFill/>
        </p:spPr>
        <p:txBody>
          <a:bodyPr wrap="square" lIns="0" tIns="0" rIns="0" bIns="0" rtlCol="0">
            <a:spAutoFit/>
          </a:bodyPr>
          <a:lstStyle/>
          <a:p>
            <a:pPr algn="r" defTabSz="1625032"/>
            <a:r>
              <a:rPr lang="en-US" sz="1900" dirty="0">
                <a:solidFill>
                  <a:srgbClr val="00AEEF">
                    <a:alpha val="99000"/>
                  </a:srgbClr>
                </a:solidFill>
              </a:rPr>
              <a:t>Kuwait</a:t>
            </a:r>
          </a:p>
          <a:p>
            <a:pPr algn="r" defTabSz="1625032"/>
            <a:r>
              <a:rPr lang="en-US" sz="1900" dirty="0">
                <a:solidFill>
                  <a:srgbClr val="00AEEF">
                    <a:alpha val="99000"/>
                  </a:srgbClr>
                </a:solidFill>
              </a:rPr>
              <a:t>Latvia</a:t>
            </a:r>
          </a:p>
          <a:p>
            <a:pPr algn="r" defTabSz="1625032"/>
            <a:r>
              <a:rPr lang="en-US" sz="1900" dirty="0">
                <a:solidFill>
                  <a:srgbClr val="00AEEF">
                    <a:alpha val="99000"/>
                  </a:srgbClr>
                </a:solidFill>
              </a:rPr>
              <a:t>Liechtenstein</a:t>
            </a:r>
          </a:p>
          <a:p>
            <a:pPr algn="r" defTabSz="1625032"/>
            <a:r>
              <a:rPr lang="en-US" sz="1900" dirty="0">
                <a:solidFill>
                  <a:srgbClr val="00AEEF">
                    <a:alpha val="99000"/>
                  </a:srgbClr>
                </a:solidFill>
              </a:rPr>
              <a:t>Lithuania</a:t>
            </a:r>
          </a:p>
          <a:p>
            <a:pPr algn="r" defTabSz="1625032"/>
            <a:r>
              <a:rPr lang="en-US" sz="1900" dirty="0">
                <a:solidFill>
                  <a:srgbClr val="00AEEF">
                    <a:alpha val="99000"/>
                  </a:srgbClr>
                </a:solidFill>
              </a:rPr>
              <a:t>Macedonia</a:t>
            </a:r>
          </a:p>
          <a:p>
            <a:pPr algn="r" defTabSz="1625032"/>
            <a:r>
              <a:rPr lang="en-US" sz="1900" dirty="0">
                <a:solidFill>
                  <a:srgbClr val="00AEEF">
                    <a:alpha val="99000"/>
                  </a:srgbClr>
                </a:solidFill>
              </a:rPr>
              <a:t>Malta</a:t>
            </a:r>
          </a:p>
          <a:p>
            <a:pPr algn="r" defTabSz="1625032"/>
            <a:r>
              <a:rPr lang="en-US" sz="1900" dirty="0">
                <a:solidFill>
                  <a:srgbClr val="00AEEF">
                    <a:alpha val="99000"/>
                  </a:srgbClr>
                </a:solidFill>
              </a:rPr>
              <a:t>Montenegro</a:t>
            </a:r>
          </a:p>
          <a:p>
            <a:pPr algn="r" defTabSz="1625032"/>
            <a:r>
              <a:rPr lang="en-US" sz="1900" dirty="0">
                <a:solidFill>
                  <a:srgbClr val="00AEEF">
                    <a:alpha val="99000"/>
                  </a:srgbClr>
                </a:solidFill>
              </a:rPr>
              <a:t>Morocco</a:t>
            </a:r>
          </a:p>
          <a:p>
            <a:pPr algn="r" defTabSz="1625032"/>
            <a:r>
              <a:rPr lang="en-US" sz="1900" dirty="0">
                <a:solidFill>
                  <a:srgbClr val="00AEEF">
                    <a:alpha val="99000"/>
                  </a:srgbClr>
                </a:solidFill>
              </a:rPr>
              <a:t>Azerbaijan</a:t>
            </a:r>
          </a:p>
          <a:p>
            <a:pPr algn="r" defTabSz="1625032"/>
            <a:r>
              <a:rPr lang="en-US" sz="1900" dirty="0">
                <a:solidFill>
                  <a:srgbClr val="00AEEF">
                    <a:alpha val="99000"/>
                  </a:srgbClr>
                </a:solidFill>
              </a:rPr>
              <a:t>Nigeria</a:t>
            </a:r>
          </a:p>
          <a:p>
            <a:pPr algn="r" defTabSz="1625032"/>
            <a:r>
              <a:rPr lang="en-US" sz="1900" dirty="0">
                <a:solidFill>
                  <a:srgbClr val="00AEEF">
                    <a:alpha val="99000"/>
                  </a:srgbClr>
                </a:solidFill>
              </a:rPr>
              <a:t>Oman</a:t>
            </a:r>
          </a:p>
          <a:p>
            <a:pPr algn="r" defTabSz="1625032"/>
            <a:r>
              <a:rPr lang="en-US" sz="1900" dirty="0">
                <a:solidFill>
                  <a:srgbClr val="00AEEF">
                    <a:alpha val="99000"/>
                  </a:srgbClr>
                </a:solidFill>
              </a:rPr>
              <a:t>Pakistan</a:t>
            </a:r>
          </a:p>
          <a:p>
            <a:pPr algn="r" defTabSz="1625032"/>
            <a:r>
              <a:rPr lang="en-US" sz="1900" dirty="0">
                <a:solidFill>
                  <a:srgbClr val="00AEEF">
                    <a:alpha val="99000"/>
                  </a:srgbClr>
                </a:solidFill>
              </a:rPr>
              <a:t>Panama</a:t>
            </a:r>
          </a:p>
          <a:p>
            <a:pPr algn="r" defTabSz="1625032"/>
            <a:r>
              <a:rPr lang="en-US" sz="1900" dirty="0">
                <a:solidFill>
                  <a:srgbClr val="00AEEF">
                    <a:alpha val="99000"/>
                  </a:srgbClr>
                </a:solidFill>
              </a:rPr>
              <a:t>Paraguay</a:t>
            </a:r>
          </a:p>
          <a:p>
            <a:pPr algn="r" defTabSz="1625032"/>
            <a:r>
              <a:rPr lang="en-US" sz="1900" dirty="0">
                <a:solidFill>
                  <a:srgbClr val="00AEEF">
                    <a:alpha val="99000"/>
                  </a:srgbClr>
                </a:solidFill>
              </a:rPr>
              <a:t>Qatar</a:t>
            </a:r>
          </a:p>
        </p:txBody>
      </p:sp>
      <p:sp>
        <p:nvSpPr>
          <p:cNvPr id="9" name="TextBox 8"/>
          <p:cNvSpPr txBox="1"/>
          <p:nvPr/>
        </p:nvSpPr>
        <p:spPr>
          <a:xfrm>
            <a:off x="7922736" y="2442028"/>
            <a:ext cx="1878879" cy="4385816"/>
          </a:xfrm>
          <a:prstGeom prst="rect">
            <a:avLst/>
          </a:prstGeom>
          <a:noFill/>
        </p:spPr>
        <p:txBody>
          <a:bodyPr wrap="square" lIns="0" tIns="0" rIns="0" bIns="0" rtlCol="0">
            <a:spAutoFit/>
          </a:bodyPr>
          <a:lstStyle/>
          <a:p>
            <a:pPr algn="r" defTabSz="1625032"/>
            <a:r>
              <a:rPr lang="en-US" sz="1900" dirty="0">
                <a:solidFill>
                  <a:srgbClr val="00AEEF">
                    <a:alpha val="99000"/>
                  </a:srgbClr>
                </a:solidFill>
              </a:rPr>
              <a:t>Saudi Arabia</a:t>
            </a:r>
          </a:p>
          <a:p>
            <a:pPr algn="r" defTabSz="1625032"/>
            <a:r>
              <a:rPr lang="en-US" sz="1900" dirty="0">
                <a:solidFill>
                  <a:srgbClr val="00AEEF">
                    <a:alpha val="99000"/>
                  </a:srgbClr>
                </a:solidFill>
              </a:rPr>
              <a:t>Serbia</a:t>
            </a:r>
          </a:p>
          <a:p>
            <a:pPr algn="r" defTabSz="1625032"/>
            <a:r>
              <a:rPr lang="en-US" sz="1900" dirty="0">
                <a:solidFill>
                  <a:srgbClr val="00AEEF">
                    <a:alpha val="99000"/>
                  </a:srgbClr>
                </a:solidFill>
              </a:rPr>
              <a:t>Slovakia</a:t>
            </a:r>
          </a:p>
          <a:p>
            <a:pPr algn="r" defTabSz="1625032"/>
            <a:r>
              <a:rPr lang="en-US" sz="1900" dirty="0">
                <a:solidFill>
                  <a:srgbClr val="00AEEF">
                    <a:alpha val="99000"/>
                  </a:srgbClr>
                </a:solidFill>
              </a:rPr>
              <a:t>Slovenia</a:t>
            </a:r>
          </a:p>
          <a:p>
            <a:pPr algn="r" defTabSz="1625032"/>
            <a:r>
              <a:rPr lang="en-US" sz="1900" dirty="0">
                <a:solidFill>
                  <a:srgbClr val="00AEEF">
                    <a:alpha val="99000"/>
                  </a:srgbClr>
                </a:solidFill>
              </a:rPr>
              <a:t>South Africa</a:t>
            </a:r>
          </a:p>
          <a:p>
            <a:pPr algn="r" defTabSz="1625032"/>
            <a:r>
              <a:rPr lang="en-US" sz="1900" dirty="0">
                <a:solidFill>
                  <a:srgbClr val="00AEEF">
                    <a:alpha val="99000"/>
                  </a:srgbClr>
                </a:solidFill>
              </a:rPr>
              <a:t>Sri Lanka</a:t>
            </a:r>
          </a:p>
          <a:p>
            <a:pPr algn="r" defTabSz="1625032"/>
            <a:r>
              <a:rPr lang="en-US" sz="1900" dirty="0">
                <a:solidFill>
                  <a:srgbClr val="00AEEF">
                    <a:alpha val="99000"/>
                  </a:srgbClr>
                </a:solidFill>
              </a:rPr>
              <a:t>Taiwan</a:t>
            </a:r>
          </a:p>
          <a:p>
            <a:pPr algn="r" defTabSz="1625032"/>
            <a:r>
              <a:rPr lang="en-US" sz="1900" dirty="0">
                <a:solidFill>
                  <a:srgbClr val="00AEEF">
                    <a:alpha val="99000"/>
                  </a:srgbClr>
                </a:solidFill>
              </a:rPr>
              <a:t>Thailand</a:t>
            </a:r>
          </a:p>
          <a:p>
            <a:pPr algn="r" defTabSz="1625032"/>
            <a:r>
              <a:rPr lang="en-US" sz="1900" dirty="0">
                <a:solidFill>
                  <a:srgbClr val="00AEEF">
                    <a:alpha val="99000"/>
                  </a:srgbClr>
                </a:solidFill>
              </a:rPr>
              <a:t>Tunisia</a:t>
            </a:r>
          </a:p>
          <a:p>
            <a:pPr algn="r" defTabSz="1625032"/>
            <a:r>
              <a:rPr lang="en-US" sz="1900" dirty="0">
                <a:solidFill>
                  <a:srgbClr val="00AEEF">
                    <a:alpha val="99000"/>
                  </a:srgbClr>
                </a:solidFill>
              </a:rPr>
              <a:t>Turkey</a:t>
            </a:r>
          </a:p>
          <a:p>
            <a:pPr algn="r" defTabSz="1625032"/>
            <a:r>
              <a:rPr lang="en-US" sz="1900" dirty="0">
                <a:solidFill>
                  <a:srgbClr val="00AEEF">
                    <a:alpha val="99000"/>
                  </a:srgbClr>
                </a:solidFill>
              </a:rPr>
              <a:t>UAE</a:t>
            </a:r>
          </a:p>
          <a:p>
            <a:pPr algn="r" defTabSz="1625032"/>
            <a:r>
              <a:rPr lang="en-US" sz="1900" dirty="0">
                <a:solidFill>
                  <a:srgbClr val="00AEEF">
                    <a:alpha val="99000"/>
                  </a:srgbClr>
                </a:solidFill>
              </a:rPr>
              <a:t>Ukraine</a:t>
            </a:r>
          </a:p>
          <a:p>
            <a:pPr algn="r" defTabSz="1625032"/>
            <a:r>
              <a:rPr lang="en-US" sz="1900" dirty="0">
                <a:solidFill>
                  <a:srgbClr val="00AEEF">
                    <a:alpha val="99000"/>
                  </a:srgbClr>
                </a:solidFill>
              </a:rPr>
              <a:t>Uruguay</a:t>
            </a:r>
          </a:p>
          <a:p>
            <a:pPr algn="r" defTabSz="1625032"/>
            <a:r>
              <a:rPr lang="en-US" sz="1900" dirty="0">
                <a:solidFill>
                  <a:srgbClr val="00AEEF">
                    <a:alpha val="99000"/>
                  </a:srgbClr>
                </a:solidFill>
              </a:rPr>
              <a:t>Venezuela</a:t>
            </a:r>
          </a:p>
          <a:p>
            <a:pPr algn="r" defTabSz="1625032"/>
            <a:r>
              <a:rPr lang="en-US" sz="1900" dirty="0">
                <a:solidFill>
                  <a:srgbClr val="00AEEF">
                    <a:alpha val="99000"/>
                  </a:srgbClr>
                </a:solidFill>
              </a:rPr>
              <a:t>Bahrain</a:t>
            </a:r>
            <a:endParaRPr lang="en-US" sz="1400" dirty="0">
              <a:solidFill>
                <a:srgbClr val="00AEEF">
                  <a:alpha val="99000"/>
                </a:srgbClr>
              </a:solidFill>
            </a:endParaRPr>
          </a:p>
        </p:txBody>
      </p:sp>
      <p:sp>
        <p:nvSpPr>
          <p:cNvPr id="2" name="Rectangle 1"/>
          <p:cNvSpPr/>
          <p:nvPr/>
        </p:nvSpPr>
        <p:spPr>
          <a:xfrm>
            <a:off x="6811187" y="603702"/>
            <a:ext cx="3717860" cy="1446550"/>
          </a:xfrm>
          <a:prstGeom prst="rect">
            <a:avLst/>
          </a:prstGeom>
        </p:spPr>
        <p:txBody>
          <a:bodyPr wrap="square">
            <a:spAutoFit/>
          </a:bodyPr>
          <a:lstStyle/>
          <a:p>
            <a:pPr defTabSz="1218987"/>
            <a:r>
              <a:rPr lang="en-US" sz="4400" dirty="0" smtClean="0">
                <a:solidFill>
                  <a:schemeClr val="tx1">
                    <a:alpha val="99000"/>
                  </a:schemeClr>
                </a:solidFill>
                <a:latin typeface="+mj-lt"/>
              </a:rPr>
              <a:t>countries and territories</a:t>
            </a:r>
            <a:endParaRPr lang="en-US" sz="4400" dirty="0">
              <a:solidFill>
                <a:schemeClr val="tx1">
                  <a:alpha val="99000"/>
                </a:schemeClr>
              </a:solidFill>
              <a:latin typeface="+mj-lt"/>
            </a:endParaRPr>
          </a:p>
        </p:txBody>
      </p:sp>
    </p:spTree>
    <p:extLst>
      <p:ext uri="{BB962C8B-B14F-4D97-AF65-F5344CB8AC3E}">
        <p14:creationId xmlns:p14="http://schemas.microsoft.com/office/powerpoint/2010/main" val="45888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15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69435" y="707793"/>
            <a:ext cx="3782992" cy="2399978"/>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1999" dirty="0">
                  <a:solidFill>
                    <a:srgbClr val="FFFFFF"/>
                  </a:solidFill>
                  <a:latin typeface="+mj-lt"/>
                  <a:cs typeface="Segoe UI Light" panose="020B0502040204020203" pitchFamily="34" charset="0"/>
                </a:rPr>
                <a:t>Fortune 500 using Azure</a:t>
              </a:r>
              <a:endParaRPr lang="en-US" sz="1999" dirty="0">
                <a:solidFill>
                  <a:srgbClr val="FFFFFF"/>
                </a:solidFill>
                <a:latin typeface="+mj-lt"/>
              </a:endParaRPr>
            </a:p>
          </p:txBody>
        </p:sp>
        <p:sp>
          <p:nvSpPr>
            <p:cNvPr id="39" name="Rectangle 38"/>
            <p:cNvSpPr/>
            <p:nvPr/>
          </p:nvSpPr>
          <p:spPr>
            <a:xfrm>
              <a:off x="69453" y="707084"/>
              <a:ext cx="3679529" cy="2068339"/>
            </a:xfrm>
            <a:prstGeom prst="rect">
              <a:avLst/>
            </a:prstGeom>
          </p:spPr>
          <p:txBody>
            <a:bodyPr wrap="square" anchor="ctr">
              <a:spAutoFit/>
            </a:bodyPr>
            <a:lstStyle/>
            <a:p>
              <a:pPr algn="ctr">
                <a:lnSpc>
                  <a:spcPct val="95000"/>
                </a:lnSpc>
                <a:buSzPct val="90000"/>
              </a:pPr>
              <a:r>
                <a:rPr lang="en-US" sz="13524" dirty="0">
                  <a:solidFill>
                    <a:srgbClr val="11C1FF"/>
                  </a:solidFill>
                  <a:latin typeface="Segoe UI Light" panose="020B0502040204020203" pitchFamily="34" charset="0"/>
                  <a:cs typeface="Segoe UI Light" panose="020B0502040204020203" pitchFamily="34" charset="0"/>
                </a:rPr>
                <a:t>&gt;</a:t>
              </a:r>
              <a:r>
                <a:rPr lang="en-US" sz="13524" dirty="0">
                  <a:solidFill>
                    <a:schemeClr val="bg1"/>
                  </a:solidFill>
                  <a:latin typeface="Segoe UI Light" panose="020B0502040204020203" pitchFamily="34" charset="0"/>
                  <a:cs typeface="Segoe UI Light" panose="020B0502040204020203" pitchFamily="34" charset="0"/>
                </a:rPr>
                <a:t>57</a:t>
              </a:r>
              <a:r>
                <a:rPr lang="en-US" sz="5880" dirty="0">
                  <a:solidFill>
                    <a:srgbClr val="00B0F0"/>
                  </a:solidFill>
                  <a:latin typeface="Segoe UI Light" panose="020B0502040204020203" pitchFamily="34" charset="0"/>
                  <a:cs typeface="Segoe UI Light" panose="020B0502040204020203" pitchFamily="34" charset="0"/>
                </a:rPr>
                <a:t>%</a:t>
              </a:r>
              <a:endParaRPr lang="en-US" sz="13524" dirty="0">
                <a:solidFill>
                  <a:srgbClr val="00B0F0"/>
                </a:solidFill>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4033" y="846194"/>
            <a:ext cx="4515936" cy="2309290"/>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497" dirty="0">
                  <a:solidFill>
                    <a:srgbClr val="00B0F0"/>
                  </a:solidFill>
                  <a:latin typeface="Segoe UI Light" panose="020B0502040204020203" pitchFamily="34" charset="0"/>
                  <a:cs typeface="Segoe UI Light" panose="020B0502040204020203" pitchFamily="34" charset="0"/>
                </a:rPr>
                <a:t>&gt;</a:t>
              </a:r>
              <a:r>
                <a:rPr lang="en-US" sz="9597" dirty="0">
                  <a:solidFill>
                    <a:schemeClr val="bg1"/>
                  </a:solidFill>
                  <a:latin typeface="Segoe UI Light" panose="020B0502040204020203" pitchFamily="34" charset="0"/>
                  <a:cs typeface="Segoe UI Light" panose="020B0502040204020203" pitchFamily="34" charset="0"/>
                </a:rPr>
                <a:t>250</a:t>
              </a:r>
              <a:r>
                <a:rPr lang="en-US" sz="7998" dirty="0">
                  <a:solidFill>
                    <a:schemeClr val="bg1"/>
                  </a:solidFill>
                  <a:latin typeface="Segoe UI Light" panose="020B0502040204020203" pitchFamily="34" charset="0"/>
                  <a:cs typeface="Segoe UI Light" panose="020B0502040204020203" pitchFamily="34" charset="0"/>
                </a:rPr>
                <a:t>k</a:t>
              </a:r>
              <a:endParaRPr lang="en-US" sz="9597"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1999" dirty="0">
                  <a:solidFill>
                    <a:srgbClr val="FFFFFF"/>
                  </a:solidFill>
                  <a:latin typeface="+mj-lt"/>
                  <a:cs typeface="Segoe UI Light" panose="020B0502040204020203" pitchFamily="34" charset="0"/>
                </a:rPr>
                <a:t>Active websites</a:t>
              </a:r>
              <a:endParaRPr lang="en-US" sz="3199"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3229" y="1380"/>
            <a:ext cx="0" cy="685524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5127" y="1380"/>
            <a:ext cx="0" cy="685524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49"/>
            <a:ext cx="12187096"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2169" y="757121"/>
            <a:ext cx="3624053" cy="2386414"/>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3999" spc="-200" dirty="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198" spc="-294" dirty="0">
                  <a:solidFill>
                    <a:schemeClr val="bg1"/>
                  </a:solidFill>
                  <a:latin typeface="Segoe UI Light" panose="020B0502040204020203" pitchFamily="34" charset="0"/>
                  <a:cs typeface="Segoe UI Light" panose="020B0502040204020203" pitchFamily="34" charset="0"/>
                </a:rPr>
                <a:t>1,000,000</a:t>
              </a:r>
              <a:endParaRPr lang="en-US" sz="4799"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1999" dirty="0">
                  <a:solidFill>
                    <a:srgbClr val="FFFFFF"/>
                  </a:solidFill>
                  <a:latin typeface="+mj-lt"/>
                </a:rPr>
                <a:t>SQL Databases in Azure</a:t>
              </a:r>
            </a:p>
          </p:txBody>
        </p:sp>
      </p:grpSp>
      <p:grpSp>
        <p:nvGrpSpPr>
          <p:cNvPr id="60" name="Group 59"/>
          <p:cNvGrpSpPr/>
          <p:nvPr/>
        </p:nvGrpSpPr>
        <p:grpSpPr>
          <a:xfrm>
            <a:off x="-97875" y="3441525"/>
            <a:ext cx="4007997" cy="2673816"/>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0" spc="-294" dirty="0">
                  <a:solidFill>
                    <a:srgbClr val="00B0F0"/>
                  </a:solidFill>
                  <a:latin typeface="Segoe UI Light" panose="020B0502040204020203" pitchFamily="34" charset="0"/>
                  <a:cs typeface="Segoe UI Light" panose="020B0502040204020203" pitchFamily="34" charset="0"/>
                </a:rPr>
                <a:t>&gt;</a:t>
              </a:r>
              <a:r>
                <a:rPr lang="en-US" sz="11270" spc="-294" dirty="0">
                  <a:solidFill>
                    <a:schemeClr val="bg1"/>
                  </a:solidFill>
                  <a:latin typeface="Segoe UI Light" panose="020B0502040204020203" pitchFamily="34" charset="0"/>
                  <a:cs typeface="Segoe UI Light" panose="020B0502040204020203" pitchFamily="34" charset="0"/>
                </a:rPr>
                <a:t>20</a:t>
              </a:r>
              <a:endParaRPr lang="en-US" sz="9408"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799" dirty="0">
                  <a:solidFill>
                    <a:srgbClr val="11C1FF"/>
                  </a:solidFill>
                  <a:latin typeface="Segoe UI Light" panose="020B0502040204020203" pitchFamily="34" charset="0"/>
                  <a:cs typeface="Segoe UI Light" panose="020B0502040204020203" pitchFamily="34" charset="0"/>
                </a:rPr>
                <a:t>TRILLION</a:t>
              </a:r>
              <a:br>
                <a:rPr lang="en-US" sz="2799" dirty="0">
                  <a:solidFill>
                    <a:srgbClr val="11C1FF"/>
                  </a:solidFill>
                  <a:latin typeface="Segoe UI Light" panose="020B0502040204020203" pitchFamily="34" charset="0"/>
                  <a:cs typeface="Segoe UI Light" panose="020B0502040204020203" pitchFamily="34" charset="0"/>
                </a:rPr>
              </a:br>
              <a:r>
                <a:rPr lang="en-US" sz="1999" dirty="0">
                  <a:solidFill>
                    <a:srgbClr val="FFFFFF"/>
                  </a:solidFill>
                  <a:latin typeface="Segoe UI Light" panose="020B0502040204020203" pitchFamily="34" charset="0"/>
                  <a:cs typeface="Segoe UI Light" panose="020B0502040204020203" pitchFamily="34" charset="0"/>
                </a:rPr>
                <a:t>storage</a:t>
              </a:r>
              <a:br>
                <a:rPr lang="en-US" sz="1999" dirty="0">
                  <a:solidFill>
                    <a:srgbClr val="FFFFFF"/>
                  </a:solidFill>
                  <a:latin typeface="Segoe UI Light" panose="020B0502040204020203" pitchFamily="34" charset="0"/>
                  <a:cs typeface="Segoe UI Light" panose="020B0502040204020203" pitchFamily="34" charset="0"/>
                </a:rPr>
              </a:br>
              <a:r>
                <a:rPr lang="en-US" sz="1999" dirty="0">
                  <a:solidFill>
                    <a:srgbClr val="FFFFFF"/>
                  </a:solidFill>
                  <a:latin typeface="Segoe UI Light" panose="020B0502040204020203" pitchFamily="34" charset="0"/>
                  <a:cs typeface="Segoe UI Light" panose="020B0502040204020203" pitchFamily="34" charset="0"/>
                </a:rPr>
                <a:t>objects</a:t>
              </a:r>
              <a:endParaRPr lang="en-US" sz="8797"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797"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4791" y="3692091"/>
            <a:ext cx="4667028" cy="1446579"/>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7998" dirty="0">
                    <a:solidFill>
                      <a:srgbClr val="00B0F0"/>
                    </a:solidFill>
                    <a:latin typeface="Segoe UI Light" panose="020B0502040204020203" pitchFamily="34" charset="0"/>
                    <a:cs typeface="Segoe UI Light" panose="020B0502040204020203" pitchFamily="34" charset="0"/>
                  </a:rPr>
                  <a:t>&gt;</a:t>
                </a:r>
                <a:r>
                  <a:rPr lang="en-US" sz="7998" dirty="0">
                    <a:solidFill>
                      <a:schemeClr val="bg1"/>
                    </a:solidFill>
                    <a:latin typeface="Segoe UI Light" panose="020B0502040204020203" pitchFamily="34" charset="0"/>
                    <a:cs typeface="Segoe UI Light" panose="020B0502040204020203" pitchFamily="34" charset="0"/>
                  </a:rPr>
                  <a:t>300</a:t>
                </a:r>
                <a:endParaRPr lang="en-US" sz="7998"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799" dirty="0">
                    <a:solidFill>
                      <a:srgbClr val="11C1FF"/>
                    </a:solidFill>
                    <a:latin typeface="+mj-lt"/>
                    <a:cs typeface="Segoe UI Light" panose="020B0502040204020203" pitchFamily="34" charset="0"/>
                  </a:rPr>
                  <a:t>MILLION</a:t>
                </a:r>
                <a:endParaRPr lang="en-US" sz="3599"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1999" dirty="0">
                  <a:solidFill>
                    <a:srgbClr val="FFFFFF"/>
                  </a:solidFill>
                  <a:latin typeface="+mj-lt"/>
                </a:rPr>
                <a:t>AD users</a:t>
              </a:r>
            </a:p>
          </p:txBody>
        </p:sp>
      </p:grpSp>
      <p:grpSp>
        <p:nvGrpSpPr>
          <p:cNvPr id="19" name="Group 18"/>
          <p:cNvGrpSpPr/>
          <p:nvPr/>
        </p:nvGrpSpPr>
        <p:grpSpPr>
          <a:xfrm>
            <a:off x="4156814" y="5310919"/>
            <a:ext cx="3940811" cy="1261555"/>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7998" dirty="0">
                  <a:solidFill>
                    <a:srgbClr val="00B0F0"/>
                  </a:solidFill>
                  <a:latin typeface="Segoe UI Light" panose="020B0502040204020203" pitchFamily="34" charset="0"/>
                  <a:cs typeface="Segoe UI Light" panose="020B0502040204020203" pitchFamily="34" charset="0"/>
                </a:rPr>
                <a:t>&gt;</a:t>
              </a:r>
              <a:r>
                <a:rPr lang="en-US" sz="7998" dirty="0">
                  <a:solidFill>
                    <a:schemeClr val="bg1"/>
                  </a:solidFill>
                  <a:latin typeface="Segoe UI Light" panose="020B0502040204020203" pitchFamily="34" charset="0"/>
                  <a:cs typeface="Segoe UI Light" panose="020B0502040204020203" pitchFamily="34" charset="0"/>
                </a:rPr>
                <a:t>13</a:t>
              </a:r>
              <a:endParaRPr lang="en-US" sz="7998"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799" dirty="0">
                  <a:solidFill>
                    <a:srgbClr val="11C1FF"/>
                  </a:solidFill>
                  <a:latin typeface="+mj-lt"/>
                  <a:cs typeface="Segoe UI Light" panose="020B0502040204020203" pitchFamily="34" charset="0"/>
                </a:rPr>
                <a:t>BILLION</a:t>
              </a:r>
              <a:endParaRPr lang="en-US" sz="3599"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1999" dirty="0">
                  <a:solidFill>
                    <a:srgbClr val="FFFFFF"/>
                  </a:solidFill>
                  <a:latin typeface="+mj-lt"/>
                </a:rPr>
                <a:t>authentication/</a:t>
              </a:r>
              <a:r>
                <a:rPr lang="en-US" sz="1999" dirty="0" err="1">
                  <a:solidFill>
                    <a:srgbClr val="FFFFFF"/>
                  </a:solidFill>
                  <a:latin typeface="+mj-lt"/>
                </a:rPr>
                <a:t>wk</a:t>
              </a:r>
              <a:endParaRPr lang="en-US" sz="1999" dirty="0">
                <a:solidFill>
                  <a:srgbClr val="FFFFFF"/>
                </a:solidFill>
                <a:latin typeface="+mj-lt"/>
              </a:endParaRPr>
            </a:p>
          </p:txBody>
        </p:sp>
      </p:grpSp>
      <p:grpSp>
        <p:nvGrpSpPr>
          <p:cNvPr id="59" name="Group 58"/>
          <p:cNvGrpSpPr/>
          <p:nvPr/>
        </p:nvGrpSpPr>
        <p:grpSpPr>
          <a:xfrm>
            <a:off x="-27106" y="5103639"/>
            <a:ext cx="4069002" cy="1739895"/>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0" spc="-294" dirty="0">
                  <a:solidFill>
                    <a:srgbClr val="00B0F0"/>
                  </a:solidFill>
                  <a:latin typeface="Segoe UI Light" panose="020B0502040204020203" pitchFamily="34" charset="0"/>
                  <a:cs typeface="Segoe UI Light" panose="020B0502040204020203" pitchFamily="34" charset="0"/>
                </a:rPr>
                <a:t>&gt;</a:t>
              </a:r>
              <a:r>
                <a:rPr lang="en-US" sz="11270" spc="-294" dirty="0">
                  <a:solidFill>
                    <a:schemeClr val="bg1"/>
                  </a:solidFill>
                  <a:latin typeface="Segoe UI Light" panose="020B0502040204020203" pitchFamily="34" charset="0"/>
                  <a:cs typeface="Segoe UI Light" panose="020B0502040204020203" pitchFamily="34" charset="0"/>
                </a:rPr>
                <a:t>2</a:t>
              </a:r>
              <a:endParaRPr lang="en-US" sz="9408"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799" dirty="0">
                  <a:solidFill>
                    <a:srgbClr val="11C1FF"/>
                  </a:solidFill>
                  <a:latin typeface="Segoe UI Light" panose="020B0502040204020203" pitchFamily="34" charset="0"/>
                  <a:cs typeface="Segoe UI Light" panose="020B0502040204020203" pitchFamily="34" charset="0"/>
                </a:rPr>
                <a:t>MILLION</a:t>
              </a:r>
              <a:br>
                <a:rPr lang="en-US" sz="2799" dirty="0">
                  <a:solidFill>
                    <a:srgbClr val="11C1FF"/>
                  </a:solidFill>
                  <a:latin typeface="Segoe UI Light" panose="020B0502040204020203" pitchFamily="34" charset="0"/>
                  <a:cs typeface="Segoe UI Light" panose="020B0502040204020203" pitchFamily="34" charset="0"/>
                </a:rPr>
              </a:br>
              <a:r>
                <a:rPr lang="en-US" sz="1999" dirty="0">
                  <a:solidFill>
                    <a:schemeClr val="bg1"/>
                  </a:solidFill>
                  <a:latin typeface="Segoe UI Light" panose="020B0502040204020203" pitchFamily="34" charset="0"/>
                  <a:cs typeface="Segoe UI Light" panose="020B0502040204020203" pitchFamily="34" charset="0"/>
                </a:rPr>
                <a:t>requests/sec</a:t>
              </a:r>
              <a:endParaRPr lang="en-US" sz="7198"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3731" y="3574548"/>
            <a:ext cx="3889403" cy="2927731"/>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195" spc="-3499" dirty="0">
                    <a:solidFill>
                      <a:srgbClr val="00B0F0"/>
                    </a:solidFill>
                    <a:latin typeface="Segoe UI Light" panose="020B0502040204020203" pitchFamily="34" charset="0"/>
                    <a:cs typeface="Segoe UI Light" panose="020B0502040204020203" pitchFamily="34" charset="0"/>
                  </a:rPr>
                  <a:t>&gt;</a:t>
                </a:r>
                <a:r>
                  <a:rPr lang="en-US" sz="19394" spc="-3499" dirty="0">
                    <a:solidFill>
                      <a:schemeClr val="bg1"/>
                    </a:solidFill>
                    <a:latin typeface="Segoe UI Light" panose="020B0502040204020203" pitchFamily="34" charset="0"/>
                    <a:cs typeface="Segoe UI Light" panose="020B0502040204020203" pitchFamily="34" charset="0"/>
                  </a:rPr>
                  <a:t>1</a:t>
                </a:r>
                <a:endParaRPr lang="en-US" sz="28691" spc="-3499"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799" dirty="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198"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569148"/>
            </a:xfrm>
            <a:prstGeom prst="rect">
              <a:avLst/>
            </a:prstGeom>
            <a:noFill/>
          </p:spPr>
          <p:txBody>
            <a:bodyPr wrap="square" rtlCol="0">
              <a:spAutoFit/>
            </a:bodyPr>
            <a:lstStyle/>
            <a:p>
              <a:r>
                <a:rPr lang="en-US" sz="2399" dirty="0">
                  <a:solidFill>
                    <a:srgbClr val="FFFFFF"/>
                  </a:solidFill>
                  <a:latin typeface="+mj-lt"/>
                </a:rPr>
                <a:t>Developers registered with Visual Studio Online</a:t>
              </a:r>
            </a:p>
          </p:txBody>
        </p:sp>
      </p:grpSp>
    </p:spTree>
    <p:extLst>
      <p:ext uri="{BB962C8B-B14F-4D97-AF65-F5344CB8AC3E}">
        <p14:creationId xmlns:p14="http://schemas.microsoft.com/office/powerpoint/2010/main" val="4181356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MloeXTvM8kiNwAslONFSe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81D4E109EB83A488C94A8EC2BA7A7B5" ma:contentTypeVersion="2" ma:contentTypeDescription="Create a new document." ma:contentTypeScope="" ma:versionID="1e1bc210ff2a65fa9f12899ac8215a89">
  <xsd:schema xmlns:xsd="http://www.w3.org/2001/XMLSchema" xmlns:xs="http://www.w3.org/2001/XMLSchema" xmlns:p="http://schemas.microsoft.com/office/2006/metadata/properties" xmlns:ns1="http://schemas.microsoft.com/sharepoint/v3" xmlns:ns2="056f45ac-cfcc-4b56-bbac-b1c235d1a591" targetNamespace="http://schemas.microsoft.com/office/2006/metadata/properties" ma:root="true" ma:fieldsID="56d4aaeaa935aee7561b4d09201f9350" ns1:_="" ns2:_="">
    <xsd:import namespace="http://schemas.microsoft.com/sharepoint/v3"/>
    <xsd:import namespace="056f45ac-cfcc-4b56-bbac-b1c235d1a591"/>
    <xsd:element name="properties">
      <xsd:complexType>
        <xsd:sequence>
          <xsd:element name="documentManagement">
            <xsd:complexType>
              <xsd:all>
                <xsd:element ref="ns2:SharedWithUsers"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9"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0"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56f45ac-cfcc-4b56-bbac-b1c235d1a59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B2F97D-0457-4986-9734-D03EB073C5EA}">
  <ds:schemaRefs>
    <ds:schemaRef ds:uri="http://schemas.microsoft.com/office/2006/metadata/properties"/>
    <ds:schemaRef ds:uri="http://purl.org/dc/dcmitype/"/>
    <ds:schemaRef ds:uri="http://www.w3.org/XML/1998/namespace"/>
    <ds:schemaRef ds:uri="http://schemas.microsoft.com/office/2006/documentManagement/types"/>
    <ds:schemaRef ds:uri="http://schemas.microsoft.com/office/infopath/2007/PartnerControls"/>
    <ds:schemaRef ds:uri="http://schemas.microsoft.com/sharepoint/v3"/>
    <ds:schemaRef ds:uri="http://purl.org/dc/terms/"/>
    <ds:schemaRef ds:uri="056f45ac-cfcc-4b56-bbac-b1c235d1a591"/>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BB9E1EBF-78E3-4A57-B7A4-735964E8D7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56f45ac-cfcc-4b56-bbac-b1c235d1a5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3137</TotalTime>
  <Words>3911</Words>
  <Application>Microsoft Office PowerPoint</Application>
  <PresentationFormat>Custom</PresentationFormat>
  <Paragraphs>611</Paragraphs>
  <Slides>33</Slides>
  <Notes>29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2" baseType="lpstr">
      <vt:lpstr>宋体</vt:lpstr>
      <vt:lpstr>Arial</vt:lpstr>
      <vt:lpstr>Kozuka Gothic Pro R</vt:lpstr>
      <vt:lpstr>Segoe Semibold</vt:lpstr>
      <vt:lpstr>Segoe UI</vt:lpstr>
      <vt:lpstr>Segoe UI Light</vt:lpstr>
      <vt:lpstr>Wingdings</vt:lpstr>
      <vt:lpstr>1_MS1444_Windows Azure Template 16x9_r08a</vt:lpstr>
      <vt:lpstr>think-cell Slide</vt:lpstr>
      <vt:lpstr>Microsoft Azure Overview</vt:lpstr>
      <vt:lpstr>Microsoft Azure Overview</vt:lpstr>
      <vt:lpstr>Agenda</vt:lpstr>
      <vt:lpstr>PowerPoint Presentation</vt:lpstr>
      <vt:lpstr>Cloud Computing Patterns</vt:lpstr>
      <vt:lpstr>Cloud Computing Variants</vt:lpstr>
      <vt:lpstr>PowerPoint Presentation</vt:lpstr>
      <vt:lpstr>PowerPoint Presentation</vt:lpstr>
      <vt:lpstr>PowerPoint Presentation</vt:lpstr>
      <vt:lpstr>Pay only for what is used</vt:lpstr>
      <vt:lpstr>PowerPoint Presentation</vt:lpstr>
      <vt:lpstr>Microsoft Azure Portal</vt:lpstr>
      <vt:lpstr>PowerPoint Presentation</vt:lpstr>
      <vt:lpstr>PowerPoint Presentation</vt:lpstr>
      <vt:lpstr>VM with persistent storage</vt:lpstr>
      <vt:lpstr>Continuous storage geo-replication </vt:lpstr>
      <vt:lpstr>PowerPoint Presentation</vt:lpstr>
      <vt:lpstr>PowerPoint Presentation</vt:lpstr>
      <vt:lpstr>What is a Cloud Service?</vt:lpstr>
      <vt:lpstr>Application building blocks</vt:lpstr>
      <vt:lpstr>PowerPoint Presentation</vt:lpstr>
      <vt:lpstr>PowerPoint Presentation</vt:lpstr>
      <vt:lpstr>PowerPoint Presentation</vt:lpstr>
      <vt:lpstr>PowerPoint Presentation</vt:lpstr>
      <vt:lpstr>Microsoft Azure – Application Scenarios</vt:lpstr>
      <vt:lpstr>Cloud Patterns for Research Scientists</vt:lpstr>
      <vt:lpstr>Cloud Patterns for Research Scientists</vt:lpstr>
      <vt:lpstr>Cloud Patterns for Research Scientists</vt:lpstr>
      <vt:lpstr>Cloud Patterns for Research Scientists</vt:lpstr>
      <vt:lpstr>Cloud Patterns for Research Scientists</vt:lpstr>
      <vt:lpstr>Summary</vt:lpstr>
      <vt:lpstr>Microsoft Azure Overview</vt:lpstr>
      <vt:lpstr>PowerPoint Presentation</vt:lpstr>
    </vt:vector>
  </TitlesOfParts>
  <Company>Artitudes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James Conard</dc:creator>
  <cp:lastModifiedBy>Vani Mandava</cp:lastModifiedBy>
  <cp:revision>236</cp:revision>
  <cp:lastPrinted>2011-10-11T14:25:22Z</cp:lastPrinted>
  <dcterms:created xsi:type="dcterms:W3CDTF">2011-03-29T16:07:22Z</dcterms:created>
  <dcterms:modified xsi:type="dcterms:W3CDTF">2015-05-11T19:01:47Z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0x010100881D4E109EB83A488C94A8EC2BA7A7B5</vt:lpwstr>
  </property>
</Properties>
</file>