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3"/>
  </p:notesMasterIdLst>
  <p:sldIdLst>
    <p:sldId id="256" r:id="rId2"/>
    <p:sldId id="278" r:id="rId3"/>
    <p:sldId id="290" r:id="rId4"/>
    <p:sldId id="291" r:id="rId5"/>
    <p:sldId id="293" r:id="rId6"/>
    <p:sldId id="294" r:id="rId7"/>
    <p:sldId id="295" r:id="rId8"/>
    <p:sldId id="297" r:id="rId9"/>
    <p:sldId id="298"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700"/>
    <a:srgbClr val="FFDA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9974" autoAdjust="0"/>
    <p:restoredTop sz="82165" autoAdjust="0"/>
  </p:normalViewPr>
  <p:slideViewPr>
    <p:cSldViewPr snapToGrid="0">
      <p:cViewPr varScale="1">
        <p:scale>
          <a:sx n="86" d="100"/>
          <a:sy n="86" d="100"/>
        </p:scale>
        <p:origin x="522" y="96"/>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3E13E5-AF24-4A82-AF46-3626E37039D9}" type="doc">
      <dgm:prSet loTypeId="urn:microsoft.com/office/officeart/2005/8/layout/arrow2" loCatId="process" qsTypeId="urn:microsoft.com/office/officeart/2005/8/quickstyle/simple1" qsCatId="simple" csTypeId="urn:microsoft.com/office/officeart/2005/8/colors/accent1_2" csCatId="accent1" phldr="1"/>
      <dgm:spPr/>
    </dgm:pt>
    <dgm:pt modelId="{7DA40F93-E5D8-42C9-A4BC-11263328273C}">
      <dgm:prSet phldrT="[Text]"/>
      <dgm:spPr/>
      <dgm:t>
        <a:bodyPr/>
        <a:lstStyle/>
        <a:p>
          <a:r>
            <a:rPr lang="en-US" dirty="0" err="1"/>
            <a:t>Dockerfiles</a:t>
          </a:r>
          <a:endParaRPr lang="en-US" dirty="0"/>
        </a:p>
      </dgm:t>
    </dgm:pt>
    <dgm:pt modelId="{6578D91E-0285-4431-8796-581D309A15DD}" type="parTrans" cxnId="{D683DF15-F256-4719-A597-E10789CCC203}">
      <dgm:prSet/>
      <dgm:spPr/>
      <dgm:t>
        <a:bodyPr/>
        <a:lstStyle/>
        <a:p>
          <a:endParaRPr lang="en-US"/>
        </a:p>
      </dgm:t>
    </dgm:pt>
    <dgm:pt modelId="{93C5CD3D-2E18-4F88-9DBB-494248252059}" type="sibTrans" cxnId="{D683DF15-F256-4719-A597-E10789CCC203}">
      <dgm:prSet/>
      <dgm:spPr/>
      <dgm:t>
        <a:bodyPr/>
        <a:lstStyle/>
        <a:p>
          <a:endParaRPr lang="en-US"/>
        </a:p>
      </dgm:t>
    </dgm:pt>
    <dgm:pt modelId="{B536FF99-6170-4758-906B-872F25C5D649}">
      <dgm:prSet phldrT="[Text]"/>
      <dgm:spPr/>
      <dgm:t>
        <a:bodyPr/>
        <a:lstStyle/>
        <a:p>
          <a:r>
            <a:rPr lang="en-US" dirty="0"/>
            <a:t>Batch Shipyard</a:t>
          </a:r>
        </a:p>
      </dgm:t>
    </dgm:pt>
    <dgm:pt modelId="{42AB9E8E-FA8B-4AF2-A0E8-30E012A27B77}" type="parTrans" cxnId="{06FDA77D-E06F-43FA-AABD-8DDEBF70285C}">
      <dgm:prSet/>
      <dgm:spPr/>
      <dgm:t>
        <a:bodyPr/>
        <a:lstStyle/>
        <a:p>
          <a:endParaRPr lang="en-US"/>
        </a:p>
      </dgm:t>
    </dgm:pt>
    <dgm:pt modelId="{46C9CEF4-D2E5-467D-9F94-B1AB0B984E46}" type="sibTrans" cxnId="{06FDA77D-E06F-43FA-AABD-8DDEBF70285C}">
      <dgm:prSet/>
      <dgm:spPr/>
      <dgm:t>
        <a:bodyPr/>
        <a:lstStyle/>
        <a:p>
          <a:endParaRPr lang="en-US"/>
        </a:p>
      </dgm:t>
    </dgm:pt>
    <dgm:pt modelId="{7419E721-941D-4755-9B91-70DBA03B699B}">
      <dgm:prSet phldrT="[Text]"/>
      <dgm:spPr/>
      <dgm:t>
        <a:bodyPr/>
        <a:lstStyle/>
        <a:p>
          <a:r>
            <a:rPr lang="en-US" dirty="0"/>
            <a:t>Become a Batch Ninja</a:t>
          </a:r>
        </a:p>
      </dgm:t>
    </dgm:pt>
    <dgm:pt modelId="{2DE7F67A-CEEC-466D-A011-7D9BBF3D0C2D}" type="parTrans" cxnId="{933F14D1-C72A-46BE-A892-0CF7C3A1AEBA}">
      <dgm:prSet/>
      <dgm:spPr/>
      <dgm:t>
        <a:bodyPr/>
        <a:lstStyle/>
        <a:p>
          <a:endParaRPr lang="en-US"/>
        </a:p>
      </dgm:t>
    </dgm:pt>
    <dgm:pt modelId="{D29DD5BB-DBB3-4DE6-8673-8E8614BEDF83}" type="sibTrans" cxnId="{933F14D1-C72A-46BE-A892-0CF7C3A1AEBA}">
      <dgm:prSet/>
      <dgm:spPr/>
      <dgm:t>
        <a:bodyPr/>
        <a:lstStyle/>
        <a:p>
          <a:endParaRPr lang="en-US"/>
        </a:p>
      </dgm:t>
    </dgm:pt>
    <dgm:pt modelId="{447C2795-4B6E-4698-91E2-6030E2AF8B08}" type="pres">
      <dgm:prSet presAssocID="{683E13E5-AF24-4A82-AF46-3626E37039D9}" presName="arrowDiagram" presStyleCnt="0">
        <dgm:presLayoutVars>
          <dgm:chMax val="5"/>
          <dgm:dir/>
          <dgm:resizeHandles val="exact"/>
        </dgm:presLayoutVars>
      </dgm:prSet>
      <dgm:spPr/>
    </dgm:pt>
    <dgm:pt modelId="{704C9B41-110E-4CB1-ABCB-9078ACF03904}" type="pres">
      <dgm:prSet presAssocID="{683E13E5-AF24-4A82-AF46-3626E37039D9}" presName="arrow" presStyleLbl="bgShp" presStyleIdx="0" presStyleCnt="1" custLinFactNeighborX="2569" custLinFactNeighborY="8514"/>
      <dgm:spPr/>
      <dgm:t>
        <a:bodyPr/>
        <a:lstStyle/>
        <a:p>
          <a:endParaRPr lang="en-US"/>
        </a:p>
      </dgm:t>
    </dgm:pt>
    <dgm:pt modelId="{A97CD740-D088-4163-9B81-0142A13C8C11}" type="pres">
      <dgm:prSet presAssocID="{683E13E5-AF24-4A82-AF46-3626E37039D9}" presName="arrowDiagram3" presStyleCnt="0"/>
      <dgm:spPr/>
    </dgm:pt>
    <dgm:pt modelId="{635334AD-75EF-4E20-AFC1-624BEAEF10BD}" type="pres">
      <dgm:prSet presAssocID="{7DA40F93-E5D8-42C9-A4BC-11263328273C}" presName="bullet3a" presStyleLbl="node1" presStyleIdx="0" presStyleCnt="3"/>
      <dgm:spPr/>
    </dgm:pt>
    <dgm:pt modelId="{4982C738-0EED-467E-BFD0-0A5B6244D115}" type="pres">
      <dgm:prSet presAssocID="{7DA40F93-E5D8-42C9-A4BC-11263328273C}" presName="textBox3a" presStyleLbl="revTx" presStyleIdx="0" presStyleCnt="3">
        <dgm:presLayoutVars>
          <dgm:bulletEnabled val="1"/>
        </dgm:presLayoutVars>
      </dgm:prSet>
      <dgm:spPr/>
      <dgm:t>
        <a:bodyPr/>
        <a:lstStyle/>
        <a:p>
          <a:endParaRPr lang="en-US"/>
        </a:p>
      </dgm:t>
    </dgm:pt>
    <dgm:pt modelId="{76E57DE9-B9C3-4827-A924-0C94B509155F}" type="pres">
      <dgm:prSet presAssocID="{B536FF99-6170-4758-906B-872F25C5D649}" presName="bullet3b" presStyleLbl="node1" presStyleIdx="1" presStyleCnt="3"/>
      <dgm:spPr/>
    </dgm:pt>
    <dgm:pt modelId="{D20CD52C-EEB7-4D70-ACC1-27CFC1961DAE}" type="pres">
      <dgm:prSet presAssocID="{B536FF99-6170-4758-906B-872F25C5D649}" presName="textBox3b" presStyleLbl="revTx" presStyleIdx="1" presStyleCnt="3">
        <dgm:presLayoutVars>
          <dgm:bulletEnabled val="1"/>
        </dgm:presLayoutVars>
      </dgm:prSet>
      <dgm:spPr/>
      <dgm:t>
        <a:bodyPr/>
        <a:lstStyle/>
        <a:p>
          <a:endParaRPr lang="en-US"/>
        </a:p>
      </dgm:t>
    </dgm:pt>
    <dgm:pt modelId="{7DC371A7-55AA-4617-B194-F621850EB750}" type="pres">
      <dgm:prSet presAssocID="{7419E721-941D-4755-9B91-70DBA03B699B}" presName="bullet3c" presStyleLbl="node1" presStyleIdx="2" presStyleCnt="3"/>
      <dgm:spPr/>
    </dgm:pt>
    <dgm:pt modelId="{B72AC980-ADB3-4B44-83A2-C43BBA3CB84A}" type="pres">
      <dgm:prSet presAssocID="{7419E721-941D-4755-9B91-70DBA03B699B}" presName="textBox3c" presStyleLbl="revTx" presStyleIdx="2" presStyleCnt="3">
        <dgm:presLayoutVars>
          <dgm:bulletEnabled val="1"/>
        </dgm:presLayoutVars>
      </dgm:prSet>
      <dgm:spPr/>
      <dgm:t>
        <a:bodyPr/>
        <a:lstStyle/>
        <a:p>
          <a:endParaRPr lang="en-US"/>
        </a:p>
      </dgm:t>
    </dgm:pt>
  </dgm:ptLst>
  <dgm:cxnLst>
    <dgm:cxn modelId="{74C87F68-6AF2-4F6C-A2D5-56E3C3A36A25}" type="presOf" srcId="{7419E721-941D-4755-9B91-70DBA03B699B}" destId="{B72AC980-ADB3-4B44-83A2-C43BBA3CB84A}" srcOrd="0" destOrd="0" presId="urn:microsoft.com/office/officeart/2005/8/layout/arrow2"/>
    <dgm:cxn modelId="{94FF8CBC-E76B-453E-8F36-C5F9CB651FF0}" type="presOf" srcId="{683E13E5-AF24-4A82-AF46-3626E37039D9}" destId="{447C2795-4B6E-4698-91E2-6030E2AF8B08}" srcOrd="0" destOrd="0" presId="urn:microsoft.com/office/officeart/2005/8/layout/arrow2"/>
    <dgm:cxn modelId="{933F14D1-C72A-46BE-A892-0CF7C3A1AEBA}" srcId="{683E13E5-AF24-4A82-AF46-3626E37039D9}" destId="{7419E721-941D-4755-9B91-70DBA03B699B}" srcOrd="2" destOrd="0" parTransId="{2DE7F67A-CEEC-466D-A011-7D9BBF3D0C2D}" sibTransId="{D29DD5BB-DBB3-4DE6-8673-8E8614BEDF83}"/>
    <dgm:cxn modelId="{06FDA77D-E06F-43FA-AABD-8DDEBF70285C}" srcId="{683E13E5-AF24-4A82-AF46-3626E37039D9}" destId="{B536FF99-6170-4758-906B-872F25C5D649}" srcOrd="1" destOrd="0" parTransId="{42AB9E8E-FA8B-4AF2-A0E8-30E012A27B77}" sibTransId="{46C9CEF4-D2E5-467D-9F94-B1AB0B984E46}"/>
    <dgm:cxn modelId="{D683DF15-F256-4719-A597-E10789CCC203}" srcId="{683E13E5-AF24-4A82-AF46-3626E37039D9}" destId="{7DA40F93-E5D8-42C9-A4BC-11263328273C}" srcOrd="0" destOrd="0" parTransId="{6578D91E-0285-4431-8796-581D309A15DD}" sibTransId="{93C5CD3D-2E18-4F88-9DBB-494248252059}"/>
    <dgm:cxn modelId="{D1D762B5-88CC-4066-A261-85979D5A9E91}" type="presOf" srcId="{B536FF99-6170-4758-906B-872F25C5D649}" destId="{D20CD52C-EEB7-4D70-ACC1-27CFC1961DAE}" srcOrd="0" destOrd="0" presId="urn:microsoft.com/office/officeart/2005/8/layout/arrow2"/>
    <dgm:cxn modelId="{0C5D9B24-7A42-455D-BE9F-CA6079EF9A71}" type="presOf" srcId="{7DA40F93-E5D8-42C9-A4BC-11263328273C}" destId="{4982C738-0EED-467E-BFD0-0A5B6244D115}" srcOrd="0" destOrd="0" presId="urn:microsoft.com/office/officeart/2005/8/layout/arrow2"/>
    <dgm:cxn modelId="{E592E44C-835F-4A54-BFEA-D79EC239670C}" type="presParOf" srcId="{447C2795-4B6E-4698-91E2-6030E2AF8B08}" destId="{704C9B41-110E-4CB1-ABCB-9078ACF03904}" srcOrd="0" destOrd="0" presId="urn:microsoft.com/office/officeart/2005/8/layout/arrow2"/>
    <dgm:cxn modelId="{7F86BCE3-4082-46B7-8479-2988A1906C1F}" type="presParOf" srcId="{447C2795-4B6E-4698-91E2-6030E2AF8B08}" destId="{A97CD740-D088-4163-9B81-0142A13C8C11}" srcOrd="1" destOrd="0" presId="urn:microsoft.com/office/officeart/2005/8/layout/arrow2"/>
    <dgm:cxn modelId="{8ABF84CB-8A28-4BC2-8FA1-2237718B41B5}" type="presParOf" srcId="{A97CD740-D088-4163-9B81-0142A13C8C11}" destId="{635334AD-75EF-4E20-AFC1-624BEAEF10BD}" srcOrd="0" destOrd="0" presId="urn:microsoft.com/office/officeart/2005/8/layout/arrow2"/>
    <dgm:cxn modelId="{69F184CF-E973-490F-852E-9DC2339D0534}" type="presParOf" srcId="{A97CD740-D088-4163-9B81-0142A13C8C11}" destId="{4982C738-0EED-467E-BFD0-0A5B6244D115}" srcOrd="1" destOrd="0" presId="urn:microsoft.com/office/officeart/2005/8/layout/arrow2"/>
    <dgm:cxn modelId="{82D98C07-AC2E-45FA-BD52-C37A307F9A30}" type="presParOf" srcId="{A97CD740-D088-4163-9B81-0142A13C8C11}" destId="{76E57DE9-B9C3-4827-A924-0C94B509155F}" srcOrd="2" destOrd="0" presId="urn:microsoft.com/office/officeart/2005/8/layout/arrow2"/>
    <dgm:cxn modelId="{7247FE42-BE99-4411-9D89-70A035E8EC51}" type="presParOf" srcId="{A97CD740-D088-4163-9B81-0142A13C8C11}" destId="{D20CD52C-EEB7-4D70-ACC1-27CFC1961DAE}" srcOrd="3" destOrd="0" presId="urn:microsoft.com/office/officeart/2005/8/layout/arrow2"/>
    <dgm:cxn modelId="{ECBA9238-4BF4-4933-91FE-8A1195857CE2}" type="presParOf" srcId="{A97CD740-D088-4163-9B81-0142A13C8C11}" destId="{7DC371A7-55AA-4617-B194-F621850EB750}" srcOrd="4" destOrd="0" presId="urn:microsoft.com/office/officeart/2005/8/layout/arrow2"/>
    <dgm:cxn modelId="{A0EBFA06-0CB6-4586-834E-6B4AF6C5D961}" type="presParOf" srcId="{A97CD740-D088-4163-9B81-0142A13C8C11}" destId="{B72AC980-ADB3-4B44-83A2-C43BBA3CB84A}" srcOrd="5"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4C9B41-110E-4CB1-ABCB-9078ACF03904}">
      <dsp:nvSpPr>
        <dsp:cNvPr id="0" name=""/>
        <dsp:cNvSpPr/>
      </dsp:nvSpPr>
      <dsp:spPr>
        <a:xfrm>
          <a:off x="0" y="1114081"/>
          <a:ext cx="6152444" cy="3845277"/>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5334AD-75EF-4E20-AFC1-624BEAEF10BD}">
      <dsp:nvSpPr>
        <dsp:cNvPr id="0" name=""/>
        <dsp:cNvSpPr/>
      </dsp:nvSpPr>
      <dsp:spPr>
        <a:xfrm>
          <a:off x="781360" y="3440705"/>
          <a:ext cx="159963" cy="15996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82C738-0EED-467E-BFD0-0A5B6244D115}">
      <dsp:nvSpPr>
        <dsp:cNvPr id="0" name=""/>
        <dsp:cNvSpPr/>
      </dsp:nvSpPr>
      <dsp:spPr>
        <a:xfrm>
          <a:off x="861342" y="3520687"/>
          <a:ext cx="1433519" cy="11112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761" tIns="0" rIns="0" bIns="0" numCol="1" spcCol="1270" anchor="t" anchorCtr="0">
          <a:noAutofit/>
        </a:bodyPr>
        <a:lstStyle/>
        <a:p>
          <a:pPr lvl="0" algn="l" defTabSz="933450">
            <a:lnSpc>
              <a:spcPct val="90000"/>
            </a:lnSpc>
            <a:spcBef>
              <a:spcPct val="0"/>
            </a:spcBef>
            <a:spcAft>
              <a:spcPct val="35000"/>
            </a:spcAft>
          </a:pPr>
          <a:r>
            <a:rPr lang="en-US" sz="2100" kern="1200" dirty="0" err="1"/>
            <a:t>Dockerfiles</a:t>
          </a:r>
          <a:endParaRPr lang="en-US" sz="2100" kern="1200" dirty="0"/>
        </a:p>
      </dsp:txBody>
      <dsp:txXfrm>
        <a:off x="861342" y="3520687"/>
        <a:ext cx="1433519" cy="1111285"/>
      </dsp:txXfrm>
    </dsp:sp>
    <dsp:sp modelId="{76E57DE9-B9C3-4827-A924-0C94B509155F}">
      <dsp:nvSpPr>
        <dsp:cNvPr id="0" name=""/>
        <dsp:cNvSpPr/>
      </dsp:nvSpPr>
      <dsp:spPr>
        <a:xfrm>
          <a:off x="2193346" y="2395558"/>
          <a:ext cx="289164" cy="28916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0CD52C-EEB7-4D70-ACC1-27CFC1961DAE}">
      <dsp:nvSpPr>
        <dsp:cNvPr id="0" name=""/>
        <dsp:cNvSpPr/>
      </dsp:nvSpPr>
      <dsp:spPr>
        <a:xfrm>
          <a:off x="2337928" y="2540141"/>
          <a:ext cx="1476586" cy="2091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222" tIns="0" rIns="0" bIns="0" numCol="1" spcCol="1270" anchor="t" anchorCtr="0">
          <a:noAutofit/>
        </a:bodyPr>
        <a:lstStyle/>
        <a:p>
          <a:pPr lvl="0" algn="l" defTabSz="933450">
            <a:lnSpc>
              <a:spcPct val="90000"/>
            </a:lnSpc>
            <a:spcBef>
              <a:spcPct val="0"/>
            </a:spcBef>
            <a:spcAft>
              <a:spcPct val="35000"/>
            </a:spcAft>
          </a:pPr>
          <a:r>
            <a:rPr lang="en-US" sz="2100" kern="1200" dirty="0"/>
            <a:t>Batch Shipyard</a:t>
          </a:r>
        </a:p>
      </dsp:txBody>
      <dsp:txXfrm>
        <a:off x="2337928" y="2540141"/>
        <a:ext cx="1476586" cy="2091830"/>
      </dsp:txXfrm>
    </dsp:sp>
    <dsp:sp modelId="{7DC371A7-55AA-4617-B194-F621850EB750}">
      <dsp:nvSpPr>
        <dsp:cNvPr id="0" name=""/>
        <dsp:cNvSpPr/>
      </dsp:nvSpPr>
      <dsp:spPr>
        <a:xfrm>
          <a:off x="3891420" y="1759549"/>
          <a:ext cx="399908" cy="39990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2AC980-ADB3-4B44-83A2-C43BBA3CB84A}">
      <dsp:nvSpPr>
        <dsp:cNvPr id="0" name=""/>
        <dsp:cNvSpPr/>
      </dsp:nvSpPr>
      <dsp:spPr>
        <a:xfrm>
          <a:off x="4091375" y="1959504"/>
          <a:ext cx="1476586" cy="2672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903" tIns="0" rIns="0" bIns="0" numCol="1" spcCol="1270" anchor="t" anchorCtr="0">
          <a:noAutofit/>
        </a:bodyPr>
        <a:lstStyle/>
        <a:p>
          <a:pPr lvl="0" algn="l" defTabSz="933450">
            <a:lnSpc>
              <a:spcPct val="90000"/>
            </a:lnSpc>
            <a:spcBef>
              <a:spcPct val="0"/>
            </a:spcBef>
            <a:spcAft>
              <a:spcPct val="35000"/>
            </a:spcAft>
          </a:pPr>
          <a:r>
            <a:rPr lang="en-US" sz="2100" kern="1200" dirty="0"/>
            <a:t>Become a Batch Ninja</a:t>
          </a:r>
        </a:p>
      </dsp:txBody>
      <dsp:txXfrm>
        <a:off x="4091375" y="1959504"/>
        <a:ext cx="1476586" cy="2672467"/>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t>1/20/2017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baseline="0" dirty="0"/>
              <a:t> virtual machine is -- well -- a virtualized machine created and managed by a hypervisor such as </a:t>
            </a:r>
            <a:r>
              <a:rPr lang="en-US" baseline="0" dirty="0" err="1"/>
              <a:t>VirtualBox</a:t>
            </a:r>
            <a:r>
              <a:rPr lang="en-US" baseline="0" dirty="0"/>
              <a:t> or Hyper-V. Even though a VM runs on a machine that has an operating system, each VM requires its own complete operating system, even if it's the same operating system as the host OS. VMs offer a very high degree of isolation, but at a cost: longer startup times, lower portability (ever tried to move a 127 GB virtual hard disk, or VHD, from one PC to another?), and higher memory requirements. Containers, by contrast, leverage the operating system that is already in place but offer nearly as much separation. RAM requirements are lower since the OS isn't being duplicated in each container, and cost is lower, too, because while cloud platforms typically charge for each VM, a single VM can host multiple container instances.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3814823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Batch on Azure orchestrates many of the already existing components on Azure to make up the major components: Storage, Jobs, and Pools. Storage uses Azure Storage Accounts for data input and data output for batch jobs. Jobs themselves are composed of tasks, witch each task performing some distinct aspect of a job. Pools are Azure Virtual Machines that receive the tasks from the jobs and run the them. Some of the types of compute resource can even be GPU’s. Some of the batch jobs written for GPU’s can be processed on NVIDIA </a:t>
            </a:r>
            <a:r>
              <a:rPr lang="en-US" dirty="0" err="1"/>
              <a:t>Cuda</a:t>
            </a:r>
            <a:r>
              <a:rPr lang="en-US" dirty="0"/>
              <a:t> cores, which that usually number in the hundreds per machine. These are available on Azure N-series VM’s</a:t>
            </a:r>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3625445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Batch Shipyard is a utility that allows Docker Containers to be used to run tasks instead of tasks being loaded directly onto the virtual machines in a pool. Docker by design allows all the software and software dependencies for an application to be housed in the container, and it is carried along with the container wherever it goes. Likewise, this allows containers to be scaled out massively. Once a container is built, it can be copied over and over. Likewise, the cleanup is easy. Once they are used, they can be discarded. This makes them ideal for running massive batch jobs.</a:t>
            </a:r>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984492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Containers, leverage the operating system that is already in place but offer nearly as much separation. RAM requirements are lower since the OS isn't being duplicated in each container, and cost is lower, too, because while cloud platforms typically charge for each VM, a single VM can host multiple container instances. In a Batch scenario, this makes isolating multiple instance of single threaded applications on a VM with multiple cores easy. This is not always possible on single-threaded applications running in a common operating environment. </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2768591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Batch Service recipes are set of Batch Shipyard config files and the associated </a:t>
            </a:r>
            <a:r>
              <a:rPr lang="en-US" dirty="0" err="1"/>
              <a:t>Dockerfiles</a:t>
            </a:r>
            <a:r>
              <a:rPr lang="en-US" dirty="0"/>
              <a:t> used to build the Docker containers on the Batch Service. The four files include a credentials files that supplies the keys and passwords to connect to the services on Azure. The pools file contains the definitions for the size of the pools to run the jobs. The jobs file the definition of the job to rub on the pool. Each job has one or more tasks that reference a Docker container. Lastly, the main config file contains the global settings for the recipe. </a:t>
            </a:r>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3956721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Dockerfiles</a:t>
            </a:r>
            <a:r>
              <a:rPr lang="en-US" dirty="0"/>
              <a:t> are the secret sauce in containers. These files contain instructions that Docker uses to build and image. Once Docker has built the image, the image can be pushed to Docker Hub (or another, private repository) for use. Batch Shipyard tells a Batch Service where the image for a particular task lives. Batch Services will then pull the image and deploy the image one or more times as a container.</a:t>
            </a:r>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40829081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Batch Workflow requires a lot of work upfront to set up the batch to run. After container is built, then the batch service has be setup using Batch Shipyard to create pools and the input data has to be front loaded for the Jobs to read. Once the front-end work is done, the rest is automated for the batch processes. With work flows that are going to be run periodically though, even the front end work can be automated using Batch Shipyard because it is a scriptable tool. Other Azure tools and API’s like those for storage accounts can be used to build out other automations in conjunction with Batch Shipyard to get full automation of a particular job.</a:t>
            </a:r>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1602424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Batch Shipyard, while a very useful tool, does have a slight learning curve considering the broad swath of technologies it uses to bring it to life. Batch Shipyard on GitHub has provided a number of simple recipe that can serve as a starting place for using Batch Shipyard. Additionally, there is a </a:t>
            </a:r>
            <a:r>
              <a:rPr lang="en-US" dirty="0" err="1"/>
              <a:t>quickstart</a:t>
            </a:r>
            <a:r>
              <a:rPr lang="en-US" dirty="0"/>
              <a:t> guide and rich documentation to help get things up in running.</a:t>
            </a:r>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13329076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10</a:t>
            </a:fld>
            <a:endParaRPr lang="en-US"/>
          </a:p>
        </p:txBody>
      </p:sp>
    </p:spTree>
    <p:extLst>
      <p:ext uri="{BB962C8B-B14F-4D97-AF65-F5344CB8AC3E}">
        <p14:creationId xmlns:p14="http://schemas.microsoft.com/office/powerpoint/2010/main" val="31763075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chemeClr val="bg1"/>
                </a:solidFill>
                <a:latin typeface="Segoe UI Light" panose="020B0502040204020203" pitchFamily="34" charset="0"/>
              </a:rPr>
              <a:t>Microsoft Azure 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9.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9.xml"/><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9.xml"/><Relationship Id="rId6" Type="http://schemas.openxmlformats.org/officeDocument/2006/relationships/image" Target="../media/image15.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1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Azure Batch and</a:t>
            </a:r>
            <a:br>
              <a:rPr lang="en-US" dirty="0" smtClean="0"/>
            </a:br>
            <a:r>
              <a:rPr lang="en-US" dirty="0" smtClean="0"/>
              <a:t>Azure Batch Shipyard</a:t>
            </a:r>
            <a:endParaRPr lang="en-US" dirty="0"/>
          </a:p>
        </p:txBody>
      </p:sp>
      <p:sp>
        <p:nvSpPr>
          <p:cNvPr id="3" name="Text Placeholder 2"/>
          <p:cNvSpPr>
            <a:spLocks noGrp="1"/>
          </p:cNvSpPr>
          <p:nvPr>
            <p:ph type="body" sz="quarter" idx="11"/>
          </p:nvPr>
        </p:nvSpPr>
        <p:spPr>
          <a:xfrm>
            <a:off x="519250" y="4612344"/>
            <a:ext cx="5455754" cy="332270"/>
          </a:xfrm>
        </p:spPr>
        <p:txBody>
          <a:bodyPr/>
          <a:lstStyle/>
          <a:p>
            <a:r>
              <a:rPr lang="en-US" dirty="0"/>
              <a:t>Microsoft Research</a:t>
            </a:r>
          </a:p>
        </p:txBody>
      </p:sp>
    </p:spTree>
    <p:extLst>
      <p:ext uri="{BB962C8B-B14F-4D97-AF65-F5344CB8AC3E}">
        <p14:creationId xmlns:p14="http://schemas.microsoft.com/office/powerpoint/2010/main" val="191474301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Hands-On Lab</a:t>
            </a:r>
          </a:p>
        </p:txBody>
      </p:sp>
      <p:sp>
        <p:nvSpPr>
          <p:cNvPr id="3" name="Subtitle 2"/>
          <p:cNvSpPr>
            <a:spLocks noGrp="1"/>
          </p:cNvSpPr>
          <p:nvPr>
            <p:ph type="subTitle" idx="1"/>
          </p:nvPr>
        </p:nvSpPr>
        <p:spPr>
          <a:xfrm>
            <a:off x="1889618" y="5630475"/>
            <a:ext cx="6476616" cy="461665"/>
          </a:xfrm>
        </p:spPr>
        <p:txBody>
          <a:bodyPr/>
          <a:lstStyle/>
          <a:p>
            <a:r>
              <a:rPr lang="en-US" dirty="0"/>
              <a:t>Azure Batch HOL.html</a:t>
            </a:r>
          </a:p>
        </p:txBody>
      </p:sp>
      <p:sp>
        <p:nvSpPr>
          <p:cNvPr id="4" name="Text Placeholder 3"/>
          <p:cNvSpPr>
            <a:spLocks noGrp="1"/>
          </p:cNvSpPr>
          <p:nvPr>
            <p:ph type="body" sz="quarter" idx="10"/>
          </p:nvPr>
        </p:nvSpPr>
        <p:spPr/>
        <p:txBody>
          <a:bodyPr/>
          <a:lstStyle/>
          <a:p>
            <a:r>
              <a:rPr lang="en-US" dirty="0"/>
              <a:t>Batch with Batch Shipyard</a:t>
            </a:r>
          </a:p>
        </p:txBody>
      </p:sp>
    </p:spTree>
    <p:extLst>
      <p:ext uri="{BB962C8B-B14F-4D97-AF65-F5344CB8AC3E}">
        <p14:creationId xmlns:p14="http://schemas.microsoft.com/office/powerpoint/2010/main" val="80507449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247114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Batch Service</a:t>
            </a:r>
          </a:p>
        </p:txBody>
      </p:sp>
      <p:sp>
        <p:nvSpPr>
          <p:cNvPr id="3" name="Content Placeholder 2"/>
          <p:cNvSpPr>
            <a:spLocks noGrp="1"/>
          </p:cNvSpPr>
          <p:nvPr>
            <p:ph idx="4294967295"/>
          </p:nvPr>
        </p:nvSpPr>
        <p:spPr>
          <a:xfrm>
            <a:off x="691445" y="1746603"/>
            <a:ext cx="7741356" cy="3741537"/>
          </a:xfrm>
          <a:prstGeom prst="rect">
            <a:avLst/>
          </a:prstGeom>
        </p:spPr>
        <p:txBody>
          <a:bodyPr/>
          <a:lstStyle/>
          <a:p>
            <a:r>
              <a:rPr lang="en-US" dirty="0"/>
              <a:t>Cloud-scale job scheduling and compute management </a:t>
            </a:r>
            <a:r>
              <a:rPr lang="en-US" dirty="0" err="1" smtClean="0"/>
              <a:t>scainge</a:t>
            </a:r>
            <a:r>
              <a:rPr lang="en-US" dirty="0" smtClean="0"/>
              <a:t> </a:t>
            </a:r>
            <a:r>
              <a:rPr lang="en-US" dirty="0"/>
              <a:t>to thousands of virtual machines for </a:t>
            </a:r>
            <a:r>
              <a:rPr lang="en-US" dirty="0" smtClean="0"/>
              <a:t>cloud-enabled </a:t>
            </a:r>
            <a:r>
              <a:rPr lang="en-US" dirty="0"/>
              <a:t>batch and HPC </a:t>
            </a:r>
            <a:r>
              <a:rPr lang="en-US" dirty="0" smtClean="0"/>
              <a:t>applications</a:t>
            </a:r>
            <a:endParaRPr lang="en-US" dirty="0"/>
          </a:p>
          <a:p>
            <a:r>
              <a:rPr lang="en-US" dirty="0"/>
              <a:t>Stage data and execute compute </a:t>
            </a:r>
            <a:r>
              <a:rPr lang="en-US" dirty="0" smtClean="0"/>
              <a:t>pipelines</a:t>
            </a:r>
            <a:endParaRPr lang="en-US" dirty="0"/>
          </a:p>
          <a:p>
            <a:r>
              <a:rPr lang="en-US" dirty="0"/>
              <a:t>Choose Linux, Linux with Docker, or </a:t>
            </a:r>
            <a:r>
              <a:rPr lang="en-US" dirty="0" smtClean="0"/>
              <a:t>Windows</a:t>
            </a:r>
            <a:endParaRPr lang="en-US" dirty="0"/>
          </a:p>
        </p:txBody>
      </p:sp>
      <p:pic>
        <p:nvPicPr>
          <p:cNvPr id="1026" name="Picture 2" descr="https://azurecomcdn.azureedge.net/cvt-351112a289cff390998cc55a66a04f540f6cecfdeffbeac6a482ab886a841f7c/images/page/services/batch/100x-sca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0203" y="1440215"/>
            <a:ext cx="2238375" cy="13811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azurecomcdn.azureedge.net/cvt-22587b10fa6e4976ba4c17a8218a543b621bf58cb792c2377e40e3225cf5e669/images/page/services/batch/windows-linux.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3067" y="3396815"/>
            <a:ext cx="2325511" cy="1898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955123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Batch Service</a:t>
            </a:r>
          </a:p>
        </p:txBody>
      </p:sp>
      <p:sp>
        <p:nvSpPr>
          <p:cNvPr id="3" name="Content Placeholder 2"/>
          <p:cNvSpPr>
            <a:spLocks noGrp="1"/>
          </p:cNvSpPr>
          <p:nvPr>
            <p:ph idx="4294967295"/>
          </p:nvPr>
        </p:nvSpPr>
        <p:spPr>
          <a:xfrm>
            <a:off x="612423" y="1441803"/>
            <a:ext cx="6194777" cy="4524315"/>
          </a:xfrm>
          <a:prstGeom prst="rect">
            <a:avLst/>
          </a:prstGeom>
        </p:spPr>
        <p:txBody>
          <a:bodyPr/>
          <a:lstStyle/>
          <a:p>
            <a:r>
              <a:rPr lang="en-US" sz="2800" dirty="0"/>
              <a:t>Batch on Azure uses three major components: Storage, Jobs, and Pools</a:t>
            </a:r>
          </a:p>
          <a:p>
            <a:r>
              <a:rPr lang="en-US" sz="2800" b="1" dirty="0"/>
              <a:t>Storage</a:t>
            </a:r>
            <a:r>
              <a:rPr lang="en-US" sz="2800" dirty="0"/>
              <a:t> is where batch data is stored for input and output</a:t>
            </a:r>
          </a:p>
          <a:p>
            <a:r>
              <a:rPr lang="en-US" sz="2800" b="1" dirty="0"/>
              <a:t>Jobs</a:t>
            </a:r>
            <a:r>
              <a:rPr lang="en-US" sz="2800" dirty="0"/>
              <a:t> are the software components that operate on input data from Storage</a:t>
            </a:r>
          </a:p>
          <a:p>
            <a:r>
              <a:rPr lang="en-US" sz="2800" b="1" dirty="0"/>
              <a:t>Pools</a:t>
            </a:r>
            <a:r>
              <a:rPr lang="en-US" sz="2800" dirty="0"/>
              <a:t> are composed </a:t>
            </a:r>
            <a:r>
              <a:rPr lang="en-US" sz="2800" dirty="0" smtClean="0"/>
              <a:t>of </a:t>
            </a:r>
            <a:r>
              <a:rPr lang="en-US" sz="2800" dirty="0"/>
              <a:t>compute resources including RAM, </a:t>
            </a:r>
            <a:r>
              <a:rPr lang="en-US" sz="2800" dirty="0" smtClean="0"/>
              <a:t>CPUs, </a:t>
            </a:r>
            <a:r>
              <a:rPr lang="en-US" sz="2800" dirty="0"/>
              <a:t>and </a:t>
            </a:r>
            <a:r>
              <a:rPr lang="en-US" sz="2800" dirty="0" smtClean="0"/>
              <a:t>GPUs</a:t>
            </a:r>
            <a:endParaRPr lang="en-US" sz="2800" dirty="0"/>
          </a:p>
        </p:txBody>
      </p:sp>
      <p:sp>
        <p:nvSpPr>
          <p:cNvPr id="4" name="Rectangle: Rounded Corners 3"/>
          <p:cNvSpPr/>
          <p:nvPr/>
        </p:nvSpPr>
        <p:spPr bwMode="auto">
          <a:xfrm>
            <a:off x="7478886" y="831484"/>
            <a:ext cx="4402668" cy="4763910"/>
          </a:xfrm>
          <a:prstGeom prst="round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 name="Rectangle: Rounded Corners 4"/>
          <p:cNvSpPr/>
          <p:nvPr/>
        </p:nvSpPr>
        <p:spPr bwMode="auto">
          <a:xfrm>
            <a:off x="7749309" y="1286933"/>
            <a:ext cx="3740727" cy="1106311"/>
          </a:xfrm>
          <a:prstGeom prst="roundRect">
            <a:avLst/>
          </a:prstGeom>
          <a:solidFill>
            <a:schemeClr val="accent2">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a:solidFill>
                  <a:schemeClr val="tx1"/>
                </a:solidFill>
              </a:rPr>
              <a:t>Storage</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40761" y="1449943"/>
            <a:ext cx="780290" cy="78029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45572" y="1441803"/>
            <a:ext cx="780290" cy="78029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50383" y="1441803"/>
            <a:ext cx="780290" cy="780290"/>
          </a:xfrm>
          <a:prstGeom prst="rect">
            <a:avLst/>
          </a:prstGeom>
        </p:spPr>
      </p:pic>
      <p:sp>
        <p:nvSpPr>
          <p:cNvPr id="10" name="Rectangle: Rounded Corners 9"/>
          <p:cNvSpPr/>
          <p:nvPr/>
        </p:nvSpPr>
        <p:spPr bwMode="auto">
          <a:xfrm>
            <a:off x="7809857" y="2660284"/>
            <a:ext cx="3740727" cy="1106311"/>
          </a:xfrm>
          <a:prstGeom prst="roundRect">
            <a:avLst/>
          </a:prstGeom>
          <a:solidFill>
            <a:schemeClr val="accent2">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a:solidFill>
                  <a:schemeClr val="tx1"/>
                </a:solidFill>
              </a:rPr>
              <a:t>Jobs</a:t>
            </a:r>
          </a:p>
        </p:txBody>
      </p:sp>
      <p:sp>
        <p:nvSpPr>
          <p:cNvPr id="15" name="Rectangle: Rounded Corners 14"/>
          <p:cNvSpPr/>
          <p:nvPr/>
        </p:nvSpPr>
        <p:spPr bwMode="auto">
          <a:xfrm>
            <a:off x="7809857" y="4033635"/>
            <a:ext cx="3740727" cy="1106311"/>
          </a:xfrm>
          <a:prstGeom prst="roundRect">
            <a:avLst/>
          </a:prstGeom>
          <a:solidFill>
            <a:schemeClr val="accent2">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a:solidFill>
                  <a:schemeClr val="tx1"/>
                </a:solidFill>
              </a:rPr>
              <a:t>Pools</a:t>
            </a:r>
          </a:p>
        </p:txBody>
      </p:sp>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10931" y="2823295"/>
            <a:ext cx="780290" cy="780290"/>
          </a:xfrm>
          <a:prstGeom prst="rect">
            <a:avLst/>
          </a:prstGeom>
        </p:spPr>
      </p:pic>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28523" y="2823295"/>
            <a:ext cx="780290" cy="780290"/>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46115" y="2823295"/>
            <a:ext cx="780290" cy="780290"/>
          </a:xfrm>
          <a:prstGeom prst="rect">
            <a:avLst/>
          </a:prstGeom>
        </p:spPr>
      </p:pic>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10931" y="4201883"/>
            <a:ext cx="780290" cy="780290"/>
          </a:xfrm>
          <a:prstGeom prst="rect">
            <a:avLst/>
          </a:prstGeom>
        </p:spPr>
      </p:pic>
      <p:pic>
        <p:nvPicPr>
          <p:cNvPr id="23" name="Pictur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28523" y="4201883"/>
            <a:ext cx="780290" cy="780290"/>
          </a:xfrm>
          <a:prstGeom prst="rect">
            <a:avLst/>
          </a:prstGeom>
        </p:spPr>
      </p:pic>
      <p:pic>
        <p:nvPicPr>
          <p:cNvPr id="24" name="Picture 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46115" y="4196645"/>
            <a:ext cx="780290" cy="780290"/>
          </a:xfrm>
          <a:prstGeom prst="rect">
            <a:avLst/>
          </a:prstGeom>
        </p:spPr>
      </p:pic>
    </p:spTree>
    <p:extLst>
      <p:ext uri="{BB962C8B-B14F-4D97-AF65-F5344CB8AC3E}">
        <p14:creationId xmlns:p14="http://schemas.microsoft.com/office/powerpoint/2010/main" val="82648436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Batch Shipyard</a:t>
            </a:r>
          </a:p>
        </p:txBody>
      </p:sp>
      <p:sp>
        <p:nvSpPr>
          <p:cNvPr id="3" name="Content Placeholder 2"/>
          <p:cNvSpPr>
            <a:spLocks noGrp="1"/>
          </p:cNvSpPr>
          <p:nvPr>
            <p:ph idx="4294967295"/>
          </p:nvPr>
        </p:nvSpPr>
        <p:spPr>
          <a:xfrm>
            <a:off x="612423" y="1441803"/>
            <a:ext cx="6194777" cy="4395049"/>
          </a:xfrm>
          <a:prstGeom prst="rect">
            <a:avLst/>
          </a:prstGeom>
        </p:spPr>
        <p:txBody>
          <a:bodyPr/>
          <a:lstStyle/>
          <a:p>
            <a:r>
              <a:rPr lang="en-US" sz="2400" dirty="0"/>
              <a:t>Batch Shipyard is </a:t>
            </a:r>
            <a:r>
              <a:rPr lang="en-US" sz="2400" dirty="0" smtClean="0"/>
              <a:t>an open-source </a:t>
            </a:r>
            <a:r>
              <a:rPr lang="en-US" sz="2400" dirty="0"/>
              <a:t>utility that allows </a:t>
            </a:r>
            <a:r>
              <a:rPr lang="en-US" sz="2400" dirty="0" smtClean="0"/>
              <a:t>Batch users to </a:t>
            </a:r>
            <a:r>
              <a:rPr lang="en-US" sz="2400" dirty="0"/>
              <a:t>use Docker </a:t>
            </a:r>
            <a:r>
              <a:rPr lang="en-US" sz="2400" dirty="0" smtClean="0"/>
              <a:t>containers </a:t>
            </a:r>
            <a:r>
              <a:rPr lang="en-US" sz="2400" dirty="0"/>
              <a:t>as tasks on </a:t>
            </a:r>
            <a:r>
              <a:rPr lang="en-US" sz="2400" dirty="0" smtClean="0"/>
              <a:t>jobs </a:t>
            </a:r>
            <a:r>
              <a:rPr lang="en-US" sz="2400" dirty="0"/>
              <a:t>instead of loading the jobs directly on the operating system for the compute </a:t>
            </a:r>
            <a:r>
              <a:rPr lang="en-US" sz="2400" dirty="0" smtClean="0"/>
              <a:t>nodes</a:t>
            </a:r>
            <a:endParaRPr lang="en-US" sz="2400" dirty="0"/>
          </a:p>
          <a:p>
            <a:r>
              <a:rPr lang="en-US" sz="2400" dirty="0"/>
              <a:t>“Docker containers wrap </a:t>
            </a:r>
            <a:r>
              <a:rPr lang="en-US" sz="2400" dirty="0" smtClean="0"/>
              <a:t>a </a:t>
            </a:r>
            <a:r>
              <a:rPr lang="en-US" sz="2400" dirty="0"/>
              <a:t>piece of software in a complete filesystem that contains everything it needs to run: code, runtime, system tools, system libraries – anything you can install on a server. This guarantees that it will always run the same, regardless of the environment it is running in.”</a:t>
            </a: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20413" y="1311528"/>
            <a:ext cx="4580052" cy="3813628"/>
          </a:xfrm>
          <a:prstGeom prst="rect">
            <a:avLst/>
          </a:prstGeom>
        </p:spPr>
      </p:pic>
    </p:spTree>
    <p:extLst>
      <p:ext uri="{BB962C8B-B14F-4D97-AF65-F5344CB8AC3E}">
        <p14:creationId xmlns:p14="http://schemas.microsoft.com/office/powerpoint/2010/main" val="369754469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Containers</a:t>
            </a:r>
          </a:p>
        </p:txBody>
      </p:sp>
      <p:sp>
        <p:nvSpPr>
          <p:cNvPr id="3" name="Content Placeholder 2"/>
          <p:cNvSpPr>
            <a:spLocks noGrp="1"/>
          </p:cNvSpPr>
          <p:nvPr>
            <p:ph idx="4294967295"/>
          </p:nvPr>
        </p:nvSpPr>
        <p:spPr>
          <a:xfrm>
            <a:off x="838200" y="1825625"/>
            <a:ext cx="10515600" cy="4351338"/>
          </a:xfrm>
          <a:prstGeom prst="rect">
            <a:avLst/>
          </a:prstGeom>
        </p:spPr>
        <p:txBody>
          <a:bodyPr/>
          <a:lstStyle/>
          <a:p>
            <a:r>
              <a:rPr lang="en-US" dirty="0"/>
              <a:t>Lightweight alternative to virtual machines</a:t>
            </a:r>
          </a:p>
          <a:p>
            <a:r>
              <a:rPr lang="en-US" dirty="0"/>
              <a:t>Smaller, less costly, faster to start, and self-contained</a:t>
            </a:r>
          </a:p>
          <a:p>
            <a:pPr lvl="1"/>
            <a:endParaRPr lang="en-US" dirty="0"/>
          </a:p>
        </p:txBody>
      </p:sp>
      <p:sp>
        <p:nvSpPr>
          <p:cNvPr id="4" name="Rectangle 3"/>
          <p:cNvSpPr/>
          <p:nvPr/>
        </p:nvSpPr>
        <p:spPr>
          <a:xfrm>
            <a:off x="1304693" y="5965724"/>
            <a:ext cx="4415882"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Host Operating System</a:t>
            </a:r>
          </a:p>
        </p:txBody>
      </p:sp>
      <p:sp>
        <p:nvSpPr>
          <p:cNvPr id="6" name="Rectangle 5"/>
          <p:cNvSpPr/>
          <p:nvPr/>
        </p:nvSpPr>
        <p:spPr>
          <a:xfrm>
            <a:off x="1304693" y="5453832"/>
            <a:ext cx="4415882" cy="422478"/>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Hypervisor</a:t>
            </a:r>
          </a:p>
        </p:txBody>
      </p:sp>
      <p:sp>
        <p:nvSpPr>
          <p:cNvPr id="8" name="Rectangle 7"/>
          <p:cNvSpPr/>
          <p:nvPr/>
        </p:nvSpPr>
        <p:spPr>
          <a:xfrm>
            <a:off x="1304693" y="4496346"/>
            <a:ext cx="1405054" cy="868072"/>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Guest OS</a:t>
            </a:r>
          </a:p>
        </p:txBody>
      </p:sp>
      <p:sp>
        <p:nvSpPr>
          <p:cNvPr id="11" name="Rectangle 10"/>
          <p:cNvSpPr/>
          <p:nvPr/>
        </p:nvSpPr>
        <p:spPr>
          <a:xfrm>
            <a:off x="1304693" y="3984454"/>
            <a:ext cx="1405054"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14" name="Rectangle 13"/>
          <p:cNvSpPr/>
          <p:nvPr/>
        </p:nvSpPr>
        <p:spPr>
          <a:xfrm>
            <a:off x="1304693" y="3472562"/>
            <a:ext cx="1405054"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23" name="Rectangle 22"/>
          <p:cNvSpPr/>
          <p:nvPr/>
        </p:nvSpPr>
        <p:spPr>
          <a:xfrm>
            <a:off x="2810107" y="4496346"/>
            <a:ext cx="1405054" cy="868072"/>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Guest OS</a:t>
            </a:r>
          </a:p>
        </p:txBody>
      </p:sp>
      <p:sp>
        <p:nvSpPr>
          <p:cNvPr id="24" name="Rectangle 23"/>
          <p:cNvSpPr/>
          <p:nvPr/>
        </p:nvSpPr>
        <p:spPr>
          <a:xfrm>
            <a:off x="2810107" y="3984454"/>
            <a:ext cx="1405054"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25" name="Rectangle 24"/>
          <p:cNvSpPr/>
          <p:nvPr/>
        </p:nvSpPr>
        <p:spPr>
          <a:xfrm>
            <a:off x="2810107" y="3472562"/>
            <a:ext cx="1405054"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26" name="Rectangle 25"/>
          <p:cNvSpPr/>
          <p:nvPr/>
        </p:nvSpPr>
        <p:spPr>
          <a:xfrm>
            <a:off x="4315521" y="4496346"/>
            <a:ext cx="1405054" cy="868072"/>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Guest OS</a:t>
            </a:r>
          </a:p>
        </p:txBody>
      </p:sp>
      <p:sp>
        <p:nvSpPr>
          <p:cNvPr id="27" name="Rectangle 26"/>
          <p:cNvSpPr/>
          <p:nvPr/>
        </p:nvSpPr>
        <p:spPr>
          <a:xfrm>
            <a:off x="4315521" y="3984454"/>
            <a:ext cx="1405054"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28" name="Rectangle 27"/>
          <p:cNvSpPr/>
          <p:nvPr/>
        </p:nvSpPr>
        <p:spPr>
          <a:xfrm>
            <a:off x="4315521" y="3472562"/>
            <a:ext cx="1405054"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29" name="Rectangle 28"/>
          <p:cNvSpPr/>
          <p:nvPr/>
        </p:nvSpPr>
        <p:spPr>
          <a:xfrm>
            <a:off x="6501162" y="5965724"/>
            <a:ext cx="4415882"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Operating System</a:t>
            </a:r>
          </a:p>
        </p:txBody>
      </p:sp>
      <p:sp>
        <p:nvSpPr>
          <p:cNvPr id="30" name="Rectangle 29"/>
          <p:cNvSpPr/>
          <p:nvPr/>
        </p:nvSpPr>
        <p:spPr>
          <a:xfrm>
            <a:off x="6501162" y="5453832"/>
            <a:ext cx="4415882" cy="422478"/>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Container Engine</a:t>
            </a:r>
          </a:p>
        </p:txBody>
      </p:sp>
      <p:sp>
        <p:nvSpPr>
          <p:cNvPr id="32" name="Rectangle 31"/>
          <p:cNvSpPr/>
          <p:nvPr/>
        </p:nvSpPr>
        <p:spPr>
          <a:xfrm>
            <a:off x="6501162" y="4941940"/>
            <a:ext cx="1405054"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33" name="Rectangle 32"/>
          <p:cNvSpPr/>
          <p:nvPr/>
        </p:nvSpPr>
        <p:spPr>
          <a:xfrm>
            <a:off x="6501162" y="4430048"/>
            <a:ext cx="1405054"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35" name="Rectangle 34"/>
          <p:cNvSpPr/>
          <p:nvPr/>
        </p:nvSpPr>
        <p:spPr>
          <a:xfrm>
            <a:off x="8006576" y="4941940"/>
            <a:ext cx="1405054"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36" name="Rectangle 35"/>
          <p:cNvSpPr/>
          <p:nvPr/>
        </p:nvSpPr>
        <p:spPr>
          <a:xfrm>
            <a:off x="8006576" y="4430048"/>
            <a:ext cx="1405054"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38" name="Rectangle 37"/>
          <p:cNvSpPr/>
          <p:nvPr/>
        </p:nvSpPr>
        <p:spPr>
          <a:xfrm>
            <a:off x="9511990" y="4941940"/>
            <a:ext cx="1405054"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39" name="Rectangle 38"/>
          <p:cNvSpPr/>
          <p:nvPr/>
        </p:nvSpPr>
        <p:spPr>
          <a:xfrm>
            <a:off x="9511990" y="4430048"/>
            <a:ext cx="1405054"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40" name="TextBox 39"/>
          <p:cNvSpPr txBox="1"/>
          <p:nvPr/>
        </p:nvSpPr>
        <p:spPr>
          <a:xfrm>
            <a:off x="1215483" y="3010897"/>
            <a:ext cx="4505092" cy="461665"/>
          </a:xfrm>
          <a:prstGeom prst="rect">
            <a:avLst/>
          </a:prstGeom>
          <a:noFill/>
        </p:spPr>
        <p:txBody>
          <a:bodyPr wrap="square" rtlCol="0">
            <a:spAutoFit/>
          </a:bodyPr>
          <a:lstStyle/>
          <a:p>
            <a:pPr algn="ctr"/>
            <a:r>
              <a:rPr lang="en-US" sz="2400" dirty="0">
                <a:solidFill>
                  <a:srgbClr val="235888"/>
                </a:solidFill>
              </a:rPr>
              <a:t>Virtual Machines</a:t>
            </a:r>
          </a:p>
        </p:txBody>
      </p:sp>
      <p:sp>
        <p:nvSpPr>
          <p:cNvPr id="41" name="TextBox 40"/>
          <p:cNvSpPr txBox="1"/>
          <p:nvPr/>
        </p:nvSpPr>
        <p:spPr>
          <a:xfrm>
            <a:off x="6456557" y="3964860"/>
            <a:ext cx="4505092" cy="461665"/>
          </a:xfrm>
          <a:prstGeom prst="rect">
            <a:avLst/>
          </a:prstGeom>
          <a:noFill/>
        </p:spPr>
        <p:txBody>
          <a:bodyPr wrap="square" rtlCol="0">
            <a:spAutoFit/>
          </a:bodyPr>
          <a:lstStyle/>
          <a:p>
            <a:pPr algn="ctr"/>
            <a:r>
              <a:rPr lang="en-US" sz="2400" dirty="0">
                <a:solidFill>
                  <a:srgbClr val="235888"/>
                </a:solidFill>
              </a:rPr>
              <a:t>Containers</a:t>
            </a:r>
          </a:p>
        </p:txBody>
      </p:sp>
    </p:spTree>
    <p:extLst>
      <p:ext uri="{BB962C8B-B14F-4D97-AF65-F5344CB8AC3E}">
        <p14:creationId xmlns:p14="http://schemas.microsoft.com/office/powerpoint/2010/main" val="337092269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Batch Recipes</a:t>
            </a:r>
          </a:p>
        </p:txBody>
      </p:sp>
      <p:sp>
        <p:nvSpPr>
          <p:cNvPr id="3" name="Content Placeholder 2"/>
          <p:cNvSpPr>
            <a:spLocks noGrp="1"/>
          </p:cNvSpPr>
          <p:nvPr>
            <p:ph idx="4294967295"/>
          </p:nvPr>
        </p:nvSpPr>
        <p:spPr>
          <a:xfrm>
            <a:off x="612423" y="1441803"/>
            <a:ext cx="6194777" cy="4185761"/>
          </a:xfrm>
          <a:prstGeom prst="rect">
            <a:avLst/>
          </a:prstGeom>
        </p:spPr>
        <p:txBody>
          <a:bodyPr/>
          <a:lstStyle/>
          <a:p>
            <a:r>
              <a:rPr lang="en-US" sz="3200" dirty="0"/>
              <a:t>Batch Shipyard is built on </a:t>
            </a:r>
            <a:r>
              <a:rPr lang="en-US" sz="3200" dirty="0" smtClean="0"/>
              <a:t>Python</a:t>
            </a:r>
            <a:endParaRPr lang="en-US" sz="3200" dirty="0"/>
          </a:p>
          <a:p>
            <a:r>
              <a:rPr lang="en-US" sz="3200" dirty="0"/>
              <a:t>Batch Shipyard uses JSON config files to configure Batch Shipyard, storage, and </a:t>
            </a:r>
            <a:r>
              <a:rPr lang="en-US" sz="3200" dirty="0" smtClean="0"/>
              <a:t>jobs</a:t>
            </a:r>
            <a:endParaRPr lang="en-US" sz="3200" dirty="0"/>
          </a:p>
          <a:p>
            <a:r>
              <a:rPr lang="en-US" sz="3200" dirty="0"/>
              <a:t>A combination of the </a:t>
            </a:r>
            <a:r>
              <a:rPr lang="en-US" sz="3200" dirty="0" err="1"/>
              <a:t>Dockerfile</a:t>
            </a:r>
            <a:r>
              <a:rPr lang="en-US" sz="3200" dirty="0"/>
              <a:t> used to build images for containers and these config files </a:t>
            </a:r>
            <a:r>
              <a:rPr lang="en-US" sz="3200" dirty="0" smtClean="0"/>
              <a:t>constitute </a:t>
            </a:r>
            <a:r>
              <a:rPr lang="en-US" sz="3200" dirty="0" smtClean="0"/>
              <a:t>a </a:t>
            </a:r>
            <a:r>
              <a:rPr lang="en-US" sz="3200" dirty="0"/>
              <a:t>“recipe</a:t>
            </a:r>
            <a:r>
              <a:rPr lang="en-US" sz="3200" dirty="0" smtClean="0"/>
              <a:t>”</a:t>
            </a:r>
            <a:endParaRPr lang="en-US" sz="3200" dirty="0"/>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20413" y="1311528"/>
            <a:ext cx="4580052" cy="3813628"/>
          </a:xfrm>
          <a:prstGeom prst="rect">
            <a:avLst/>
          </a:prstGeom>
        </p:spPr>
      </p:pic>
    </p:spTree>
    <p:extLst>
      <p:ext uri="{BB962C8B-B14F-4D97-AF65-F5344CB8AC3E}">
        <p14:creationId xmlns:p14="http://schemas.microsoft.com/office/powerpoint/2010/main" val="212589460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Dockerfile</a:t>
            </a:r>
            <a:endParaRPr lang="en-US" dirty="0"/>
          </a:p>
        </p:txBody>
      </p:sp>
      <p:sp>
        <p:nvSpPr>
          <p:cNvPr id="3" name="Content Placeholder 2"/>
          <p:cNvSpPr>
            <a:spLocks noGrp="1"/>
          </p:cNvSpPr>
          <p:nvPr>
            <p:ph idx="4294967295"/>
          </p:nvPr>
        </p:nvSpPr>
        <p:spPr>
          <a:xfrm>
            <a:off x="519249" y="1441802"/>
            <a:ext cx="5080039" cy="4050340"/>
          </a:xfrm>
          <a:prstGeom prst="rect">
            <a:avLst/>
          </a:prstGeom>
        </p:spPr>
        <p:txBody>
          <a:bodyPr/>
          <a:lstStyle/>
          <a:p>
            <a:r>
              <a:rPr lang="en-US" sz="2800" dirty="0"/>
              <a:t>Before a Batch Shipyard job can be run, a container image </a:t>
            </a:r>
            <a:r>
              <a:rPr lang="en-US" sz="2800" dirty="0" smtClean="0"/>
              <a:t>must </a:t>
            </a:r>
            <a:r>
              <a:rPr lang="en-US" sz="2800" dirty="0" smtClean="0"/>
              <a:t>be </a:t>
            </a:r>
            <a:r>
              <a:rPr lang="en-US" sz="2800" dirty="0"/>
              <a:t>built using a </a:t>
            </a:r>
            <a:r>
              <a:rPr lang="en-US" sz="2800" dirty="0" err="1" smtClean="0"/>
              <a:t>Dockerfile</a:t>
            </a:r>
            <a:endParaRPr lang="en-US" sz="2800" dirty="0"/>
          </a:p>
          <a:p>
            <a:r>
              <a:rPr lang="en-US" sz="2800" dirty="0"/>
              <a:t>The </a:t>
            </a:r>
            <a:r>
              <a:rPr lang="en-US" sz="2800" dirty="0" err="1"/>
              <a:t>Dockerfile</a:t>
            </a:r>
            <a:r>
              <a:rPr lang="en-US" sz="2800" dirty="0"/>
              <a:t> contains instructions that tell Docker how to build an </a:t>
            </a:r>
            <a:r>
              <a:rPr lang="en-US" sz="2800" dirty="0" smtClean="0"/>
              <a:t>image</a:t>
            </a:r>
            <a:endParaRPr lang="en-US" sz="2800" dirty="0"/>
          </a:p>
          <a:p>
            <a:r>
              <a:rPr lang="en-US" sz="2800" dirty="0"/>
              <a:t>Once an image is built, it can be pushed to Docker Hub for </a:t>
            </a:r>
            <a:r>
              <a:rPr lang="en-US" sz="2800" dirty="0" smtClean="0"/>
              <a:t>use</a:t>
            </a:r>
            <a:endParaRPr lang="en-US" sz="2800" dirty="0"/>
          </a:p>
        </p:txBody>
      </p:sp>
      <p:sp>
        <p:nvSpPr>
          <p:cNvPr id="6" name="TextBox 5"/>
          <p:cNvSpPr txBox="1"/>
          <p:nvPr/>
        </p:nvSpPr>
        <p:spPr>
          <a:xfrm>
            <a:off x="6254046" y="2099735"/>
            <a:ext cx="5723466" cy="2665345"/>
          </a:xfrm>
          <a:prstGeom prst="rect">
            <a:avLst/>
          </a:prstGeom>
          <a:noFill/>
          <a:ln>
            <a:noFill/>
          </a:ln>
          <a:effectLst>
            <a:outerShdw blurRad="50800" dist="38100" dir="8100000" algn="tr" rotWithShape="0">
              <a:prstClr val="black">
                <a:alpha val="40000"/>
              </a:prstClr>
            </a:outerShdw>
          </a:effectLst>
        </p:spPr>
        <p:txBody>
          <a:bodyPr wrap="square" lIns="0" tIns="0" rIns="0" bIns="0" rtlCol="0">
            <a:spAutoFit/>
          </a:bodyPr>
          <a:lstStyle/>
          <a:p>
            <a:pPr>
              <a:lnSpc>
                <a:spcPct val="90000"/>
              </a:lnSpc>
              <a:spcBef>
                <a:spcPct val="20000"/>
              </a:spcBef>
              <a:buSzPct val="80000"/>
            </a:pPr>
            <a:r>
              <a:rPr lang="en-US" sz="1600" b="1" dirty="0">
                <a:gradFill>
                  <a:gsLst>
                    <a:gs pos="0">
                      <a:srgbClr val="292929">
                        <a:lumMod val="90000"/>
                        <a:lumOff val="10000"/>
                      </a:srgbClr>
                    </a:gs>
                    <a:gs pos="86000">
                      <a:srgbClr val="292929">
                        <a:lumMod val="90000"/>
                        <a:lumOff val="10000"/>
                      </a:srgbClr>
                    </a:gs>
                  </a:gsLst>
                  <a:lin ang="5400000" scaled="0"/>
                </a:gradFill>
                <a:latin typeface="Courier New" panose="02070309020205020404" pitchFamily="49" charset="0"/>
                <a:cs typeface="Courier New" panose="02070309020205020404" pitchFamily="49" charset="0"/>
              </a:rPr>
              <a:t>FROM </a:t>
            </a:r>
            <a:r>
              <a:rPr lang="en-US" sz="1600" b="1" dirty="0" err="1">
                <a:gradFill>
                  <a:gsLst>
                    <a:gs pos="0">
                      <a:srgbClr val="292929">
                        <a:lumMod val="90000"/>
                        <a:lumOff val="10000"/>
                      </a:srgbClr>
                    </a:gs>
                    <a:gs pos="86000">
                      <a:srgbClr val="292929">
                        <a:lumMod val="90000"/>
                        <a:lumOff val="10000"/>
                      </a:srgbClr>
                    </a:gs>
                  </a:gsLst>
                  <a:lin ang="5400000" scaled="0"/>
                </a:gradFill>
                <a:latin typeface="Courier New" panose="02070309020205020404" pitchFamily="49" charset="0"/>
                <a:cs typeface="Courier New" panose="02070309020205020404" pitchFamily="49" charset="0"/>
              </a:rPr>
              <a:t>ubuntu</a:t>
            </a:r>
            <a:endParaRPr lang="en-US" sz="1600" b="1" dirty="0">
              <a:gradFill>
                <a:gsLst>
                  <a:gs pos="0">
                    <a:srgbClr val="292929">
                      <a:lumMod val="90000"/>
                      <a:lumOff val="10000"/>
                    </a:srgbClr>
                  </a:gs>
                  <a:gs pos="86000">
                    <a:srgbClr val="292929">
                      <a:lumMod val="90000"/>
                      <a:lumOff val="10000"/>
                    </a:srgbClr>
                  </a:gs>
                </a:gsLst>
                <a:lin ang="5400000" scaled="0"/>
              </a:gradFill>
              <a:latin typeface="Courier New" panose="02070309020205020404" pitchFamily="49" charset="0"/>
              <a:cs typeface="Courier New" panose="02070309020205020404" pitchFamily="49" charset="0"/>
            </a:endParaRPr>
          </a:p>
          <a:p>
            <a:pPr>
              <a:lnSpc>
                <a:spcPct val="90000"/>
              </a:lnSpc>
              <a:spcBef>
                <a:spcPct val="20000"/>
              </a:spcBef>
              <a:buSzPct val="80000"/>
            </a:pPr>
            <a:endParaRPr lang="en-US" sz="1600" b="1" dirty="0">
              <a:gradFill>
                <a:gsLst>
                  <a:gs pos="0">
                    <a:srgbClr val="292929">
                      <a:lumMod val="90000"/>
                      <a:lumOff val="10000"/>
                    </a:srgbClr>
                  </a:gs>
                  <a:gs pos="86000">
                    <a:srgbClr val="292929">
                      <a:lumMod val="90000"/>
                      <a:lumOff val="10000"/>
                    </a:srgbClr>
                  </a:gs>
                </a:gsLst>
                <a:lin ang="5400000" scaled="0"/>
              </a:gradFill>
              <a:latin typeface="Courier New" panose="02070309020205020404" pitchFamily="49" charset="0"/>
              <a:cs typeface="Courier New" panose="02070309020205020404" pitchFamily="49" charset="0"/>
            </a:endParaRPr>
          </a:p>
          <a:p>
            <a:pPr>
              <a:lnSpc>
                <a:spcPct val="90000"/>
              </a:lnSpc>
              <a:spcBef>
                <a:spcPct val="20000"/>
              </a:spcBef>
              <a:buSzPct val="80000"/>
            </a:pPr>
            <a:r>
              <a:rPr lang="en-US" sz="1600" b="1" dirty="0">
                <a:gradFill>
                  <a:gsLst>
                    <a:gs pos="0">
                      <a:srgbClr val="292929">
                        <a:lumMod val="90000"/>
                        <a:lumOff val="10000"/>
                      </a:srgbClr>
                    </a:gs>
                    <a:gs pos="86000">
                      <a:srgbClr val="292929">
                        <a:lumMod val="90000"/>
                        <a:lumOff val="10000"/>
                      </a:srgbClr>
                    </a:gs>
                  </a:gsLst>
                  <a:lin ang="5400000" scaled="0"/>
                </a:gradFill>
                <a:latin typeface="Courier New" panose="02070309020205020404" pitchFamily="49" charset="0"/>
                <a:cs typeface="Courier New" panose="02070309020205020404" pitchFamily="49" charset="0"/>
              </a:rPr>
              <a:t>MAINTAINER MSR</a:t>
            </a:r>
          </a:p>
          <a:p>
            <a:pPr>
              <a:lnSpc>
                <a:spcPct val="90000"/>
              </a:lnSpc>
              <a:spcBef>
                <a:spcPct val="20000"/>
              </a:spcBef>
              <a:buSzPct val="80000"/>
            </a:pPr>
            <a:endParaRPr lang="en-US" sz="1600" b="1" dirty="0">
              <a:gradFill>
                <a:gsLst>
                  <a:gs pos="0">
                    <a:srgbClr val="292929">
                      <a:lumMod val="90000"/>
                      <a:lumOff val="10000"/>
                    </a:srgbClr>
                  </a:gs>
                  <a:gs pos="86000">
                    <a:srgbClr val="292929">
                      <a:lumMod val="90000"/>
                      <a:lumOff val="10000"/>
                    </a:srgbClr>
                  </a:gs>
                </a:gsLst>
                <a:lin ang="5400000" scaled="0"/>
              </a:gradFill>
              <a:latin typeface="Courier New" panose="02070309020205020404" pitchFamily="49" charset="0"/>
              <a:cs typeface="Courier New" panose="02070309020205020404" pitchFamily="49" charset="0"/>
            </a:endParaRPr>
          </a:p>
          <a:p>
            <a:pPr>
              <a:lnSpc>
                <a:spcPct val="90000"/>
              </a:lnSpc>
              <a:spcBef>
                <a:spcPct val="20000"/>
              </a:spcBef>
              <a:buSzPct val="80000"/>
            </a:pPr>
            <a:r>
              <a:rPr lang="en-US" sz="1600" b="1" dirty="0">
                <a:gradFill>
                  <a:gsLst>
                    <a:gs pos="0">
                      <a:srgbClr val="292929">
                        <a:lumMod val="90000"/>
                        <a:lumOff val="10000"/>
                      </a:srgbClr>
                    </a:gs>
                    <a:gs pos="86000">
                      <a:srgbClr val="292929">
                        <a:lumMod val="90000"/>
                        <a:lumOff val="10000"/>
                      </a:srgbClr>
                    </a:gs>
                  </a:gsLst>
                  <a:lin ang="5400000" scaled="0"/>
                </a:gradFill>
                <a:latin typeface="Courier New" panose="02070309020205020404" pitchFamily="49" charset="0"/>
                <a:cs typeface="Courier New" panose="02070309020205020404" pitchFamily="49" charset="0"/>
              </a:rPr>
              <a:t>ADD text2ogg.sh /text2ogg.sh</a:t>
            </a:r>
          </a:p>
          <a:p>
            <a:pPr>
              <a:lnSpc>
                <a:spcPct val="90000"/>
              </a:lnSpc>
              <a:spcBef>
                <a:spcPct val="20000"/>
              </a:spcBef>
              <a:buSzPct val="80000"/>
            </a:pPr>
            <a:r>
              <a:rPr lang="en-US" sz="1600" b="1" dirty="0">
                <a:gradFill>
                  <a:gsLst>
                    <a:gs pos="0">
                      <a:srgbClr val="292929">
                        <a:lumMod val="90000"/>
                        <a:lumOff val="10000"/>
                      </a:srgbClr>
                    </a:gs>
                    <a:gs pos="86000">
                      <a:srgbClr val="292929">
                        <a:lumMod val="90000"/>
                        <a:lumOff val="10000"/>
                      </a:srgbClr>
                    </a:gs>
                  </a:gsLst>
                  <a:lin ang="5400000" scaled="0"/>
                </a:gradFill>
                <a:latin typeface="Courier New" panose="02070309020205020404" pitchFamily="49" charset="0"/>
                <a:cs typeface="Courier New" panose="02070309020205020404" pitchFamily="49" charset="0"/>
              </a:rPr>
              <a:t>RUN apt-get update &amp;&amp; \</a:t>
            </a:r>
          </a:p>
          <a:p>
            <a:pPr>
              <a:lnSpc>
                <a:spcPct val="90000"/>
              </a:lnSpc>
              <a:spcBef>
                <a:spcPct val="20000"/>
              </a:spcBef>
              <a:buSzPct val="80000"/>
            </a:pPr>
            <a:r>
              <a:rPr lang="en-US" sz="1600" b="1" dirty="0">
                <a:gradFill>
                  <a:gsLst>
                    <a:gs pos="0">
                      <a:srgbClr val="292929">
                        <a:lumMod val="90000"/>
                        <a:lumOff val="10000"/>
                      </a:srgbClr>
                    </a:gs>
                    <a:gs pos="86000">
                      <a:srgbClr val="292929">
                        <a:lumMod val="90000"/>
                        <a:lumOff val="10000"/>
                      </a:srgbClr>
                    </a:gs>
                  </a:gsLst>
                  <a:lin ang="5400000" scaled="0"/>
                </a:gradFill>
                <a:latin typeface="Courier New" panose="02070309020205020404" pitchFamily="49" charset="0"/>
                <a:cs typeface="Courier New" panose="02070309020205020404" pitchFamily="49" charset="0"/>
              </a:rPr>
              <a:t>   apt-get install -y </a:t>
            </a:r>
            <a:r>
              <a:rPr lang="en-US" sz="1600" b="1" dirty="0" err="1">
                <a:gradFill>
                  <a:gsLst>
                    <a:gs pos="0">
                      <a:srgbClr val="292929">
                        <a:lumMod val="90000"/>
                        <a:lumOff val="10000"/>
                      </a:srgbClr>
                    </a:gs>
                    <a:gs pos="86000">
                      <a:srgbClr val="292929">
                        <a:lumMod val="90000"/>
                        <a:lumOff val="10000"/>
                      </a:srgbClr>
                    </a:gs>
                  </a:gsLst>
                  <a:lin ang="5400000" scaled="0"/>
                </a:gradFill>
                <a:latin typeface="Courier New" panose="02070309020205020404" pitchFamily="49" charset="0"/>
                <a:cs typeface="Courier New" panose="02070309020205020404" pitchFamily="49" charset="0"/>
              </a:rPr>
              <a:t>espeak</a:t>
            </a:r>
            <a:r>
              <a:rPr lang="en-US" sz="1600" b="1" dirty="0">
                <a:gradFill>
                  <a:gsLst>
                    <a:gs pos="0">
                      <a:srgbClr val="292929">
                        <a:lumMod val="90000"/>
                        <a:lumOff val="10000"/>
                      </a:srgbClr>
                    </a:gs>
                    <a:gs pos="86000">
                      <a:srgbClr val="292929">
                        <a:lumMod val="90000"/>
                        <a:lumOff val="10000"/>
                      </a:srgbClr>
                    </a:gs>
                  </a:gsLst>
                  <a:lin ang="5400000" scaled="0"/>
                </a:gradFill>
                <a:latin typeface="Courier New" panose="02070309020205020404" pitchFamily="49" charset="0"/>
                <a:cs typeface="Courier New" panose="02070309020205020404" pitchFamily="49" charset="0"/>
              </a:rPr>
              <a:t> </a:t>
            </a:r>
            <a:r>
              <a:rPr lang="en-US" sz="1600" b="1" dirty="0" err="1">
                <a:gradFill>
                  <a:gsLst>
                    <a:gs pos="0">
                      <a:srgbClr val="292929">
                        <a:lumMod val="90000"/>
                        <a:lumOff val="10000"/>
                      </a:srgbClr>
                    </a:gs>
                    <a:gs pos="86000">
                      <a:srgbClr val="292929">
                        <a:lumMod val="90000"/>
                        <a:lumOff val="10000"/>
                      </a:srgbClr>
                    </a:gs>
                  </a:gsLst>
                  <a:lin ang="5400000" scaled="0"/>
                </a:gradFill>
                <a:latin typeface="Courier New" panose="02070309020205020404" pitchFamily="49" charset="0"/>
                <a:cs typeface="Courier New" panose="02070309020205020404" pitchFamily="49" charset="0"/>
              </a:rPr>
              <a:t>vorbis</a:t>
            </a:r>
            <a:r>
              <a:rPr lang="en-US" sz="1600" b="1" dirty="0">
                <a:gradFill>
                  <a:gsLst>
                    <a:gs pos="0">
                      <a:srgbClr val="292929">
                        <a:lumMod val="90000"/>
                        <a:lumOff val="10000"/>
                      </a:srgbClr>
                    </a:gs>
                    <a:gs pos="86000">
                      <a:srgbClr val="292929">
                        <a:lumMod val="90000"/>
                        <a:lumOff val="10000"/>
                      </a:srgbClr>
                    </a:gs>
                  </a:gsLst>
                  <a:lin ang="5400000" scaled="0"/>
                </a:gradFill>
                <a:latin typeface="Courier New" panose="02070309020205020404" pitchFamily="49" charset="0"/>
                <a:cs typeface="Courier New" panose="02070309020205020404" pitchFamily="49" charset="0"/>
              </a:rPr>
              <a:t>-tools &amp;&amp; \</a:t>
            </a:r>
          </a:p>
          <a:p>
            <a:pPr>
              <a:lnSpc>
                <a:spcPct val="90000"/>
              </a:lnSpc>
              <a:spcBef>
                <a:spcPct val="20000"/>
              </a:spcBef>
              <a:buSzPct val="80000"/>
            </a:pPr>
            <a:r>
              <a:rPr lang="en-US" sz="1600" b="1" dirty="0">
                <a:gradFill>
                  <a:gsLst>
                    <a:gs pos="0">
                      <a:srgbClr val="292929">
                        <a:lumMod val="90000"/>
                        <a:lumOff val="10000"/>
                      </a:srgbClr>
                    </a:gs>
                    <a:gs pos="86000">
                      <a:srgbClr val="292929">
                        <a:lumMod val="90000"/>
                        <a:lumOff val="10000"/>
                      </a:srgbClr>
                    </a:gs>
                  </a:gsLst>
                  <a:lin ang="5400000" scaled="0"/>
                </a:gradFill>
                <a:latin typeface="Courier New" panose="02070309020205020404" pitchFamily="49" charset="0"/>
                <a:cs typeface="Courier New" panose="02070309020205020404" pitchFamily="49" charset="0"/>
              </a:rPr>
              <a:t>   </a:t>
            </a:r>
            <a:r>
              <a:rPr lang="en-US" sz="1600" b="1" dirty="0" err="1">
                <a:gradFill>
                  <a:gsLst>
                    <a:gs pos="0">
                      <a:srgbClr val="292929">
                        <a:lumMod val="90000"/>
                        <a:lumOff val="10000"/>
                      </a:srgbClr>
                    </a:gs>
                    <a:gs pos="86000">
                      <a:srgbClr val="292929">
                        <a:lumMod val="90000"/>
                        <a:lumOff val="10000"/>
                      </a:srgbClr>
                    </a:gs>
                  </a:gsLst>
                  <a:lin ang="5400000" scaled="0"/>
                </a:gradFill>
                <a:latin typeface="Courier New" panose="02070309020205020404" pitchFamily="49" charset="0"/>
                <a:cs typeface="Courier New" panose="02070309020205020404" pitchFamily="49" charset="0"/>
              </a:rPr>
              <a:t>chmod</a:t>
            </a:r>
            <a:r>
              <a:rPr lang="en-US" sz="1600" b="1" dirty="0">
                <a:gradFill>
                  <a:gsLst>
                    <a:gs pos="0">
                      <a:srgbClr val="292929">
                        <a:lumMod val="90000"/>
                        <a:lumOff val="10000"/>
                      </a:srgbClr>
                    </a:gs>
                    <a:gs pos="86000">
                      <a:srgbClr val="292929">
                        <a:lumMod val="90000"/>
                        <a:lumOff val="10000"/>
                      </a:srgbClr>
                    </a:gs>
                  </a:gsLst>
                  <a:lin ang="5400000" scaled="0"/>
                </a:gradFill>
                <a:latin typeface="Courier New" panose="02070309020205020404" pitchFamily="49" charset="0"/>
                <a:cs typeface="Courier New" panose="02070309020205020404" pitchFamily="49" charset="0"/>
              </a:rPr>
              <a:t> +x text2ogg.sh &amp;&amp; \</a:t>
            </a:r>
          </a:p>
          <a:p>
            <a:pPr>
              <a:lnSpc>
                <a:spcPct val="90000"/>
              </a:lnSpc>
              <a:spcBef>
                <a:spcPct val="20000"/>
              </a:spcBef>
              <a:buSzPct val="80000"/>
            </a:pPr>
            <a:r>
              <a:rPr lang="en-US" sz="1600" b="1" dirty="0">
                <a:gradFill>
                  <a:gsLst>
                    <a:gs pos="0">
                      <a:srgbClr val="292929">
                        <a:lumMod val="90000"/>
                        <a:lumOff val="10000"/>
                      </a:srgbClr>
                    </a:gs>
                    <a:gs pos="86000">
                      <a:srgbClr val="292929">
                        <a:lumMod val="90000"/>
                        <a:lumOff val="10000"/>
                      </a:srgbClr>
                    </a:gs>
                  </a:gsLst>
                  <a:lin ang="5400000" scaled="0"/>
                </a:gradFill>
                <a:latin typeface="Courier New" panose="02070309020205020404" pitchFamily="49" charset="0"/>
                <a:cs typeface="Courier New" panose="02070309020205020404" pitchFamily="49" charset="0"/>
              </a:rPr>
              <a:t>   </a:t>
            </a:r>
            <a:r>
              <a:rPr lang="en-US" sz="1600" b="1" dirty="0" err="1">
                <a:gradFill>
                  <a:gsLst>
                    <a:gs pos="0">
                      <a:srgbClr val="292929">
                        <a:lumMod val="90000"/>
                        <a:lumOff val="10000"/>
                      </a:srgbClr>
                    </a:gs>
                    <a:gs pos="86000">
                      <a:srgbClr val="292929">
                        <a:lumMod val="90000"/>
                        <a:lumOff val="10000"/>
                      </a:srgbClr>
                    </a:gs>
                  </a:gsLst>
                  <a:lin ang="5400000" scaled="0"/>
                </a:gradFill>
                <a:latin typeface="Courier New" panose="02070309020205020404" pitchFamily="49" charset="0"/>
                <a:cs typeface="Courier New" panose="02070309020205020404" pitchFamily="49" charset="0"/>
              </a:rPr>
              <a:t>mkdir</a:t>
            </a:r>
            <a:r>
              <a:rPr lang="en-US" sz="1600" b="1" dirty="0">
                <a:gradFill>
                  <a:gsLst>
                    <a:gs pos="0">
                      <a:srgbClr val="292929">
                        <a:lumMod val="90000"/>
                        <a:lumOff val="10000"/>
                      </a:srgbClr>
                    </a:gs>
                    <a:gs pos="86000">
                      <a:srgbClr val="292929">
                        <a:lumMod val="90000"/>
                        <a:lumOff val="10000"/>
                      </a:srgbClr>
                    </a:gs>
                  </a:gsLst>
                  <a:lin ang="5400000" scaled="0"/>
                </a:gradFill>
                <a:latin typeface="Courier New" panose="02070309020205020404" pitchFamily="49" charset="0"/>
                <a:cs typeface="Courier New" panose="02070309020205020404" pitchFamily="49" charset="0"/>
              </a:rPr>
              <a:t> /</a:t>
            </a:r>
            <a:r>
              <a:rPr lang="en-US" sz="1600" b="1" dirty="0" err="1">
                <a:gradFill>
                  <a:gsLst>
                    <a:gs pos="0">
                      <a:srgbClr val="292929">
                        <a:lumMod val="90000"/>
                        <a:lumOff val="10000"/>
                      </a:srgbClr>
                    </a:gs>
                    <a:gs pos="86000">
                      <a:srgbClr val="292929">
                        <a:lumMod val="90000"/>
                        <a:lumOff val="10000"/>
                      </a:srgbClr>
                    </a:gs>
                  </a:gsLst>
                  <a:lin ang="5400000" scaled="0"/>
                </a:gradFill>
                <a:latin typeface="Courier New" panose="02070309020205020404" pitchFamily="49" charset="0"/>
                <a:cs typeface="Courier New" panose="02070309020205020404" pitchFamily="49" charset="0"/>
              </a:rPr>
              <a:t>fileshare</a:t>
            </a:r>
            <a:endParaRPr lang="en-US" sz="1600" b="1" dirty="0">
              <a:gradFill>
                <a:gsLst>
                  <a:gs pos="0">
                    <a:srgbClr val="292929">
                      <a:lumMod val="90000"/>
                      <a:lumOff val="10000"/>
                    </a:srgbClr>
                  </a:gs>
                  <a:gs pos="86000">
                    <a:srgbClr val="292929">
                      <a:lumMod val="90000"/>
                      <a:lumOff val="10000"/>
                    </a:srgbClr>
                  </a:gs>
                </a:gsLst>
                <a:lin ang="5400000" scaled="0"/>
              </a:gradFill>
              <a:latin typeface="Courier New" panose="02070309020205020404" pitchFamily="49" charset="0"/>
              <a:cs typeface="Courier New" panose="02070309020205020404" pitchFamily="49" charset="0"/>
            </a:endParaRPr>
          </a:p>
          <a:p>
            <a:pPr>
              <a:lnSpc>
                <a:spcPct val="90000"/>
              </a:lnSpc>
              <a:spcBef>
                <a:spcPct val="20000"/>
              </a:spcBef>
              <a:buSzPct val="80000"/>
            </a:pPr>
            <a:r>
              <a:rPr lang="en-US" sz="1600" b="1" dirty="0">
                <a:gradFill>
                  <a:gsLst>
                    <a:gs pos="0">
                      <a:srgbClr val="292929">
                        <a:lumMod val="90000"/>
                        <a:lumOff val="10000"/>
                      </a:srgbClr>
                    </a:gs>
                    <a:gs pos="86000">
                      <a:srgbClr val="292929">
                        <a:lumMod val="90000"/>
                        <a:lumOff val="10000"/>
                      </a:srgbClr>
                    </a:gs>
                  </a:gsLst>
                  <a:lin ang="5400000" scaled="0"/>
                </a:gradFill>
                <a:latin typeface="Courier New" panose="02070309020205020404" pitchFamily="49" charset="0"/>
                <a:cs typeface="Courier New" panose="02070309020205020404" pitchFamily="49" charset="0"/>
              </a:rPr>
              <a:t>CMD ["</a:t>
            </a:r>
            <a:r>
              <a:rPr lang="en-US" sz="1600" b="1" dirty="0" err="1">
                <a:gradFill>
                  <a:gsLst>
                    <a:gs pos="0">
                      <a:srgbClr val="292929">
                        <a:lumMod val="90000"/>
                        <a:lumOff val="10000"/>
                      </a:srgbClr>
                    </a:gs>
                    <a:gs pos="86000">
                      <a:srgbClr val="292929">
                        <a:lumMod val="90000"/>
                        <a:lumOff val="10000"/>
                      </a:srgbClr>
                    </a:gs>
                  </a:gsLst>
                  <a:lin ang="5400000" scaled="0"/>
                </a:gradFill>
                <a:latin typeface="Courier New" panose="02070309020205020404" pitchFamily="49" charset="0"/>
                <a:cs typeface="Courier New" panose="02070309020205020404" pitchFamily="49" charset="0"/>
              </a:rPr>
              <a:t>sh</a:t>
            </a:r>
            <a:r>
              <a:rPr lang="en-US" sz="1600" b="1" dirty="0">
                <a:gradFill>
                  <a:gsLst>
                    <a:gs pos="0">
                      <a:srgbClr val="292929">
                        <a:lumMod val="90000"/>
                        <a:lumOff val="10000"/>
                      </a:srgbClr>
                    </a:gs>
                    <a:gs pos="86000">
                      <a:srgbClr val="292929">
                        <a:lumMod val="90000"/>
                        <a:lumOff val="10000"/>
                      </a:srgbClr>
                    </a:gs>
                  </a:gsLst>
                  <a:lin ang="5400000" scaled="0"/>
                </a:gradFill>
                <a:latin typeface="Courier New" panose="02070309020205020404" pitchFamily="49" charset="0"/>
                <a:cs typeface="Courier New" panose="02070309020205020404" pitchFamily="49" charset="0"/>
              </a:rPr>
              <a:t>" "text2ogg.sh"]</a:t>
            </a:r>
          </a:p>
        </p:txBody>
      </p:sp>
    </p:spTree>
    <p:extLst>
      <p:ext uri="{BB962C8B-B14F-4D97-AF65-F5344CB8AC3E}">
        <p14:creationId xmlns:p14="http://schemas.microsoft.com/office/powerpoint/2010/main" val="300623175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Batch Workflow</a:t>
            </a:r>
          </a:p>
        </p:txBody>
      </p:sp>
      <p:sp>
        <p:nvSpPr>
          <p:cNvPr id="3" name="Content Placeholder 2"/>
          <p:cNvSpPr>
            <a:spLocks noGrp="1"/>
          </p:cNvSpPr>
          <p:nvPr>
            <p:ph idx="4294967295"/>
          </p:nvPr>
        </p:nvSpPr>
        <p:spPr>
          <a:xfrm>
            <a:off x="612423" y="1441803"/>
            <a:ext cx="5209809" cy="2757678"/>
          </a:xfrm>
          <a:prstGeom prst="rect">
            <a:avLst/>
          </a:prstGeom>
        </p:spPr>
        <p:txBody>
          <a:bodyPr/>
          <a:lstStyle/>
          <a:p>
            <a:pPr marL="514350" indent="-514350">
              <a:buFont typeface="+mj-lt"/>
              <a:buAutoNum type="arabicPeriod"/>
            </a:pPr>
            <a:r>
              <a:rPr lang="en-US" sz="2800" dirty="0"/>
              <a:t>Create a </a:t>
            </a:r>
            <a:r>
              <a:rPr lang="en-US" sz="2800" dirty="0" smtClean="0"/>
              <a:t>pool</a:t>
            </a:r>
            <a:endParaRPr lang="en-US" sz="2800" dirty="0"/>
          </a:p>
          <a:p>
            <a:pPr marL="514350" indent="-514350">
              <a:buFont typeface="+mj-lt"/>
              <a:buAutoNum type="arabicPeriod"/>
            </a:pPr>
            <a:r>
              <a:rPr lang="en-US" sz="2800" dirty="0"/>
              <a:t>Provision </a:t>
            </a:r>
            <a:r>
              <a:rPr lang="en-US" sz="2800" dirty="0" smtClean="0"/>
              <a:t>storage</a:t>
            </a:r>
            <a:endParaRPr lang="en-US" sz="2800" dirty="0"/>
          </a:p>
          <a:p>
            <a:pPr marL="514350" indent="-514350">
              <a:buFont typeface="+mj-lt"/>
              <a:buAutoNum type="arabicPeriod"/>
            </a:pPr>
            <a:r>
              <a:rPr lang="en-US" sz="2800" dirty="0"/>
              <a:t>Create and </a:t>
            </a:r>
            <a:r>
              <a:rPr lang="en-US" sz="2800" dirty="0" smtClean="0"/>
              <a:t>run </a:t>
            </a:r>
            <a:r>
              <a:rPr lang="en-US" sz="2800" dirty="0"/>
              <a:t>a </a:t>
            </a:r>
            <a:r>
              <a:rPr lang="en-US" sz="2800" dirty="0" smtClean="0"/>
              <a:t>job</a:t>
            </a:r>
            <a:endParaRPr lang="en-US" sz="2800" dirty="0"/>
          </a:p>
          <a:p>
            <a:pPr marL="514350" indent="-514350">
              <a:buFont typeface="+mj-lt"/>
              <a:buAutoNum type="arabicPeriod"/>
            </a:pPr>
            <a:r>
              <a:rPr lang="en-US" sz="2800" dirty="0"/>
              <a:t>Tasks </a:t>
            </a:r>
            <a:r>
              <a:rPr lang="en-US" sz="2800" dirty="0" smtClean="0"/>
              <a:t>read </a:t>
            </a:r>
            <a:r>
              <a:rPr lang="en-US" sz="2800" dirty="0"/>
              <a:t>from </a:t>
            </a:r>
            <a:r>
              <a:rPr lang="en-US" sz="2800" dirty="0" smtClean="0"/>
              <a:t>storage</a:t>
            </a:r>
            <a:endParaRPr lang="en-US" sz="2800" dirty="0"/>
          </a:p>
          <a:p>
            <a:pPr marL="514350" indent="-514350">
              <a:buFont typeface="+mj-lt"/>
              <a:buAutoNum type="arabicPeriod"/>
            </a:pPr>
            <a:r>
              <a:rPr lang="en-US" sz="2800" dirty="0"/>
              <a:t>Tasks </a:t>
            </a:r>
            <a:r>
              <a:rPr lang="en-US" sz="2800" dirty="0" smtClean="0"/>
              <a:t>write </a:t>
            </a:r>
            <a:r>
              <a:rPr lang="en-US" sz="2800" dirty="0"/>
              <a:t>r</a:t>
            </a:r>
            <a:r>
              <a:rPr lang="en-US" sz="2800" dirty="0" smtClean="0"/>
              <a:t>esults </a:t>
            </a:r>
            <a:r>
              <a:rPr lang="en-US" sz="2800" dirty="0"/>
              <a:t>to </a:t>
            </a:r>
            <a:r>
              <a:rPr lang="en-US" sz="2800" dirty="0" smtClean="0"/>
              <a:t>storage</a:t>
            </a:r>
            <a:endParaRPr lang="en-US" sz="2800" dirty="0"/>
          </a:p>
          <a:p>
            <a:pPr marL="514350" indent="-514350">
              <a:buFont typeface="+mj-lt"/>
              <a:buAutoNum type="arabicPeriod"/>
            </a:pPr>
            <a:r>
              <a:rPr lang="en-US" sz="2800" dirty="0"/>
              <a:t>Results are </a:t>
            </a:r>
            <a:r>
              <a:rPr lang="en-US" sz="2800" dirty="0" smtClean="0"/>
              <a:t>downloaded </a:t>
            </a:r>
            <a:r>
              <a:rPr lang="en-US" sz="2800" dirty="0"/>
              <a:t>and </a:t>
            </a:r>
            <a:r>
              <a:rPr lang="en-US" sz="2800" dirty="0" smtClean="0"/>
              <a:t>viewed</a:t>
            </a:r>
            <a:endParaRPr lang="en-US" sz="2800" dirty="0"/>
          </a:p>
        </p:txBody>
      </p:sp>
      <p:sp>
        <p:nvSpPr>
          <p:cNvPr id="4" name="Rectangle: Rounded Corners 3"/>
          <p:cNvSpPr/>
          <p:nvPr/>
        </p:nvSpPr>
        <p:spPr bwMode="auto">
          <a:xfrm>
            <a:off x="7478886" y="831484"/>
            <a:ext cx="4402668" cy="4763910"/>
          </a:xfrm>
          <a:prstGeom prst="round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 name="Rectangle: Rounded Corners 4"/>
          <p:cNvSpPr/>
          <p:nvPr/>
        </p:nvSpPr>
        <p:spPr bwMode="auto">
          <a:xfrm>
            <a:off x="7749309" y="1286933"/>
            <a:ext cx="3740727" cy="1106311"/>
          </a:xfrm>
          <a:prstGeom prst="round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a:solidFill>
                  <a:schemeClr val="tx1"/>
                </a:solidFill>
              </a:rPr>
              <a:t>Storage</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40761" y="1449943"/>
            <a:ext cx="780290" cy="78029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45572" y="1441803"/>
            <a:ext cx="780290" cy="78029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50383" y="1441803"/>
            <a:ext cx="780290" cy="780290"/>
          </a:xfrm>
          <a:prstGeom prst="rect">
            <a:avLst/>
          </a:prstGeom>
        </p:spPr>
      </p:pic>
      <p:sp>
        <p:nvSpPr>
          <p:cNvPr id="10" name="Rectangle: Rounded Corners 9"/>
          <p:cNvSpPr/>
          <p:nvPr/>
        </p:nvSpPr>
        <p:spPr bwMode="auto">
          <a:xfrm>
            <a:off x="7809857" y="2660284"/>
            <a:ext cx="3740727" cy="1106311"/>
          </a:xfrm>
          <a:prstGeom prst="round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a:solidFill>
                  <a:schemeClr val="tx1"/>
                </a:solidFill>
              </a:rPr>
              <a:t>Jobs</a:t>
            </a:r>
          </a:p>
        </p:txBody>
      </p:sp>
      <p:sp>
        <p:nvSpPr>
          <p:cNvPr id="15" name="Rectangle: Rounded Corners 14"/>
          <p:cNvSpPr/>
          <p:nvPr/>
        </p:nvSpPr>
        <p:spPr bwMode="auto">
          <a:xfrm>
            <a:off x="7809857" y="4033635"/>
            <a:ext cx="3740727" cy="1106311"/>
          </a:xfrm>
          <a:prstGeom prst="round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a:solidFill>
                  <a:schemeClr val="tx1"/>
                </a:solidFill>
              </a:rPr>
              <a:t>Pools</a:t>
            </a:r>
          </a:p>
        </p:txBody>
      </p:sp>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10931" y="2823295"/>
            <a:ext cx="780290" cy="780290"/>
          </a:xfrm>
          <a:prstGeom prst="rect">
            <a:avLst/>
          </a:prstGeom>
        </p:spPr>
      </p:pic>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28523" y="2823295"/>
            <a:ext cx="780290" cy="780290"/>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46115" y="2823295"/>
            <a:ext cx="780290" cy="780290"/>
          </a:xfrm>
          <a:prstGeom prst="rect">
            <a:avLst/>
          </a:prstGeom>
        </p:spPr>
      </p:pic>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10931" y="4201883"/>
            <a:ext cx="780290" cy="780290"/>
          </a:xfrm>
          <a:prstGeom prst="rect">
            <a:avLst/>
          </a:prstGeom>
        </p:spPr>
      </p:pic>
      <p:pic>
        <p:nvPicPr>
          <p:cNvPr id="23" name="Pictur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28523" y="4201883"/>
            <a:ext cx="780290" cy="780290"/>
          </a:xfrm>
          <a:prstGeom prst="rect">
            <a:avLst/>
          </a:prstGeom>
        </p:spPr>
      </p:pic>
      <p:pic>
        <p:nvPicPr>
          <p:cNvPr id="24" name="Picture 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46115" y="4196645"/>
            <a:ext cx="780290" cy="780290"/>
          </a:xfrm>
          <a:prstGeom prst="rect">
            <a:avLst/>
          </a:prstGeom>
        </p:spPr>
      </p:pic>
      <p:cxnSp>
        <p:nvCxnSpPr>
          <p:cNvPr id="11" name="Straight Arrow Connector 10"/>
          <p:cNvCxnSpPr>
            <a:cxnSpLocks/>
            <a:stCxn id="19" idx="2"/>
            <a:endCxn id="22" idx="0"/>
          </p:cNvCxnSpPr>
          <p:nvPr/>
        </p:nvCxnSpPr>
        <p:spPr>
          <a:xfrm>
            <a:off x="9401076" y="3603585"/>
            <a:ext cx="0" cy="598298"/>
          </a:xfrm>
          <a:prstGeom prst="straightConnector1">
            <a:avLst/>
          </a:prstGeom>
          <a:ln>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cxnSpLocks/>
          </p:cNvCxnSpPr>
          <p:nvPr/>
        </p:nvCxnSpPr>
        <p:spPr>
          <a:xfrm>
            <a:off x="10208231" y="3598347"/>
            <a:ext cx="0" cy="598298"/>
          </a:xfrm>
          <a:prstGeom prst="straightConnector1">
            <a:avLst/>
          </a:prstGeom>
          <a:ln>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p:cNvCxnSpPr>
          <p:nvPr/>
        </p:nvCxnSpPr>
        <p:spPr>
          <a:xfrm>
            <a:off x="11004098" y="3598347"/>
            <a:ext cx="0" cy="598298"/>
          </a:xfrm>
          <a:prstGeom prst="straightConnector1">
            <a:avLst/>
          </a:prstGeom>
          <a:ln>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cxnSpLocks/>
            <a:stCxn id="19" idx="0"/>
          </p:cNvCxnSpPr>
          <p:nvPr/>
        </p:nvCxnSpPr>
        <p:spPr>
          <a:xfrm flipV="1">
            <a:off x="9401076" y="2230233"/>
            <a:ext cx="0" cy="593062"/>
          </a:xfrm>
          <a:prstGeom prst="straightConnector1">
            <a:avLst/>
          </a:prstGeom>
          <a:ln w="762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p:cNvCxnSpPr>
          <p:nvPr/>
        </p:nvCxnSpPr>
        <p:spPr>
          <a:xfrm flipV="1">
            <a:off x="11004098" y="2258455"/>
            <a:ext cx="0" cy="593062"/>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Arrow: Bent-Up 39"/>
          <p:cNvSpPr/>
          <p:nvPr/>
        </p:nvSpPr>
        <p:spPr bwMode="auto">
          <a:xfrm rot="10800000">
            <a:off x="6308170" y="1647523"/>
            <a:ext cx="1433689" cy="2734035"/>
          </a:xfrm>
          <a:prstGeom prst="bentUpArrow">
            <a:avLst/>
          </a:prstGeom>
          <a:solidFill>
            <a:srgbClr val="FF8700"/>
          </a:solidFill>
          <a:ln>
            <a:noFill/>
          </a:ln>
        </p:spPr>
        <p:style>
          <a:lnRef idx="0">
            <a:scrgbClr r="0" g="0" b="0"/>
          </a:lnRef>
          <a:fillRef idx="0">
            <a:scrgbClr r="0" g="0" b="0"/>
          </a:fillRef>
          <a:effectRef idx="0">
            <a:scrgbClr r="0" g="0" b="0"/>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026" name="Picture 2" descr="Image result for flat laptop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06532" y="4046284"/>
            <a:ext cx="1884384" cy="1884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55020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par>
                                <p:cTn id="16" presetID="10" presetClass="entr" presetSubtype="0" fill="hold"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Effect transition="in" filter="fade">
                                      <p:cBhvr>
                                        <p:cTn id="26" dur="500"/>
                                        <p:tgtEl>
                                          <p:spTgt spid="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par>
                                <p:cTn id="32" presetID="10" presetClass="entr" presetSubtype="0" fill="hold"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par>
                                <p:cTn id="35" presetID="10" presetClass="entr" presetSubtype="0" fill="hold"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par>
                                <p:cTn id="38" presetID="10" presetClass="entr" presetSubtype="0" fill="hold"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500"/>
                                        <p:tgtEl>
                                          <p:spTgt spid="8"/>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2" end="2"/>
                                            </p:txEl>
                                          </p:spTgt>
                                        </p:tgtEl>
                                        <p:attrNameLst>
                                          <p:attrName>style.visibility</p:attrName>
                                        </p:attrNameLst>
                                      </p:cBhvr>
                                      <p:to>
                                        <p:strVal val="visible"/>
                                      </p:to>
                                    </p:set>
                                    <p:animEffect transition="in" filter="fade">
                                      <p:cBhvr>
                                        <p:cTn id="45" dur="500"/>
                                        <p:tgtEl>
                                          <p:spTgt spid="3">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500"/>
                                        <p:tgtEl>
                                          <p:spTgt spid="11"/>
                                        </p:tgtEl>
                                      </p:cBhvr>
                                    </p:animEffect>
                                  </p:childTnLst>
                                </p:cTn>
                              </p:par>
                              <p:par>
                                <p:cTn id="51" presetID="10" presetClass="entr" presetSubtype="0" fill="hold" nodeType="with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500"/>
                                        <p:tgtEl>
                                          <p:spTgt spid="25"/>
                                        </p:tgtEl>
                                      </p:cBhvr>
                                    </p:animEffect>
                                  </p:childTnLst>
                                </p:cTn>
                              </p:par>
                              <p:par>
                                <p:cTn id="54" presetID="10" presetClass="entr" presetSubtype="0" fill="hold" nodeType="with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fade">
                                      <p:cBhvr>
                                        <p:cTn id="56" dur="500"/>
                                        <p:tgtEl>
                                          <p:spTgt spid="26"/>
                                        </p:tgtEl>
                                      </p:cBhvr>
                                    </p:animEffect>
                                  </p:childTnLst>
                                </p:cTn>
                              </p:par>
                              <p:par>
                                <p:cTn id="57" presetID="10" presetClass="entr" presetSubtype="0" fill="hold" nodeType="with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fade">
                                      <p:cBhvr>
                                        <p:cTn id="59" dur="500"/>
                                        <p:tgtEl>
                                          <p:spTgt spid="20"/>
                                        </p:tgtEl>
                                      </p:cBhvr>
                                    </p:animEffect>
                                  </p:childTnLst>
                                </p:cTn>
                              </p:par>
                              <p:par>
                                <p:cTn id="60" presetID="10" presetClass="entr" presetSubtype="0" fill="hold" nodeType="with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500"/>
                                        <p:tgtEl>
                                          <p:spTgt spid="21"/>
                                        </p:tgtEl>
                                      </p:cBhvr>
                                    </p:animEffect>
                                  </p:childTnLst>
                                </p:cTn>
                              </p:par>
                              <p:par>
                                <p:cTn id="63" presetID="10" presetClass="entr" presetSubtype="0" fill="hold" nodeType="with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fade">
                                      <p:cBhvr>
                                        <p:cTn id="65" dur="500"/>
                                        <p:tgtEl>
                                          <p:spTgt spid="19"/>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0"/>
                                        </p:tgtEl>
                                        <p:attrNameLst>
                                          <p:attrName>style.visibility</p:attrName>
                                        </p:attrNameLst>
                                      </p:cBhvr>
                                      <p:to>
                                        <p:strVal val="visible"/>
                                      </p:to>
                                    </p:set>
                                    <p:animEffect transition="in" filter="fade">
                                      <p:cBhvr>
                                        <p:cTn id="68" dur="500"/>
                                        <p:tgtEl>
                                          <p:spTgt spid="10"/>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3">
                                            <p:txEl>
                                              <p:pRg st="3" end="3"/>
                                            </p:txEl>
                                          </p:spTgt>
                                        </p:tgtEl>
                                        <p:attrNameLst>
                                          <p:attrName>style.visibility</p:attrName>
                                        </p:attrNameLst>
                                      </p:cBhvr>
                                      <p:to>
                                        <p:strVal val="visible"/>
                                      </p:to>
                                    </p:set>
                                    <p:animEffect transition="in" filter="fade">
                                      <p:cBhvr>
                                        <p:cTn id="73" dur="500"/>
                                        <p:tgtEl>
                                          <p:spTgt spid="3">
                                            <p:txEl>
                                              <p:pRg st="3" end="3"/>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14"/>
                                        </p:tgtEl>
                                        <p:attrNameLst>
                                          <p:attrName>style.visibility</p:attrName>
                                        </p:attrNameLst>
                                      </p:cBhvr>
                                      <p:to>
                                        <p:strVal val="visible"/>
                                      </p:to>
                                    </p:set>
                                    <p:animEffect transition="in" filter="fade">
                                      <p:cBhvr>
                                        <p:cTn id="78" dur="500"/>
                                        <p:tgtEl>
                                          <p:spTgt spid="14"/>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3">
                                            <p:txEl>
                                              <p:pRg st="4" end="4"/>
                                            </p:txEl>
                                          </p:spTgt>
                                        </p:tgtEl>
                                        <p:attrNameLst>
                                          <p:attrName>style.visibility</p:attrName>
                                        </p:attrNameLst>
                                      </p:cBhvr>
                                      <p:to>
                                        <p:strVal val="visible"/>
                                      </p:to>
                                    </p:set>
                                    <p:animEffect transition="in" filter="fade">
                                      <p:cBhvr>
                                        <p:cTn id="83" dur="500"/>
                                        <p:tgtEl>
                                          <p:spTgt spid="3">
                                            <p:txEl>
                                              <p:pRg st="4" end="4"/>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33"/>
                                        </p:tgtEl>
                                        <p:attrNameLst>
                                          <p:attrName>style.visibility</p:attrName>
                                        </p:attrNameLst>
                                      </p:cBhvr>
                                      <p:to>
                                        <p:strVal val="visible"/>
                                      </p:to>
                                    </p:set>
                                    <p:animEffect transition="in" filter="fade">
                                      <p:cBhvr>
                                        <p:cTn id="88" dur="500"/>
                                        <p:tgtEl>
                                          <p:spTgt spid="33"/>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3">
                                            <p:txEl>
                                              <p:pRg st="5" end="5"/>
                                            </p:txEl>
                                          </p:spTgt>
                                        </p:tgtEl>
                                        <p:attrNameLst>
                                          <p:attrName>style.visibility</p:attrName>
                                        </p:attrNameLst>
                                      </p:cBhvr>
                                      <p:to>
                                        <p:strVal val="visible"/>
                                      </p:to>
                                    </p:set>
                                    <p:animEffect transition="in" filter="fade">
                                      <p:cBhvr>
                                        <p:cTn id="93" dur="500"/>
                                        <p:tgtEl>
                                          <p:spTgt spid="3">
                                            <p:txEl>
                                              <p:pRg st="5" end="5"/>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40"/>
                                        </p:tgtEl>
                                        <p:attrNameLst>
                                          <p:attrName>style.visibility</p:attrName>
                                        </p:attrNameLst>
                                      </p:cBhvr>
                                      <p:to>
                                        <p:strVal val="visible"/>
                                      </p:to>
                                    </p:set>
                                    <p:animEffect transition="in" filter="fade">
                                      <p:cBhvr>
                                        <p:cTn id="98" dur="500"/>
                                        <p:tgtEl>
                                          <p:spTgt spid="40"/>
                                        </p:tgtEl>
                                      </p:cBhvr>
                                    </p:animEffect>
                                  </p:childTnLst>
                                </p:cTn>
                              </p:par>
                              <p:par>
                                <p:cTn id="99" presetID="10" presetClass="entr" presetSubtype="0" fill="hold" nodeType="withEffect">
                                  <p:stCondLst>
                                    <p:cond delay="0"/>
                                  </p:stCondLst>
                                  <p:childTnLst>
                                    <p:set>
                                      <p:cBhvr>
                                        <p:cTn id="100" dur="1" fill="hold">
                                          <p:stCondLst>
                                            <p:cond delay="0"/>
                                          </p:stCondLst>
                                        </p:cTn>
                                        <p:tgtEl>
                                          <p:spTgt spid="1026"/>
                                        </p:tgtEl>
                                        <p:attrNameLst>
                                          <p:attrName>style.visibility</p:attrName>
                                        </p:attrNameLst>
                                      </p:cBhvr>
                                      <p:to>
                                        <p:strVal val="visible"/>
                                      </p:to>
                                    </p:set>
                                    <p:animEffect transition="in" filter="fade">
                                      <p:cBhvr>
                                        <p:cTn id="101"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5" grpId="0" animBg="1"/>
      <p:bldP spid="4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Batch Shipyard</a:t>
            </a:r>
          </a:p>
        </p:txBody>
      </p:sp>
      <p:sp>
        <p:nvSpPr>
          <p:cNvPr id="3" name="Content Placeholder 2"/>
          <p:cNvSpPr>
            <a:spLocks noGrp="1"/>
          </p:cNvSpPr>
          <p:nvPr>
            <p:ph idx="4294967295"/>
          </p:nvPr>
        </p:nvSpPr>
        <p:spPr>
          <a:xfrm>
            <a:off x="612424" y="1441803"/>
            <a:ext cx="4840110" cy="3964162"/>
          </a:xfrm>
          <a:prstGeom prst="rect">
            <a:avLst/>
          </a:prstGeom>
        </p:spPr>
        <p:txBody>
          <a:bodyPr/>
          <a:lstStyle/>
          <a:p>
            <a:r>
              <a:rPr lang="en-US" sz="2800" dirty="0"/>
              <a:t>Batch Shipyard is available on GitHub, and has a number of prebuilt recipes and lots of documentation </a:t>
            </a:r>
            <a:r>
              <a:rPr lang="en-US" sz="2800" dirty="0" smtClean="0"/>
              <a:t>for getting started</a:t>
            </a:r>
            <a:endParaRPr lang="en-US" sz="2800" dirty="0"/>
          </a:p>
          <a:p>
            <a:r>
              <a:rPr lang="en-US" sz="2800" dirty="0"/>
              <a:t>In addition to learning Batch Shipyard, learning some of the </a:t>
            </a:r>
            <a:r>
              <a:rPr lang="en-US" sz="2800" dirty="0" smtClean="0"/>
              <a:t>basics </a:t>
            </a:r>
            <a:r>
              <a:rPr lang="en-US" sz="2800" dirty="0"/>
              <a:t>about </a:t>
            </a:r>
            <a:r>
              <a:rPr lang="en-US" sz="2800" dirty="0" err="1"/>
              <a:t>Dockerfiles</a:t>
            </a:r>
            <a:r>
              <a:rPr lang="en-US" sz="2800" dirty="0"/>
              <a:t> and how they work </a:t>
            </a:r>
            <a:r>
              <a:rPr lang="en-US" sz="2800" dirty="0" smtClean="0"/>
              <a:t>is </a:t>
            </a:r>
            <a:r>
              <a:rPr lang="en-US" sz="2800" dirty="0" smtClean="0"/>
              <a:t>most helpful</a:t>
            </a:r>
            <a:endParaRPr lang="en-US" sz="2800" dirty="0"/>
          </a:p>
        </p:txBody>
      </p:sp>
      <p:graphicFrame>
        <p:nvGraphicFramePr>
          <p:cNvPr id="4" name="Diagram 3"/>
          <p:cNvGraphicFramePr/>
          <p:nvPr>
            <p:extLst>
              <p:ext uri="{D42A27DB-BD31-4B8C-83A1-F6EECF244321}">
                <p14:modId xmlns:p14="http://schemas.microsoft.com/office/powerpoint/2010/main" val="1628778472"/>
              </p:ext>
            </p:extLst>
          </p:nvPr>
        </p:nvGraphicFramePr>
        <p:xfrm>
          <a:off x="5689600" y="516465"/>
          <a:ext cx="6152444"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49515674"/>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1001</TotalTime>
  <Words>1335</Words>
  <Application>Microsoft Office PowerPoint</Application>
  <PresentationFormat>Widescreen</PresentationFormat>
  <Paragraphs>95</Paragraphs>
  <Slides>11</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Courier New</vt:lpstr>
      <vt:lpstr>Segoe UI</vt:lpstr>
      <vt:lpstr>Segoe UI Light</vt:lpstr>
      <vt:lpstr>Segoe UI Semibold</vt:lpstr>
      <vt:lpstr>Wingdings</vt:lpstr>
      <vt:lpstr>1_MS1444_Windows Azure Template 16x9_r08a</vt:lpstr>
      <vt:lpstr>Azure Batch and Azure Batch Shipyard</vt:lpstr>
      <vt:lpstr>Batch Service</vt:lpstr>
      <vt:lpstr>Batch Service</vt:lpstr>
      <vt:lpstr>Batch Shipyard</vt:lpstr>
      <vt:lpstr>Containers</vt:lpstr>
      <vt:lpstr>Batch Recipes</vt:lpstr>
      <vt:lpstr>The Dockerfile</vt:lpstr>
      <vt:lpstr>The Batch Workflow</vt:lpstr>
      <vt:lpstr>Batch Shipyard</vt:lpstr>
      <vt:lpstr>Hands-On Lab</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Container Service</dc:title>
  <dc:creator>John Robbins</dc:creator>
  <cp:lastModifiedBy>Jeff Prosise</cp:lastModifiedBy>
  <cp:revision>106</cp:revision>
  <dcterms:created xsi:type="dcterms:W3CDTF">2015-09-13T23:36:54Z</dcterms:created>
  <dcterms:modified xsi:type="dcterms:W3CDTF">2017-01-20T14:41:40Z</dcterms:modified>
</cp:coreProperties>
</file>