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57" r:id="rId3"/>
    <p:sldId id="280" r:id="rId4"/>
    <p:sldId id="281" r:id="rId5"/>
    <p:sldId id="275" r:id="rId6"/>
    <p:sldId id="276" r:id="rId7"/>
    <p:sldId id="284" r:id="rId8"/>
    <p:sldId id="264"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003" autoAdjust="0"/>
    <p:restoredTop sz="74035" autoAdjust="0"/>
  </p:normalViewPr>
  <p:slideViewPr>
    <p:cSldViewPr snapToGrid="0">
      <p:cViewPr varScale="1">
        <p:scale>
          <a:sx n="95" d="100"/>
          <a:sy n="95" d="100"/>
        </p:scale>
        <p:origin x="84" y="31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oragetools.azurewebsites.net/"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Storage and the Azure CLI</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StorageHOL.pdf</a:t>
            </a:r>
            <a:endParaRPr lang="en-US" dirty="0"/>
          </a:p>
        </p:txBody>
      </p:sp>
      <p:sp>
        <p:nvSpPr>
          <p:cNvPr id="4" name="Text Placeholder 3"/>
          <p:cNvSpPr>
            <a:spLocks noGrp="1"/>
          </p:cNvSpPr>
          <p:nvPr>
            <p:ph type="body" sz="quarter" idx="10"/>
          </p:nvPr>
        </p:nvSpPr>
        <p:spPr/>
        <p:txBody>
          <a:bodyPr/>
          <a:lstStyle/>
          <a:p>
            <a:r>
              <a:rPr lang="en-US" dirty="0" smtClean="0"/>
              <a:t>Azure Storage and the CLI</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sp>
        <p:nvSpPr>
          <p:cNvPr id="3" name="Content Placeholder 2"/>
          <p:cNvSpPr>
            <a:spLocks noGrp="1"/>
          </p:cNvSpPr>
          <p:nvPr>
            <p:ph idx="1"/>
          </p:nvPr>
        </p:nvSpPr>
        <p:spPr>
          <a:xfrm>
            <a:off x="519248" y="1447800"/>
            <a:ext cx="11151916" cy="984629"/>
          </a:xfrm>
        </p:spPr>
        <p:txBody>
          <a:bodyPr/>
          <a:lstStyle/>
          <a:p>
            <a:r>
              <a:rPr lang="en-US" dirty="0" smtClean="0"/>
              <a:t>Store data cheaply, reliably, and with high availability</a:t>
            </a:r>
          </a:p>
          <a:p>
            <a:r>
              <a:rPr lang="en-US" dirty="0" smtClean="0"/>
              <a:t>Accessible anywhere and in any programming language</a:t>
            </a:r>
          </a:p>
        </p:txBody>
      </p:sp>
      <p:sp>
        <p:nvSpPr>
          <p:cNvPr id="4" name="Rectangle 3"/>
          <p:cNvSpPr/>
          <p:nvPr/>
        </p:nvSpPr>
        <p:spPr bwMode="auto">
          <a:xfrm>
            <a:off x="942274" y="2903729"/>
            <a:ext cx="2078181" cy="2778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Blobs</a:t>
            </a:r>
          </a:p>
        </p:txBody>
      </p:sp>
      <p:sp>
        <p:nvSpPr>
          <p:cNvPr id="5" name="Rectangle 4"/>
          <p:cNvSpPr/>
          <p:nvPr/>
        </p:nvSpPr>
        <p:spPr bwMode="auto">
          <a:xfrm>
            <a:off x="3693226" y="2903729"/>
            <a:ext cx="2078181" cy="2778826"/>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Tables</a:t>
            </a:r>
            <a:endParaRPr lang="en-US" sz="2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6" name="Rectangle 5"/>
          <p:cNvSpPr/>
          <p:nvPr/>
        </p:nvSpPr>
        <p:spPr bwMode="auto">
          <a:xfrm>
            <a:off x="6444178" y="2903729"/>
            <a:ext cx="2078181" cy="2778826"/>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Queues</a:t>
            </a:r>
            <a:endParaRPr lang="en-US" sz="2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7" name="Rectangle 6"/>
          <p:cNvSpPr/>
          <p:nvPr/>
        </p:nvSpPr>
        <p:spPr bwMode="auto">
          <a:xfrm>
            <a:off x="9195130" y="2903729"/>
            <a:ext cx="2078181" cy="2778826"/>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Files</a:t>
            </a:r>
            <a:endParaRPr lang="en-US" sz="2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19" name="Rectangle 18"/>
          <p:cNvSpPr/>
          <p:nvPr/>
        </p:nvSpPr>
        <p:spPr bwMode="auto">
          <a:xfrm>
            <a:off x="3987800" y="3352800"/>
            <a:ext cx="14605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0" name="Rectangle 19"/>
          <p:cNvSpPr/>
          <p:nvPr/>
        </p:nvSpPr>
        <p:spPr bwMode="auto">
          <a:xfrm>
            <a:off x="3987800" y="3619500"/>
            <a:ext cx="14605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p:nvSpPr>
        <p:spPr bwMode="auto">
          <a:xfrm>
            <a:off x="3987800" y="3886200"/>
            <a:ext cx="14605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3987800" y="4152900"/>
            <a:ext cx="14605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Rectangle 22"/>
          <p:cNvSpPr/>
          <p:nvPr/>
        </p:nvSpPr>
        <p:spPr bwMode="auto">
          <a:xfrm>
            <a:off x="3987800" y="4419600"/>
            <a:ext cx="14605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Rectangle 23"/>
          <p:cNvSpPr/>
          <p:nvPr/>
        </p:nvSpPr>
        <p:spPr bwMode="auto">
          <a:xfrm>
            <a:off x="3987800" y="4686300"/>
            <a:ext cx="14605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Rectangle 24"/>
          <p:cNvSpPr/>
          <p:nvPr/>
        </p:nvSpPr>
        <p:spPr bwMode="auto">
          <a:xfrm>
            <a:off x="6718300" y="3352800"/>
            <a:ext cx="304800" cy="16002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6" name="Rectangle 25"/>
          <p:cNvSpPr/>
          <p:nvPr/>
        </p:nvSpPr>
        <p:spPr bwMode="auto">
          <a:xfrm>
            <a:off x="7023100" y="3352800"/>
            <a:ext cx="304800" cy="16002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Rectangle 26"/>
          <p:cNvSpPr/>
          <p:nvPr/>
        </p:nvSpPr>
        <p:spPr bwMode="auto">
          <a:xfrm>
            <a:off x="7327900" y="3352800"/>
            <a:ext cx="304800" cy="16002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Rectangle 27"/>
          <p:cNvSpPr/>
          <p:nvPr/>
        </p:nvSpPr>
        <p:spPr bwMode="auto">
          <a:xfrm>
            <a:off x="7620000" y="3352800"/>
            <a:ext cx="304800" cy="16002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Rectangle 28"/>
          <p:cNvSpPr/>
          <p:nvPr/>
        </p:nvSpPr>
        <p:spPr bwMode="auto">
          <a:xfrm>
            <a:off x="7924800" y="3352800"/>
            <a:ext cx="304800" cy="16002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Can 29"/>
          <p:cNvSpPr/>
          <p:nvPr/>
        </p:nvSpPr>
        <p:spPr bwMode="auto">
          <a:xfrm>
            <a:off x="9580170" y="3352800"/>
            <a:ext cx="1308100" cy="1600200"/>
          </a:xfrm>
          <a:prstGeom prst="can">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4" name="Right Arrow 33"/>
          <p:cNvSpPr/>
          <p:nvPr/>
        </p:nvSpPr>
        <p:spPr bwMode="auto">
          <a:xfrm>
            <a:off x="6718300" y="3686175"/>
            <a:ext cx="1511300" cy="933450"/>
          </a:xfrm>
          <a:prstGeom prst="rightArrow">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Flowchart: Multidocument 34"/>
          <p:cNvSpPr/>
          <p:nvPr/>
        </p:nvSpPr>
        <p:spPr bwMode="auto">
          <a:xfrm>
            <a:off x="1289214" y="3352800"/>
            <a:ext cx="1384300" cy="1600200"/>
          </a:xfrm>
          <a:prstGeom prst="flowChartMultidocumen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42" name="Straight Connector 41"/>
          <p:cNvCxnSpPr/>
          <p:nvPr/>
        </p:nvCxnSpPr>
        <p:spPr>
          <a:xfrm flipH="1">
            <a:off x="4488873" y="3352800"/>
            <a:ext cx="11875" cy="1600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962648" y="3352800"/>
            <a:ext cx="11875" cy="1600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55965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688123"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endParaRPr lang="en-US" sz="3200" dirty="0" smtClean="0">
              <a:solidFill>
                <a:schemeClr val="accent2"/>
              </a:solidFill>
              <a:latin typeface="Segoe UI Light" panose="020B0502040204020203" pitchFamily="34" charset="0"/>
              <a:cs typeface="Segoe UI Light" panose="020B0502040204020203" pitchFamily="34" charset="0"/>
            </a:endParaRPr>
          </a:p>
        </p:txBody>
      </p:sp>
      <p:sp>
        <p:nvSpPr>
          <p:cNvPr id="37" name="Rounded Rectangle 36"/>
          <p:cNvSpPr/>
          <p:nvPr/>
        </p:nvSpPr>
        <p:spPr bwMode="auto">
          <a:xfrm>
            <a:off x="4989562"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smtClean="0"/>
              <a:t>Blob Storage</a:t>
            </a:r>
            <a:endParaRPr lang="en-US" dirty="0"/>
          </a:p>
        </p:txBody>
      </p:sp>
      <p:sp>
        <p:nvSpPr>
          <p:cNvPr id="6" name="Rounded Rectangle 5"/>
          <p:cNvSpPr/>
          <p:nvPr/>
        </p:nvSpPr>
        <p:spPr bwMode="auto">
          <a:xfrm>
            <a:off x="8292124"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a4rlabs</a:t>
            </a:r>
            <a:endParaRPr lang="en-US" sz="2200" dirty="0" smtClean="0">
              <a:solidFill>
                <a:schemeClr val="bg1"/>
              </a:solidFill>
              <a:latin typeface="Segoe UI Light" panose="020B0502040204020203" pitchFamily="34" charset="0"/>
              <a:cs typeface="Segoe UI Light" panose="020B0502040204020203" pitchFamily="34" charset="0"/>
            </a:endParaRPr>
          </a:p>
        </p:txBody>
      </p:sp>
      <p:sp>
        <p:nvSpPr>
          <p:cNvPr id="8" name="Rounded Rectangle 7"/>
          <p:cNvSpPr/>
          <p:nvPr/>
        </p:nvSpPr>
        <p:spPr bwMode="auto">
          <a:xfrm>
            <a:off x="5229607" y="2033880"/>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4" name="Rounded Rectangle 13"/>
          <p:cNvSpPr/>
          <p:nvPr/>
        </p:nvSpPr>
        <p:spPr bwMode="auto">
          <a:xfrm>
            <a:off x="8531607" y="2033880"/>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5" name="Rounded Rectangle 14"/>
          <p:cNvSpPr/>
          <p:nvPr/>
        </p:nvSpPr>
        <p:spPr bwMode="auto">
          <a:xfrm>
            <a:off x="8531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6" name="Rounded Rectangle 15"/>
          <p:cNvSpPr/>
          <p:nvPr/>
        </p:nvSpPr>
        <p:spPr bwMode="auto">
          <a:xfrm>
            <a:off x="8531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3781807" y="3363545"/>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4505148" y="2422766"/>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4505147" y="4293095"/>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505148" y="2433930"/>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7083807" y="2422766"/>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083807" y="4293095"/>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807147" y="2433930"/>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807146" y="3352696"/>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1769634" y="5183318"/>
            <a:ext cx="2170145" cy="954107"/>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24 characters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and a-z</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Unique within Azure</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9" name="TextBox 38"/>
          <p:cNvSpPr txBox="1"/>
          <p:nvPr/>
        </p:nvSpPr>
        <p:spPr>
          <a:xfrm>
            <a:off x="5028435" y="5183318"/>
            <a:ext cx="2255426" cy="615553"/>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63 characters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a-z, and dashes</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40" name="TextBox 39"/>
          <p:cNvSpPr txBox="1"/>
          <p:nvPr/>
        </p:nvSpPr>
        <p:spPr>
          <a:xfrm>
            <a:off x="7663695" y="5183318"/>
            <a:ext cx="3590021" cy="1292662"/>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1 to 1,024 characters</a:t>
            </a:r>
          </a:p>
          <a:p>
            <a:pPr algn="ctr">
              <a:lnSpc>
                <a:spcPct val="90000"/>
              </a:lnSpc>
              <a:spcBef>
                <a:spcPct val="20000"/>
              </a:spcBef>
              <a:buSzPct val="80000"/>
            </a:pPr>
            <a:r>
              <a:rPr lang="en-US" sz="20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characters (including slashes)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URL characters must be escaped</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Max. 254 path segments</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428123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688123"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endParaRPr lang="en-US" sz="3200" dirty="0" smtClean="0">
              <a:solidFill>
                <a:schemeClr val="accent2"/>
              </a:solidFill>
              <a:latin typeface="Segoe UI Light" panose="020B0502040204020203" pitchFamily="34" charset="0"/>
              <a:cs typeface="Segoe UI Light" panose="020B0502040204020203" pitchFamily="34" charset="0"/>
            </a:endParaRPr>
          </a:p>
        </p:txBody>
      </p:sp>
      <p:sp>
        <p:nvSpPr>
          <p:cNvPr id="37" name="Rounded Rectangle 36"/>
          <p:cNvSpPr/>
          <p:nvPr/>
        </p:nvSpPr>
        <p:spPr bwMode="auto">
          <a:xfrm>
            <a:off x="4989562"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smtClean="0"/>
              <a:t>Blob URLs</a:t>
            </a:r>
            <a:endParaRPr lang="en-US" dirty="0"/>
          </a:p>
        </p:txBody>
      </p:sp>
      <p:sp>
        <p:nvSpPr>
          <p:cNvPr id="6" name="Rounded Rectangle 5"/>
          <p:cNvSpPr/>
          <p:nvPr/>
        </p:nvSpPr>
        <p:spPr bwMode="auto">
          <a:xfrm>
            <a:off x="8292124"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2973544"/>
            <a:ext cx="1854200" cy="8001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a4rlabs</a:t>
            </a:r>
            <a:endParaRPr lang="en-US" sz="2200" dirty="0" smtClean="0">
              <a:solidFill>
                <a:schemeClr val="bg1"/>
              </a:solidFill>
              <a:latin typeface="Segoe UI Light" panose="020B0502040204020203" pitchFamily="34" charset="0"/>
              <a:cs typeface="Segoe UI Light" panose="020B0502040204020203" pitchFamily="34" charset="0"/>
            </a:endParaRPr>
          </a:p>
        </p:txBody>
      </p:sp>
      <p:sp>
        <p:nvSpPr>
          <p:cNvPr id="8" name="Rounded Rectangle 7"/>
          <p:cNvSpPr/>
          <p:nvPr/>
        </p:nvSpPr>
        <p:spPr bwMode="auto">
          <a:xfrm>
            <a:off x="5229607" y="2033880"/>
            <a:ext cx="1854200" cy="800100"/>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4" name="Rounded Rectangle 13"/>
          <p:cNvSpPr/>
          <p:nvPr/>
        </p:nvSpPr>
        <p:spPr bwMode="auto">
          <a:xfrm>
            <a:off x="8531607" y="2033880"/>
            <a:ext cx="1854200" cy="800100"/>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5" name="Rounded Rectangle 14"/>
          <p:cNvSpPr/>
          <p:nvPr/>
        </p:nvSpPr>
        <p:spPr bwMode="auto">
          <a:xfrm>
            <a:off x="8531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6" name="Rounded Rectangle 15"/>
          <p:cNvSpPr/>
          <p:nvPr/>
        </p:nvSpPr>
        <p:spPr bwMode="auto">
          <a:xfrm>
            <a:off x="8531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3781807" y="3363545"/>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4505148" y="2422766"/>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4505147" y="4293095"/>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505148" y="2433930"/>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7083807" y="2422766"/>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083807" y="4293095"/>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807147" y="2433930"/>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807146" y="3352696"/>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519249" y="5476351"/>
            <a:ext cx="11151917"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http[s]://</a:t>
            </a:r>
            <a:r>
              <a:rPr lang="en-US" sz="3200" dirty="0" smtClean="0">
                <a:solidFill>
                  <a:schemeClr val="accent1"/>
                </a:solidFill>
              </a:rPr>
              <a:t>a4rlabs</a:t>
            </a:r>
            <a:r>
              <a:rPr lang="en-US" sz="3200" dirty="0" smtClean="0">
                <a:gradFill>
                  <a:gsLst>
                    <a:gs pos="0">
                      <a:srgbClr val="292929">
                        <a:lumMod val="90000"/>
                        <a:lumOff val="10000"/>
                      </a:srgbClr>
                    </a:gs>
                    <a:gs pos="86000">
                      <a:srgbClr val="292929">
                        <a:lumMod val="90000"/>
                        <a:lumOff val="10000"/>
                      </a:srgbClr>
                    </a:gs>
                  </a:gsLst>
                  <a:lin ang="5400000" scaled="0"/>
                </a:gradFill>
              </a:rPr>
              <a:t>.blob.core.windows.net/</a:t>
            </a:r>
            <a:r>
              <a:rPr lang="en-US" sz="3200" dirty="0" smtClean="0">
                <a:solidFill>
                  <a:schemeClr val="accent2"/>
                </a:solidFill>
              </a:rPr>
              <a:t>images</a:t>
            </a:r>
            <a:r>
              <a:rPr lang="en-US" sz="3200" dirty="0" smtClean="0">
                <a:gradFill>
                  <a:gsLst>
                    <a:gs pos="0">
                      <a:srgbClr val="292929">
                        <a:lumMod val="90000"/>
                        <a:lumOff val="10000"/>
                      </a:srgbClr>
                    </a:gs>
                    <a:gs pos="86000">
                      <a:srgbClr val="292929">
                        <a:lumMod val="90000"/>
                        <a:lumOff val="10000"/>
                      </a:srgbClr>
                    </a:gs>
                  </a:gsLst>
                  <a:lin ang="5400000" scaled="0"/>
                </a:gradFill>
              </a:rPr>
              <a:t>/</a:t>
            </a:r>
            <a:r>
              <a:rPr lang="en-US" sz="3200" dirty="0" smtClean="0">
                <a:solidFill>
                  <a:schemeClr val="accent4"/>
                </a:solidFill>
              </a:rPr>
              <a:t>schema.jpg</a:t>
            </a:r>
            <a:endParaRPr lang="en-US" sz="3200" dirty="0">
              <a:solidFill>
                <a:schemeClr val="accent4"/>
              </a:solidFill>
            </a:endParaRPr>
          </a:p>
        </p:txBody>
      </p:sp>
    </p:spTree>
    <p:extLst>
      <p:ext uri="{BB962C8B-B14F-4D97-AF65-F5344CB8AC3E}">
        <p14:creationId xmlns:p14="http://schemas.microsoft.com/office/powerpoint/2010/main" val="13859757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Access Policy</a:t>
            </a:r>
            <a:endParaRPr lang="en-US" dirty="0"/>
          </a:p>
        </p:txBody>
      </p:sp>
      <p:sp>
        <p:nvSpPr>
          <p:cNvPr id="3" name="Content Placeholder 2"/>
          <p:cNvSpPr>
            <a:spLocks noGrp="1"/>
          </p:cNvSpPr>
          <p:nvPr>
            <p:ph sz="half" idx="1"/>
          </p:nvPr>
        </p:nvSpPr>
        <p:spPr>
          <a:xfrm>
            <a:off x="519248" y="1447800"/>
            <a:ext cx="5487829" cy="4246034"/>
          </a:xfrm>
        </p:spPr>
        <p:txBody>
          <a:bodyPr/>
          <a:lstStyle/>
          <a:p>
            <a:r>
              <a:rPr lang="en-US" dirty="0" smtClean="0"/>
              <a:t>Each container is assigned one of three access policies</a:t>
            </a:r>
          </a:p>
          <a:p>
            <a:pPr lvl="1"/>
            <a:r>
              <a:rPr lang="en-US" dirty="0" smtClean="0"/>
              <a:t>Private – Blobs can't be read anonymously or enumerated</a:t>
            </a:r>
          </a:p>
          <a:p>
            <a:pPr lvl="1"/>
            <a:r>
              <a:rPr lang="en-US" dirty="0" smtClean="0"/>
              <a:t>Public Container – Blobs can be read anonymously, but cannot be enumerated</a:t>
            </a:r>
          </a:p>
          <a:p>
            <a:pPr lvl="1"/>
            <a:r>
              <a:rPr lang="en-US" dirty="0" smtClean="0"/>
              <a:t>Public Blob – Blobs can be read anonymously and enumerated</a:t>
            </a:r>
          </a:p>
        </p:txBody>
      </p:sp>
      <p:pic>
        <p:nvPicPr>
          <p:cNvPr id="5" name="Picture 4"/>
          <p:cNvPicPr>
            <a:picLocks noChangeAspect="1"/>
          </p:cNvPicPr>
          <p:nvPr/>
        </p:nvPicPr>
        <p:blipFill>
          <a:blip r:embed="rId2"/>
          <a:stretch>
            <a:fillRect/>
          </a:stretch>
        </p:blipFill>
        <p:spPr>
          <a:xfrm>
            <a:off x="6899139" y="1447800"/>
            <a:ext cx="4772025" cy="3343275"/>
          </a:xfrm>
          <a:prstGeom prst="rect">
            <a:avLst/>
          </a:prstGeom>
          <a:ln>
            <a:solidFill>
              <a:schemeClr val="bg2">
                <a:lumMod val="75000"/>
              </a:schemeClr>
            </a:solidFill>
          </a:ln>
        </p:spPr>
      </p:pic>
    </p:spTree>
    <p:extLst>
      <p:ext uri="{BB962C8B-B14F-4D97-AF65-F5344CB8AC3E}">
        <p14:creationId xmlns:p14="http://schemas.microsoft.com/office/powerpoint/2010/main" val="189627421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Keys</a:t>
            </a:r>
            <a:endParaRPr lang="en-US" dirty="0"/>
          </a:p>
        </p:txBody>
      </p:sp>
      <p:sp>
        <p:nvSpPr>
          <p:cNvPr id="3" name="Content Placeholder 2"/>
          <p:cNvSpPr>
            <a:spLocks noGrp="1"/>
          </p:cNvSpPr>
          <p:nvPr>
            <p:ph sz="half" idx="1"/>
          </p:nvPr>
        </p:nvSpPr>
        <p:spPr>
          <a:xfrm>
            <a:off x="519248" y="1447800"/>
            <a:ext cx="5487829" cy="4658455"/>
          </a:xfrm>
        </p:spPr>
        <p:txBody>
          <a:bodyPr/>
          <a:lstStyle/>
          <a:p>
            <a:r>
              <a:rPr lang="en-US" dirty="0" smtClean="0"/>
              <a:t>Access to storage by non-account-owners relies on keys for authentication</a:t>
            </a:r>
          </a:p>
          <a:p>
            <a:pPr lvl="1"/>
            <a:r>
              <a:rPr lang="en-US" dirty="0" smtClean="0"/>
              <a:t>Two 512-bit keys per account</a:t>
            </a:r>
          </a:p>
          <a:p>
            <a:r>
              <a:rPr lang="en-US" dirty="0" smtClean="0"/>
              <a:t>Keys should be "rolled" periodically for security</a:t>
            </a:r>
          </a:p>
          <a:p>
            <a:r>
              <a:rPr lang="en-US" dirty="0" smtClean="0"/>
              <a:t>Keys can be used to generate shared-access </a:t>
            </a:r>
            <a:r>
              <a:rPr lang="en-US" dirty="0" smtClean="0"/>
              <a:t>signature </a:t>
            </a:r>
            <a:r>
              <a:rPr lang="en-US" dirty="0" smtClean="0"/>
              <a:t>(</a:t>
            </a:r>
            <a:r>
              <a:rPr lang="en-US" dirty="0" smtClean="0"/>
              <a:t>SAS) tokens for secure, time-limited </a:t>
            </a:r>
            <a:r>
              <a:rPr lang="en-US" dirty="0" smtClean="0"/>
              <a:t>access</a:t>
            </a:r>
          </a:p>
        </p:txBody>
      </p:sp>
      <p:pic>
        <p:nvPicPr>
          <p:cNvPr id="4" name="Picture 3"/>
          <p:cNvPicPr>
            <a:picLocks noChangeAspect="1"/>
          </p:cNvPicPr>
          <p:nvPr/>
        </p:nvPicPr>
        <p:blipFill>
          <a:blip r:embed="rId2"/>
          <a:stretch>
            <a:fillRect/>
          </a:stretch>
        </p:blipFill>
        <p:spPr>
          <a:xfrm>
            <a:off x="6413364" y="1447800"/>
            <a:ext cx="5257800" cy="4371975"/>
          </a:xfrm>
          <a:prstGeom prst="rect">
            <a:avLst/>
          </a:prstGeom>
          <a:ln>
            <a:solidFill>
              <a:schemeClr val="bg2">
                <a:lumMod val="75000"/>
              </a:schemeClr>
            </a:solidFill>
          </a:ln>
        </p:spPr>
      </p:pic>
    </p:spTree>
    <p:extLst>
      <p:ext uri="{BB962C8B-B14F-4D97-AF65-F5344CB8AC3E}">
        <p14:creationId xmlns:p14="http://schemas.microsoft.com/office/powerpoint/2010/main" val="11120737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Tools</a:t>
            </a:r>
            <a:endParaRPr lang="en-US" dirty="0"/>
          </a:p>
        </p:txBody>
      </p:sp>
      <p:sp>
        <p:nvSpPr>
          <p:cNvPr id="3" name="Content Placeholder 2"/>
          <p:cNvSpPr>
            <a:spLocks noGrp="1"/>
          </p:cNvSpPr>
          <p:nvPr>
            <p:ph idx="1"/>
          </p:nvPr>
        </p:nvSpPr>
        <p:spPr>
          <a:xfrm>
            <a:off x="519248" y="1447800"/>
            <a:ext cx="11151916" cy="984629"/>
          </a:xfrm>
        </p:spPr>
        <p:txBody>
          <a:bodyPr/>
          <a:lstStyle/>
          <a:p>
            <a:r>
              <a:rPr lang="en-US" dirty="0" smtClean="0"/>
              <a:t>Portal doesn't provide functionality for uploading blobs</a:t>
            </a:r>
          </a:p>
          <a:p>
            <a:r>
              <a:rPr lang="en-US" dirty="0" smtClean="0"/>
              <a:t>See </a:t>
            </a:r>
            <a:r>
              <a:rPr lang="en-US" dirty="0">
                <a:hlinkClick r:id="rId2"/>
              </a:rPr>
              <a:t>http://storagetools.azurewebsites.net</a:t>
            </a:r>
            <a:r>
              <a:rPr lang="en-US" dirty="0" smtClean="0">
                <a:hlinkClick r:id="rId2"/>
              </a:rPr>
              <a:t>/</a:t>
            </a:r>
            <a:r>
              <a:rPr lang="en-US" dirty="0" smtClean="0"/>
              <a:t> for tools that do</a:t>
            </a:r>
            <a:endParaRPr lang="en-US" dirty="0" smtClean="0"/>
          </a:p>
        </p:txBody>
      </p:sp>
      <p:pic>
        <p:nvPicPr>
          <p:cNvPr id="6" name="Picture 5"/>
          <p:cNvPicPr>
            <a:picLocks noChangeAspect="1"/>
          </p:cNvPicPr>
          <p:nvPr/>
        </p:nvPicPr>
        <p:blipFill>
          <a:blip r:embed="rId3"/>
          <a:stretch>
            <a:fillRect/>
          </a:stretch>
        </p:blipFill>
        <p:spPr>
          <a:xfrm>
            <a:off x="1034615" y="3193487"/>
            <a:ext cx="4109868" cy="2557149"/>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034615" y="5834159"/>
            <a:ext cx="4109868"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Azure Storage Explorer (Windows)</a:t>
            </a:r>
            <a:endParaRPr lang="en-US" sz="2000" dirty="0">
              <a:latin typeface="Segoe UI Light" panose="020B0502040204020203" pitchFamily="34" charset="0"/>
              <a:cs typeface="Segoe UI Light" panose="020B0502040204020203" pitchFamily="34" charset="0"/>
            </a:endParaRPr>
          </a:p>
        </p:txBody>
      </p:sp>
      <p:sp>
        <p:nvSpPr>
          <p:cNvPr id="8" name="TextBox 7"/>
          <p:cNvSpPr txBox="1"/>
          <p:nvPr/>
        </p:nvSpPr>
        <p:spPr>
          <a:xfrm>
            <a:off x="4153317" y="2549191"/>
            <a:ext cx="3619964" cy="276999"/>
          </a:xfrm>
          <a:prstGeom prst="rect">
            <a:avLst/>
          </a:prstGeom>
          <a:noFill/>
        </p:spPr>
        <p:txBody>
          <a:bodyPr wrap="square" lIns="0" tIns="0" rIns="0" bIns="0" rtlCol="0">
            <a:spAutoFit/>
          </a:bodyPr>
          <a:lstStyle>
            <a:defPPr>
              <a:defRPr lang="en-US"/>
            </a:defPPr>
            <a:lvl1pPr algn="ctr">
              <a:lnSpc>
                <a:spcPct val="90000"/>
              </a:lnSpc>
              <a:spcBef>
                <a:spcPct val="20000"/>
              </a:spcBef>
              <a:buSzPct val="80000"/>
              <a:defRPr sz="2000">
                <a:latin typeface="Segoe UI Light" panose="020B0502040204020203" pitchFamily="34" charset="0"/>
                <a:cs typeface="Segoe UI Light" panose="020B0502040204020203" pitchFamily="34" charset="0"/>
              </a:defRPr>
            </a:lvl1pPr>
          </a:lstStyle>
          <a:p>
            <a:r>
              <a:rPr lang="en-US" dirty="0"/>
              <a:t>Storage Explorer </a:t>
            </a:r>
            <a:r>
              <a:rPr lang="en-US" dirty="0" smtClean="0"/>
              <a:t>(x-plat)</a:t>
            </a:r>
            <a:endParaRPr lang="en-US" dirty="0"/>
          </a:p>
        </p:txBody>
      </p:sp>
      <p:pic>
        <p:nvPicPr>
          <p:cNvPr id="5" name="Picture 4"/>
          <p:cNvPicPr>
            <a:picLocks noChangeAspect="1"/>
          </p:cNvPicPr>
          <p:nvPr/>
        </p:nvPicPr>
        <p:blipFill>
          <a:blip r:embed="rId4"/>
          <a:stretch>
            <a:fillRect/>
          </a:stretch>
        </p:blipFill>
        <p:spPr>
          <a:xfrm>
            <a:off x="4153316" y="2910759"/>
            <a:ext cx="3619964" cy="2557149"/>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5"/>
          <a:stretch>
            <a:fillRect/>
          </a:stretch>
        </p:blipFill>
        <p:spPr>
          <a:xfrm>
            <a:off x="6400059" y="3752169"/>
            <a:ext cx="5045393" cy="2557149"/>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6400058" y="6393887"/>
            <a:ext cx="5045393"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Azure CLI (x-plat)</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9343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a Blob with the Azure CLI</a:t>
            </a:r>
            <a:endParaRPr lang="en-US" dirty="0"/>
          </a:p>
        </p:txBody>
      </p:sp>
      <p:sp>
        <p:nvSpPr>
          <p:cNvPr id="4" name="Rectangle 3"/>
          <p:cNvSpPr/>
          <p:nvPr/>
        </p:nvSpPr>
        <p:spPr bwMode="auto">
          <a:xfrm>
            <a:off x="876001" y="3090109"/>
            <a:ext cx="10438410" cy="1662545"/>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latin typeface="Lucida Console" panose="020B0609040504020204" pitchFamily="49" charset="0"/>
              </a:rPr>
              <a:t> azure storage blob upload </a:t>
            </a:r>
            <a:r>
              <a:rPr lang="en-US" sz="2200" dirty="0" smtClean="0">
                <a:solidFill>
                  <a:schemeClr val="tx1"/>
                </a:solidFill>
                <a:latin typeface="Lucida Console" panose="020B0609040504020204" pitchFamily="49" charset="0"/>
              </a:rPr>
              <a:t>banner.jpg </a:t>
            </a:r>
            <a:r>
              <a:rPr lang="en-US" sz="2200" dirty="0">
                <a:solidFill>
                  <a:schemeClr val="tx1"/>
                </a:solidFill>
                <a:latin typeface="Lucida Console" panose="020B0609040504020204" pitchFamily="49" charset="0"/>
              </a:rPr>
              <a:t>images </a:t>
            </a:r>
            <a:r>
              <a:rPr lang="en-US" sz="2200" dirty="0" smtClean="0">
                <a:solidFill>
                  <a:schemeClr val="tx1"/>
                </a:solidFill>
                <a:latin typeface="Lucida Console" panose="020B0609040504020204" pitchFamily="49" charset="0"/>
              </a:rPr>
              <a:t>banner.jpg</a:t>
            </a:r>
          </a:p>
          <a:p>
            <a:pPr defTabSz="914099" fontAlgn="base">
              <a:spcBef>
                <a:spcPct val="0"/>
              </a:spcBef>
              <a:spcAft>
                <a:spcPct val="0"/>
              </a:spcAft>
            </a:pPr>
            <a:r>
              <a:rPr lang="en-US" sz="2200" dirty="0">
                <a:solidFill>
                  <a:schemeClr val="tx1"/>
                </a:solidFill>
                <a:latin typeface="Lucida Console" panose="020B0609040504020204" pitchFamily="49" charset="0"/>
              </a:rPr>
              <a:t> -a </a:t>
            </a:r>
            <a:r>
              <a:rPr lang="en-US" sz="2200" dirty="0" smtClean="0">
                <a:solidFill>
                  <a:schemeClr val="tx1"/>
                </a:solidFill>
                <a:latin typeface="Lucida Console" panose="020B0609040504020204" pitchFamily="49" charset="0"/>
              </a:rPr>
              <a:t>a4rlabs </a:t>
            </a:r>
            <a:r>
              <a:rPr lang="en-US" sz="2200" dirty="0">
                <a:solidFill>
                  <a:schemeClr val="tx1"/>
                </a:solidFill>
                <a:latin typeface="Lucida Console" panose="020B0609040504020204" pitchFamily="49" charset="0"/>
              </a:rPr>
              <a:t>-k </a:t>
            </a:r>
            <a:r>
              <a:rPr lang="en-US" sz="2200" i="1" dirty="0" err="1" smtClean="0">
                <a:solidFill>
                  <a:schemeClr val="tx1"/>
                </a:solidFill>
                <a:latin typeface="Lucida Console" panose="020B0609040504020204" pitchFamily="49" charset="0"/>
              </a:rPr>
              <a:t>accesskey</a:t>
            </a:r>
            <a:endParaRPr lang="en-US" sz="2200" i="1" dirty="0">
              <a:solidFill>
                <a:schemeClr val="tx1"/>
              </a:solidFill>
              <a:latin typeface="Lucida Console" panose="020B0609040504020204" pitchFamily="49" charset="0"/>
            </a:endParaRPr>
          </a:p>
        </p:txBody>
      </p:sp>
      <p:sp>
        <p:nvSpPr>
          <p:cNvPr id="5" name="TextBox 4"/>
          <p:cNvSpPr txBox="1"/>
          <p:nvPr/>
        </p:nvSpPr>
        <p:spPr>
          <a:xfrm>
            <a:off x="3212828" y="2136891"/>
            <a:ext cx="2571217"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1"/>
                </a:solidFill>
                <a:latin typeface="Segoe UI Light" panose="020B0502040204020203" pitchFamily="34" charset="0"/>
                <a:cs typeface="Segoe UI Light" panose="020B0502040204020203" pitchFamily="34" charset="0"/>
              </a:rPr>
              <a:t>Local file name</a:t>
            </a:r>
            <a:endParaRPr lang="en-US" sz="3200" dirty="0">
              <a:solidFill>
                <a:schemeClr val="accent1"/>
              </a:solidFill>
              <a:latin typeface="Segoe UI Light" panose="020B0502040204020203" pitchFamily="34" charset="0"/>
              <a:cs typeface="Segoe UI Light" panose="020B0502040204020203" pitchFamily="34" charset="0"/>
            </a:endParaRPr>
          </a:p>
        </p:txBody>
      </p:sp>
      <p:sp>
        <p:nvSpPr>
          <p:cNvPr id="6" name="TextBox 5"/>
          <p:cNvSpPr txBox="1"/>
          <p:nvPr/>
        </p:nvSpPr>
        <p:spPr>
          <a:xfrm>
            <a:off x="6066470" y="2136891"/>
            <a:ext cx="2757165"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1"/>
                </a:solidFill>
                <a:latin typeface="Segoe UI Light" panose="020B0502040204020203" pitchFamily="34" charset="0"/>
                <a:cs typeface="Segoe UI Light" panose="020B0502040204020203" pitchFamily="34" charset="0"/>
              </a:rPr>
              <a:t>Container name</a:t>
            </a:r>
            <a:endParaRPr lang="en-US" sz="3200" dirty="0">
              <a:solidFill>
                <a:schemeClr val="accent1"/>
              </a:solidFill>
              <a:latin typeface="Segoe UI Light" panose="020B0502040204020203" pitchFamily="34" charset="0"/>
              <a:cs typeface="Segoe UI Light" panose="020B0502040204020203" pitchFamily="34" charset="0"/>
            </a:endParaRPr>
          </a:p>
        </p:txBody>
      </p:sp>
      <p:sp>
        <p:nvSpPr>
          <p:cNvPr id="7" name="TextBox 6"/>
          <p:cNvSpPr txBox="1"/>
          <p:nvPr/>
        </p:nvSpPr>
        <p:spPr>
          <a:xfrm>
            <a:off x="9147151" y="2136891"/>
            <a:ext cx="1846659"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1"/>
                </a:solidFill>
                <a:latin typeface="Segoe UI Light" panose="020B0502040204020203" pitchFamily="34" charset="0"/>
                <a:cs typeface="Segoe UI Light" panose="020B0502040204020203" pitchFamily="34" charset="0"/>
              </a:rPr>
              <a:t>Blob name</a:t>
            </a:r>
            <a:endParaRPr lang="en-US" sz="3200" dirty="0">
              <a:solidFill>
                <a:schemeClr val="accent1"/>
              </a:solidFill>
              <a:latin typeface="Segoe UI Light" panose="020B0502040204020203" pitchFamily="34" charset="0"/>
              <a:cs typeface="Segoe UI Light" panose="020B0502040204020203" pitchFamily="34" charset="0"/>
            </a:endParaRPr>
          </a:p>
        </p:txBody>
      </p:sp>
      <p:cxnSp>
        <p:nvCxnSpPr>
          <p:cNvPr id="9" name="Straight Arrow Connector 8"/>
          <p:cNvCxnSpPr/>
          <p:nvPr/>
        </p:nvCxnSpPr>
        <p:spPr>
          <a:xfrm>
            <a:off x="5545777" y="2580089"/>
            <a:ext cx="463137" cy="951450"/>
          </a:xfrm>
          <a:prstGeom prst="straightConnector1">
            <a:avLst/>
          </a:prstGeom>
          <a:ln w="57150">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508181" y="2580089"/>
            <a:ext cx="231568" cy="951450"/>
          </a:xfrm>
          <a:prstGeom prst="straightConnector1">
            <a:avLst/>
          </a:prstGeom>
          <a:ln w="57150">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9239016" y="2580089"/>
            <a:ext cx="289998" cy="951450"/>
          </a:xfrm>
          <a:prstGeom prst="straightConnector1">
            <a:avLst/>
          </a:prstGeom>
          <a:ln w="5715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3193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616" y="1447800"/>
            <a:ext cx="7076253" cy="1523494"/>
          </a:xfrm>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Working with Storage</a:t>
            </a:r>
            <a:endParaRPr lang="en-US" dirty="0"/>
          </a:p>
        </p:txBody>
      </p:sp>
    </p:spTree>
    <p:extLst>
      <p:ext uri="{BB962C8B-B14F-4D97-AF65-F5344CB8AC3E}">
        <p14:creationId xmlns:p14="http://schemas.microsoft.com/office/powerpoint/2010/main" val="505314086"/>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536</TotalTime>
  <Words>259</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Lucida Console</vt:lpstr>
      <vt:lpstr>Segoe UI</vt:lpstr>
      <vt:lpstr>Segoe UI Light</vt:lpstr>
      <vt:lpstr>Segoe UI Semibold</vt:lpstr>
      <vt:lpstr>Wingdings</vt:lpstr>
      <vt:lpstr>1_MS1444_Windows Azure Template 16x9_r08a</vt:lpstr>
      <vt:lpstr>Azure Storage and the Azure CLI</vt:lpstr>
      <vt:lpstr>Azure Storage</vt:lpstr>
      <vt:lpstr>Blob Storage</vt:lpstr>
      <vt:lpstr>Blob URLs</vt:lpstr>
      <vt:lpstr>Container Access Policy</vt:lpstr>
      <vt:lpstr>Access Keys</vt:lpstr>
      <vt:lpstr>Azure Storage Tools</vt:lpstr>
      <vt:lpstr>Uploading a Blob with the Azure CLI</vt:lpstr>
      <vt:lpstr>Demo</vt:lpstr>
      <vt:lpstr>Hands-On Lab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87</cp:revision>
  <dcterms:created xsi:type="dcterms:W3CDTF">2015-09-14T01:17:11Z</dcterms:created>
  <dcterms:modified xsi:type="dcterms:W3CDTF">2015-10-06T19:30:58Z</dcterms:modified>
</cp:coreProperties>
</file>