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6"/>
  </p:notesMasterIdLst>
  <p:sldIdLst>
    <p:sldId id="256" r:id="rId2"/>
    <p:sldId id="278" r:id="rId3"/>
    <p:sldId id="279" r:id="rId4"/>
    <p:sldId id="260" r:id="rId5"/>
    <p:sldId id="280" r:id="rId6"/>
    <p:sldId id="275" r:id="rId7"/>
    <p:sldId id="281" r:id="rId8"/>
    <p:sldId id="262" r:id="rId9"/>
    <p:sldId id="274" r:id="rId10"/>
    <p:sldId id="269" r:id="rId11"/>
    <p:sldId id="283" r:id="rId12"/>
    <p:sldId id="277"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2165" autoAdjust="0"/>
  </p:normalViewPr>
  <p:slideViewPr>
    <p:cSldViewPr snapToGrid="0">
      <p:cViewPr varScale="1">
        <p:scale>
          <a:sx n="86" d="100"/>
          <a:sy n="86" d="100"/>
        </p:scale>
        <p:origin x="564"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5/10/2017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265908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3</a:t>
            </a:fld>
            <a:endParaRPr lang="en-US"/>
          </a:p>
        </p:txBody>
      </p:sp>
    </p:spTree>
    <p:extLst>
      <p:ext uri="{BB962C8B-B14F-4D97-AF65-F5344CB8AC3E}">
        <p14:creationId xmlns:p14="http://schemas.microsoft.com/office/powerpoint/2010/main" val="83350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Azure Machine Learning</a:t>
            </a:r>
            <a:r>
              <a:rPr lang="en-US" dirty="0" smtClean="0"/>
              <a:t> is a cloud-based predictive-analytics service that offers a streamlined experience for data scientists of all skill levels. It's accompanied by the Azure Machine Learning Studio (ML Studio), which is a browser-based tool that provides an easy to use, drag-and-drop interface for building machine-learning models. It comes with a library of time-saving experiments and features best-in-class algorithms developed and tested in the real world by Microsoft businesses such as Bing. And its built-in support for </a:t>
            </a:r>
            <a:r>
              <a:rPr lang="en-US" sz="1200" kern="1200" dirty="0" smtClean="0">
                <a:solidFill>
                  <a:schemeClr val="tx1"/>
                </a:solidFill>
                <a:effectLst/>
                <a:latin typeface="+mn-lt"/>
                <a:ea typeface="+mn-ea"/>
                <a:cs typeface="+mn-cs"/>
              </a:rPr>
              <a:t>R</a:t>
            </a:r>
            <a:r>
              <a:rPr lang="en-US" dirty="0" smtClean="0"/>
              <a:t> and </a:t>
            </a:r>
            <a:r>
              <a:rPr lang="en-US" sz="1200" kern="1200" dirty="0" smtClean="0">
                <a:solidFill>
                  <a:schemeClr val="tx1"/>
                </a:solidFill>
                <a:effectLst/>
                <a:latin typeface="+mn-lt"/>
                <a:ea typeface="+mn-ea"/>
                <a:cs typeface="+mn-cs"/>
              </a:rPr>
              <a:t>Python</a:t>
            </a:r>
            <a:r>
              <a:rPr lang="en-US" dirty="0" smtClean="0"/>
              <a:t> means you can build custom scripts  to customize your model. Once you've built and trained your model in the ML Studio, you can easily expose it as a Web service that is consumable from a variety of programming languages, or share it with the community by placing it in the </a:t>
            </a:r>
            <a:r>
              <a:rPr lang="en-US" sz="1200" kern="1200" dirty="0" smtClean="0">
                <a:solidFill>
                  <a:schemeClr val="tx1"/>
                </a:solidFill>
                <a:effectLst/>
                <a:latin typeface="+mn-lt"/>
                <a:ea typeface="+mn-ea"/>
                <a:cs typeface="+mn-cs"/>
              </a:rPr>
              <a:t>Cortana Intelligence Gallery</a:t>
            </a:r>
            <a:r>
              <a:rPr lang="en-US" dirty="0" smtClean="0"/>
              <a:t>.</a:t>
            </a:r>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405056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144534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173529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9</a:t>
            </a:fld>
            <a:endParaRPr lang="en-US"/>
          </a:p>
        </p:txBody>
      </p:sp>
    </p:spTree>
    <p:extLst>
      <p:ext uri="{BB962C8B-B14F-4D97-AF65-F5344CB8AC3E}">
        <p14:creationId xmlns:p14="http://schemas.microsoft.com/office/powerpoint/2010/main" val="360378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example here is if you want to use a set of input values to predict</a:t>
            </a:r>
            <a:r>
              <a:rPr lang="en-US" baseline="0" dirty="0" smtClean="0"/>
              <a:t> an output value, use linear regression. But if you're more interested in the distribution of the output use fast forest quantile regression instead. An example of when you would use the latter is using growth charts to assess child development. "Abby's height is in the 10% quantile of the heights of kids her age."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623950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Once deployed as a Web service, a model can be used</a:t>
            </a:r>
            <a:r>
              <a:rPr lang="en-US" baseline="0" dirty="0" smtClean="0"/>
              <a:t> with simple REST calls over HTTP. This enables developers to build "smart apps" that get their intelligence from ML. In the next lab, students will build and train an ML model, deploy it as a Web service, and then write a client app that uses it.</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0775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1329145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eg"/><Relationship Id="rId7"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Machine Learning</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p>
        </p:txBody>
      </p:sp>
    </p:spTree>
    <p:extLst>
      <p:ext uri="{BB962C8B-B14F-4D97-AF65-F5344CB8AC3E}">
        <p14:creationId xmlns:p14="http://schemas.microsoft.com/office/powerpoint/2010/main" val="19147430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0"/>
            <a:ext cx="10604938" cy="6859501"/>
          </a:xfrm>
          <a:prstGeom prst="rect">
            <a:avLst/>
          </a:prstGeom>
        </p:spPr>
      </p:pic>
      <p:sp>
        <p:nvSpPr>
          <p:cNvPr id="2" name="Title 1"/>
          <p:cNvSpPr>
            <a:spLocks noGrp="1"/>
          </p:cNvSpPr>
          <p:nvPr>
            <p:ph type="title"/>
          </p:nvPr>
        </p:nvSpPr>
        <p:spPr>
          <a:xfrm rot="16200000">
            <a:off x="7965374" y="3152001"/>
            <a:ext cx="6858000" cy="553998"/>
          </a:xfrm>
        </p:spPr>
        <p:txBody>
          <a:bodyPr/>
          <a:lstStyle/>
          <a:p>
            <a:pPr algn="ctr"/>
            <a:r>
              <a:rPr lang="en-US" sz="4000" dirty="0" smtClean="0"/>
              <a:t>http://</a:t>
            </a:r>
            <a:r>
              <a:rPr lang="en-US" sz="4000" dirty="0" err="1" smtClean="0"/>
              <a:t>aka.ms</a:t>
            </a:r>
            <a:r>
              <a:rPr lang="en-US" sz="4000" dirty="0" smtClean="0"/>
              <a:t>/</a:t>
            </a:r>
            <a:r>
              <a:rPr lang="en-US" sz="4000" dirty="0" err="1" smtClean="0"/>
              <a:t>MLCheatSheet</a:t>
            </a:r>
            <a:endParaRPr lang="en-US" sz="4000" dirty="0"/>
          </a:p>
        </p:txBody>
      </p:sp>
    </p:spTree>
    <p:extLst>
      <p:ext uri="{BB962C8B-B14F-4D97-AF65-F5344CB8AC3E}">
        <p14:creationId xmlns:p14="http://schemas.microsoft.com/office/powerpoint/2010/main" val="8578416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a:xfrm>
            <a:off x="519248" y="1447800"/>
            <a:ext cx="11151916" cy="1329210"/>
          </a:xfrm>
        </p:spPr>
        <p:txBody>
          <a:bodyPr/>
          <a:lstStyle/>
          <a:p>
            <a:r>
              <a:rPr lang="en-US" dirty="0"/>
              <a:t>A button click in ML Studio deploys a model as a Web service ("operationalizes" the </a:t>
            </a:r>
            <a:r>
              <a:rPr lang="en-US" dirty="0" smtClean="0"/>
              <a:t>model) and </a:t>
            </a:r>
            <a:r>
              <a:rPr lang="en-US" dirty="0"/>
              <a:t>provides sample code for calling it in three </a:t>
            </a:r>
            <a:r>
              <a:rPr lang="en-US" dirty="0" smtClean="0"/>
              <a:t>languages</a:t>
            </a:r>
            <a:endParaRPr lang="en-US" dirty="0"/>
          </a:p>
        </p:txBody>
      </p:sp>
      <p:pic>
        <p:nvPicPr>
          <p:cNvPr id="5" name="Picture 4"/>
          <p:cNvPicPr>
            <a:picLocks noChangeAspect="1"/>
          </p:cNvPicPr>
          <p:nvPr/>
        </p:nvPicPr>
        <p:blipFill>
          <a:blip r:embed="rId3"/>
          <a:stretch>
            <a:fillRect/>
          </a:stretch>
        </p:blipFill>
        <p:spPr>
          <a:xfrm>
            <a:off x="2992998" y="3113763"/>
            <a:ext cx="6206003" cy="3320801"/>
          </a:xfrm>
          <a:prstGeom prst="rect">
            <a:avLst/>
          </a:prstGeom>
        </p:spPr>
      </p:pic>
    </p:spTree>
    <p:extLst>
      <p:ext uri="{BB962C8B-B14F-4D97-AF65-F5344CB8AC3E}">
        <p14:creationId xmlns:p14="http://schemas.microsoft.com/office/powerpoint/2010/main" val="36189561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chemeClr val="bg1"/>
                </a:solidFill>
              </a:rPr>
              <a:t>http://</a:t>
            </a:r>
            <a:r>
              <a:rPr lang="en-US" sz="4400" dirty="0" smtClean="0">
                <a:solidFill>
                  <a:schemeClr val="bg1"/>
                </a:solidFill>
              </a:rPr>
              <a:t>bit.ly/a4r-mlbook</a:t>
            </a:r>
            <a:endParaRPr lang="en-US" sz="4400" dirty="0">
              <a:solidFill>
                <a:schemeClr val="bg1"/>
              </a:solidFill>
            </a:endParaRPr>
          </a:p>
        </p:txBody>
      </p:sp>
    </p:spTree>
    <p:extLst>
      <p:ext uri="{BB962C8B-B14F-4D97-AF65-F5344CB8AC3E}">
        <p14:creationId xmlns:p14="http://schemas.microsoft.com/office/powerpoint/2010/main" val="407450178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8" y="5630475"/>
            <a:ext cx="6476616" cy="461665"/>
          </a:xfrm>
        </p:spPr>
        <p:txBody>
          <a:bodyPr/>
          <a:lstStyle/>
          <a:p>
            <a:r>
              <a:rPr lang="en-US" dirty="0" smtClean="0"/>
              <a:t>Azure Machine Learning HOL.html</a:t>
            </a:r>
            <a:endParaRPr lang="en-US" dirty="0"/>
          </a:p>
        </p:txBody>
      </p:sp>
      <p:sp>
        <p:nvSpPr>
          <p:cNvPr id="4" name="Text Placeholder 3"/>
          <p:cNvSpPr>
            <a:spLocks noGrp="1"/>
          </p:cNvSpPr>
          <p:nvPr>
            <p:ph type="body" sz="quarter" idx="10"/>
          </p:nvPr>
        </p:nvSpPr>
        <p:spPr/>
        <p:txBody>
          <a:bodyPr/>
          <a:lstStyle/>
          <a:p>
            <a:r>
              <a:rPr lang="en-US" dirty="0" smtClean="0"/>
              <a:t>Using Azure Machine Learning</a:t>
            </a:r>
            <a:endParaRPr lang="en-US" dirty="0"/>
          </a:p>
        </p:txBody>
      </p:sp>
    </p:spTree>
    <p:extLst>
      <p:ext uri="{BB962C8B-B14F-4D97-AF65-F5344CB8AC3E}">
        <p14:creationId xmlns:p14="http://schemas.microsoft.com/office/powerpoint/2010/main" val="8050744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4711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519248" y="1447800"/>
            <a:ext cx="6008137" cy="4221540"/>
          </a:xfrm>
        </p:spPr>
        <p:txBody>
          <a:bodyPr/>
          <a:lstStyle/>
          <a:p>
            <a:r>
              <a:rPr lang="en-US" dirty="0" smtClean="0"/>
              <a:t>Computer </a:t>
            </a:r>
            <a:r>
              <a:rPr lang="en-US" dirty="0"/>
              <a:t>"learns" from data in order to perform predictive analytics</a:t>
            </a:r>
          </a:p>
          <a:p>
            <a:pPr lvl="1"/>
            <a:r>
              <a:rPr lang="en-US" dirty="0"/>
              <a:t>Credit-card fraud detection</a:t>
            </a:r>
          </a:p>
          <a:p>
            <a:pPr lvl="1"/>
            <a:r>
              <a:rPr lang="en-US" dirty="0"/>
              <a:t>Online shopping recommendations</a:t>
            </a:r>
          </a:p>
          <a:p>
            <a:pPr lvl="1"/>
            <a:r>
              <a:rPr lang="en-US" dirty="0"/>
              <a:t>Self-driving cars and more</a:t>
            </a:r>
          </a:p>
          <a:p>
            <a:r>
              <a:rPr lang="en-US" dirty="0"/>
              <a:t>Supervised learning</a:t>
            </a:r>
          </a:p>
          <a:p>
            <a:r>
              <a:rPr lang="en-US" dirty="0" smtClean="0"/>
              <a:t>Unsupervised learning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Tree>
    <p:extLst>
      <p:ext uri="{BB962C8B-B14F-4D97-AF65-F5344CB8AC3E}">
        <p14:creationId xmlns:p14="http://schemas.microsoft.com/office/powerpoint/2010/main" val="8137244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4" name="Picture 3"/>
          <p:cNvPicPr>
            <a:picLocks noChangeAspect="1"/>
          </p:cNvPicPr>
          <p:nvPr/>
        </p:nvPicPr>
        <p:blipFill>
          <a:blip r:embed="rId3"/>
          <a:stretch>
            <a:fillRect/>
          </a:stretch>
        </p:blipFill>
        <p:spPr>
          <a:xfrm>
            <a:off x="2721546" y="1411907"/>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71226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Machine Learning History</a:t>
            </a:r>
            <a:endParaRPr lang="en-US" dirty="0"/>
          </a:p>
        </p:txBody>
      </p:sp>
      <p:grpSp>
        <p:nvGrpSpPr>
          <p:cNvPr id="3" name="Group 2"/>
          <p:cNvGrpSpPr/>
          <p:nvPr/>
        </p:nvGrpSpPr>
        <p:grpSpPr>
          <a:xfrm>
            <a:off x="1166260" y="1572872"/>
            <a:ext cx="9857894" cy="3461427"/>
            <a:chOff x="838200" y="2352802"/>
            <a:chExt cx="9857894" cy="346142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2" name="TextBox 11"/>
          <p:cNvSpPr txBox="1"/>
          <p:nvPr/>
        </p:nvSpPr>
        <p:spPr>
          <a:xfrm>
            <a:off x="1156447" y="5499847"/>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48646350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4" name="Content Placeholder 2"/>
          <p:cNvSpPr>
            <a:spLocks noGrp="1"/>
          </p:cNvSpPr>
          <p:nvPr>
            <p:ph idx="1"/>
          </p:nvPr>
        </p:nvSpPr>
        <p:spPr>
          <a:xfrm>
            <a:off x="519248" y="1447800"/>
            <a:ext cx="7444303" cy="886140"/>
          </a:xfrm>
        </p:spPr>
        <p:txBody>
          <a:bodyPr/>
          <a:lstStyle/>
          <a:p>
            <a:r>
              <a:rPr lang="en-US" dirty="0"/>
              <a:t>Fully managed cloud service for building and operationalizing ML </a:t>
            </a:r>
            <a:r>
              <a:rPr lang="en-US" dirty="0" smtClean="0"/>
              <a:t>models</a:t>
            </a:r>
            <a:endParaRPr lang="en-US" dirty="0"/>
          </a:p>
        </p:txBody>
      </p:sp>
      <p:pic>
        <p:nvPicPr>
          <p:cNvPr id="5" name="Picture 4"/>
          <p:cNvPicPr>
            <a:picLocks noChangeAspect="1"/>
          </p:cNvPicPr>
          <p:nvPr/>
        </p:nvPicPr>
        <p:blipFill>
          <a:blip r:embed="rId3"/>
          <a:stretch>
            <a:fillRect/>
          </a:stretch>
        </p:blipFill>
        <p:spPr>
          <a:xfrm>
            <a:off x="7963551" y="324372"/>
            <a:ext cx="3761726" cy="2509989"/>
          </a:xfrm>
          <a:prstGeom prst="rect">
            <a:avLst/>
          </a:prstGeom>
        </p:spPr>
      </p:pic>
      <p:sp>
        <p:nvSpPr>
          <p:cNvPr id="10" name="Rectangle 9"/>
          <p:cNvSpPr/>
          <p:nvPr/>
        </p:nvSpPr>
        <p:spPr bwMode="auto">
          <a:xfrm>
            <a:off x="508285"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Fully </a:t>
            </a:r>
            <a:br>
              <a:rPr lang="en-US" sz="3137" kern="0" dirty="0">
                <a:solidFill>
                  <a:srgbClr val="FFFFFF"/>
                </a:solidFill>
                <a:latin typeface="Segoe UI Light"/>
                <a:ea typeface="Segoe UI" pitchFamily="34" charset="0"/>
                <a:cs typeface="Segoe UI" pitchFamily="34" charset="0"/>
              </a:rPr>
            </a:br>
            <a:r>
              <a:rPr lang="en-US" sz="3137" kern="0" dirty="0">
                <a:solidFill>
                  <a:srgbClr val="FFFFFF"/>
                </a:solidFill>
                <a:latin typeface="Segoe UI Light"/>
                <a:ea typeface="Segoe UI" pitchFamily="34" charset="0"/>
                <a:cs typeface="Segoe UI" pitchFamily="34" charset="0"/>
              </a:rPr>
              <a:t>managed</a:t>
            </a: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a:p>
            <a:pPr defTabSz="914102" fontAlgn="base">
              <a:spcBef>
                <a:spcPts val="588"/>
              </a:spcBef>
              <a:spcAft>
                <a:spcPct val="0"/>
              </a:spcAft>
            </a:pPr>
            <a:endParaRPr lang="en-US" sz="1961" kern="0" dirty="0">
              <a:solidFill>
                <a:srgbClr val="FFFFFF"/>
              </a:solidFill>
              <a:ea typeface="Segoe UI" pitchFamily="34" charset="0"/>
              <a:cs typeface="Segoe UI" pitchFamily="34" charset="0"/>
            </a:endParaRPr>
          </a:p>
        </p:txBody>
      </p:sp>
      <p:sp>
        <p:nvSpPr>
          <p:cNvPr id="11" name="Rectangle 10"/>
          <p:cNvSpPr/>
          <p:nvPr/>
        </p:nvSpPr>
        <p:spPr bwMode="auto">
          <a:xfrm>
            <a:off x="3287202" y="3055490"/>
            <a:ext cx="2778917" cy="2958202"/>
          </a:xfrm>
          <a:prstGeom prst="rect">
            <a:avLst/>
          </a:prstGeom>
          <a:solidFill>
            <a:srgbClr val="1D438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Integrated</a:t>
            </a:r>
          </a:p>
        </p:txBody>
      </p:sp>
      <p:sp>
        <p:nvSpPr>
          <p:cNvPr id="12" name="Rectangle 11"/>
          <p:cNvSpPr/>
          <p:nvPr/>
        </p:nvSpPr>
        <p:spPr bwMode="auto">
          <a:xfrm>
            <a:off x="6066119" y="3055490"/>
            <a:ext cx="2936845" cy="295820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039" kern="0" dirty="0">
                <a:solidFill>
                  <a:srgbClr val="FFFFFF"/>
                </a:solidFill>
                <a:latin typeface="Segoe UI Light"/>
                <a:ea typeface="Segoe UI" pitchFamily="34" charset="0"/>
                <a:cs typeface="Segoe UI" pitchFamily="34" charset="0"/>
              </a:rPr>
              <a:t>Best in Class Algorithms + R</a:t>
            </a:r>
          </a:p>
        </p:txBody>
      </p:sp>
      <p:sp>
        <p:nvSpPr>
          <p:cNvPr id="13" name="Rectangle 12"/>
          <p:cNvSpPr/>
          <p:nvPr/>
        </p:nvSpPr>
        <p:spPr bwMode="auto">
          <a:xfrm>
            <a:off x="8845036" y="3055490"/>
            <a:ext cx="2778917" cy="2958202"/>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ts val="588"/>
              </a:spcBef>
              <a:spcAft>
                <a:spcPts val="1176"/>
              </a:spcAft>
            </a:pPr>
            <a:r>
              <a:rPr lang="en-US" sz="3137" kern="0" dirty="0">
                <a:solidFill>
                  <a:srgbClr val="FFFFFF"/>
                </a:solidFill>
                <a:latin typeface="Segoe UI Light"/>
                <a:ea typeface="Segoe UI" pitchFamily="34" charset="0"/>
                <a:cs typeface="Segoe UI" pitchFamily="34" charset="0"/>
              </a:rPr>
              <a:t>Deploy in minutes</a:t>
            </a:r>
          </a:p>
        </p:txBody>
      </p:sp>
      <p:sp>
        <p:nvSpPr>
          <p:cNvPr id="14" name="Rectangle 13"/>
          <p:cNvSpPr/>
          <p:nvPr/>
        </p:nvSpPr>
        <p:spPr>
          <a:xfrm>
            <a:off x="478896" y="4442088"/>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No software to install, no hardware </a:t>
            </a:r>
            <a:r>
              <a:rPr lang="en-US" sz="1765" kern="0" spc="-98" dirty="0">
                <a:solidFill>
                  <a:srgbClr val="FFFFFF"/>
                </a:solidFill>
                <a:ea typeface="Segoe UI" pitchFamily="34" charset="0"/>
                <a:cs typeface="Segoe UI" pitchFamily="34" charset="0"/>
              </a:rPr>
              <a:t>to manage,</a:t>
            </a:r>
            <a:r>
              <a:rPr lang="en-US" sz="1765" kern="0" dirty="0">
                <a:solidFill>
                  <a:srgbClr val="FFFFFF"/>
                </a:solidFill>
                <a:ea typeface="Segoe UI" pitchFamily="34" charset="0"/>
                <a:cs typeface="Segoe UI" pitchFamily="34" charset="0"/>
              </a:rPr>
              <a:t> and one portal to view and update.</a:t>
            </a:r>
          </a:p>
        </p:txBody>
      </p:sp>
      <p:sp>
        <p:nvSpPr>
          <p:cNvPr id="15" name="Rectangle 14"/>
          <p:cNvSpPr/>
          <p:nvPr/>
        </p:nvSpPr>
        <p:spPr>
          <a:xfrm>
            <a:off x="3257811" y="4442086"/>
            <a:ext cx="27779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Simple </a:t>
            </a:r>
            <a:r>
              <a:rPr lang="en-US" sz="1765" kern="0" dirty="0" smtClean="0">
                <a:solidFill>
                  <a:srgbClr val="FFFFFF"/>
                </a:solidFill>
                <a:ea typeface="Segoe UI" pitchFamily="34" charset="0"/>
                <a:cs typeface="Segoe UI" pitchFamily="34" charset="0"/>
              </a:rPr>
              <a:t>drag, drop, </a:t>
            </a:r>
            <a:r>
              <a:rPr lang="en-US" sz="1765" kern="0" dirty="0">
                <a:solidFill>
                  <a:srgbClr val="FFFFFF"/>
                </a:solidFill>
                <a:ea typeface="Segoe UI" pitchFamily="34" charset="0"/>
                <a:cs typeface="Segoe UI" pitchFamily="34" charset="0"/>
              </a:rPr>
              <a:t>and connect interface for Data Science. No need for programming for common tasks. </a:t>
            </a:r>
          </a:p>
        </p:txBody>
      </p:sp>
      <p:sp>
        <p:nvSpPr>
          <p:cNvPr id="16" name="Rectangle 15"/>
          <p:cNvSpPr/>
          <p:nvPr/>
        </p:nvSpPr>
        <p:spPr>
          <a:xfrm>
            <a:off x="6036729" y="4442086"/>
            <a:ext cx="2607782" cy="1448287"/>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Built-in collection of best of breed algorithms. Support for R and popular CRAN packages.</a:t>
            </a:r>
          </a:p>
        </p:txBody>
      </p:sp>
      <p:sp>
        <p:nvSpPr>
          <p:cNvPr id="17" name="Rectangle 16"/>
          <p:cNvSpPr/>
          <p:nvPr/>
        </p:nvSpPr>
        <p:spPr>
          <a:xfrm>
            <a:off x="8816581" y="4442087"/>
            <a:ext cx="2607782" cy="1176733"/>
          </a:xfrm>
          <a:prstGeom prst="rect">
            <a:avLst/>
          </a:prstGeom>
        </p:spPr>
        <p:txBody>
          <a:bodyPr wrap="square" lIns="179285">
            <a:spAutoFit/>
          </a:bodyPr>
          <a:lstStyle/>
          <a:p>
            <a:pPr defTabSz="914102" fontAlgn="base">
              <a:spcBef>
                <a:spcPts val="588"/>
              </a:spcBef>
              <a:spcAft>
                <a:spcPct val="0"/>
              </a:spcAft>
            </a:pPr>
            <a:r>
              <a:rPr lang="en-US" sz="1765" kern="0" dirty="0">
                <a:solidFill>
                  <a:srgbClr val="FFFFFF"/>
                </a:solidFill>
                <a:ea typeface="Segoe UI" pitchFamily="34" charset="0"/>
                <a:cs typeface="Segoe UI" pitchFamily="34" charset="0"/>
              </a:rPr>
              <a:t>Operationalize models with a single click. Monetize in Machine Learning Marketplace.</a:t>
            </a:r>
          </a:p>
        </p:txBody>
      </p:sp>
    </p:spTree>
    <p:extLst>
      <p:ext uri="{BB962C8B-B14F-4D97-AF65-F5344CB8AC3E}">
        <p14:creationId xmlns:p14="http://schemas.microsoft.com/office/powerpoint/2010/main" val="9420821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22131416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Studio</a:t>
            </a:r>
            <a:endParaRPr lang="en-US" dirty="0"/>
          </a:p>
        </p:txBody>
      </p:sp>
      <p:sp>
        <p:nvSpPr>
          <p:cNvPr id="3" name="Content Placeholder 2"/>
          <p:cNvSpPr>
            <a:spLocks noGrp="1"/>
          </p:cNvSpPr>
          <p:nvPr>
            <p:ph idx="1"/>
          </p:nvPr>
        </p:nvSpPr>
        <p:spPr>
          <a:xfrm>
            <a:off x="519247" y="1447800"/>
            <a:ext cx="5725435" cy="4984570"/>
          </a:xfrm>
        </p:spPr>
        <p:txBody>
          <a:bodyPr/>
          <a:lstStyle/>
          <a:p>
            <a:r>
              <a:rPr lang="en-US" dirty="0" smtClean="0"/>
              <a:t>Visual editor </a:t>
            </a:r>
            <a:r>
              <a:rPr lang="en-US" dirty="0"/>
              <a:t>for composing, </a:t>
            </a:r>
            <a:r>
              <a:rPr lang="en-US" dirty="0" smtClean="0"/>
              <a:t>testing, </a:t>
            </a:r>
            <a:r>
              <a:rPr lang="en-US" dirty="0"/>
              <a:t>and deploying </a:t>
            </a:r>
            <a:r>
              <a:rPr lang="en-US" dirty="0" smtClean="0"/>
              <a:t>ML </a:t>
            </a:r>
            <a:r>
              <a:rPr lang="en-US" dirty="0"/>
              <a:t>models</a:t>
            </a:r>
          </a:p>
          <a:p>
            <a:pPr lvl="1"/>
            <a:r>
              <a:rPr lang="en-US" dirty="0"/>
              <a:t>H</a:t>
            </a:r>
            <a:r>
              <a:rPr lang="en-US" dirty="0" smtClean="0"/>
              <a:t>undreds </a:t>
            </a:r>
            <a:r>
              <a:rPr lang="en-US" dirty="0"/>
              <a:t>of modules</a:t>
            </a:r>
          </a:p>
          <a:p>
            <a:pPr lvl="1"/>
            <a:r>
              <a:rPr lang="en-US" dirty="0" smtClean="0"/>
              <a:t>25 algorithms </a:t>
            </a:r>
            <a:r>
              <a:rPr lang="en-US" dirty="0"/>
              <a:t>for classification, regression, and more</a:t>
            </a:r>
          </a:p>
          <a:p>
            <a:pPr lvl="1"/>
            <a:r>
              <a:rPr lang="en-US" dirty="0"/>
              <a:t>Supports text input, CSV, TSV, OData, </a:t>
            </a:r>
            <a:r>
              <a:rPr lang="en-US" dirty="0" err="1"/>
              <a:t>RData</a:t>
            </a:r>
            <a:r>
              <a:rPr lang="en-US" dirty="0"/>
              <a:t>, ZIP, and more</a:t>
            </a:r>
          </a:p>
          <a:p>
            <a:pPr lvl="1"/>
            <a:r>
              <a:rPr lang="en-US" dirty="0" smtClean="0"/>
              <a:t>Supports </a:t>
            </a:r>
            <a:r>
              <a:rPr lang="en-US" dirty="0"/>
              <a:t>R and Python</a:t>
            </a:r>
          </a:p>
          <a:p>
            <a:r>
              <a:rPr lang="en-US" dirty="0"/>
              <a:t>Machine learning for the masses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455" y="1447800"/>
            <a:ext cx="4918842" cy="4296104"/>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67914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a:t>
            </a:r>
            <a:endParaRPr lang="en-US" dirty="0"/>
          </a:p>
        </p:txBody>
      </p:sp>
      <p:sp>
        <p:nvSpPr>
          <p:cNvPr id="4" name="TextBox 3"/>
          <p:cNvSpPr txBox="1"/>
          <p:nvPr/>
        </p:nvSpPr>
        <p:spPr>
          <a:xfrm>
            <a:off x="1156447" y="5755340"/>
            <a:ext cx="4163769"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pic>
        <p:nvPicPr>
          <p:cNvPr id="5" name="Picture 4"/>
          <p:cNvPicPr>
            <a:picLocks noChangeAspect="1"/>
          </p:cNvPicPr>
          <p:nvPr/>
        </p:nvPicPr>
        <p:blipFill>
          <a:blip r:embed="rId2"/>
          <a:stretch>
            <a:fillRect/>
          </a:stretch>
        </p:blipFill>
        <p:spPr>
          <a:xfrm>
            <a:off x="990600" y="1176337"/>
            <a:ext cx="10210800" cy="4505325"/>
          </a:xfrm>
          <a:prstGeom prst="rect">
            <a:avLst/>
          </a:prstGeom>
        </p:spPr>
      </p:pic>
    </p:spTree>
    <p:extLst>
      <p:ext uri="{BB962C8B-B14F-4D97-AF65-F5344CB8AC3E}">
        <p14:creationId xmlns:p14="http://schemas.microsoft.com/office/powerpoint/2010/main" val="81626981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ML Algorithms</a:t>
            </a:r>
            <a:endParaRPr lang="en-US" dirty="0"/>
          </a:p>
        </p:txBody>
      </p:sp>
      <p:pic>
        <p:nvPicPr>
          <p:cNvPr id="11" name="Picture 10"/>
          <p:cNvPicPr>
            <a:picLocks noChangeAspect="1"/>
          </p:cNvPicPr>
          <p:nvPr/>
        </p:nvPicPr>
        <p:blipFill rotWithShape="1">
          <a:blip r:embed="rId3"/>
          <a:srcRect b="8857"/>
          <a:stretch/>
        </p:blipFill>
        <p:spPr>
          <a:xfrm>
            <a:off x="9063981" y="1207727"/>
            <a:ext cx="2570436" cy="379476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4"/>
          <a:srcRect b="14976"/>
          <a:stretch/>
        </p:blipFill>
        <p:spPr>
          <a:xfrm>
            <a:off x="519250" y="1207727"/>
            <a:ext cx="2570436" cy="210312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3360613" y="1207727"/>
            <a:ext cx="2574598" cy="5373411"/>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stretch>
            <a:fillRect/>
          </a:stretch>
        </p:blipFill>
        <p:spPr>
          <a:xfrm>
            <a:off x="6206139" y="1207727"/>
            <a:ext cx="2586914" cy="1814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16565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677</TotalTime>
  <Words>1020</Words>
  <Application>Microsoft Office PowerPoint</Application>
  <PresentationFormat>Widescreen</PresentationFormat>
  <Paragraphs>66</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Segoe UI</vt:lpstr>
      <vt:lpstr>Segoe UI Light</vt:lpstr>
      <vt:lpstr>Segoe UI Semibold</vt:lpstr>
      <vt:lpstr>Wingdings</vt:lpstr>
      <vt:lpstr>1_MS1444_Windows Azure Template 16x9_r08a</vt:lpstr>
      <vt:lpstr>Azure Machine Learning</vt:lpstr>
      <vt:lpstr>What is Machine Learning?</vt:lpstr>
      <vt:lpstr>Machine Learning in Action</vt:lpstr>
      <vt:lpstr>Microsoft Machine Learning History</vt:lpstr>
      <vt:lpstr>Azure Machine Learning</vt:lpstr>
      <vt:lpstr>PowerPoint Presentation</vt:lpstr>
      <vt:lpstr>Azure Machine Learning Studio</vt:lpstr>
      <vt:lpstr>Machine Learning Process</vt:lpstr>
      <vt:lpstr>Azure ML Algorithms</vt:lpstr>
      <vt:lpstr>http://aka.ms/MLCheatSheet</vt:lpstr>
      <vt:lpstr>Deploying as a Web Service</vt:lpstr>
      <vt:lpstr>Free e-Book</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John Robbins</dc:creator>
  <cp:lastModifiedBy>Jeff Prosise</cp:lastModifiedBy>
  <cp:revision>61</cp:revision>
  <dcterms:created xsi:type="dcterms:W3CDTF">2015-09-13T23:36:54Z</dcterms:created>
  <dcterms:modified xsi:type="dcterms:W3CDTF">2017-05-11T00:03:59Z</dcterms:modified>
</cp:coreProperties>
</file>