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0"/>
  </p:notesMasterIdLst>
  <p:sldIdLst>
    <p:sldId id="256" r:id="rId2"/>
    <p:sldId id="259" r:id="rId3"/>
    <p:sldId id="270" r:id="rId4"/>
    <p:sldId id="266" r:id="rId5"/>
    <p:sldId id="267" r:id="rId6"/>
    <p:sldId id="268"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0" autoAdjust="0"/>
    <p:restoredTop sz="87085" autoAdjust="0"/>
  </p:normalViewPr>
  <p:slideViewPr>
    <p:cSldViewPr snapToGrid="0">
      <p:cViewPr varScale="1">
        <p:scale>
          <a:sx n="91" d="100"/>
          <a:sy n="91" d="100"/>
        </p:scale>
        <p:origin x="102" y="8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all VM sizes are available in all data centers. For the latest pricing information and availability, see https://azure.microsoft.com/en-us/pricing/details/virtual-machines.</a:t>
            </a:r>
          </a:p>
        </p:txBody>
      </p:sp>
      <p:sp>
        <p:nvSpPr>
          <p:cNvPr id="4" name="Slide Number Placeholder 3"/>
          <p:cNvSpPr>
            <a:spLocks noGrp="1"/>
          </p:cNvSpPr>
          <p:nvPr>
            <p:ph type="sldNum" sz="quarter" idx="10"/>
          </p:nvPr>
        </p:nvSpPr>
        <p:spPr/>
        <p:txBody>
          <a:bodyPr/>
          <a:lstStyle/>
          <a:p>
            <a:fld id="{BC60BE34-BC89-4C98-A56B-79B7A098D024}" type="slidenum">
              <a:rPr lang="en-US" smtClean="0"/>
              <a:t>3</a:t>
            </a:fld>
            <a:endParaRPr lang="en-US"/>
          </a:p>
        </p:txBody>
      </p:sp>
    </p:spTree>
    <p:extLst>
      <p:ext uri="{BB962C8B-B14F-4D97-AF65-F5344CB8AC3E}">
        <p14:creationId xmlns:p14="http://schemas.microsoft.com/office/powerpoint/2010/main" val="30316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three templates pictured here are just a few of the many dozens of templates currently available.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2402288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 Linux Utility for Resource Management (SLURM), also known as the SLURM Workload Manager, is a free and open-source job scheduler for Linux that excels at distributing heavy computing workloads across clusters of machines and processors. It is used on more than half of the world's supercomputers and High-Performance Computing (HPC) clusters, and it enjoys widespread use in the research community for jobs that require significant CPU resources.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1020586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2036639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bit.ly/a4r-batc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it.ly/a4r-ar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it.ly/a4r-quickstart" TargetMode="External"/><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bit.ly/a4r-github"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bit.ly/a4r-slur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49" y="2234114"/>
            <a:ext cx="11045221" cy="1359196"/>
          </a:xfrm>
        </p:spPr>
        <p:txBody>
          <a:bodyPr/>
          <a:lstStyle/>
          <a:p>
            <a:r>
              <a:rPr lang="en-US" dirty="0" smtClean="0"/>
              <a:t>High-Performance Computing (HPC) in Azure</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p>
        </p:txBody>
      </p:sp>
    </p:spTree>
    <p:extLst>
      <p:ext uri="{BB962C8B-B14F-4D97-AF65-F5344CB8AC3E}">
        <p14:creationId xmlns:p14="http://schemas.microsoft.com/office/powerpoint/2010/main" val="8315970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HPC in Azure</a:t>
            </a:r>
            <a:endParaRPr lang="en-US" dirty="0"/>
          </a:p>
        </p:txBody>
      </p:sp>
      <p:sp>
        <p:nvSpPr>
          <p:cNvPr id="3" name="Content Placeholder 2"/>
          <p:cNvSpPr>
            <a:spLocks noGrp="1"/>
          </p:cNvSpPr>
          <p:nvPr>
            <p:ph idx="1"/>
          </p:nvPr>
        </p:nvSpPr>
        <p:spPr>
          <a:xfrm>
            <a:off x="519248" y="1447800"/>
            <a:ext cx="11151916" cy="4947765"/>
          </a:xfrm>
        </p:spPr>
        <p:txBody>
          <a:bodyPr/>
          <a:lstStyle/>
          <a:p>
            <a:r>
              <a:rPr lang="en-US" dirty="0" smtClean="0"/>
              <a:t>Run massively parallel compute jobs in the cloud</a:t>
            </a:r>
          </a:p>
          <a:p>
            <a:pPr lvl="1"/>
            <a:r>
              <a:rPr lang="en-US" dirty="0" smtClean="0"/>
              <a:t>Photorealistic 3D rendering</a:t>
            </a:r>
          </a:p>
          <a:p>
            <a:pPr lvl="1"/>
            <a:r>
              <a:rPr lang="en-US" dirty="0" smtClean="0"/>
              <a:t>Brute force </a:t>
            </a:r>
            <a:r>
              <a:rPr lang="en-US" dirty="0" err="1" smtClean="0"/>
              <a:t>cryptographical</a:t>
            </a:r>
            <a:r>
              <a:rPr lang="en-US" dirty="0" smtClean="0"/>
              <a:t> analysis</a:t>
            </a:r>
          </a:p>
          <a:p>
            <a:pPr lvl="1"/>
            <a:r>
              <a:rPr lang="en-US" dirty="0" smtClean="0"/>
              <a:t>Engineering design and simulation</a:t>
            </a:r>
          </a:p>
          <a:p>
            <a:pPr lvl="1"/>
            <a:r>
              <a:rPr lang="en-US" dirty="0" smtClean="0"/>
              <a:t>Financial risk modeling, genomics research, and more</a:t>
            </a:r>
          </a:p>
          <a:p>
            <a:r>
              <a:rPr lang="en-US" dirty="0" smtClean="0"/>
              <a:t>Deploy an HPC cluster in minutes and scale as needed</a:t>
            </a:r>
          </a:p>
          <a:p>
            <a:r>
              <a:rPr lang="en-US" dirty="0" smtClean="0"/>
              <a:t>Automate deployments with deployment templates</a:t>
            </a:r>
          </a:p>
          <a:p>
            <a:r>
              <a:rPr lang="en-US" dirty="0" smtClean="0"/>
              <a:t>Combine with Azure Batch for batch scheduling and </a:t>
            </a:r>
            <a:r>
              <a:rPr lang="en-US" dirty="0"/>
              <a:t>compute management (</a:t>
            </a:r>
            <a:r>
              <a:rPr lang="en-US" dirty="0">
                <a:hlinkClick r:id="rId2"/>
              </a:rPr>
              <a:t>http://</a:t>
            </a:r>
            <a:r>
              <a:rPr lang="en-US" dirty="0" smtClean="0">
                <a:hlinkClick r:id="rId2"/>
              </a:rPr>
              <a:t>bit.ly/a4r-batch</a:t>
            </a:r>
            <a:r>
              <a:rPr lang="en-US" dirty="0" smtClean="0"/>
              <a:t>)</a:t>
            </a:r>
          </a:p>
          <a:p>
            <a:endParaRPr lang="en-US" dirty="0"/>
          </a:p>
        </p:txBody>
      </p:sp>
    </p:spTree>
    <p:extLst>
      <p:ext uri="{BB962C8B-B14F-4D97-AF65-F5344CB8AC3E}">
        <p14:creationId xmlns:p14="http://schemas.microsoft.com/office/powerpoint/2010/main" val="55430664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Virtual-Machine Sizes</a:t>
            </a:r>
            <a:endParaRPr lang="en-US" dirty="0"/>
          </a:p>
        </p:txBody>
      </p:sp>
      <p:cxnSp>
        <p:nvCxnSpPr>
          <p:cNvPr id="6" name="Straight Connector 5"/>
          <p:cNvCxnSpPr/>
          <p:nvPr/>
        </p:nvCxnSpPr>
        <p:spPr>
          <a:xfrm flipH="1">
            <a:off x="8121434" y="1744717"/>
            <a:ext cx="8349" cy="5111904"/>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4049092" y="1744717"/>
            <a:ext cx="8349" cy="5111904"/>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1744717"/>
            <a:ext cx="4057441" cy="676980"/>
          </a:xfrm>
          <a:prstGeom prst="rect">
            <a:avLst/>
          </a:prstGeom>
        </p:spPr>
        <p:txBody>
          <a:bodyPr wrap="square" anchor="b">
            <a:spAutoFit/>
          </a:bodyPr>
          <a:lstStyle/>
          <a:p>
            <a:pPr algn="ctr">
              <a:lnSpc>
                <a:spcPct val="95000"/>
              </a:lnSpc>
              <a:buSzPct val="90000"/>
            </a:pPr>
            <a:r>
              <a:rPr lang="en-US" sz="3999" spc="-200" dirty="0" smtClean="0">
                <a:solidFill>
                  <a:srgbClr val="00B0F0"/>
                </a:solidFill>
                <a:latin typeface="Segoe UI Light" panose="020B0502040204020203" pitchFamily="34" charset="0"/>
                <a:cs typeface="Segoe UI Light" panose="020B0502040204020203" pitchFamily="34" charset="0"/>
              </a:rPr>
              <a:t>A-Series</a:t>
            </a:r>
            <a:endParaRPr lang="en-US" sz="4799" spc="-294" dirty="0">
              <a:solidFill>
                <a:srgbClr val="00B0F0"/>
              </a:solidFill>
              <a:latin typeface="Segoe UI Light" panose="020B0502040204020203" pitchFamily="34" charset="0"/>
              <a:cs typeface="Segoe UI Light" panose="020B0502040204020203" pitchFamily="34" charset="0"/>
            </a:endParaRPr>
          </a:p>
        </p:txBody>
      </p:sp>
      <p:sp>
        <p:nvSpPr>
          <p:cNvPr id="10" name="Rectangle 9"/>
          <p:cNvSpPr/>
          <p:nvPr/>
        </p:nvSpPr>
        <p:spPr>
          <a:xfrm>
            <a:off x="8129783" y="1744717"/>
            <a:ext cx="4062217" cy="676980"/>
          </a:xfrm>
          <a:prstGeom prst="rect">
            <a:avLst/>
          </a:prstGeom>
        </p:spPr>
        <p:txBody>
          <a:bodyPr wrap="square" anchor="b">
            <a:spAutoFit/>
          </a:bodyPr>
          <a:lstStyle/>
          <a:p>
            <a:pPr algn="ctr">
              <a:lnSpc>
                <a:spcPct val="95000"/>
              </a:lnSpc>
              <a:buSzPct val="90000"/>
            </a:pPr>
            <a:r>
              <a:rPr lang="en-US" sz="3999" spc="-200" dirty="0" smtClean="0">
                <a:solidFill>
                  <a:srgbClr val="00B0F0"/>
                </a:solidFill>
                <a:latin typeface="Segoe UI Light" panose="020B0502040204020203" pitchFamily="34" charset="0"/>
                <a:cs typeface="Segoe UI Light" panose="020B0502040204020203" pitchFamily="34" charset="0"/>
              </a:rPr>
              <a:t>G/GS-Series</a:t>
            </a:r>
            <a:endParaRPr lang="en-US" sz="4799" spc="-294" dirty="0">
              <a:solidFill>
                <a:srgbClr val="00B0F0"/>
              </a:solidFill>
              <a:latin typeface="Segoe UI Light" panose="020B0502040204020203" pitchFamily="34" charset="0"/>
              <a:cs typeface="Segoe UI Light" panose="020B0502040204020203" pitchFamily="34" charset="0"/>
            </a:endParaRPr>
          </a:p>
        </p:txBody>
      </p:sp>
      <p:sp>
        <p:nvSpPr>
          <p:cNvPr id="22" name="Rectangle 21"/>
          <p:cNvSpPr/>
          <p:nvPr/>
        </p:nvSpPr>
        <p:spPr>
          <a:xfrm>
            <a:off x="4049092" y="1744717"/>
            <a:ext cx="4057441" cy="676980"/>
          </a:xfrm>
          <a:prstGeom prst="rect">
            <a:avLst/>
          </a:prstGeom>
        </p:spPr>
        <p:txBody>
          <a:bodyPr wrap="square" anchor="b">
            <a:spAutoFit/>
          </a:bodyPr>
          <a:lstStyle/>
          <a:p>
            <a:pPr algn="ctr">
              <a:lnSpc>
                <a:spcPct val="95000"/>
              </a:lnSpc>
              <a:buSzPct val="90000"/>
            </a:pPr>
            <a:r>
              <a:rPr lang="en-US" sz="3999" spc="-200" dirty="0" smtClean="0">
                <a:solidFill>
                  <a:srgbClr val="00B0F0"/>
                </a:solidFill>
                <a:latin typeface="Segoe UI Light" panose="020B0502040204020203" pitchFamily="34" charset="0"/>
                <a:cs typeface="Segoe UI Light" panose="020B0502040204020203" pitchFamily="34" charset="0"/>
              </a:rPr>
              <a:t>D/DS/Dv2-Series</a:t>
            </a:r>
            <a:endParaRPr lang="en-US" sz="4799" spc="-294" dirty="0">
              <a:solidFill>
                <a:srgbClr val="00B0F0"/>
              </a:solidFill>
              <a:latin typeface="Segoe UI Light" panose="020B0502040204020203" pitchFamily="34" charset="0"/>
              <a:cs typeface="Segoe UI Light" panose="020B0502040204020203" pitchFamily="34" charset="0"/>
            </a:endParaRPr>
          </a:p>
        </p:txBody>
      </p:sp>
      <p:sp>
        <p:nvSpPr>
          <p:cNvPr id="20" name="Rectangle 19"/>
          <p:cNvSpPr/>
          <p:nvPr/>
        </p:nvSpPr>
        <p:spPr>
          <a:xfrm>
            <a:off x="346841" y="2527349"/>
            <a:ext cx="3710600" cy="1144929"/>
          </a:xfrm>
          <a:prstGeom prst="rect">
            <a:avLst/>
          </a:prstGeom>
        </p:spPr>
        <p:txBody>
          <a:bodyPr wrap="square" anchor="b">
            <a:spAutoFit/>
          </a:bodyPr>
          <a:lstStyle/>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A8-A11 for  HPC</a:t>
            </a:r>
          </a:p>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Up to 16 data disks (1 TB each)</a:t>
            </a:r>
          </a:p>
        </p:txBody>
      </p:sp>
      <p:sp>
        <p:nvSpPr>
          <p:cNvPr id="38" name="Rectangle 37"/>
          <p:cNvSpPr/>
          <p:nvPr/>
        </p:nvSpPr>
        <p:spPr bwMode="auto">
          <a:xfrm>
            <a:off x="429540" y="5329293"/>
            <a:ext cx="710005"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A8</a:t>
            </a:r>
          </a:p>
        </p:txBody>
      </p:sp>
      <p:sp>
        <p:nvSpPr>
          <p:cNvPr id="39" name="Rectangle 38"/>
          <p:cNvSpPr/>
          <p:nvPr/>
        </p:nvSpPr>
        <p:spPr bwMode="auto">
          <a:xfrm>
            <a:off x="1246348" y="5329293"/>
            <a:ext cx="710005"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A9</a:t>
            </a:r>
          </a:p>
        </p:txBody>
      </p:sp>
      <p:sp>
        <p:nvSpPr>
          <p:cNvPr id="40" name="Rectangle 39"/>
          <p:cNvSpPr/>
          <p:nvPr/>
        </p:nvSpPr>
        <p:spPr bwMode="auto">
          <a:xfrm>
            <a:off x="2059987" y="5329293"/>
            <a:ext cx="710005"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A10</a:t>
            </a:r>
          </a:p>
        </p:txBody>
      </p:sp>
      <p:sp>
        <p:nvSpPr>
          <p:cNvPr id="41" name="Rectangle 40"/>
          <p:cNvSpPr/>
          <p:nvPr/>
        </p:nvSpPr>
        <p:spPr bwMode="auto">
          <a:xfrm>
            <a:off x="2873626" y="5329293"/>
            <a:ext cx="710005"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A11</a:t>
            </a:r>
          </a:p>
        </p:txBody>
      </p:sp>
      <p:sp>
        <p:nvSpPr>
          <p:cNvPr id="42" name="Rectangle 41"/>
          <p:cNvSpPr/>
          <p:nvPr/>
        </p:nvSpPr>
        <p:spPr>
          <a:xfrm>
            <a:off x="4235669" y="2527349"/>
            <a:ext cx="3870863" cy="1495794"/>
          </a:xfrm>
          <a:prstGeom prst="rect">
            <a:avLst/>
          </a:prstGeom>
        </p:spPr>
        <p:txBody>
          <a:bodyPr wrap="square" anchor="b">
            <a:spAutoFit/>
          </a:bodyPr>
          <a:lstStyle/>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Up to 100% faster than A-series</a:t>
            </a:r>
          </a:p>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Up to 32 data disks (1 TB each)</a:t>
            </a:r>
          </a:p>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Solid-state drives</a:t>
            </a:r>
          </a:p>
        </p:txBody>
      </p:sp>
      <p:sp>
        <p:nvSpPr>
          <p:cNvPr id="43" name="Rectangle 42"/>
          <p:cNvSpPr/>
          <p:nvPr/>
        </p:nvSpPr>
        <p:spPr>
          <a:xfrm>
            <a:off x="8321137" y="2527349"/>
            <a:ext cx="3870863" cy="1495794"/>
          </a:xfrm>
          <a:prstGeom prst="rect">
            <a:avLst/>
          </a:prstGeom>
        </p:spPr>
        <p:txBody>
          <a:bodyPr wrap="square" anchor="b">
            <a:spAutoFit/>
          </a:bodyPr>
          <a:lstStyle/>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35% faster than D-series</a:t>
            </a:r>
          </a:p>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Up to 448 GB RAM and 32 cores</a:t>
            </a:r>
          </a:p>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Up to 64 data disks (1 TB each)</a:t>
            </a:r>
          </a:p>
          <a:p>
            <a:pPr>
              <a:lnSpc>
                <a:spcPct val="95000"/>
              </a:lnSpc>
              <a:buSzPct val="90000"/>
            </a:pPr>
            <a:r>
              <a:rPr lang="en-US" sz="2400" spc="-200" dirty="0" smtClean="0">
                <a:solidFill>
                  <a:srgbClr val="00B0F0"/>
                </a:solidFill>
                <a:latin typeface="Segoe UI Light" panose="020B0502040204020203" pitchFamily="34" charset="0"/>
                <a:cs typeface="Segoe UI Light" panose="020B0502040204020203" pitchFamily="34" charset="0"/>
              </a:rPr>
              <a:t>Solid-state drives</a:t>
            </a:r>
          </a:p>
        </p:txBody>
      </p:sp>
      <p:sp>
        <p:nvSpPr>
          <p:cNvPr id="44" name="Rectangle 43"/>
          <p:cNvSpPr/>
          <p:nvPr/>
        </p:nvSpPr>
        <p:spPr bwMode="auto">
          <a:xfrm>
            <a:off x="4374998" y="4255237"/>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a:t>
            </a:r>
          </a:p>
        </p:txBody>
      </p:sp>
      <p:sp>
        <p:nvSpPr>
          <p:cNvPr id="45" name="Rectangle 44"/>
          <p:cNvSpPr/>
          <p:nvPr/>
        </p:nvSpPr>
        <p:spPr bwMode="auto">
          <a:xfrm>
            <a:off x="5191806" y="4255237"/>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D2</a:t>
            </a:r>
          </a:p>
        </p:txBody>
      </p:sp>
      <p:sp>
        <p:nvSpPr>
          <p:cNvPr id="46" name="Rectangle 45"/>
          <p:cNvSpPr/>
          <p:nvPr/>
        </p:nvSpPr>
        <p:spPr bwMode="auto">
          <a:xfrm>
            <a:off x="6005445" y="4255237"/>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D3</a:t>
            </a:r>
          </a:p>
        </p:txBody>
      </p:sp>
      <p:sp>
        <p:nvSpPr>
          <p:cNvPr id="47" name="Rectangle 46"/>
          <p:cNvSpPr/>
          <p:nvPr/>
        </p:nvSpPr>
        <p:spPr bwMode="auto">
          <a:xfrm>
            <a:off x="6819084" y="4255237"/>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D4</a:t>
            </a:r>
          </a:p>
        </p:txBody>
      </p:sp>
      <p:sp>
        <p:nvSpPr>
          <p:cNvPr id="48" name="Rectangle 47"/>
          <p:cNvSpPr/>
          <p:nvPr/>
        </p:nvSpPr>
        <p:spPr bwMode="auto">
          <a:xfrm>
            <a:off x="4374998" y="4801775"/>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D11</a:t>
            </a:r>
          </a:p>
        </p:txBody>
      </p:sp>
      <p:sp>
        <p:nvSpPr>
          <p:cNvPr id="49" name="Rectangle 48"/>
          <p:cNvSpPr/>
          <p:nvPr/>
        </p:nvSpPr>
        <p:spPr bwMode="auto">
          <a:xfrm>
            <a:off x="5191806" y="4801775"/>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D12</a:t>
            </a:r>
          </a:p>
        </p:txBody>
      </p:sp>
      <p:sp>
        <p:nvSpPr>
          <p:cNvPr id="50" name="Rectangle 49"/>
          <p:cNvSpPr/>
          <p:nvPr/>
        </p:nvSpPr>
        <p:spPr bwMode="auto">
          <a:xfrm>
            <a:off x="6005445" y="4801775"/>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D13</a:t>
            </a:r>
          </a:p>
        </p:txBody>
      </p:sp>
      <p:sp>
        <p:nvSpPr>
          <p:cNvPr id="51" name="Rectangle 50"/>
          <p:cNvSpPr/>
          <p:nvPr/>
        </p:nvSpPr>
        <p:spPr bwMode="auto">
          <a:xfrm>
            <a:off x="6819084" y="4801775"/>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D14</a:t>
            </a:r>
          </a:p>
        </p:txBody>
      </p:sp>
      <p:sp>
        <p:nvSpPr>
          <p:cNvPr id="60" name="Rectangle 59"/>
          <p:cNvSpPr/>
          <p:nvPr/>
        </p:nvSpPr>
        <p:spPr bwMode="auto">
          <a:xfrm>
            <a:off x="8438991" y="4255237"/>
            <a:ext cx="710005"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1</a:t>
            </a:r>
          </a:p>
        </p:txBody>
      </p:sp>
      <p:sp>
        <p:nvSpPr>
          <p:cNvPr id="61" name="Rectangle 60"/>
          <p:cNvSpPr/>
          <p:nvPr/>
        </p:nvSpPr>
        <p:spPr bwMode="auto">
          <a:xfrm>
            <a:off x="9255799" y="4255237"/>
            <a:ext cx="710005"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2</a:t>
            </a:r>
          </a:p>
        </p:txBody>
      </p:sp>
      <p:sp>
        <p:nvSpPr>
          <p:cNvPr id="62" name="Rectangle 61"/>
          <p:cNvSpPr/>
          <p:nvPr/>
        </p:nvSpPr>
        <p:spPr bwMode="auto">
          <a:xfrm>
            <a:off x="10069438" y="4255237"/>
            <a:ext cx="710005"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3</a:t>
            </a:r>
          </a:p>
        </p:txBody>
      </p:sp>
      <p:sp>
        <p:nvSpPr>
          <p:cNvPr id="63" name="Rectangle 62"/>
          <p:cNvSpPr/>
          <p:nvPr/>
        </p:nvSpPr>
        <p:spPr bwMode="auto">
          <a:xfrm>
            <a:off x="10883077" y="4255237"/>
            <a:ext cx="710005"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4</a:t>
            </a:r>
          </a:p>
        </p:txBody>
      </p:sp>
      <p:sp>
        <p:nvSpPr>
          <p:cNvPr id="64" name="Rectangle 63"/>
          <p:cNvSpPr/>
          <p:nvPr/>
        </p:nvSpPr>
        <p:spPr bwMode="auto">
          <a:xfrm>
            <a:off x="8438991" y="4801775"/>
            <a:ext cx="710005"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G5</a:t>
            </a:r>
          </a:p>
        </p:txBody>
      </p:sp>
      <p:sp>
        <p:nvSpPr>
          <p:cNvPr id="68" name="Rectangle 67"/>
          <p:cNvSpPr/>
          <p:nvPr/>
        </p:nvSpPr>
        <p:spPr bwMode="auto">
          <a:xfrm>
            <a:off x="4374998" y="5348313"/>
            <a:ext cx="710005" cy="4303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D5v2</a:t>
            </a:r>
          </a:p>
        </p:txBody>
      </p:sp>
      <p:sp>
        <p:nvSpPr>
          <p:cNvPr id="32" name="Rectangle 31"/>
          <p:cNvSpPr/>
          <p:nvPr/>
        </p:nvSpPr>
        <p:spPr bwMode="auto">
          <a:xfrm>
            <a:off x="429540" y="4785773"/>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A4</a:t>
            </a:r>
          </a:p>
        </p:txBody>
      </p:sp>
      <p:sp>
        <p:nvSpPr>
          <p:cNvPr id="33" name="Rectangle 32"/>
          <p:cNvSpPr/>
          <p:nvPr/>
        </p:nvSpPr>
        <p:spPr bwMode="auto">
          <a:xfrm>
            <a:off x="1246348" y="4785773"/>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A5</a:t>
            </a:r>
          </a:p>
        </p:txBody>
      </p:sp>
      <p:sp>
        <p:nvSpPr>
          <p:cNvPr id="34" name="Rectangle 33"/>
          <p:cNvSpPr/>
          <p:nvPr/>
        </p:nvSpPr>
        <p:spPr bwMode="auto">
          <a:xfrm>
            <a:off x="2059987" y="4785773"/>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A6</a:t>
            </a:r>
          </a:p>
        </p:txBody>
      </p:sp>
      <p:sp>
        <p:nvSpPr>
          <p:cNvPr id="35" name="Rectangle 34"/>
          <p:cNvSpPr/>
          <p:nvPr/>
        </p:nvSpPr>
        <p:spPr bwMode="auto">
          <a:xfrm>
            <a:off x="2873626" y="4785773"/>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A7</a:t>
            </a:r>
          </a:p>
        </p:txBody>
      </p:sp>
      <p:sp>
        <p:nvSpPr>
          <p:cNvPr id="36" name="Rectangle 35"/>
          <p:cNvSpPr/>
          <p:nvPr/>
        </p:nvSpPr>
        <p:spPr bwMode="auto">
          <a:xfrm>
            <a:off x="429540" y="4242253"/>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accent2"/>
                </a:solidFill>
              </a:rPr>
              <a:t>A0</a:t>
            </a:r>
          </a:p>
        </p:txBody>
      </p:sp>
      <p:sp>
        <p:nvSpPr>
          <p:cNvPr id="37" name="Rectangle 36"/>
          <p:cNvSpPr/>
          <p:nvPr/>
        </p:nvSpPr>
        <p:spPr bwMode="auto">
          <a:xfrm>
            <a:off x="1246348" y="4242253"/>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A1</a:t>
            </a:r>
          </a:p>
        </p:txBody>
      </p:sp>
      <p:sp>
        <p:nvSpPr>
          <p:cNvPr id="52" name="Rectangle 51"/>
          <p:cNvSpPr/>
          <p:nvPr/>
        </p:nvSpPr>
        <p:spPr bwMode="auto">
          <a:xfrm>
            <a:off x="2059987" y="4242253"/>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A2</a:t>
            </a:r>
          </a:p>
        </p:txBody>
      </p:sp>
      <p:sp>
        <p:nvSpPr>
          <p:cNvPr id="53" name="Rectangle 52"/>
          <p:cNvSpPr/>
          <p:nvPr/>
        </p:nvSpPr>
        <p:spPr bwMode="auto">
          <a:xfrm>
            <a:off x="2873626" y="4242253"/>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A3</a:t>
            </a:r>
          </a:p>
        </p:txBody>
      </p:sp>
      <p:sp>
        <p:nvSpPr>
          <p:cNvPr id="5" name="TextBox 4"/>
          <p:cNvSpPr txBox="1"/>
          <p:nvPr/>
        </p:nvSpPr>
        <p:spPr>
          <a:xfrm>
            <a:off x="519249" y="953408"/>
            <a:ext cx="9845644"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chemeClr val="accent1"/>
                </a:solidFill>
                <a:latin typeface="Segoe UI Light" panose="020B0502040204020203" pitchFamily="34" charset="0"/>
                <a:cs typeface="Segoe UI Light" panose="020B0502040204020203" pitchFamily="34" charset="0"/>
              </a:rPr>
              <a:t>See http://bit.ly/a4r-vm-pricing for </a:t>
            </a:r>
            <a:r>
              <a:rPr lang="en-US" sz="3200" dirty="0" smtClean="0">
                <a:solidFill>
                  <a:schemeClr val="accent1"/>
                </a:solidFill>
                <a:latin typeface="Segoe UI Light" panose="020B0502040204020203" pitchFamily="34" charset="0"/>
                <a:cs typeface="Segoe UI Light" panose="020B0502040204020203" pitchFamily="34" charset="0"/>
              </a:rPr>
              <a:t>pricing and availability</a:t>
            </a:r>
            <a:endParaRPr lang="en-US" sz="3200" dirty="0">
              <a:solidFill>
                <a:schemeClr val="accent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4869095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Resource Manager</a:t>
            </a:r>
            <a:endParaRPr lang="en-US" dirty="0"/>
          </a:p>
        </p:txBody>
      </p:sp>
      <p:sp>
        <p:nvSpPr>
          <p:cNvPr id="3" name="Content Placeholder 2"/>
          <p:cNvSpPr>
            <a:spLocks noGrp="1"/>
          </p:cNvSpPr>
          <p:nvPr>
            <p:ph idx="1"/>
          </p:nvPr>
        </p:nvSpPr>
        <p:spPr>
          <a:xfrm>
            <a:off x="519248" y="1447800"/>
            <a:ext cx="11021111" cy="4639988"/>
          </a:xfrm>
        </p:spPr>
        <p:txBody>
          <a:bodyPr/>
          <a:lstStyle/>
          <a:p>
            <a:r>
              <a:rPr lang="en-US" dirty="0" smtClean="0"/>
              <a:t>Allows complex deployments to be performed declaratively via deployment templates</a:t>
            </a:r>
          </a:p>
          <a:p>
            <a:pPr lvl="1"/>
            <a:r>
              <a:rPr lang="en-US" dirty="0" smtClean="0"/>
              <a:t>Deployment templates specify all the resources — VMs, switches, storage accounts, etc. — to be provisioned</a:t>
            </a:r>
          </a:p>
          <a:p>
            <a:pPr lvl="1"/>
            <a:r>
              <a:rPr lang="en-US" dirty="0" smtClean="0"/>
              <a:t>Templates can include parameters that are filled in at runtime</a:t>
            </a:r>
          </a:p>
          <a:p>
            <a:pPr lvl="1"/>
            <a:r>
              <a:rPr lang="en-US" dirty="0"/>
              <a:t>Learn more at </a:t>
            </a:r>
            <a:r>
              <a:rPr lang="en-US" dirty="0" smtClean="0">
                <a:hlinkClick r:id="rId2"/>
              </a:rPr>
              <a:t>http://bit.ly/a4r-arm</a:t>
            </a:r>
            <a:endParaRPr lang="en-US" dirty="0" smtClean="0"/>
          </a:p>
          <a:p>
            <a:r>
              <a:rPr lang="en-US" dirty="0" smtClean="0"/>
              <a:t>Allows resources to be collated into resource groups</a:t>
            </a:r>
          </a:p>
          <a:p>
            <a:pPr lvl="1"/>
            <a:r>
              <a:rPr lang="en-US" dirty="0" smtClean="0"/>
              <a:t>Deploy, manage, monitor, and delete all resources at once rather than one resource at a time</a:t>
            </a:r>
            <a:endParaRPr lang="en-US" dirty="0"/>
          </a:p>
          <a:p>
            <a:endParaRPr lang="en-US" dirty="0"/>
          </a:p>
        </p:txBody>
      </p:sp>
    </p:spTree>
    <p:extLst>
      <p:ext uri="{BB962C8B-B14F-4D97-AF65-F5344CB8AC3E}">
        <p14:creationId xmlns:p14="http://schemas.microsoft.com/office/powerpoint/2010/main" val="7833651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Quickstart</a:t>
            </a:r>
            <a:r>
              <a:rPr lang="en-US" dirty="0" smtClean="0"/>
              <a:t> Templates</a:t>
            </a:r>
            <a:endParaRPr lang="en-US" dirty="0"/>
          </a:p>
        </p:txBody>
      </p:sp>
      <p:sp>
        <p:nvSpPr>
          <p:cNvPr id="3" name="Content Placeholder 2"/>
          <p:cNvSpPr>
            <a:spLocks noGrp="1"/>
          </p:cNvSpPr>
          <p:nvPr>
            <p:ph idx="1"/>
          </p:nvPr>
        </p:nvSpPr>
        <p:spPr>
          <a:xfrm>
            <a:off x="519248" y="1447800"/>
            <a:ext cx="11151916" cy="4233980"/>
          </a:xfrm>
        </p:spPr>
        <p:txBody>
          <a:bodyPr/>
          <a:lstStyle/>
          <a:p>
            <a:r>
              <a:rPr lang="en-US" dirty="0" smtClean="0"/>
              <a:t>Free, open-source templates built by the community</a:t>
            </a:r>
          </a:p>
          <a:p>
            <a:endParaRPr lang="en-US" dirty="0"/>
          </a:p>
          <a:p>
            <a:endParaRPr lang="en-US" dirty="0" smtClean="0"/>
          </a:p>
          <a:p>
            <a:endParaRPr lang="en-US" dirty="0"/>
          </a:p>
          <a:p>
            <a:endParaRPr lang="en-US" dirty="0" smtClean="0"/>
          </a:p>
          <a:p>
            <a:endParaRPr lang="en-US" dirty="0" smtClean="0"/>
          </a:p>
          <a:p>
            <a:r>
              <a:rPr lang="en-US" dirty="0" smtClean="0"/>
              <a:t>Find them on the Azure site </a:t>
            </a:r>
            <a:r>
              <a:rPr lang="en-US" dirty="0"/>
              <a:t>(</a:t>
            </a:r>
            <a:r>
              <a:rPr lang="en-US" dirty="0">
                <a:hlinkClick r:id="rId3"/>
              </a:rPr>
              <a:t>http://</a:t>
            </a:r>
            <a:r>
              <a:rPr lang="en-US" dirty="0" smtClean="0">
                <a:hlinkClick r:id="rId3"/>
              </a:rPr>
              <a:t>bit.ly/a4r-quickstart</a:t>
            </a:r>
            <a:r>
              <a:rPr lang="en-US" dirty="0" smtClean="0"/>
              <a:t>)</a:t>
            </a:r>
          </a:p>
          <a:p>
            <a:r>
              <a:rPr lang="en-US" dirty="0" smtClean="0"/>
              <a:t>Or browse them on </a:t>
            </a:r>
            <a:r>
              <a:rPr lang="en-US" dirty="0"/>
              <a:t>GitHub (</a:t>
            </a:r>
            <a:r>
              <a:rPr lang="en-US" dirty="0">
                <a:hlinkClick r:id="rId4"/>
              </a:rPr>
              <a:t>http://</a:t>
            </a:r>
            <a:r>
              <a:rPr lang="en-US" dirty="0" smtClean="0">
                <a:hlinkClick r:id="rId4"/>
              </a:rPr>
              <a:t>bit.ly/a4r-github</a:t>
            </a:r>
            <a:r>
              <a:rPr lang="en-US" dirty="0" smtClean="0"/>
              <a:t>)</a:t>
            </a:r>
          </a:p>
        </p:txBody>
      </p:sp>
      <p:pic>
        <p:nvPicPr>
          <p:cNvPr id="5" name="Picture 4"/>
          <p:cNvPicPr>
            <a:picLocks noChangeAspect="1"/>
          </p:cNvPicPr>
          <p:nvPr/>
        </p:nvPicPr>
        <p:blipFill>
          <a:blip r:embed="rId5"/>
          <a:stretch>
            <a:fillRect/>
          </a:stretch>
        </p:blipFill>
        <p:spPr>
          <a:xfrm>
            <a:off x="981075" y="2359572"/>
            <a:ext cx="2914650" cy="1666875"/>
          </a:xfrm>
          <a:prstGeom prst="rect">
            <a:avLst/>
          </a:prstGeom>
          <a:ln>
            <a:solidFill>
              <a:schemeClr val="accent2"/>
            </a:solidFill>
          </a:ln>
        </p:spPr>
      </p:pic>
      <p:pic>
        <p:nvPicPr>
          <p:cNvPr id="6" name="Picture 5"/>
          <p:cNvPicPr>
            <a:picLocks noChangeAspect="1"/>
          </p:cNvPicPr>
          <p:nvPr/>
        </p:nvPicPr>
        <p:blipFill>
          <a:blip r:embed="rId6"/>
          <a:stretch>
            <a:fillRect/>
          </a:stretch>
        </p:blipFill>
        <p:spPr>
          <a:xfrm>
            <a:off x="4564226" y="2359572"/>
            <a:ext cx="2924175" cy="1666875"/>
          </a:xfrm>
          <a:prstGeom prst="rect">
            <a:avLst/>
          </a:prstGeom>
          <a:ln>
            <a:solidFill>
              <a:schemeClr val="accent2"/>
            </a:solidFill>
          </a:ln>
        </p:spPr>
      </p:pic>
      <p:pic>
        <p:nvPicPr>
          <p:cNvPr id="7" name="Picture 6"/>
          <p:cNvPicPr>
            <a:picLocks noChangeAspect="1"/>
          </p:cNvPicPr>
          <p:nvPr/>
        </p:nvPicPr>
        <p:blipFill>
          <a:blip r:embed="rId7"/>
          <a:stretch>
            <a:fillRect/>
          </a:stretch>
        </p:blipFill>
        <p:spPr>
          <a:xfrm>
            <a:off x="8156903" y="2359572"/>
            <a:ext cx="2914650" cy="1666875"/>
          </a:xfrm>
          <a:prstGeom prst="rect">
            <a:avLst/>
          </a:prstGeom>
          <a:ln>
            <a:solidFill>
              <a:schemeClr val="accent2"/>
            </a:solidFill>
          </a:ln>
        </p:spPr>
      </p:pic>
    </p:spTree>
    <p:extLst>
      <p:ext uri="{BB962C8B-B14F-4D97-AF65-F5344CB8AC3E}">
        <p14:creationId xmlns:p14="http://schemas.microsoft.com/office/powerpoint/2010/main" val="25465862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SLURM Clusters</a:t>
            </a:r>
            <a:endParaRPr lang="en-US" dirty="0"/>
          </a:p>
        </p:txBody>
      </p:sp>
      <p:sp>
        <p:nvSpPr>
          <p:cNvPr id="3" name="Content Placeholder 2"/>
          <p:cNvSpPr>
            <a:spLocks noGrp="1"/>
          </p:cNvSpPr>
          <p:nvPr>
            <p:ph idx="1"/>
          </p:nvPr>
        </p:nvSpPr>
        <p:spPr>
          <a:xfrm>
            <a:off x="519248" y="1447800"/>
            <a:ext cx="11151916" cy="1427699"/>
          </a:xfrm>
        </p:spPr>
        <p:txBody>
          <a:bodyPr/>
          <a:lstStyle/>
          <a:p>
            <a:r>
              <a:rPr lang="en-US" dirty="0" smtClean="0"/>
              <a:t>Simple Linux Utility for Resource Management (SLURM)</a:t>
            </a:r>
          </a:p>
          <a:p>
            <a:r>
              <a:rPr lang="en-US" dirty="0" err="1" smtClean="0"/>
              <a:t>Quickstart</a:t>
            </a:r>
            <a:r>
              <a:rPr lang="en-US" dirty="0" smtClean="0"/>
              <a:t> </a:t>
            </a:r>
            <a:r>
              <a:rPr lang="en-US" dirty="0"/>
              <a:t>template at </a:t>
            </a:r>
            <a:r>
              <a:rPr lang="en-US" dirty="0">
                <a:hlinkClick r:id="rId3"/>
              </a:rPr>
              <a:t>http://</a:t>
            </a:r>
            <a:r>
              <a:rPr lang="en-US" dirty="0" smtClean="0">
                <a:hlinkClick r:id="rId3"/>
              </a:rPr>
              <a:t>bit.ly/a4r-slurm</a:t>
            </a:r>
            <a:r>
              <a:rPr lang="en-US" dirty="0" smtClean="0"/>
              <a:t> enables easy deployment of SLURM clusters of user-specified sizes</a:t>
            </a:r>
            <a:endParaRPr lang="en-US" dirty="0"/>
          </a:p>
        </p:txBody>
      </p:sp>
      <p:pic>
        <p:nvPicPr>
          <p:cNvPr id="4" name="Picture 3"/>
          <p:cNvPicPr>
            <a:picLocks noChangeAspect="1"/>
          </p:cNvPicPr>
          <p:nvPr/>
        </p:nvPicPr>
        <p:blipFill>
          <a:blip r:embed="rId4"/>
          <a:stretch>
            <a:fillRect/>
          </a:stretch>
        </p:blipFill>
        <p:spPr>
          <a:xfrm>
            <a:off x="3174205" y="3252206"/>
            <a:ext cx="5842001" cy="2769144"/>
          </a:xfrm>
          <a:prstGeom prst="rect">
            <a:avLst/>
          </a:prstGeom>
          <a:ln>
            <a:solidFill>
              <a:schemeClr val="bg1">
                <a:lumMod val="75000"/>
              </a:schemeClr>
            </a:solidFill>
          </a:ln>
          <a:effectLst/>
        </p:spPr>
      </p:pic>
    </p:spTree>
    <p:extLst>
      <p:ext uri="{BB962C8B-B14F-4D97-AF65-F5344CB8AC3E}">
        <p14:creationId xmlns:p14="http://schemas.microsoft.com/office/powerpoint/2010/main" val="21834805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SLURM Linux Cluster HOL.html</a:t>
            </a:r>
            <a:endParaRPr lang="en-US" dirty="0"/>
          </a:p>
        </p:txBody>
      </p:sp>
      <p:sp>
        <p:nvSpPr>
          <p:cNvPr id="4" name="Text Placeholder 3"/>
          <p:cNvSpPr>
            <a:spLocks noGrp="1"/>
          </p:cNvSpPr>
          <p:nvPr>
            <p:ph type="body" sz="quarter" idx="10"/>
          </p:nvPr>
        </p:nvSpPr>
        <p:spPr/>
        <p:txBody>
          <a:bodyPr>
            <a:normAutofit/>
          </a:bodyPr>
          <a:lstStyle/>
          <a:p>
            <a:r>
              <a:rPr lang="en-US" dirty="0"/>
              <a:t>Creating </a:t>
            </a:r>
            <a:r>
              <a:rPr lang="en-US" dirty="0" smtClean="0"/>
              <a:t>a </a:t>
            </a:r>
            <a:r>
              <a:rPr lang="en-US" dirty="0"/>
              <a:t>SLURM Linux Cluster</a:t>
            </a:r>
          </a:p>
        </p:txBody>
      </p:sp>
    </p:spTree>
    <p:extLst>
      <p:ext uri="{BB962C8B-B14F-4D97-AF65-F5344CB8AC3E}">
        <p14:creationId xmlns:p14="http://schemas.microsoft.com/office/powerpoint/2010/main" val="38871407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359783"/>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265</TotalTime>
  <Words>450</Words>
  <Application>Microsoft Office PowerPoint</Application>
  <PresentationFormat>Widescreen</PresentationFormat>
  <Paragraphs>82</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Segoe UI</vt:lpstr>
      <vt:lpstr>Segoe UI Light</vt:lpstr>
      <vt:lpstr>Segoe UI Semibold</vt:lpstr>
      <vt:lpstr>Wingdings</vt:lpstr>
      <vt:lpstr>1_MS1444_Windows Azure Template 16x9_r08a</vt:lpstr>
      <vt:lpstr>High-Performance Computing (HPC) in Azure</vt:lpstr>
      <vt:lpstr>HPC in Azure</vt:lpstr>
      <vt:lpstr>Virtual-Machine Sizes</vt:lpstr>
      <vt:lpstr>Azure Resource Manager</vt:lpstr>
      <vt:lpstr>Azure Quickstart Templates</vt:lpstr>
      <vt:lpstr>SLURM Clusters</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Batch and High Performance Computing</dc:title>
  <dc:creator>John Robbins</dc:creator>
  <cp:lastModifiedBy>Jeff Prosise</cp:lastModifiedBy>
  <cp:revision>55</cp:revision>
  <dcterms:created xsi:type="dcterms:W3CDTF">2015-09-15T03:54:33Z</dcterms:created>
  <dcterms:modified xsi:type="dcterms:W3CDTF">2016-02-09T14:19:18Z</dcterms:modified>
</cp:coreProperties>
</file>