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76" r:id="rId3"/>
    <p:sldId id="275" r:id="rId4"/>
    <p:sldId id="259" r:id="rId5"/>
    <p:sldId id="272" r:id="rId6"/>
    <p:sldId id="273" r:id="rId7"/>
    <p:sldId id="271" r:id="rId8"/>
    <p:sldId id="266" r:id="rId9"/>
    <p:sldId id="267" r:id="rId10"/>
    <p:sldId id="268" r:id="rId11"/>
    <p:sldId id="26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3887" autoAdjust="0"/>
  </p:normalViewPr>
  <p:slideViewPr>
    <p:cSldViewPr snapToGrid="0">
      <p:cViewPr varScale="1">
        <p:scale>
          <a:sx n="88" d="100"/>
          <a:sy n="88" d="100"/>
        </p:scale>
        <p:origin x="486"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Big data requires big computing power. As data proliferates from social-networking services, </a:t>
            </a:r>
            <a:r>
              <a:rPr lang="en-US" sz="1200" kern="1200" dirty="0" err="1" smtClean="0">
                <a:solidFill>
                  <a:schemeClr val="tx1"/>
                </a:solidFill>
                <a:effectLst/>
                <a:latin typeface="+mn-lt"/>
                <a:ea typeface="+mn-ea"/>
                <a:cs typeface="+mn-cs"/>
              </a:rPr>
              <a:t>IoT</a:t>
            </a:r>
            <a:r>
              <a:rPr lang="en-US" sz="1200" kern="1200" dirty="0" smtClean="0">
                <a:solidFill>
                  <a:schemeClr val="tx1"/>
                </a:solidFill>
                <a:effectLst/>
                <a:latin typeface="+mn-lt"/>
                <a:ea typeface="+mn-ea"/>
                <a:cs typeface="+mn-cs"/>
              </a:rPr>
              <a:t> devices, mobile phones, point-of-sale terminals, genomics studies, and other sources, the demand for computing resources to handle that data and extract meaning from it grows, too. In the old days, getting access to a Cray or a high-performance compute cluster required a government clearance or access to some of the world’s most famous institutions.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cloud changes that by bringing the power of HPC to the masses. With a few button clicks, you can deploy a cluster of virtual machines, or </a:t>
            </a:r>
            <a:r>
              <a:rPr lang="en-US" sz="1200" i="1" kern="1200" dirty="0" smtClean="0">
                <a:solidFill>
                  <a:schemeClr val="tx1"/>
                </a:solidFill>
                <a:effectLst/>
                <a:latin typeface="+mn-lt"/>
                <a:ea typeface="+mn-ea"/>
                <a:cs typeface="+mn-cs"/>
              </a:rPr>
              <a:t>VMs</a:t>
            </a:r>
            <a:r>
              <a:rPr lang="en-US" sz="1200" kern="1200" dirty="0" smtClean="0">
                <a:solidFill>
                  <a:schemeClr val="tx1"/>
                </a:solidFill>
                <a:effectLst/>
                <a:latin typeface="+mn-lt"/>
                <a:ea typeface="+mn-ea"/>
                <a:cs typeface="+mn-cs"/>
              </a:rPr>
              <a:t>, to the cloud and then utilize it the same way you would a physical cluster. Recently, Microsoft partnered with a U.S. firm to deploy a cluster containing more than 100,000 cores to the cloud and then used it to perform the largest risk analysis ever performed. On a single core, the job would have taken almost 20 years. With 100,000 cores, it ran from start to finish in 90 minutes. </a:t>
            </a:r>
            <a:r>
              <a:rPr lang="en-US" sz="1200" i="1" kern="1200" dirty="0" smtClean="0">
                <a:solidFill>
                  <a:schemeClr val="tx1"/>
                </a:solidFill>
                <a:effectLst/>
                <a:latin typeface="+mn-lt"/>
                <a:ea typeface="+mn-ea"/>
                <a:cs typeface="+mn-cs"/>
              </a:rPr>
              <a:t>This</a:t>
            </a:r>
            <a:r>
              <a:rPr lang="en-US" sz="1200" kern="1200" dirty="0" smtClean="0">
                <a:solidFill>
                  <a:schemeClr val="tx1"/>
                </a:solidFill>
                <a:effectLst/>
                <a:latin typeface="+mn-lt"/>
                <a:ea typeface="+mn-ea"/>
                <a:cs typeface="+mn-cs"/>
              </a:rPr>
              <a:t> is how the cloud is changing the face of research: by placing unparalleled computing power at your fingertips and allowing anyone, not just research elites, to bring the power of massive parallel processing to bear on large data sets.</a:t>
            </a:r>
          </a:p>
        </p:txBody>
      </p:sp>
      <p:sp>
        <p:nvSpPr>
          <p:cNvPr id="4" name="Slide Number Placeholder 3"/>
          <p:cNvSpPr>
            <a:spLocks noGrp="1"/>
          </p:cNvSpPr>
          <p:nvPr>
            <p:ph type="sldNum" sz="quarter" idx="10"/>
          </p:nvPr>
        </p:nvSpPr>
        <p:spPr/>
        <p:txBody>
          <a:bodyPr/>
          <a:lstStyle/>
          <a:p>
            <a:fld id="{BC60BE34-BC89-4C98-A56B-79B7A098D024}" type="slidenum">
              <a:rPr lang="en-US" smtClean="0"/>
              <a:t>1</a:t>
            </a:fld>
            <a:endParaRPr lang="en-US"/>
          </a:p>
        </p:txBody>
      </p:sp>
    </p:spTree>
    <p:extLst>
      <p:ext uri="{BB962C8B-B14F-4D97-AF65-F5344CB8AC3E}">
        <p14:creationId xmlns:p14="http://schemas.microsoft.com/office/powerpoint/2010/main" val="237520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020586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203663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High-performance computing (HPC)</a:t>
            </a:r>
            <a:r>
              <a:rPr lang="en-US" baseline="0" dirty="0" smtClean="0"/>
              <a:t> typically refers to computing power beyond that of a typical desktop computer. Obviously, the definition of high-performance changes with time as more computing power is crammed into smaller spaces, making the supercomputers of today commodity computers of tomorrow. Regardless though, the concepts of HPC have remained the same since the early days of computing wherein scientists and engineers worked to figure out how aggregate more computing resources to perform computing tasks.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51635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a:t>
            </a:r>
            <a:r>
              <a:rPr lang="en-US" baseline="0" dirty="0" smtClean="0"/>
              <a:t>-performance computing is typically performed on a cluster of computers interconnected by a high-speed network. Workloads are sent to a master node which delegates tasks to the worker nodes. Historically, clusters were built using proprietary, often purpose-built computers. Recent trends though have shifted to using commodity hardware – the same kind of components used to build desktop computers – to construct HPC clusters. Engineers are getting even more clever with how they build clusters, too. The latest trend in HPC has been to use GPUs in addition to CPUs to created HPC clusters. While a typical desktop CPU has 2, 4, or 8 cores, graphics cards have usually hundreds of cores. These cores, while not as powerful as CPU cores, can still perform computations. HPC clusters are combining CPUs and GPUs to squeeze even more performance out of computer hardware for heavy workloads.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601049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Although I won’t be using it in my demo, 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a:p>
            <a:endParaRPr lang="en-US" dirty="0" smtClean="0"/>
          </a:p>
          <a:p>
            <a:r>
              <a:rPr lang="en-US" dirty="0" smtClean="0"/>
              <a:t>N-series VMs are currently in preview</a:t>
            </a:r>
            <a:r>
              <a:rPr lang="en-US" baseline="0" dirty="0" smtClean="0"/>
              <a:t> and are an answer to researchers who need GPU power to perform complex calculations. They are equipped with NVIDIA Tesla GPUs.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584824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background,</a:t>
            </a:r>
            <a:r>
              <a:rPr lang="en-US" baseline="0" dirty="0" smtClean="0"/>
              <a:t> see https://blogs.msdn.microsoft.com/uk_faculty_connection/2016/09/12/choosing-the-most-appropiate-azure-virtual-machine-specification/?wt.mc_id=DX_873849. Not shown here are H machines, which are optimized for extremely heavy computing workloads.</a:t>
            </a:r>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3030059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521332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300270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2402288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bit.ly/a4r-githu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High-Performance Computing (HPC) in Azure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8315970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a:xfrm>
            <a:off x="519248" y="1447800"/>
            <a:ext cx="11151916" cy="1427699"/>
          </a:xfrm>
        </p:spPr>
        <p:txBody>
          <a:bodyPr/>
          <a:lstStyle/>
          <a:p>
            <a:r>
              <a:rPr lang="en-US" dirty="0" smtClean="0"/>
              <a:t>Simple Linux Utility for Resource Management (SLURM)</a:t>
            </a:r>
          </a:p>
          <a:p>
            <a:r>
              <a:rPr lang="en-US" dirty="0" err="1" smtClean="0"/>
              <a:t>Quickstart</a:t>
            </a:r>
            <a:r>
              <a:rPr lang="en-US" dirty="0" smtClean="0"/>
              <a:t> </a:t>
            </a:r>
            <a:r>
              <a:rPr lang="en-US" dirty="0"/>
              <a:t>template at </a:t>
            </a:r>
            <a:r>
              <a:rPr lang="en-US" dirty="0">
                <a:hlinkClick r:id="rId3"/>
              </a:rPr>
              <a:t>http://</a:t>
            </a:r>
            <a:r>
              <a:rPr lang="en-US" dirty="0" smtClean="0">
                <a:hlinkClick r:id="rId3"/>
              </a:rPr>
              <a:t>bit.ly/a4r-slurm</a:t>
            </a:r>
            <a:r>
              <a:rPr lang="en-US" dirty="0" smtClean="0"/>
              <a:t> enables easy deployment of SLURM clusters of user-specified sizes</a:t>
            </a:r>
            <a:endParaRPr lang="en-US" dirty="0"/>
          </a:p>
        </p:txBody>
      </p:sp>
      <p:pic>
        <p:nvPicPr>
          <p:cNvPr id="4" name="Picture 3"/>
          <p:cNvPicPr>
            <a:picLocks noChangeAspect="1"/>
          </p:cNvPicPr>
          <p:nvPr/>
        </p:nvPicPr>
        <p:blipFill>
          <a:blip r:embed="rId4"/>
          <a:stretch>
            <a:fillRect/>
          </a:stretch>
        </p:blipFill>
        <p:spPr>
          <a:xfrm>
            <a:off x="3174205" y="325220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1834805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SLURM Linux Cluster HOL.html</a:t>
            </a:r>
            <a:endParaRPr lang="en-US" dirty="0"/>
          </a:p>
        </p:txBody>
      </p:sp>
      <p:sp>
        <p:nvSpPr>
          <p:cNvPr id="4" name="Text Placeholder 3"/>
          <p:cNvSpPr>
            <a:spLocks noGrp="1"/>
          </p:cNvSpPr>
          <p:nvPr>
            <p:ph type="body" sz="quarter" idx="10"/>
          </p:nvPr>
        </p:nvSpPr>
        <p:spPr/>
        <p:txBody>
          <a:bodyPr>
            <a:normAutofit/>
          </a:bodyPr>
          <a:lstStyle/>
          <a:p>
            <a:r>
              <a:rPr lang="en-US" dirty="0"/>
              <a:t>Creating </a:t>
            </a:r>
            <a:r>
              <a:rPr lang="en-US" dirty="0" smtClean="0"/>
              <a:t>a </a:t>
            </a:r>
            <a:r>
              <a:rPr lang="en-US" dirty="0"/>
              <a:t>SLURM Linux Cluster</a:t>
            </a:r>
          </a:p>
        </p:txBody>
      </p:sp>
    </p:spTree>
    <p:extLst>
      <p:ext uri="{BB962C8B-B14F-4D97-AF65-F5344CB8AC3E}">
        <p14:creationId xmlns:p14="http://schemas.microsoft.com/office/powerpoint/2010/main" val="38871407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High-Performance Computing (HPC)</a:t>
            </a:r>
          </a:p>
        </p:txBody>
      </p:sp>
      <p:sp>
        <p:nvSpPr>
          <p:cNvPr id="4" name="TextBox 3"/>
          <p:cNvSpPr txBox="1"/>
          <p:nvPr/>
        </p:nvSpPr>
        <p:spPr>
          <a:xfrm>
            <a:off x="1806235" y="1850572"/>
            <a:ext cx="8577943" cy="4185761"/>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accent2"/>
                </a:solidFill>
              </a:rPr>
              <a:t>“High-Performance Computing most generally refers to the practice of aggregating computing power in a way that delivers much higher performance than one could get out of a typical desktop computer or workstation in order to solve large problems in science, engineering, or business.”</a:t>
            </a: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						--</a:t>
            </a:r>
            <a:r>
              <a:rPr lang="en-US" sz="3200" dirty="0">
                <a:gradFill>
                  <a:gsLst>
                    <a:gs pos="0">
                      <a:srgbClr val="292929">
                        <a:lumMod val="90000"/>
                        <a:lumOff val="10000"/>
                      </a:srgbClr>
                    </a:gs>
                    <a:gs pos="86000">
                      <a:srgbClr val="292929">
                        <a:lumMod val="90000"/>
                        <a:lumOff val="10000"/>
                      </a:srgbClr>
                    </a:gs>
                  </a:gsLst>
                  <a:lin ang="5400000" scaled="0"/>
                </a:gradFill>
              </a:rPr>
              <a:t>Inside HPC</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7539504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Clusters</a:t>
            </a:r>
            <a:endParaRPr lang="en-US" dirty="0"/>
          </a:p>
        </p:txBody>
      </p:sp>
      <p:sp>
        <p:nvSpPr>
          <p:cNvPr id="3" name="Content Placeholder 2"/>
          <p:cNvSpPr>
            <a:spLocks noGrp="1"/>
          </p:cNvSpPr>
          <p:nvPr>
            <p:ph idx="1"/>
          </p:nvPr>
        </p:nvSpPr>
        <p:spPr>
          <a:xfrm>
            <a:off x="519247" y="1447800"/>
            <a:ext cx="7285809" cy="3742563"/>
          </a:xfrm>
        </p:spPr>
        <p:txBody>
          <a:bodyPr/>
          <a:lstStyle/>
          <a:p>
            <a:pPr marL="571500" indent="-571500"/>
            <a:r>
              <a:rPr lang="en-US" sz="3200" dirty="0"/>
              <a:t>HPC typically involves </a:t>
            </a:r>
            <a:r>
              <a:rPr lang="en-US" sz="3200" b="1" dirty="0">
                <a:solidFill>
                  <a:schemeClr val="accent2"/>
                </a:solidFill>
              </a:rPr>
              <a:t>clusters</a:t>
            </a:r>
            <a:r>
              <a:rPr lang="en-US" sz="3200" dirty="0">
                <a:solidFill>
                  <a:schemeClr val="accent2"/>
                </a:solidFill>
              </a:rPr>
              <a:t> </a:t>
            </a:r>
            <a:r>
              <a:rPr lang="en-US" sz="3200" dirty="0"/>
              <a:t>of computers interconnected by a </a:t>
            </a:r>
            <a:r>
              <a:rPr lang="en-US" sz="3200" dirty="0" smtClean="0"/>
              <a:t>high- </a:t>
            </a:r>
            <a:r>
              <a:rPr lang="en-US" sz="3200" dirty="0"/>
              <a:t>speed network</a:t>
            </a:r>
          </a:p>
          <a:p>
            <a:pPr marL="571500" indent="-571500"/>
            <a:r>
              <a:rPr lang="en-US" sz="3200" dirty="0"/>
              <a:t>A single computer in the cluster is called a </a:t>
            </a:r>
            <a:r>
              <a:rPr lang="en-US" sz="3200" b="1" dirty="0">
                <a:solidFill>
                  <a:schemeClr val="accent2"/>
                </a:solidFill>
              </a:rPr>
              <a:t>node</a:t>
            </a:r>
            <a:endParaRPr lang="en-US" sz="3200" dirty="0">
              <a:solidFill>
                <a:schemeClr val="accent2"/>
              </a:solidFill>
            </a:endParaRPr>
          </a:p>
          <a:p>
            <a:pPr marL="571500" indent="-571500"/>
            <a:r>
              <a:rPr lang="en-US" sz="3200" b="1" dirty="0">
                <a:solidFill>
                  <a:schemeClr val="accent2"/>
                </a:solidFill>
              </a:rPr>
              <a:t>Workloads</a:t>
            </a:r>
            <a:r>
              <a:rPr lang="en-US" sz="3200" b="1" dirty="0"/>
              <a:t> </a:t>
            </a:r>
            <a:r>
              <a:rPr lang="en-US" sz="3200" dirty="0"/>
              <a:t>are managed by </a:t>
            </a:r>
            <a:r>
              <a:rPr lang="en-US" sz="3200" b="1" dirty="0">
                <a:solidFill>
                  <a:schemeClr val="accent2"/>
                </a:solidFill>
              </a:rPr>
              <a:t>master</a:t>
            </a:r>
            <a:r>
              <a:rPr lang="en-US" sz="3200" dirty="0">
                <a:solidFill>
                  <a:schemeClr val="accent2"/>
                </a:solidFill>
              </a:rPr>
              <a:t> </a:t>
            </a:r>
            <a:r>
              <a:rPr lang="en-US" sz="3200" dirty="0"/>
              <a:t>nodes that distribute workloads across </a:t>
            </a:r>
            <a:r>
              <a:rPr lang="en-US" sz="3200" b="1" dirty="0">
                <a:solidFill>
                  <a:schemeClr val="accent2"/>
                </a:solidFill>
              </a:rPr>
              <a:t>worker</a:t>
            </a:r>
            <a:r>
              <a:rPr lang="en-US" sz="3200" dirty="0">
                <a:solidFill>
                  <a:schemeClr val="accent2"/>
                </a:solidFill>
              </a:rPr>
              <a:t> </a:t>
            </a:r>
            <a:r>
              <a:rPr lang="en-US" sz="3200" dirty="0" smtClean="0"/>
              <a:t>nodes</a:t>
            </a:r>
            <a:endParaRPr lang="en-US" sz="3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6008" y="976500"/>
            <a:ext cx="2657475" cy="4886325"/>
          </a:xfrm>
          <a:prstGeom prst="rect">
            <a:avLst/>
          </a:prstGeom>
          <a:ln>
            <a:solidFill>
              <a:schemeClr val="bg1">
                <a:lumMod val="75000"/>
              </a:schemeClr>
            </a:solidFill>
          </a:ln>
        </p:spPr>
      </p:pic>
    </p:spTree>
    <p:extLst>
      <p:ext uri="{BB962C8B-B14F-4D97-AF65-F5344CB8AC3E}">
        <p14:creationId xmlns:p14="http://schemas.microsoft.com/office/powerpoint/2010/main" val="26077988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in Azure</a:t>
            </a:r>
            <a:endParaRPr lang="en-US" dirty="0"/>
          </a:p>
        </p:txBody>
      </p:sp>
      <p:sp>
        <p:nvSpPr>
          <p:cNvPr id="3" name="Content Placeholder 2"/>
          <p:cNvSpPr>
            <a:spLocks noGrp="1"/>
          </p:cNvSpPr>
          <p:nvPr>
            <p:ph idx="1"/>
          </p:nvPr>
        </p:nvSpPr>
        <p:spPr>
          <a:xfrm>
            <a:off x="519248" y="1447800"/>
            <a:ext cx="11151916" cy="4473917"/>
          </a:xfrm>
        </p:spPr>
        <p:txBody>
          <a:bodyPr/>
          <a:lstStyle/>
          <a:p>
            <a:r>
              <a:rPr lang="en-US" dirty="0" smtClean="0"/>
              <a:t>Run massively parallel compute jobs in the cloud</a:t>
            </a:r>
          </a:p>
          <a:p>
            <a:pPr lvl="1"/>
            <a:r>
              <a:rPr lang="en-US" dirty="0" smtClean="0"/>
              <a:t>Photorealistic 3D rendering</a:t>
            </a:r>
          </a:p>
          <a:p>
            <a:pPr lvl="1"/>
            <a:r>
              <a:rPr lang="en-US" dirty="0" smtClean="0"/>
              <a:t>Brute force </a:t>
            </a:r>
            <a:r>
              <a:rPr lang="en-US" dirty="0" err="1" smtClean="0"/>
              <a:t>cryptographical</a:t>
            </a:r>
            <a:r>
              <a:rPr lang="en-US" dirty="0" smtClean="0"/>
              <a:t> analysis</a:t>
            </a:r>
          </a:p>
          <a:p>
            <a:pPr lvl="1"/>
            <a:r>
              <a:rPr lang="en-US" dirty="0" smtClean="0"/>
              <a:t>Financial risk modeling, genomics research, and more</a:t>
            </a:r>
          </a:p>
          <a:p>
            <a:r>
              <a:rPr lang="en-US" dirty="0" smtClean="0"/>
              <a:t>Deploy an HPC cluster in minutes and scale as needed</a:t>
            </a:r>
          </a:p>
          <a:p>
            <a:r>
              <a:rPr lang="en-US" dirty="0" smtClean="0"/>
              <a:t>Automate deployments with deployment templates</a:t>
            </a:r>
          </a:p>
          <a:p>
            <a:r>
              <a:rPr lang="en-US" dirty="0" smtClean="0"/>
              <a:t>Combine with Azure Batch for batch scheduling and </a:t>
            </a:r>
            <a:r>
              <a:rPr lang="en-US" dirty="0"/>
              <a:t>compute management (</a:t>
            </a:r>
            <a:r>
              <a:rPr lang="en-US" dirty="0">
                <a:hlinkClick r:id="rId3"/>
              </a:rPr>
              <a:t>http://</a:t>
            </a:r>
            <a:r>
              <a:rPr lang="en-US" dirty="0" smtClean="0">
                <a:hlinkClick r:id="rId3"/>
              </a:rPr>
              <a:t>bit.ly/a4r-batch</a:t>
            </a:r>
            <a:r>
              <a:rPr lang="en-US" dirty="0" smtClean="0"/>
              <a:t>)</a:t>
            </a:r>
          </a:p>
          <a:p>
            <a:r>
              <a:rPr lang="en-US" dirty="0" smtClean="0"/>
              <a:t>Linux or Windows</a:t>
            </a:r>
            <a:endParaRPr lang="en-US" dirty="0"/>
          </a:p>
        </p:txBody>
      </p:sp>
    </p:spTree>
    <p:extLst>
      <p:ext uri="{BB962C8B-B14F-4D97-AF65-F5344CB8AC3E}">
        <p14:creationId xmlns:p14="http://schemas.microsoft.com/office/powerpoint/2010/main" val="5543066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cxnSp>
        <p:nvCxnSpPr>
          <p:cNvPr id="4" name="Straight Connector 3"/>
          <p:cNvCxnSpPr/>
          <p:nvPr/>
        </p:nvCxnSpPr>
        <p:spPr>
          <a:xfrm>
            <a:off x="3068307" y="1493750"/>
            <a:ext cx="492" cy="536425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493750"/>
            <a:ext cx="3066413" cy="618631"/>
          </a:xfrm>
          <a:prstGeom prst="rect">
            <a:avLst/>
          </a:prstGeom>
        </p:spPr>
        <p:txBody>
          <a:bodyPr wrap="square" anchor="b">
            <a:spAutoFit/>
          </a:bodyPr>
          <a:lstStyle/>
          <a:p>
            <a:pPr algn="ctr">
              <a:lnSpc>
                <a:spcPct val="95000"/>
              </a:lnSpc>
              <a:buSzPct val="90000"/>
            </a:pPr>
            <a:r>
              <a:rPr lang="en-US" sz="3600" spc="-200" dirty="0" smtClean="0">
                <a:solidFill>
                  <a:srgbClr val="00B0F0"/>
                </a:solidFill>
                <a:latin typeface="Segoe UI Light" panose="020B0502040204020203" pitchFamily="34" charset="0"/>
                <a:cs typeface="Segoe UI Light" panose="020B0502040204020203" pitchFamily="34" charset="0"/>
              </a:rPr>
              <a:t>A-Series</a:t>
            </a:r>
            <a:endParaRPr lang="en-US" sz="4400" spc="-294" dirty="0">
              <a:solidFill>
                <a:srgbClr val="00B0F0"/>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6135211" y="1746096"/>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068798" y="1493750"/>
            <a:ext cx="3064029" cy="618631"/>
          </a:xfrm>
          <a:prstGeom prst="rect">
            <a:avLst/>
          </a:prstGeom>
        </p:spPr>
        <p:txBody>
          <a:bodyPr wrap="square" anchor="b">
            <a:spAutoFit/>
          </a:bodyPr>
          <a:lstStyle/>
          <a:p>
            <a:pPr algn="ctr">
              <a:lnSpc>
                <a:spcPct val="95000"/>
              </a:lnSpc>
              <a:buSzPct val="90000"/>
            </a:pPr>
            <a:r>
              <a:rPr lang="en-US" sz="3600" spc="-200" dirty="0">
                <a:solidFill>
                  <a:srgbClr val="00B0F0"/>
                </a:solidFill>
                <a:latin typeface="Segoe UI Light" panose="020B0502040204020203" pitchFamily="34" charset="0"/>
                <a:cs typeface="Segoe UI Light" panose="020B0502040204020203" pitchFamily="34" charset="0"/>
              </a:rPr>
              <a:t>D</a:t>
            </a:r>
            <a:r>
              <a:rPr lang="en-US" sz="3600" spc="-200" dirty="0" smtClean="0">
                <a:solidFill>
                  <a:srgbClr val="00B0F0"/>
                </a:solidFill>
                <a:latin typeface="Segoe UI Light" panose="020B0502040204020203" pitchFamily="34" charset="0"/>
                <a:cs typeface="Segoe UI Light" panose="020B0502040204020203" pitchFamily="34" charset="0"/>
              </a:rPr>
              <a:t>-Series</a:t>
            </a:r>
            <a:endParaRPr lang="en-US" sz="4400" spc="-294" dirty="0">
              <a:solidFill>
                <a:srgbClr val="00B0F0"/>
              </a:solidFill>
              <a:latin typeface="Segoe UI Light" panose="020B0502040204020203" pitchFamily="34" charset="0"/>
              <a:cs typeface="Segoe UI Light" panose="020B0502040204020203" pitchFamily="34" charset="0"/>
            </a:endParaRPr>
          </a:p>
        </p:txBody>
      </p:sp>
      <p:cxnSp>
        <p:nvCxnSpPr>
          <p:cNvPr id="28" name="Straight Connector 27"/>
          <p:cNvCxnSpPr/>
          <p:nvPr/>
        </p:nvCxnSpPr>
        <p:spPr>
          <a:xfrm flipH="1">
            <a:off x="6132827" y="1493749"/>
            <a:ext cx="7376" cy="5354935"/>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148552" y="1493750"/>
            <a:ext cx="3052031" cy="618631"/>
          </a:xfrm>
          <a:prstGeom prst="rect">
            <a:avLst/>
          </a:prstGeom>
        </p:spPr>
        <p:txBody>
          <a:bodyPr wrap="square" anchor="b">
            <a:spAutoFit/>
          </a:bodyPr>
          <a:lstStyle/>
          <a:p>
            <a:pPr algn="ctr">
              <a:lnSpc>
                <a:spcPct val="95000"/>
              </a:lnSpc>
              <a:buSzPct val="90000"/>
            </a:pPr>
            <a:r>
              <a:rPr lang="en-US" sz="3600" spc="-200" dirty="0" smtClean="0">
                <a:solidFill>
                  <a:srgbClr val="00B0F0"/>
                </a:solidFill>
                <a:latin typeface="Segoe UI Light" panose="020B0502040204020203" pitchFamily="34" charset="0"/>
                <a:cs typeface="Segoe UI Light" panose="020B0502040204020203" pitchFamily="34" charset="0"/>
              </a:rPr>
              <a:t>F/G/H-Series</a:t>
            </a:r>
            <a:endParaRPr lang="en-US" sz="4400" spc="-294"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9196855" y="1493749"/>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208932" y="1493750"/>
            <a:ext cx="2983068" cy="618631"/>
          </a:xfrm>
          <a:prstGeom prst="rect">
            <a:avLst/>
          </a:prstGeom>
        </p:spPr>
        <p:txBody>
          <a:bodyPr wrap="square" anchor="b">
            <a:spAutoFit/>
          </a:bodyPr>
          <a:lstStyle/>
          <a:p>
            <a:pPr algn="ctr">
              <a:lnSpc>
                <a:spcPct val="95000"/>
              </a:lnSpc>
              <a:buSzPct val="90000"/>
            </a:pPr>
            <a:r>
              <a:rPr lang="en-US" sz="3600" spc="-200" dirty="0" smtClean="0">
                <a:solidFill>
                  <a:srgbClr val="00B0F0"/>
                </a:solidFill>
                <a:latin typeface="Segoe UI Light" panose="020B0502040204020203" pitchFamily="34" charset="0"/>
                <a:cs typeface="Segoe UI Light" panose="020B0502040204020203" pitchFamily="34" charset="0"/>
              </a:rPr>
              <a:t>N-Series*</a:t>
            </a:r>
            <a:endParaRPr lang="en-US" sz="4400" spc="-294" dirty="0">
              <a:solidFill>
                <a:srgbClr val="00B0F0"/>
              </a:solidFill>
              <a:latin typeface="Segoe UI Light" panose="020B0502040204020203" pitchFamily="34" charset="0"/>
              <a:cs typeface="Segoe UI Light" panose="020B0502040204020203" pitchFamily="34" charset="0"/>
            </a:endParaRPr>
          </a:p>
        </p:txBody>
      </p:sp>
      <p:sp>
        <p:nvSpPr>
          <p:cNvPr id="40" name="Rectangle 39"/>
          <p:cNvSpPr/>
          <p:nvPr/>
        </p:nvSpPr>
        <p:spPr bwMode="auto">
          <a:xfrm>
            <a:off x="286632" y="2508641"/>
            <a:ext cx="600473"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A0</a:t>
            </a:r>
          </a:p>
        </p:txBody>
      </p:sp>
      <p:sp>
        <p:nvSpPr>
          <p:cNvPr id="44" name="Rectangle 43"/>
          <p:cNvSpPr/>
          <p:nvPr/>
        </p:nvSpPr>
        <p:spPr bwMode="auto">
          <a:xfrm>
            <a:off x="939813" y="2508641"/>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A1</a:t>
            </a:r>
          </a:p>
        </p:txBody>
      </p:sp>
      <p:sp>
        <p:nvSpPr>
          <p:cNvPr id="45" name="Rectangle 44"/>
          <p:cNvSpPr/>
          <p:nvPr/>
        </p:nvSpPr>
        <p:spPr bwMode="auto">
          <a:xfrm>
            <a:off x="1592994" y="2508641"/>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A2</a:t>
            </a:r>
          </a:p>
        </p:txBody>
      </p:sp>
      <p:sp>
        <p:nvSpPr>
          <p:cNvPr id="46" name="Rectangle 45"/>
          <p:cNvSpPr/>
          <p:nvPr/>
        </p:nvSpPr>
        <p:spPr bwMode="auto">
          <a:xfrm>
            <a:off x="2246175" y="2508641"/>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A3</a:t>
            </a:r>
          </a:p>
        </p:txBody>
      </p:sp>
      <p:sp>
        <p:nvSpPr>
          <p:cNvPr id="47" name="Rectangle 46"/>
          <p:cNvSpPr/>
          <p:nvPr/>
        </p:nvSpPr>
        <p:spPr bwMode="auto">
          <a:xfrm>
            <a:off x="286632" y="3023648"/>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A4</a:t>
            </a:r>
          </a:p>
        </p:txBody>
      </p:sp>
      <p:sp>
        <p:nvSpPr>
          <p:cNvPr id="48" name="Rectangle 47"/>
          <p:cNvSpPr/>
          <p:nvPr/>
        </p:nvSpPr>
        <p:spPr bwMode="auto">
          <a:xfrm>
            <a:off x="939813" y="3023648"/>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A5</a:t>
            </a:r>
          </a:p>
        </p:txBody>
      </p:sp>
      <p:sp>
        <p:nvSpPr>
          <p:cNvPr id="49" name="Rectangle 48"/>
          <p:cNvSpPr/>
          <p:nvPr/>
        </p:nvSpPr>
        <p:spPr bwMode="auto">
          <a:xfrm>
            <a:off x="1592994" y="3023648"/>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A6</a:t>
            </a:r>
          </a:p>
        </p:txBody>
      </p:sp>
      <p:sp>
        <p:nvSpPr>
          <p:cNvPr id="50" name="Rectangle 49"/>
          <p:cNvSpPr/>
          <p:nvPr/>
        </p:nvSpPr>
        <p:spPr bwMode="auto">
          <a:xfrm>
            <a:off x="2246175" y="3023648"/>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A7</a:t>
            </a:r>
          </a:p>
        </p:txBody>
      </p:sp>
      <p:sp>
        <p:nvSpPr>
          <p:cNvPr id="51" name="Rectangle 50"/>
          <p:cNvSpPr/>
          <p:nvPr/>
        </p:nvSpPr>
        <p:spPr bwMode="auto">
          <a:xfrm>
            <a:off x="286632" y="3926912"/>
            <a:ext cx="600474"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A8</a:t>
            </a:r>
          </a:p>
        </p:txBody>
      </p:sp>
      <p:sp>
        <p:nvSpPr>
          <p:cNvPr id="52" name="Rectangle 51"/>
          <p:cNvSpPr/>
          <p:nvPr/>
        </p:nvSpPr>
        <p:spPr bwMode="auto">
          <a:xfrm>
            <a:off x="939813" y="3926912"/>
            <a:ext cx="600474"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A9</a:t>
            </a:r>
          </a:p>
        </p:txBody>
      </p:sp>
      <p:sp>
        <p:nvSpPr>
          <p:cNvPr id="53" name="Rectangle 52"/>
          <p:cNvSpPr/>
          <p:nvPr/>
        </p:nvSpPr>
        <p:spPr bwMode="auto">
          <a:xfrm>
            <a:off x="1592994" y="3926912"/>
            <a:ext cx="600474"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A10</a:t>
            </a:r>
          </a:p>
        </p:txBody>
      </p:sp>
      <p:sp>
        <p:nvSpPr>
          <p:cNvPr id="55" name="Rectangle 54"/>
          <p:cNvSpPr/>
          <p:nvPr/>
        </p:nvSpPr>
        <p:spPr bwMode="auto">
          <a:xfrm>
            <a:off x="2246175" y="3926912"/>
            <a:ext cx="600474"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A11</a:t>
            </a:r>
          </a:p>
        </p:txBody>
      </p:sp>
      <p:sp>
        <p:nvSpPr>
          <p:cNvPr id="56" name="Rectangle 55"/>
          <p:cNvSpPr/>
          <p:nvPr/>
        </p:nvSpPr>
        <p:spPr bwMode="auto">
          <a:xfrm>
            <a:off x="3324306" y="2508641"/>
            <a:ext cx="600473"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a:t>
            </a:r>
          </a:p>
        </p:txBody>
      </p:sp>
      <p:sp>
        <p:nvSpPr>
          <p:cNvPr id="57" name="Rectangle 56"/>
          <p:cNvSpPr/>
          <p:nvPr/>
        </p:nvSpPr>
        <p:spPr bwMode="auto">
          <a:xfrm>
            <a:off x="3977487" y="2508641"/>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D2</a:t>
            </a:r>
          </a:p>
        </p:txBody>
      </p:sp>
      <p:sp>
        <p:nvSpPr>
          <p:cNvPr id="58" name="Rectangle 57"/>
          <p:cNvSpPr/>
          <p:nvPr/>
        </p:nvSpPr>
        <p:spPr bwMode="auto">
          <a:xfrm>
            <a:off x="4630668" y="2508641"/>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D3</a:t>
            </a:r>
          </a:p>
        </p:txBody>
      </p:sp>
      <p:sp>
        <p:nvSpPr>
          <p:cNvPr id="59" name="Rectangle 58"/>
          <p:cNvSpPr/>
          <p:nvPr/>
        </p:nvSpPr>
        <p:spPr bwMode="auto">
          <a:xfrm>
            <a:off x="5283849" y="2508641"/>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D4</a:t>
            </a:r>
          </a:p>
        </p:txBody>
      </p:sp>
      <p:sp>
        <p:nvSpPr>
          <p:cNvPr id="60" name="Rectangle 59"/>
          <p:cNvSpPr/>
          <p:nvPr/>
        </p:nvSpPr>
        <p:spPr bwMode="auto">
          <a:xfrm>
            <a:off x="3324306" y="3023648"/>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D11</a:t>
            </a:r>
          </a:p>
        </p:txBody>
      </p:sp>
      <p:sp>
        <p:nvSpPr>
          <p:cNvPr id="61" name="Rectangle 60"/>
          <p:cNvSpPr/>
          <p:nvPr/>
        </p:nvSpPr>
        <p:spPr bwMode="auto">
          <a:xfrm>
            <a:off x="3977487" y="3023648"/>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D12</a:t>
            </a:r>
          </a:p>
        </p:txBody>
      </p:sp>
      <p:sp>
        <p:nvSpPr>
          <p:cNvPr id="62" name="Rectangle 61"/>
          <p:cNvSpPr/>
          <p:nvPr/>
        </p:nvSpPr>
        <p:spPr bwMode="auto">
          <a:xfrm>
            <a:off x="4630668" y="3023648"/>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D13</a:t>
            </a:r>
          </a:p>
        </p:txBody>
      </p:sp>
      <p:sp>
        <p:nvSpPr>
          <p:cNvPr id="63" name="Rectangle 62"/>
          <p:cNvSpPr/>
          <p:nvPr/>
        </p:nvSpPr>
        <p:spPr bwMode="auto">
          <a:xfrm>
            <a:off x="5283849" y="3023648"/>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D14</a:t>
            </a:r>
          </a:p>
        </p:txBody>
      </p:sp>
      <p:sp>
        <p:nvSpPr>
          <p:cNvPr id="73" name="TextBox 72"/>
          <p:cNvSpPr txBox="1"/>
          <p:nvPr/>
        </p:nvSpPr>
        <p:spPr>
          <a:xfrm>
            <a:off x="9414995" y="2261401"/>
            <a:ext cx="182902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M60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74" name="TextBox 73"/>
          <p:cNvSpPr txBox="1"/>
          <p:nvPr/>
        </p:nvSpPr>
        <p:spPr>
          <a:xfrm>
            <a:off x="9414995" y="3347772"/>
            <a:ext cx="176330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K80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75" name="TextBox 74"/>
          <p:cNvSpPr txBox="1"/>
          <p:nvPr/>
        </p:nvSpPr>
        <p:spPr>
          <a:xfrm>
            <a:off x="286632" y="3690505"/>
            <a:ext cx="171078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Compute-intensive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76" name="Rectangle 75"/>
          <p:cNvSpPr/>
          <p:nvPr/>
        </p:nvSpPr>
        <p:spPr bwMode="auto">
          <a:xfrm>
            <a:off x="6399558" y="5357837"/>
            <a:ext cx="600473"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H8</a:t>
            </a:r>
            <a:endParaRPr lang="en-US" sz="1600" dirty="0">
              <a:gradFill>
                <a:gsLst>
                  <a:gs pos="0">
                    <a:srgbClr val="FFFFFF"/>
                  </a:gs>
                  <a:gs pos="100000">
                    <a:srgbClr val="FFFFFF"/>
                  </a:gs>
                </a:gsLst>
                <a:lin ang="5400000" scaled="0"/>
              </a:gradFill>
            </a:endParaRPr>
          </a:p>
        </p:txBody>
      </p:sp>
      <p:sp>
        <p:nvSpPr>
          <p:cNvPr id="77" name="Rectangle 76"/>
          <p:cNvSpPr/>
          <p:nvPr/>
        </p:nvSpPr>
        <p:spPr bwMode="auto">
          <a:xfrm>
            <a:off x="7052739" y="5357837"/>
            <a:ext cx="600474"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H16</a:t>
            </a:r>
            <a:endParaRPr lang="en-US" sz="1600" dirty="0">
              <a:gradFill>
                <a:gsLst>
                  <a:gs pos="0">
                    <a:srgbClr val="FFFFFF"/>
                  </a:gs>
                  <a:gs pos="100000">
                    <a:srgbClr val="FFFFFF"/>
                  </a:gs>
                </a:gsLst>
                <a:lin ang="5400000" scaled="0"/>
              </a:gradFill>
            </a:endParaRPr>
          </a:p>
        </p:txBody>
      </p:sp>
      <p:sp>
        <p:nvSpPr>
          <p:cNvPr id="78" name="Rectangle 77"/>
          <p:cNvSpPr/>
          <p:nvPr/>
        </p:nvSpPr>
        <p:spPr bwMode="auto">
          <a:xfrm>
            <a:off x="7705920" y="5357837"/>
            <a:ext cx="600474"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H8m</a:t>
            </a:r>
            <a:endParaRPr lang="en-US" sz="1600" dirty="0">
              <a:gradFill>
                <a:gsLst>
                  <a:gs pos="0">
                    <a:srgbClr val="FFFFFF"/>
                  </a:gs>
                  <a:gs pos="100000">
                    <a:srgbClr val="FFFFFF"/>
                  </a:gs>
                </a:gsLst>
                <a:lin ang="5400000" scaled="0"/>
              </a:gradFill>
            </a:endParaRPr>
          </a:p>
        </p:txBody>
      </p:sp>
      <p:sp>
        <p:nvSpPr>
          <p:cNvPr id="79" name="Rectangle 78"/>
          <p:cNvSpPr/>
          <p:nvPr/>
        </p:nvSpPr>
        <p:spPr bwMode="auto">
          <a:xfrm>
            <a:off x="8359100" y="5357837"/>
            <a:ext cx="60442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H16m</a:t>
            </a:r>
            <a:endParaRPr lang="en-US" sz="1600" dirty="0">
              <a:gradFill>
                <a:gsLst>
                  <a:gs pos="0">
                    <a:srgbClr val="FFFFFF"/>
                  </a:gs>
                  <a:gs pos="100000">
                    <a:srgbClr val="FFFFFF"/>
                  </a:gs>
                </a:gsLst>
                <a:lin ang="5400000" scaled="0"/>
              </a:gradFill>
            </a:endParaRPr>
          </a:p>
        </p:txBody>
      </p:sp>
      <p:sp>
        <p:nvSpPr>
          <p:cNvPr id="80" name="Rectangle 79"/>
          <p:cNvSpPr/>
          <p:nvPr/>
        </p:nvSpPr>
        <p:spPr bwMode="auto">
          <a:xfrm>
            <a:off x="6399557" y="5872844"/>
            <a:ext cx="125365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H16r</a:t>
            </a:r>
            <a:endParaRPr lang="en-US" sz="1600" dirty="0">
              <a:gradFill>
                <a:gsLst>
                  <a:gs pos="0">
                    <a:srgbClr val="FFFFFF"/>
                  </a:gs>
                  <a:gs pos="100000">
                    <a:srgbClr val="FFFFFF"/>
                  </a:gs>
                </a:gsLst>
                <a:lin ang="5400000" scaled="0"/>
              </a:gradFill>
            </a:endParaRPr>
          </a:p>
        </p:txBody>
      </p:sp>
      <p:sp>
        <p:nvSpPr>
          <p:cNvPr id="81" name="Rectangle 80"/>
          <p:cNvSpPr/>
          <p:nvPr/>
        </p:nvSpPr>
        <p:spPr bwMode="auto">
          <a:xfrm>
            <a:off x="7709049" y="5872844"/>
            <a:ext cx="1254477"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H16mr</a:t>
            </a:r>
            <a:endParaRPr lang="en-US" sz="1600" dirty="0">
              <a:gradFill>
                <a:gsLst>
                  <a:gs pos="0">
                    <a:srgbClr val="FFFFFF"/>
                  </a:gs>
                  <a:gs pos="100000">
                    <a:srgbClr val="FFFFFF"/>
                  </a:gs>
                </a:gsLst>
                <a:lin ang="5400000" scaled="0"/>
              </a:gradFill>
            </a:endParaRPr>
          </a:p>
        </p:txBody>
      </p:sp>
      <p:sp>
        <p:nvSpPr>
          <p:cNvPr id="84" name="TextBox 83"/>
          <p:cNvSpPr txBox="1"/>
          <p:nvPr/>
        </p:nvSpPr>
        <p:spPr>
          <a:xfrm>
            <a:off x="3324306" y="2261401"/>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85" name="Rectangle 84"/>
          <p:cNvSpPr/>
          <p:nvPr/>
        </p:nvSpPr>
        <p:spPr bwMode="auto">
          <a:xfrm>
            <a:off x="3324305" y="5357837"/>
            <a:ext cx="1239428"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D15v2</a:t>
            </a:r>
            <a:endParaRPr lang="en-US" sz="1600" dirty="0">
              <a:solidFill>
                <a:schemeClr val="bg1"/>
              </a:solidFill>
            </a:endParaRPr>
          </a:p>
        </p:txBody>
      </p:sp>
      <p:sp>
        <p:nvSpPr>
          <p:cNvPr id="96" name="Rectangle 95"/>
          <p:cNvSpPr/>
          <p:nvPr/>
        </p:nvSpPr>
        <p:spPr bwMode="auto">
          <a:xfrm>
            <a:off x="9420456" y="2504254"/>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NV6</a:t>
            </a:r>
            <a:endParaRPr lang="en-US" sz="1600" dirty="0">
              <a:gradFill>
                <a:gsLst>
                  <a:gs pos="0">
                    <a:srgbClr val="FFFFFF"/>
                  </a:gs>
                  <a:gs pos="100000">
                    <a:srgbClr val="FFFFFF"/>
                  </a:gs>
                </a:gsLst>
                <a:lin ang="5400000" scaled="0"/>
              </a:gradFill>
            </a:endParaRPr>
          </a:p>
        </p:txBody>
      </p:sp>
      <p:sp>
        <p:nvSpPr>
          <p:cNvPr id="97" name="Rectangle 96"/>
          <p:cNvSpPr/>
          <p:nvPr/>
        </p:nvSpPr>
        <p:spPr bwMode="auto">
          <a:xfrm>
            <a:off x="10293920" y="2504254"/>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NV12</a:t>
            </a:r>
            <a:endParaRPr lang="en-US" sz="1600" dirty="0">
              <a:gradFill>
                <a:gsLst>
                  <a:gs pos="0">
                    <a:srgbClr val="FFFFFF"/>
                  </a:gs>
                  <a:gs pos="100000">
                    <a:srgbClr val="FFFFFF"/>
                  </a:gs>
                </a:gsLst>
                <a:lin ang="5400000" scaled="0"/>
              </a:gradFill>
            </a:endParaRPr>
          </a:p>
        </p:txBody>
      </p:sp>
      <p:sp>
        <p:nvSpPr>
          <p:cNvPr id="98" name="Rectangle 97"/>
          <p:cNvSpPr/>
          <p:nvPr/>
        </p:nvSpPr>
        <p:spPr bwMode="auto">
          <a:xfrm>
            <a:off x="11167384" y="2504254"/>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NV24</a:t>
            </a:r>
            <a:endParaRPr lang="en-US" sz="1600" dirty="0">
              <a:gradFill>
                <a:gsLst>
                  <a:gs pos="0">
                    <a:srgbClr val="FFFFFF"/>
                  </a:gs>
                  <a:gs pos="100000">
                    <a:srgbClr val="FFFFFF"/>
                  </a:gs>
                </a:gsLst>
                <a:lin ang="5400000" scaled="0"/>
              </a:gradFill>
            </a:endParaRPr>
          </a:p>
        </p:txBody>
      </p:sp>
      <p:sp>
        <p:nvSpPr>
          <p:cNvPr id="99" name="Rectangle 98"/>
          <p:cNvSpPr/>
          <p:nvPr/>
        </p:nvSpPr>
        <p:spPr bwMode="auto">
          <a:xfrm>
            <a:off x="9420456" y="3589128"/>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NC6</a:t>
            </a:r>
            <a:endParaRPr lang="en-US" sz="1600" dirty="0">
              <a:gradFill>
                <a:gsLst>
                  <a:gs pos="0">
                    <a:srgbClr val="FFFFFF"/>
                  </a:gs>
                  <a:gs pos="100000">
                    <a:srgbClr val="FFFFFF"/>
                  </a:gs>
                </a:gsLst>
                <a:lin ang="5400000" scaled="0"/>
              </a:gradFill>
            </a:endParaRPr>
          </a:p>
        </p:txBody>
      </p:sp>
      <p:sp>
        <p:nvSpPr>
          <p:cNvPr id="100" name="Rectangle 99"/>
          <p:cNvSpPr/>
          <p:nvPr/>
        </p:nvSpPr>
        <p:spPr bwMode="auto">
          <a:xfrm>
            <a:off x="10293920" y="3589128"/>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NC12</a:t>
            </a:r>
            <a:endParaRPr lang="en-US" sz="1600" dirty="0">
              <a:gradFill>
                <a:gsLst>
                  <a:gs pos="0">
                    <a:srgbClr val="FFFFFF"/>
                  </a:gs>
                  <a:gs pos="100000">
                    <a:srgbClr val="FFFFFF"/>
                  </a:gs>
                </a:gsLst>
                <a:lin ang="5400000" scaled="0"/>
              </a:gradFill>
            </a:endParaRPr>
          </a:p>
        </p:txBody>
      </p:sp>
      <p:sp>
        <p:nvSpPr>
          <p:cNvPr id="101" name="Rectangle 100"/>
          <p:cNvSpPr/>
          <p:nvPr/>
        </p:nvSpPr>
        <p:spPr bwMode="auto">
          <a:xfrm>
            <a:off x="11167384" y="3589128"/>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NC24</a:t>
            </a:r>
            <a:endParaRPr lang="en-US" sz="1600" dirty="0">
              <a:gradFill>
                <a:gsLst>
                  <a:gs pos="0">
                    <a:srgbClr val="FFFFFF"/>
                  </a:gs>
                  <a:gs pos="100000">
                    <a:srgbClr val="FFFFFF"/>
                  </a:gs>
                </a:gsLst>
                <a:lin ang="5400000" scaled="0"/>
              </a:gradFill>
            </a:endParaRPr>
          </a:p>
        </p:txBody>
      </p:sp>
      <p:sp>
        <p:nvSpPr>
          <p:cNvPr id="102" name="Rectangle 101"/>
          <p:cNvSpPr/>
          <p:nvPr/>
        </p:nvSpPr>
        <p:spPr bwMode="auto">
          <a:xfrm>
            <a:off x="6406290" y="2508641"/>
            <a:ext cx="600473"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F1</a:t>
            </a:r>
            <a:endParaRPr lang="en-US" sz="1600" dirty="0">
              <a:solidFill>
                <a:schemeClr val="accent1"/>
              </a:solidFill>
            </a:endParaRPr>
          </a:p>
        </p:txBody>
      </p:sp>
      <p:sp>
        <p:nvSpPr>
          <p:cNvPr id="103" name="Rectangle 102"/>
          <p:cNvSpPr/>
          <p:nvPr/>
        </p:nvSpPr>
        <p:spPr bwMode="auto">
          <a:xfrm>
            <a:off x="7059471" y="2508641"/>
            <a:ext cx="600474"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F2</a:t>
            </a:r>
            <a:endParaRPr lang="en-US" sz="1600" dirty="0">
              <a:solidFill>
                <a:schemeClr val="accent1"/>
              </a:solidFill>
            </a:endParaRPr>
          </a:p>
        </p:txBody>
      </p:sp>
      <p:sp>
        <p:nvSpPr>
          <p:cNvPr id="104" name="Rectangle 103"/>
          <p:cNvSpPr/>
          <p:nvPr/>
        </p:nvSpPr>
        <p:spPr bwMode="auto">
          <a:xfrm>
            <a:off x="7712652" y="2508641"/>
            <a:ext cx="600474"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F4</a:t>
            </a:r>
            <a:endParaRPr lang="en-US" sz="1600" dirty="0">
              <a:solidFill>
                <a:schemeClr val="accent1"/>
              </a:solidFill>
            </a:endParaRPr>
          </a:p>
        </p:txBody>
      </p:sp>
      <p:sp>
        <p:nvSpPr>
          <p:cNvPr id="105" name="Rectangle 104"/>
          <p:cNvSpPr/>
          <p:nvPr/>
        </p:nvSpPr>
        <p:spPr bwMode="auto">
          <a:xfrm>
            <a:off x="8365833" y="2508641"/>
            <a:ext cx="600474"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F8</a:t>
            </a:r>
            <a:endParaRPr lang="en-US" sz="1600" dirty="0">
              <a:solidFill>
                <a:schemeClr val="accent1"/>
              </a:solidFill>
            </a:endParaRPr>
          </a:p>
        </p:txBody>
      </p:sp>
      <p:sp>
        <p:nvSpPr>
          <p:cNvPr id="106" name="Rectangle 105"/>
          <p:cNvSpPr/>
          <p:nvPr/>
        </p:nvSpPr>
        <p:spPr bwMode="auto">
          <a:xfrm>
            <a:off x="6406290" y="3023648"/>
            <a:ext cx="600473"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F16</a:t>
            </a:r>
            <a:endParaRPr lang="en-US" sz="1600" dirty="0">
              <a:solidFill>
                <a:schemeClr val="accent1"/>
              </a:solidFill>
            </a:endParaRPr>
          </a:p>
        </p:txBody>
      </p:sp>
      <p:sp>
        <p:nvSpPr>
          <p:cNvPr id="107" name="TextBox 106"/>
          <p:cNvSpPr txBox="1"/>
          <p:nvPr/>
        </p:nvSpPr>
        <p:spPr>
          <a:xfrm>
            <a:off x="6406290" y="2261401"/>
            <a:ext cx="217315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Fs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08" name="Rectangle 107"/>
          <p:cNvSpPr/>
          <p:nvPr/>
        </p:nvSpPr>
        <p:spPr bwMode="auto">
          <a:xfrm>
            <a:off x="6406290" y="3933239"/>
            <a:ext cx="600473"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1"/>
                </a:solidFill>
              </a:rPr>
              <a:t>G</a:t>
            </a:r>
            <a:r>
              <a:rPr lang="en-US" sz="1600" dirty="0" smtClean="0">
                <a:solidFill>
                  <a:schemeClr val="accent1"/>
                </a:solidFill>
              </a:rPr>
              <a:t>1</a:t>
            </a:r>
            <a:endParaRPr lang="en-US" sz="1600" dirty="0">
              <a:solidFill>
                <a:schemeClr val="accent1"/>
              </a:solidFill>
            </a:endParaRPr>
          </a:p>
        </p:txBody>
      </p:sp>
      <p:sp>
        <p:nvSpPr>
          <p:cNvPr id="109" name="Rectangle 108"/>
          <p:cNvSpPr/>
          <p:nvPr/>
        </p:nvSpPr>
        <p:spPr bwMode="auto">
          <a:xfrm>
            <a:off x="7059471" y="3933239"/>
            <a:ext cx="600474"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1"/>
                </a:solidFill>
              </a:rPr>
              <a:t>G</a:t>
            </a:r>
            <a:r>
              <a:rPr lang="en-US" sz="1600" dirty="0" smtClean="0">
                <a:solidFill>
                  <a:schemeClr val="accent1"/>
                </a:solidFill>
              </a:rPr>
              <a:t>2</a:t>
            </a:r>
            <a:endParaRPr lang="en-US" sz="1600" dirty="0">
              <a:solidFill>
                <a:schemeClr val="accent1"/>
              </a:solidFill>
            </a:endParaRPr>
          </a:p>
        </p:txBody>
      </p:sp>
      <p:sp>
        <p:nvSpPr>
          <p:cNvPr id="110" name="Rectangle 109"/>
          <p:cNvSpPr/>
          <p:nvPr/>
        </p:nvSpPr>
        <p:spPr bwMode="auto">
          <a:xfrm>
            <a:off x="7712652" y="3933239"/>
            <a:ext cx="600474"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G3</a:t>
            </a:r>
            <a:endParaRPr lang="en-US" sz="1600" dirty="0">
              <a:solidFill>
                <a:schemeClr val="accent1"/>
              </a:solidFill>
            </a:endParaRPr>
          </a:p>
        </p:txBody>
      </p:sp>
      <p:sp>
        <p:nvSpPr>
          <p:cNvPr id="111" name="Rectangle 110"/>
          <p:cNvSpPr/>
          <p:nvPr/>
        </p:nvSpPr>
        <p:spPr bwMode="auto">
          <a:xfrm>
            <a:off x="8365833" y="3933239"/>
            <a:ext cx="600474"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G4</a:t>
            </a:r>
            <a:endParaRPr lang="en-US" sz="1600" dirty="0">
              <a:solidFill>
                <a:schemeClr val="accent1"/>
              </a:solidFill>
            </a:endParaRPr>
          </a:p>
        </p:txBody>
      </p:sp>
      <p:sp>
        <p:nvSpPr>
          <p:cNvPr id="112" name="Rectangle 111"/>
          <p:cNvSpPr/>
          <p:nvPr/>
        </p:nvSpPr>
        <p:spPr bwMode="auto">
          <a:xfrm>
            <a:off x="6406290" y="4448246"/>
            <a:ext cx="600473"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G5</a:t>
            </a:r>
            <a:endParaRPr lang="en-US" sz="1600" dirty="0">
              <a:solidFill>
                <a:schemeClr val="accent1"/>
              </a:solidFill>
            </a:endParaRPr>
          </a:p>
        </p:txBody>
      </p:sp>
      <p:sp>
        <p:nvSpPr>
          <p:cNvPr id="113" name="TextBox 112"/>
          <p:cNvSpPr txBox="1"/>
          <p:nvPr/>
        </p:nvSpPr>
        <p:spPr>
          <a:xfrm>
            <a:off x="6406290" y="3685999"/>
            <a:ext cx="223567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GS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14" name="Rectangle 113"/>
          <p:cNvSpPr/>
          <p:nvPr/>
        </p:nvSpPr>
        <p:spPr bwMode="auto">
          <a:xfrm>
            <a:off x="3324306" y="3926912"/>
            <a:ext cx="600473"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D1v2</a:t>
            </a:r>
            <a:endParaRPr lang="en-US" sz="1600" dirty="0">
              <a:solidFill>
                <a:schemeClr val="bg1"/>
              </a:solidFill>
            </a:endParaRPr>
          </a:p>
        </p:txBody>
      </p:sp>
      <p:sp>
        <p:nvSpPr>
          <p:cNvPr id="115" name="Rectangle 114"/>
          <p:cNvSpPr/>
          <p:nvPr/>
        </p:nvSpPr>
        <p:spPr bwMode="auto">
          <a:xfrm>
            <a:off x="3977487" y="3926912"/>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D2v2</a:t>
            </a:r>
            <a:endParaRPr lang="en-US" sz="1600" dirty="0">
              <a:solidFill>
                <a:schemeClr val="bg1"/>
              </a:solidFill>
            </a:endParaRPr>
          </a:p>
        </p:txBody>
      </p:sp>
      <p:sp>
        <p:nvSpPr>
          <p:cNvPr id="116" name="Rectangle 115"/>
          <p:cNvSpPr/>
          <p:nvPr/>
        </p:nvSpPr>
        <p:spPr bwMode="auto">
          <a:xfrm>
            <a:off x="4630668" y="3926912"/>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D3v2</a:t>
            </a:r>
            <a:endParaRPr lang="en-US" sz="1600" dirty="0">
              <a:solidFill>
                <a:schemeClr val="bg1"/>
              </a:solidFill>
            </a:endParaRPr>
          </a:p>
        </p:txBody>
      </p:sp>
      <p:sp>
        <p:nvSpPr>
          <p:cNvPr id="117" name="Rectangle 116"/>
          <p:cNvSpPr/>
          <p:nvPr/>
        </p:nvSpPr>
        <p:spPr bwMode="auto">
          <a:xfrm>
            <a:off x="5283849" y="3926912"/>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D4v2</a:t>
            </a:r>
            <a:endParaRPr lang="en-US" sz="1600" dirty="0">
              <a:solidFill>
                <a:schemeClr val="bg1"/>
              </a:solidFill>
            </a:endParaRPr>
          </a:p>
        </p:txBody>
      </p:sp>
      <p:sp>
        <p:nvSpPr>
          <p:cNvPr id="118" name="Rectangle 117"/>
          <p:cNvSpPr/>
          <p:nvPr/>
        </p:nvSpPr>
        <p:spPr bwMode="auto">
          <a:xfrm>
            <a:off x="3324306" y="4441919"/>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D11v2</a:t>
            </a:r>
            <a:endParaRPr lang="en-US" sz="1500" dirty="0">
              <a:solidFill>
                <a:schemeClr val="bg1"/>
              </a:solidFill>
            </a:endParaRPr>
          </a:p>
        </p:txBody>
      </p:sp>
      <p:sp>
        <p:nvSpPr>
          <p:cNvPr id="119" name="Rectangle 118"/>
          <p:cNvSpPr/>
          <p:nvPr/>
        </p:nvSpPr>
        <p:spPr bwMode="auto">
          <a:xfrm>
            <a:off x="3977487" y="4441919"/>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D12v2</a:t>
            </a:r>
            <a:endParaRPr lang="en-US" sz="1500" dirty="0">
              <a:solidFill>
                <a:schemeClr val="bg1"/>
              </a:solidFill>
            </a:endParaRPr>
          </a:p>
        </p:txBody>
      </p:sp>
      <p:sp>
        <p:nvSpPr>
          <p:cNvPr id="120" name="Rectangle 119"/>
          <p:cNvSpPr/>
          <p:nvPr/>
        </p:nvSpPr>
        <p:spPr bwMode="auto">
          <a:xfrm>
            <a:off x="4630668" y="4441919"/>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D13v2</a:t>
            </a:r>
            <a:endParaRPr lang="en-US" sz="1500" dirty="0">
              <a:solidFill>
                <a:schemeClr val="bg1"/>
              </a:solidFill>
            </a:endParaRPr>
          </a:p>
        </p:txBody>
      </p:sp>
      <p:sp>
        <p:nvSpPr>
          <p:cNvPr id="121" name="Rectangle 120"/>
          <p:cNvSpPr/>
          <p:nvPr/>
        </p:nvSpPr>
        <p:spPr bwMode="auto">
          <a:xfrm>
            <a:off x="5283849" y="4441919"/>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D14v2</a:t>
            </a:r>
            <a:endParaRPr lang="en-US" sz="1500" dirty="0">
              <a:solidFill>
                <a:schemeClr val="bg1"/>
              </a:solidFill>
            </a:endParaRPr>
          </a:p>
        </p:txBody>
      </p:sp>
      <p:sp>
        <p:nvSpPr>
          <p:cNvPr id="122" name="TextBox 121"/>
          <p:cNvSpPr txBox="1"/>
          <p:nvPr/>
        </p:nvSpPr>
        <p:spPr>
          <a:xfrm>
            <a:off x="3324306" y="3691417"/>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23" name="Rectangle 122"/>
          <p:cNvSpPr/>
          <p:nvPr/>
        </p:nvSpPr>
        <p:spPr bwMode="auto">
          <a:xfrm>
            <a:off x="4624517" y="5357837"/>
            <a:ext cx="1242773"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DS15v2</a:t>
            </a:r>
            <a:endParaRPr lang="en-US" sz="1600" dirty="0">
              <a:solidFill>
                <a:schemeClr val="bg1"/>
              </a:solidFill>
            </a:endParaRPr>
          </a:p>
        </p:txBody>
      </p:sp>
      <p:sp>
        <p:nvSpPr>
          <p:cNvPr id="124" name="TextBox 123"/>
          <p:cNvSpPr txBox="1"/>
          <p:nvPr/>
        </p:nvSpPr>
        <p:spPr>
          <a:xfrm>
            <a:off x="6406290" y="5127141"/>
            <a:ext cx="2182200"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Molecular modeling etc.</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25" name="TextBox 124"/>
          <p:cNvSpPr txBox="1"/>
          <p:nvPr/>
        </p:nvSpPr>
        <p:spPr>
          <a:xfrm>
            <a:off x="3324305" y="5127141"/>
            <a:ext cx="200747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20 cores, 140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26" name="TextBox 125"/>
          <p:cNvSpPr txBox="1"/>
          <p:nvPr/>
        </p:nvSpPr>
        <p:spPr>
          <a:xfrm>
            <a:off x="280724" y="2261401"/>
            <a:ext cx="2690352"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Up to 8 cores and 56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33" name="TextBox 132"/>
          <p:cNvSpPr txBox="1"/>
          <p:nvPr/>
        </p:nvSpPr>
        <p:spPr>
          <a:xfrm>
            <a:off x="9414995" y="6076061"/>
            <a:ext cx="1943865"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2"/>
                </a:solidFill>
              </a:rPr>
              <a:t>* </a:t>
            </a:r>
            <a:r>
              <a:rPr lang="en-US" sz="1600" i="1" dirty="0" smtClean="0">
                <a:solidFill>
                  <a:schemeClr val="accent2"/>
                </a:solidFill>
              </a:rPr>
              <a:t>Currently in preview</a:t>
            </a:r>
            <a:endParaRPr lang="en-US" sz="1600" i="1" dirty="0">
              <a:solidFill>
                <a:schemeClr val="accent2"/>
              </a:solidFill>
            </a:endParaRPr>
          </a:p>
        </p:txBody>
      </p:sp>
    </p:spTree>
    <p:extLst>
      <p:ext uri="{BB962C8B-B14F-4D97-AF65-F5344CB8AC3E}">
        <p14:creationId xmlns:p14="http://schemas.microsoft.com/office/powerpoint/2010/main" val="22310201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VM Size</a:t>
            </a:r>
            <a:endParaRPr lang="en-US" dirty="0"/>
          </a:p>
        </p:txBody>
      </p:sp>
      <p:sp>
        <p:nvSpPr>
          <p:cNvPr id="4" name="Rectangle 3"/>
          <p:cNvSpPr/>
          <p:nvPr/>
        </p:nvSpPr>
        <p:spPr bwMode="auto">
          <a:xfrm>
            <a:off x="519249" y="1451960"/>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 Memory</a:t>
            </a:r>
          </a:p>
        </p:txBody>
      </p:sp>
      <p:sp>
        <p:nvSpPr>
          <p:cNvPr id="5" name="Rectangle 4"/>
          <p:cNvSpPr/>
          <p:nvPr/>
        </p:nvSpPr>
        <p:spPr bwMode="auto">
          <a:xfrm>
            <a:off x="519249" y="2115842"/>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&gt; Memory</a:t>
            </a:r>
          </a:p>
        </p:txBody>
      </p:sp>
      <p:sp>
        <p:nvSpPr>
          <p:cNvPr id="6" name="Rectangle 5"/>
          <p:cNvSpPr/>
          <p:nvPr/>
        </p:nvSpPr>
        <p:spPr bwMode="auto">
          <a:xfrm>
            <a:off x="519249" y="2779183"/>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&lt; Memory</a:t>
            </a:r>
          </a:p>
        </p:txBody>
      </p:sp>
      <p:sp>
        <p:nvSpPr>
          <p:cNvPr id="7" name="Rectangle 6"/>
          <p:cNvSpPr/>
          <p:nvPr/>
        </p:nvSpPr>
        <p:spPr bwMode="auto">
          <a:xfrm>
            <a:off x="519249" y="3442524"/>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GPU</a:t>
            </a:r>
          </a:p>
        </p:txBody>
      </p:sp>
      <p:sp>
        <p:nvSpPr>
          <p:cNvPr id="8" name="Rectangle 7"/>
          <p:cNvSpPr/>
          <p:nvPr/>
        </p:nvSpPr>
        <p:spPr bwMode="auto">
          <a:xfrm>
            <a:off x="519249" y="4105865"/>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a:t>
            </a:r>
          </a:p>
        </p:txBody>
      </p:sp>
      <p:sp>
        <p:nvSpPr>
          <p:cNvPr id="9" name="Rectangle 8"/>
          <p:cNvSpPr/>
          <p:nvPr/>
        </p:nvSpPr>
        <p:spPr bwMode="auto">
          <a:xfrm>
            <a:off x="519249" y="4769206"/>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Memory++</a:t>
            </a:r>
          </a:p>
        </p:txBody>
      </p:sp>
      <p:sp>
        <p:nvSpPr>
          <p:cNvPr id="10" name="Rectangle 9"/>
          <p:cNvSpPr/>
          <p:nvPr/>
        </p:nvSpPr>
        <p:spPr bwMode="auto">
          <a:xfrm>
            <a:off x="519249" y="5432547"/>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Networking++</a:t>
            </a:r>
          </a:p>
        </p:txBody>
      </p:sp>
      <p:sp>
        <p:nvSpPr>
          <p:cNvPr id="11" name="Rectangle 10"/>
          <p:cNvSpPr/>
          <p:nvPr/>
        </p:nvSpPr>
        <p:spPr bwMode="auto">
          <a:xfrm>
            <a:off x="4239479" y="1451960"/>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A0 - A7</a:t>
            </a:r>
          </a:p>
        </p:txBody>
      </p:sp>
      <p:sp>
        <p:nvSpPr>
          <p:cNvPr id="12" name="Rectangle 11"/>
          <p:cNvSpPr/>
          <p:nvPr/>
        </p:nvSpPr>
        <p:spPr bwMode="auto">
          <a:xfrm>
            <a:off x="4239479" y="2115842"/>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F1, F2, F4, F8, F16</a:t>
            </a:r>
          </a:p>
        </p:txBody>
      </p:sp>
      <p:sp>
        <p:nvSpPr>
          <p:cNvPr id="13" name="Rectangle 12"/>
          <p:cNvSpPr/>
          <p:nvPr/>
        </p:nvSpPr>
        <p:spPr bwMode="auto">
          <a:xfrm>
            <a:off x="4239479" y="2779183"/>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D11v2 - D15v2</a:t>
            </a:r>
          </a:p>
        </p:txBody>
      </p:sp>
      <p:sp>
        <p:nvSpPr>
          <p:cNvPr id="14" name="Rectangle 13"/>
          <p:cNvSpPr/>
          <p:nvPr/>
        </p:nvSpPr>
        <p:spPr bwMode="auto">
          <a:xfrm>
            <a:off x="4239479" y="3442524"/>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a:t>
            </a:r>
          </a:p>
        </p:txBody>
      </p:sp>
      <p:sp>
        <p:nvSpPr>
          <p:cNvPr id="15" name="Rectangle 14"/>
          <p:cNvSpPr/>
          <p:nvPr/>
        </p:nvSpPr>
        <p:spPr bwMode="auto">
          <a:xfrm>
            <a:off x="4239479" y="4105865"/>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A8 - A11</a:t>
            </a:r>
          </a:p>
        </p:txBody>
      </p:sp>
      <p:sp>
        <p:nvSpPr>
          <p:cNvPr id="16" name="Rectangle 15"/>
          <p:cNvSpPr/>
          <p:nvPr/>
        </p:nvSpPr>
        <p:spPr bwMode="auto">
          <a:xfrm>
            <a:off x="4239479" y="4769206"/>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G(S)4, G(S)5</a:t>
            </a:r>
          </a:p>
        </p:txBody>
      </p:sp>
      <p:sp>
        <p:nvSpPr>
          <p:cNvPr id="17" name="Rectangle 16"/>
          <p:cNvSpPr/>
          <p:nvPr/>
        </p:nvSpPr>
        <p:spPr bwMode="auto">
          <a:xfrm>
            <a:off x="4239479" y="5432547"/>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A10 - A11</a:t>
            </a:r>
          </a:p>
        </p:txBody>
      </p:sp>
      <p:sp>
        <p:nvSpPr>
          <p:cNvPr id="18" name="Rectangle 17"/>
          <p:cNvSpPr/>
          <p:nvPr/>
        </p:nvSpPr>
        <p:spPr bwMode="auto">
          <a:xfrm>
            <a:off x="6850436" y="1451960"/>
            <a:ext cx="2274055" cy="52715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D1v2 - D5v2</a:t>
            </a:r>
          </a:p>
        </p:txBody>
      </p:sp>
      <p:sp>
        <p:nvSpPr>
          <p:cNvPr id="19" name="Rectangle 18"/>
          <p:cNvSpPr/>
          <p:nvPr/>
        </p:nvSpPr>
        <p:spPr bwMode="auto">
          <a:xfrm>
            <a:off x="9461393" y="1451960"/>
            <a:ext cx="2274055" cy="52715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D1 - D4</a:t>
            </a:r>
          </a:p>
        </p:txBody>
      </p:sp>
      <p:sp>
        <p:nvSpPr>
          <p:cNvPr id="20" name="Rectangle 19"/>
          <p:cNvSpPr/>
          <p:nvPr/>
        </p:nvSpPr>
        <p:spPr bwMode="auto">
          <a:xfrm>
            <a:off x="6850436" y="2779183"/>
            <a:ext cx="2274055" cy="52715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D11 - D14</a:t>
            </a:r>
          </a:p>
        </p:txBody>
      </p:sp>
      <p:sp>
        <p:nvSpPr>
          <p:cNvPr id="21" name="Rectangle 20"/>
          <p:cNvSpPr/>
          <p:nvPr/>
        </p:nvSpPr>
        <p:spPr bwMode="auto">
          <a:xfrm>
            <a:off x="9461393" y="2779183"/>
            <a:ext cx="2274055" cy="52715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a:t>
            </a:r>
          </a:p>
        </p:txBody>
      </p:sp>
      <p:sp>
        <p:nvSpPr>
          <p:cNvPr id="22" name="Rectangle 21"/>
          <p:cNvSpPr/>
          <p:nvPr/>
        </p:nvSpPr>
        <p:spPr bwMode="auto">
          <a:xfrm>
            <a:off x="6850436" y="4105865"/>
            <a:ext cx="2274055" cy="52715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G(S)5</a:t>
            </a:r>
          </a:p>
        </p:txBody>
      </p:sp>
      <p:sp>
        <p:nvSpPr>
          <p:cNvPr id="23" name="Rectangle 22"/>
          <p:cNvSpPr/>
          <p:nvPr/>
        </p:nvSpPr>
        <p:spPr bwMode="auto">
          <a:xfrm>
            <a:off x="9461393" y="4105865"/>
            <a:ext cx="2274055" cy="52715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p>
        </p:txBody>
      </p:sp>
      <p:sp>
        <p:nvSpPr>
          <p:cNvPr id="24" name="Rectangle 23"/>
          <p:cNvSpPr/>
          <p:nvPr/>
        </p:nvSpPr>
        <p:spPr bwMode="auto">
          <a:xfrm>
            <a:off x="6850436" y="4769206"/>
            <a:ext cx="2274055" cy="52715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p>
        </p:txBody>
      </p:sp>
    </p:spTree>
    <p:extLst>
      <p:ext uri="{BB962C8B-B14F-4D97-AF65-F5344CB8AC3E}">
        <p14:creationId xmlns:p14="http://schemas.microsoft.com/office/powerpoint/2010/main" val="13912215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752582"/>
            <a:ext cx="3383327" cy="79048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6" name="Rectangle 5"/>
          <p:cNvSpPr/>
          <p:nvPr/>
        </p:nvSpPr>
        <p:spPr bwMode="auto">
          <a:xfrm>
            <a:off x="8491529" y="1752583"/>
            <a:ext cx="3348856" cy="7904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9" name="Rectangle 8"/>
          <p:cNvSpPr/>
          <p:nvPr/>
        </p:nvSpPr>
        <p:spPr>
          <a:xfrm>
            <a:off x="4384713" y="2689612"/>
            <a:ext cx="3710600" cy="1378839"/>
          </a:xfrm>
          <a:prstGeom prst="rect">
            <a:avLst/>
          </a:prstGeom>
        </p:spPr>
        <p:txBody>
          <a:bodyPr wrap="square" anchor="t" anchorCtr="0">
            <a:spAutoFit/>
          </a:bodyPr>
          <a:lstStyle/>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50 GB SSD drives</a:t>
            </a:r>
          </a:p>
        </p:txBody>
      </p:sp>
      <p:pic>
        <p:nvPicPr>
          <p:cNvPr id="11" name="Picture 10"/>
          <p:cNvPicPr>
            <a:picLocks noChangeAspect="1"/>
          </p:cNvPicPr>
          <p:nvPr/>
        </p:nvPicPr>
        <p:blipFill>
          <a:blip r:embed="rId3"/>
          <a:stretch>
            <a:fillRect/>
          </a:stretch>
        </p:blipFill>
        <p:spPr>
          <a:xfrm>
            <a:off x="4384713" y="4723498"/>
            <a:ext cx="370967" cy="406475"/>
          </a:xfrm>
          <a:prstGeom prst="rect">
            <a:avLst/>
          </a:prstGeom>
        </p:spPr>
      </p:pic>
      <p:sp>
        <p:nvSpPr>
          <p:cNvPr id="12" name="TextBox 11"/>
          <p:cNvSpPr txBox="1"/>
          <p:nvPr/>
        </p:nvSpPr>
        <p:spPr>
          <a:xfrm>
            <a:off x="4790152" y="470513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00B0F0"/>
                </a:solidFill>
                <a:latin typeface="Segoe UI Light" panose="020B0502040204020203" pitchFamily="34" charset="0"/>
                <a:cs typeface="Segoe UI Light" panose="020B0502040204020203" pitchFamily="34" charset="0"/>
              </a:rPr>
              <a:t>$0.14/hr. or $</a:t>
            </a:r>
            <a:r>
              <a:rPr lang="en-US" sz="2400" dirty="0" smtClean="0">
                <a:solidFill>
                  <a:srgbClr val="00B0F0"/>
                </a:solidFill>
                <a:latin typeface="Segoe UI Light" panose="020B0502040204020203" pitchFamily="34" charset="0"/>
                <a:cs typeface="Segoe UI Light" panose="020B0502040204020203" pitchFamily="34" charset="0"/>
              </a:rPr>
              <a:t>104/mo.</a:t>
            </a:r>
            <a:endParaRPr lang="en-US" sz="2400" dirty="0">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291095"/>
            <a:ext cx="463568" cy="537739"/>
          </a:xfrm>
          <a:prstGeom prst="rect">
            <a:avLst/>
          </a:prstGeom>
        </p:spPr>
      </p:pic>
      <p:sp>
        <p:nvSpPr>
          <p:cNvPr id="14" name="TextBox 13"/>
          <p:cNvSpPr txBox="1"/>
          <p:nvPr/>
        </p:nvSpPr>
        <p:spPr>
          <a:xfrm>
            <a:off x="4790152" y="5338365"/>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$0.077/hr</a:t>
            </a:r>
            <a:r>
              <a:rPr lang="en-US" sz="2400" dirty="0">
                <a:solidFill>
                  <a:srgbClr val="00B0F0"/>
                </a:solidFill>
                <a:latin typeface="Segoe UI Light" panose="020B0502040204020203" pitchFamily="34" charset="0"/>
                <a:cs typeface="Segoe UI Light" panose="020B0502040204020203" pitchFamily="34" charset="0"/>
              </a:rPr>
              <a:t>. or $57/mo</a:t>
            </a:r>
            <a:r>
              <a:rPr lang="en-US" sz="2400" dirty="0" smtClean="0">
                <a:solidFill>
                  <a:srgbClr val="00B0F0"/>
                </a:solidFill>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p:txBody>
      </p:sp>
      <p:pic>
        <p:nvPicPr>
          <p:cNvPr id="19" name="Picture 18"/>
          <p:cNvPicPr>
            <a:picLocks noChangeAspect="1"/>
          </p:cNvPicPr>
          <p:nvPr/>
        </p:nvPicPr>
        <p:blipFill>
          <a:blip r:embed="rId3"/>
          <a:stretch>
            <a:fillRect/>
          </a:stretch>
        </p:blipFill>
        <p:spPr>
          <a:xfrm>
            <a:off x="8457055" y="4723498"/>
            <a:ext cx="370967" cy="406475"/>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291095"/>
            <a:ext cx="463568" cy="537739"/>
          </a:xfrm>
          <a:prstGeom prst="rect">
            <a:avLst/>
          </a:prstGeom>
        </p:spPr>
      </p:pic>
      <p:sp>
        <p:nvSpPr>
          <p:cNvPr id="23" name="Rectangle 22"/>
          <p:cNvSpPr/>
          <p:nvPr/>
        </p:nvSpPr>
        <p:spPr>
          <a:xfrm>
            <a:off x="8457056" y="2689612"/>
            <a:ext cx="3710600" cy="1729704"/>
          </a:xfrm>
          <a:prstGeom prst="rect">
            <a:avLst/>
          </a:prstGeom>
        </p:spPr>
        <p:txBody>
          <a:bodyPr wrap="square" anchor="t" anchorCtr="0">
            <a:spAutoFit/>
          </a:bodyPr>
          <a:lstStyle/>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Latest Xeon E5 v3 processors</a:t>
            </a:r>
          </a:p>
        </p:txBody>
      </p:sp>
      <p:pic>
        <p:nvPicPr>
          <p:cNvPr id="24" name="Picture 23"/>
          <p:cNvPicPr>
            <a:picLocks noChangeAspect="1"/>
          </p:cNvPicPr>
          <p:nvPr/>
        </p:nvPicPr>
        <p:blipFill>
          <a:blip r:embed="rId3"/>
          <a:stretch>
            <a:fillRect/>
          </a:stretch>
        </p:blipFill>
        <p:spPr>
          <a:xfrm>
            <a:off x="8457055" y="4723498"/>
            <a:ext cx="370967" cy="406475"/>
          </a:xfrm>
          <a:prstGeom prst="rect">
            <a:avLst/>
          </a:prstGeom>
        </p:spPr>
      </p:pic>
      <p:sp>
        <p:nvSpPr>
          <p:cNvPr id="25" name="TextBox 24"/>
          <p:cNvSpPr txBox="1"/>
          <p:nvPr/>
        </p:nvSpPr>
        <p:spPr>
          <a:xfrm>
            <a:off x="8862494" y="470513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a:t>
            </a:r>
            <a:r>
              <a:rPr lang="en-US" sz="2400" dirty="0">
                <a:solidFill>
                  <a:srgbClr val="00B0F0"/>
                </a:solidFill>
                <a:latin typeface="Segoe UI Light" panose="020B0502040204020203" pitchFamily="34" charset="0"/>
                <a:cs typeface="Segoe UI Light" panose="020B0502040204020203" pitchFamily="34" charset="0"/>
              </a:rPr>
              <a:t> 9.65/hr. or $7,180/mo</a:t>
            </a:r>
            <a:r>
              <a:rPr lang="en-US" sz="2400" dirty="0" smtClean="0">
                <a:solidFill>
                  <a:srgbClr val="00B0F0"/>
                </a:solidFill>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291095"/>
            <a:ext cx="463568" cy="537739"/>
          </a:xfrm>
          <a:prstGeom prst="rect">
            <a:avLst/>
          </a:prstGeom>
        </p:spPr>
      </p:pic>
      <p:sp>
        <p:nvSpPr>
          <p:cNvPr id="27" name="TextBox 26"/>
          <p:cNvSpPr txBox="1"/>
          <p:nvPr/>
        </p:nvSpPr>
        <p:spPr>
          <a:xfrm>
            <a:off x="8862494" y="5338365"/>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a:t>
            </a:r>
            <a:r>
              <a:rPr lang="en-US" sz="2400" dirty="0">
                <a:solidFill>
                  <a:srgbClr val="00B0F0"/>
                </a:solidFill>
                <a:latin typeface="Segoe UI Light" panose="020B0502040204020203" pitchFamily="34" charset="0"/>
                <a:cs typeface="Segoe UI Light" panose="020B0502040204020203" pitchFamily="34" charset="0"/>
              </a:rPr>
              <a:t> 8.69/hr. or $6,465/mo</a:t>
            </a:r>
            <a:r>
              <a:rPr lang="en-US" sz="2400" dirty="0" smtClean="0">
                <a:solidFill>
                  <a:srgbClr val="00B0F0"/>
                </a:solidFill>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p:txBody>
      </p:sp>
      <p:cxnSp>
        <p:nvCxnSpPr>
          <p:cNvPr id="28" name="Straight Connector 27"/>
          <p:cNvCxnSpPr/>
          <p:nvPr/>
        </p:nvCxnSpPr>
        <p:spPr>
          <a:xfrm flipH="1">
            <a:off x="8121434"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049092"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auto">
          <a:xfrm>
            <a:off x="346841" y="1752584"/>
            <a:ext cx="3383328" cy="79048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31" name="Rectangle 30"/>
          <p:cNvSpPr/>
          <p:nvPr/>
        </p:nvSpPr>
        <p:spPr>
          <a:xfrm>
            <a:off x="346840" y="2695509"/>
            <a:ext cx="3710600" cy="1729704"/>
          </a:xfrm>
          <a:prstGeom prst="rect">
            <a:avLst/>
          </a:prstGeom>
        </p:spPr>
        <p:txBody>
          <a:bodyPr wrap="square" anchor="t" anchorCtr="0">
            <a:spAutoFit/>
          </a:bodyPr>
          <a:lstStyle/>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32 </a:t>
            </a:r>
            <a:r>
              <a:rPr lang="en-US" sz="2400" spc="-200" dirty="0" err="1">
                <a:solidFill>
                  <a:srgbClr val="00B0F0"/>
                </a:solidFill>
                <a:latin typeface="Segoe UI Light" panose="020B0502040204020203" pitchFamily="34" charset="0"/>
                <a:cs typeface="Segoe UI Light" panose="020B0502040204020203" pitchFamily="34" charset="0"/>
              </a:rPr>
              <a:t>Gbit</a:t>
            </a:r>
            <a:r>
              <a:rPr lang="en-US" sz="2400" spc="-200" dirty="0">
                <a:solidFill>
                  <a:srgbClr val="00B0F0"/>
                </a:solidFill>
                <a:latin typeface="Segoe UI Light" panose="020B0502040204020203" pitchFamily="34" charset="0"/>
                <a:cs typeface="Segoe UI Light" panose="020B0502040204020203" pitchFamily="34" charset="0"/>
              </a:rPr>
              <a:t>/sec InfiniBand with RDMA</a:t>
            </a:r>
          </a:p>
        </p:txBody>
      </p:sp>
      <p:pic>
        <p:nvPicPr>
          <p:cNvPr id="32" name="Picture 31"/>
          <p:cNvPicPr>
            <a:picLocks noChangeAspect="1"/>
          </p:cNvPicPr>
          <p:nvPr/>
        </p:nvPicPr>
        <p:blipFill>
          <a:blip r:embed="rId3"/>
          <a:stretch>
            <a:fillRect/>
          </a:stretch>
        </p:blipFill>
        <p:spPr>
          <a:xfrm>
            <a:off x="346839" y="4723498"/>
            <a:ext cx="370967" cy="406475"/>
          </a:xfrm>
          <a:prstGeom prst="rect">
            <a:avLst/>
          </a:prstGeom>
        </p:spPr>
      </p:pic>
      <p:sp>
        <p:nvSpPr>
          <p:cNvPr id="33" name="TextBox 32"/>
          <p:cNvSpPr txBox="1"/>
          <p:nvPr/>
        </p:nvSpPr>
        <p:spPr>
          <a:xfrm>
            <a:off x="752278" y="470513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a:t>
            </a:r>
            <a:r>
              <a:rPr lang="en-US" sz="2400" dirty="0">
                <a:solidFill>
                  <a:srgbClr val="00B0F0"/>
                </a:solidFill>
                <a:latin typeface="Segoe UI Light" panose="020B0502040204020203" pitchFamily="34" charset="0"/>
                <a:cs typeface="Segoe UI Light" panose="020B0502040204020203" pitchFamily="34" charset="0"/>
              </a:rPr>
              <a:t> </a:t>
            </a:r>
            <a:r>
              <a:rPr lang="en-US" sz="2400" dirty="0" smtClean="0">
                <a:solidFill>
                  <a:srgbClr val="00B0F0"/>
                </a:solidFill>
                <a:latin typeface="Segoe UI Light" panose="020B0502040204020203" pitchFamily="34" charset="0"/>
                <a:cs typeface="Segoe UI Light" panose="020B0502040204020203" pitchFamily="34" charset="0"/>
              </a:rPr>
              <a:t>1.47/hr</a:t>
            </a:r>
            <a:r>
              <a:rPr lang="en-US" sz="2400" dirty="0">
                <a:solidFill>
                  <a:srgbClr val="00B0F0"/>
                </a:solidFill>
                <a:latin typeface="Segoe UI Light" panose="020B0502040204020203" pitchFamily="34" charset="0"/>
                <a:cs typeface="Segoe UI Light" panose="020B0502040204020203" pitchFamily="34" charset="0"/>
              </a:rPr>
              <a:t>. or $</a:t>
            </a:r>
            <a:r>
              <a:rPr lang="en-US" sz="2400" dirty="0" smtClean="0">
                <a:solidFill>
                  <a:srgbClr val="00B0F0"/>
                </a:solidFill>
                <a:latin typeface="Segoe UI Light" panose="020B0502040204020203" pitchFamily="34" charset="0"/>
                <a:cs typeface="Segoe UI Light" panose="020B0502040204020203" pitchFamily="34" charset="0"/>
              </a:rPr>
              <a:t>1,091/mo.</a:t>
            </a:r>
            <a:endParaRPr lang="en-US" sz="2400" dirty="0">
              <a:latin typeface="Segoe UI Light" panose="020B0502040204020203" pitchFamily="34" charset="0"/>
              <a:cs typeface="Segoe UI Light" panose="020B0502040204020203" pitchFamily="34" charset="0"/>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291095"/>
            <a:ext cx="463568" cy="537739"/>
          </a:xfrm>
          <a:prstGeom prst="rect">
            <a:avLst/>
          </a:prstGeom>
        </p:spPr>
      </p:pic>
      <p:sp>
        <p:nvSpPr>
          <p:cNvPr id="35" name="TextBox 34"/>
          <p:cNvSpPr txBox="1"/>
          <p:nvPr/>
        </p:nvSpPr>
        <p:spPr>
          <a:xfrm>
            <a:off x="752278" y="5338365"/>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$0.98/hr</a:t>
            </a:r>
            <a:r>
              <a:rPr lang="en-US" sz="2400" dirty="0">
                <a:solidFill>
                  <a:srgbClr val="00B0F0"/>
                </a:solidFill>
                <a:latin typeface="Segoe UI Light" panose="020B0502040204020203" pitchFamily="34" charset="0"/>
                <a:cs typeface="Segoe UI Light" panose="020B0502040204020203" pitchFamily="34" charset="0"/>
              </a:rPr>
              <a:t>. or </a:t>
            </a:r>
            <a:r>
              <a:rPr lang="en-US" sz="2400" dirty="0" smtClean="0">
                <a:solidFill>
                  <a:srgbClr val="00B0F0"/>
                </a:solidFill>
                <a:latin typeface="Segoe UI Light" panose="020B0502040204020203" pitchFamily="34" charset="0"/>
                <a:cs typeface="Segoe UI Light" panose="020B0502040204020203" pitchFamily="34" charset="0"/>
              </a:rPr>
              <a:t>$725/mo.</a:t>
            </a:r>
            <a:endParaRPr lang="en-US" sz="2400" dirty="0">
              <a:latin typeface="Segoe UI Light" panose="020B0502040204020203" pitchFamily="34" charset="0"/>
              <a:cs typeface="Segoe UI Light" panose="020B0502040204020203" pitchFamily="34" charset="0"/>
            </a:endParaRPr>
          </a:p>
        </p:txBody>
      </p:sp>
      <p:sp>
        <p:nvSpPr>
          <p:cNvPr id="3" name="TextBox 2"/>
          <p:cNvSpPr txBox="1"/>
          <p:nvPr/>
        </p:nvSpPr>
        <p:spPr>
          <a:xfrm>
            <a:off x="532322" y="966243"/>
            <a:ext cx="1022113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See bit.ly/a4r-vm-pricing for up-to-date pricing information</a:t>
            </a:r>
            <a:endParaRPr lang="en-US" sz="3200" dirty="0">
              <a:solidFill>
                <a:schemeClr val="accent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409458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a:xfrm>
            <a:off x="519248" y="1447800"/>
            <a:ext cx="11021111" cy="4098430"/>
          </a:xfrm>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smtClean="0"/>
              <a:t>Allows complex deployments to be performed declaratively via deployment templates</a:t>
            </a:r>
          </a:p>
          <a:p>
            <a:pPr lvl="1"/>
            <a:r>
              <a:rPr lang="en-US" dirty="0" smtClean="0"/>
              <a:t>Deployment templates specify all the resources — VMs, switches, storage accounts, etc. — to be provisioned</a:t>
            </a:r>
          </a:p>
          <a:p>
            <a:pPr lvl="1"/>
            <a:r>
              <a:rPr lang="en-US" dirty="0" smtClean="0"/>
              <a:t>Templates can include parameters that are filled in at runtime</a:t>
            </a:r>
          </a:p>
          <a:p>
            <a:pPr lvl="1"/>
            <a:r>
              <a:rPr lang="en-US" dirty="0"/>
              <a:t>Learn more at </a:t>
            </a:r>
            <a:r>
              <a:rPr lang="en-US" dirty="0" smtClean="0">
                <a:hlinkClick r:id="rId3"/>
              </a:rPr>
              <a:t>http://bit.ly/a4r-arm</a:t>
            </a:r>
            <a:endParaRPr lang="en-US" dirty="0" smtClean="0"/>
          </a:p>
        </p:txBody>
      </p:sp>
    </p:spTree>
    <p:extLst>
      <p:ext uri="{BB962C8B-B14F-4D97-AF65-F5344CB8AC3E}">
        <p14:creationId xmlns:p14="http://schemas.microsoft.com/office/powerpoint/2010/main" val="783365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a:xfrm>
            <a:off x="519248" y="1447800"/>
            <a:ext cx="11151916" cy="4233980"/>
          </a:xfrm>
        </p:spPr>
        <p:txBody>
          <a:bodyPr/>
          <a:lstStyle/>
          <a:p>
            <a:r>
              <a:rPr lang="en-US" dirty="0" smtClean="0"/>
              <a:t>Free, open-source deployment templates</a:t>
            </a:r>
          </a:p>
          <a:p>
            <a:endParaRPr lang="en-US" dirty="0"/>
          </a:p>
          <a:p>
            <a:endParaRPr lang="en-US" dirty="0" smtClean="0"/>
          </a:p>
          <a:p>
            <a:endParaRPr lang="en-US" dirty="0"/>
          </a:p>
          <a:p>
            <a:endParaRPr lang="en-US" dirty="0" smtClean="0"/>
          </a:p>
          <a:p>
            <a:endParaRPr lang="en-US" dirty="0" smtClean="0"/>
          </a:p>
          <a:p>
            <a:r>
              <a:rPr lang="en-US" dirty="0" smtClean="0"/>
              <a:t>Find them on the Azure site </a:t>
            </a:r>
            <a:r>
              <a:rPr lang="en-US" dirty="0"/>
              <a:t>(</a:t>
            </a:r>
            <a:r>
              <a:rPr lang="en-US" dirty="0">
                <a:hlinkClick r:id="rId3"/>
              </a:rPr>
              <a:t>http://</a:t>
            </a:r>
            <a:r>
              <a:rPr lang="en-US" dirty="0" smtClean="0">
                <a:hlinkClick r:id="rId3"/>
              </a:rPr>
              <a:t>bit.ly/a4r-quickstart</a:t>
            </a:r>
            <a:r>
              <a:rPr lang="en-US" dirty="0" smtClean="0"/>
              <a:t>)</a:t>
            </a:r>
          </a:p>
          <a:p>
            <a:r>
              <a:rPr lang="en-US" dirty="0" smtClean="0"/>
              <a:t>Or browse them on </a:t>
            </a:r>
            <a:r>
              <a:rPr lang="en-US" dirty="0"/>
              <a:t>GitHub (</a:t>
            </a:r>
            <a:r>
              <a:rPr lang="en-US" dirty="0">
                <a:hlinkClick r:id="rId4"/>
              </a:rPr>
              <a:t>http://</a:t>
            </a:r>
            <a:r>
              <a:rPr lang="en-US" dirty="0" smtClean="0">
                <a:hlinkClick r:id="rId4"/>
              </a:rPr>
              <a:t>bit.ly/a4r-github</a:t>
            </a:r>
            <a:r>
              <a:rPr lang="en-US" dirty="0" smtClean="0"/>
              <a:t>)</a:t>
            </a:r>
          </a:p>
        </p:txBody>
      </p:sp>
      <p:pic>
        <p:nvPicPr>
          <p:cNvPr id="5" name="Picture 4"/>
          <p:cNvPicPr>
            <a:picLocks noChangeAspect="1"/>
          </p:cNvPicPr>
          <p:nvPr/>
        </p:nvPicPr>
        <p:blipFill>
          <a:blip r:embed="rId5"/>
          <a:stretch>
            <a:fillRect/>
          </a:stretch>
        </p:blipFill>
        <p:spPr>
          <a:xfrm>
            <a:off x="981075" y="2359572"/>
            <a:ext cx="2914650" cy="1666875"/>
          </a:xfrm>
          <a:prstGeom prst="rect">
            <a:avLst/>
          </a:prstGeom>
          <a:ln>
            <a:solidFill>
              <a:schemeClr val="accent2"/>
            </a:solidFill>
          </a:ln>
        </p:spPr>
      </p:pic>
      <p:pic>
        <p:nvPicPr>
          <p:cNvPr id="6" name="Picture 5"/>
          <p:cNvPicPr>
            <a:picLocks noChangeAspect="1"/>
          </p:cNvPicPr>
          <p:nvPr/>
        </p:nvPicPr>
        <p:blipFill>
          <a:blip r:embed="rId6"/>
          <a:stretch>
            <a:fillRect/>
          </a:stretch>
        </p:blipFill>
        <p:spPr>
          <a:xfrm>
            <a:off x="4564226" y="2359572"/>
            <a:ext cx="2924175" cy="1666875"/>
          </a:xfrm>
          <a:prstGeom prst="rect">
            <a:avLst/>
          </a:prstGeom>
          <a:ln>
            <a:solidFill>
              <a:schemeClr val="accent2"/>
            </a:solidFill>
          </a:ln>
        </p:spPr>
      </p:pic>
      <p:pic>
        <p:nvPicPr>
          <p:cNvPr id="7" name="Picture 6"/>
          <p:cNvPicPr>
            <a:picLocks noChangeAspect="1"/>
          </p:cNvPicPr>
          <p:nvPr/>
        </p:nvPicPr>
        <p:blipFill>
          <a:blip r:embed="rId7"/>
          <a:stretch>
            <a:fillRect/>
          </a:stretch>
        </p:blipFill>
        <p:spPr>
          <a:xfrm>
            <a:off x="8156903" y="2359572"/>
            <a:ext cx="2914650" cy="1666875"/>
          </a:xfrm>
          <a:prstGeom prst="rect">
            <a:avLst/>
          </a:prstGeom>
          <a:ln>
            <a:solidFill>
              <a:schemeClr val="accent2"/>
            </a:solidFill>
          </a:ln>
        </p:spPr>
      </p:pic>
    </p:spTree>
    <p:extLst>
      <p:ext uri="{BB962C8B-B14F-4D97-AF65-F5344CB8AC3E}">
        <p14:creationId xmlns:p14="http://schemas.microsoft.com/office/powerpoint/2010/main" val="254658624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447</TotalTime>
  <Words>1550</Words>
  <Application>Microsoft Office PowerPoint</Application>
  <PresentationFormat>Widescreen</PresentationFormat>
  <Paragraphs>191</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Light</vt:lpstr>
      <vt:lpstr>Segoe UI Semibold</vt:lpstr>
      <vt:lpstr>Wingdings</vt:lpstr>
      <vt:lpstr>1_MS1444_Windows Azure Template 16x9_r08a</vt:lpstr>
      <vt:lpstr>High-Performance Computing (HPC) in Azure</vt:lpstr>
      <vt:lpstr>High-Performance Computing (HPC)</vt:lpstr>
      <vt:lpstr>HPC Clusters</vt:lpstr>
      <vt:lpstr>HPC in Azure</vt:lpstr>
      <vt:lpstr>Virtual-Machine Sizes</vt:lpstr>
      <vt:lpstr>Choosing a VM Size</vt:lpstr>
      <vt:lpstr>Power vs. Cost</vt:lpstr>
      <vt:lpstr>Azure Resource Manager</vt:lpstr>
      <vt:lpstr>Azure Quickstart Templates</vt:lpstr>
      <vt:lpstr>SLURM Clusters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Jeff Prosise</cp:lastModifiedBy>
  <cp:revision>89</cp:revision>
  <dcterms:created xsi:type="dcterms:W3CDTF">2015-09-15T03:54:33Z</dcterms:created>
  <dcterms:modified xsi:type="dcterms:W3CDTF">2016-12-20T19:57:58Z</dcterms:modified>
</cp:coreProperties>
</file>