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0"/>
  </p:notesMasterIdLst>
  <p:sldIdLst>
    <p:sldId id="256" r:id="rId2"/>
    <p:sldId id="261" r:id="rId3"/>
    <p:sldId id="259" r:id="rId4"/>
    <p:sldId id="264" r:id="rId5"/>
    <p:sldId id="268" r:id="rId6"/>
    <p:sldId id="266" r:id="rId7"/>
    <p:sldId id="267"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7440" autoAdjust="0"/>
    <p:restoredTop sz="84502" autoAdjust="0"/>
  </p:normalViewPr>
  <p:slideViewPr>
    <p:cSldViewPr snapToGrid="0">
      <p:cViewPr varScale="1">
        <p:scale>
          <a:sx n="88" d="100"/>
          <a:sy n="88" d="100"/>
        </p:scale>
        <p:origin x="300" y="90"/>
      </p:cViewPr>
      <p:guideLst>
        <p:guide orient="horz" pos="2160"/>
        <p:guide pos="3840"/>
      </p:guideLst>
    </p:cSldViewPr>
  </p:slideViewPr>
  <p:outlineViewPr>
    <p:cViewPr>
      <p:scale>
        <a:sx n="33" d="100"/>
        <a:sy n="33" d="100"/>
      </p:scale>
      <p:origin x="0" y="0"/>
    </p:cViewPr>
  </p:outlineViewPr>
  <p:notesTextViewPr>
    <p:cViewPr>
      <p:scale>
        <a:sx n="1" d="1"/>
        <a:sy n="1" d="1"/>
      </p:scale>
      <p:origin x="0" y="-588"/>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t>3/9/2016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2</a:t>
            </a:fld>
            <a:endParaRPr lang="en-US"/>
          </a:p>
        </p:txBody>
      </p:sp>
    </p:spTree>
    <p:extLst>
      <p:ext uri="{BB962C8B-B14F-4D97-AF65-F5344CB8AC3E}">
        <p14:creationId xmlns:p14="http://schemas.microsoft.com/office/powerpoint/2010/main" val="3220933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 "Commodity hardware." Hadoop assumes that hardware failures are common and should be handled automatically by the framework.</a:t>
            </a:r>
          </a:p>
          <a:p>
            <a:endParaRPr lang="en-US" dirty="0" smtClean="0"/>
          </a:p>
          <a:p>
            <a:r>
              <a:rPr lang="en-US" dirty="0" smtClean="0"/>
              <a:t>Apache Hive is a data warehouse infrastructure built on top of Hadoop for providing data summarization, query, and analysis. Initially developed by Facebook, Apache Hive is now used and developed by other companies such as Netflix. Amazon maintains a software fork of Apache Hive that is included in Amazon Elastic MapReduce on Amazon Web Services</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3</a:t>
            </a:fld>
            <a:endParaRPr lang="en-US"/>
          </a:p>
        </p:txBody>
      </p:sp>
    </p:spTree>
    <p:extLst>
      <p:ext uri="{BB962C8B-B14F-4D97-AF65-F5344CB8AC3E}">
        <p14:creationId xmlns:p14="http://schemas.microsoft.com/office/powerpoint/2010/main" val="1457643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Apache Spark is a fast, in-memory data processing engine with elegant and expressive development APIs in Scala, Java, Python, and R that allow data workers to efficiently execute machine learning algorithms that require fast iterative access to datasets. Spark on Apache Hadoop YARN enables deep integration with Hadoop and other YARN enabled workloads in the enterprise.</a:t>
            </a:r>
          </a:p>
          <a:p>
            <a:endParaRPr lang="en-US" dirty="0" smtClean="0">
              <a:effectLst/>
            </a:endParaRPr>
          </a:p>
          <a:p>
            <a:r>
              <a:rPr lang="en-US" dirty="0" smtClean="0"/>
              <a:t>At the core of Spark is the notion of a Resilient Distributed Dataset (RDD), which is an immutable collection of objects that is partitioned and distributed across multiple physical nodes of a YARN cluster and that can be operated in parallel.</a:t>
            </a:r>
            <a:r>
              <a:rPr lang="en-US" baseline="0" dirty="0" smtClean="0"/>
              <a:t> </a:t>
            </a:r>
            <a:r>
              <a:rPr lang="en-US" dirty="0" smtClean="0"/>
              <a:t>Typically, RDDs are instantiated by loading data from a shared filesystem, HDFS, </a:t>
            </a:r>
            <a:r>
              <a:rPr lang="en-US" dirty="0" err="1" smtClean="0"/>
              <a:t>HBase</a:t>
            </a:r>
            <a:r>
              <a:rPr lang="en-US" dirty="0" smtClean="0"/>
              <a:t>, or any data source offering a Hadoop </a:t>
            </a:r>
            <a:r>
              <a:rPr lang="en-US" dirty="0" err="1" smtClean="0"/>
              <a:t>InputFormat</a:t>
            </a:r>
            <a:r>
              <a:rPr lang="en-US" dirty="0" smtClean="0"/>
              <a:t> on a YARN cluster.</a:t>
            </a:r>
          </a:p>
          <a:p>
            <a:endParaRPr lang="en-US" dirty="0" smtClean="0"/>
          </a:p>
          <a:p>
            <a:r>
              <a:rPr lang="en-US" dirty="0" smtClean="0"/>
              <a:t>Once an RDD is instantiated, you can apply a series of operations. All operations fall into one of two types: transformations or actions. Transformation operations, as the name suggests, create new datasets from an existing RDD and build out the processing Directed Acyclic Graph (DAG) that can then be applied on the partitioned dataset across the YARN cluster. An Action operation, on the other hand, executes DAG and returns a value.</a:t>
            </a:r>
          </a:p>
          <a:p>
            <a:endParaRPr lang="en-US" dirty="0" smtClean="0"/>
          </a:p>
          <a:p>
            <a:r>
              <a:rPr lang="en-US" dirty="0" smtClean="0"/>
              <a:t>Spark </a:t>
            </a:r>
            <a:r>
              <a:rPr lang="en-US" dirty="0" smtClean="0"/>
              <a:t>can perform up to 100 times faster than Hadoop thanks</a:t>
            </a:r>
            <a:r>
              <a:rPr lang="en-US" baseline="0" dirty="0" smtClean="0"/>
              <a:t> to its in-memory parallel processing model.</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5</a:t>
            </a:fld>
            <a:endParaRPr lang="en-US"/>
          </a:p>
        </p:txBody>
      </p:sp>
    </p:spTree>
    <p:extLst>
      <p:ext uri="{BB962C8B-B14F-4D97-AF65-F5344CB8AC3E}">
        <p14:creationId xmlns:p14="http://schemas.microsoft.com/office/powerpoint/2010/main" val="20312480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a:gradFill>
                  <a:gsLst>
                    <a:gs pos="0">
                      <a:srgbClr val="292929"/>
                    </a:gs>
                    <a:gs pos="100000">
                      <a:srgbClr val="292929"/>
                    </a:gs>
                  </a:gsLst>
                  <a:lin ang="5400000" scaled="0"/>
                </a:gradFill>
                <a:cs typeface="Segoe UI" pitchFamily="34" charset="0"/>
              </a:rPr>
              <a:t>© </a:t>
            </a:r>
            <a:r>
              <a:rPr lang="en-US" sz="700" smtClean="0">
                <a:gradFill>
                  <a:gsLst>
                    <a:gs pos="0">
                      <a:srgbClr val="292929"/>
                    </a:gs>
                    <a:gs pos="100000">
                      <a:srgbClr val="292929"/>
                    </a:gs>
                  </a:gsLst>
                  <a:lin ang="5400000" scaled="0"/>
                </a:gradFill>
                <a:cs typeface="Segoe UI" pitchFamily="34" charset="0"/>
              </a:rPr>
              <a:t>201</a:t>
            </a:r>
            <a:r>
              <a:rPr lang="en-US" altLang="zh-CN" sz="700" smtClean="0">
                <a:gradFill>
                  <a:gsLst>
                    <a:gs pos="0">
                      <a:srgbClr val="292929"/>
                    </a:gs>
                    <a:gs pos="100000">
                      <a:srgbClr val="292929"/>
                    </a:gs>
                  </a:gsLst>
                  <a:lin ang="5400000" scaled="0"/>
                </a:gradFill>
                <a:cs typeface="Segoe UI" pitchFamily="34" charset="0"/>
              </a:rPr>
              <a:t>6</a:t>
            </a:r>
            <a:r>
              <a:rPr lang="en-US" sz="70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chemeClr val="bg1"/>
                </a:solidFill>
                <a:latin typeface="Segoe UI Light" panose="020B0502040204020203" pitchFamily="34" charset="0"/>
              </a:rPr>
              <a:t>Microsoft Azure </a:t>
            </a:r>
            <a:r>
              <a:rPr lang="en-US" sz="4000" dirty="0">
                <a:solidFill>
                  <a:schemeClr val="bg1"/>
                </a:solidFill>
                <a:latin typeface="Segoe UI Light" panose="020B0502040204020203" pitchFamily="34" charset="0"/>
              </a:rPr>
              <a:t>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zure </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9250" y="2234114"/>
            <a:ext cx="8677914" cy="1359196"/>
          </a:xfrm>
        </p:spPr>
        <p:txBody>
          <a:bodyPr/>
          <a:lstStyle/>
          <a:p>
            <a:r>
              <a:rPr lang="en-US" dirty="0" smtClean="0"/>
              <a:t>Big-Data Analytics with Azure HDInsight </a:t>
            </a:r>
            <a:endParaRPr lang="en-US" dirty="0"/>
          </a:p>
        </p:txBody>
      </p:sp>
      <p:sp>
        <p:nvSpPr>
          <p:cNvPr id="3" name="Text Placeholder 2"/>
          <p:cNvSpPr>
            <a:spLocks noGrp="1"/>
          </p:cNvSpPr>
          <p:nvPr>
            <p:ph type="body" sz="quarter" idx="11"/>
          </p:nvPr>
        </p:nvSpPr>
        <p:spPr>
          <a:xfrm>
            <a:off x="519250" y="4612344"/>
            <a:ext cx="5455754" cy="332270"/>
          </a:xfrm>
        </p:spPr>
        <p:txBody>
          <a:bodyPr/>
          <a:lstStyle/>
          <a:p>
            <a:r>
              <a:rPr lang="en-US" dirty="0" smtClean="0"/>
              <a:t>Microsoft Research</a:t>
            </a:r>
          </a:p>
        </p:txBody>
      </p:sp>
    </p:spTree>
    <p:extLst>
      <p:ext uri="{BB962C8B-B14F-4D97-AF65-F5344CB8AC3E}">
        <p14:creationId xmlns:p14="http://schemas.microsoft.com/office/powerpoint/2010/main" val="1770847114"/>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0" tIns="0" rIns="0" bIns="0" rtlCol="0" anchor="t">
            <a:spAutoFit/>
          </a:bodyPr>
          <a:lstStyle/>
          <a:p>
            <a:r>
              <a:rPr lang="en-US" dirty="0"/>
              <a:t>Big Data</a:t>
            </a:r>
            <a:endParaRPr lang="en-US" dirty="0"/>
          </a:p>
        </p:txBody>
      </p:sp>
      <p:grpSp>
        <p:nvGrpSpPr>
          <p:cNvPr id="34" name="Group 33"/>
          <p:cNvGrpSpPr/>
          <p:nvPr/>
        </p:nvGrpSpPr>
        <p:grpSpPr>
          <a:xfrm>
            <a:off x="1341580" y="1352077"/>
            <a:ext cx="9507253" cy="4772276"/>
            <a:chOff x="1680290" y="2668303"/>
            <a:chExt cx="8080721" cy="3375385"/>
          </a:xfrm>
        </p:grpSpPr>
        <p:grpSp>
          <p:nvGrpSpPr>
            <p:cNvPr id="4" name="组合 15"/>
            <p:cNvGrpSpPr/>
            <p:nvPr/>
          </p:nvGrpSpPr>
          <p:grpSpPr>
            <a:xfrm>
              <a:off x="7104903" y="2671541"/>
              <a:ext cx="2656108" cy="1665356"/>
              <a:chOff x="5965578" y="1979910"/>
              <a:chExt cx="2656800" cy="1665789"/>
            </a:xfrm>
          </p:grpSpPr>
          <p:sp>
            <p:nvSpPr>
              <p:cNvPr id="5" name="矩形 7"/>
              <p:cNvSpPr/>
              <p:nvPr/>
            </p:nvSpPr>
            <p:spPr>
              <a:xfrm>
                <a:off x="5965578" y="1979910"/>
                <a:ext cx="2656800" cy="166578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defTabSz="1071551" fontAlgn="base">
                  <a:lnSpc>
                    <a:spcPct val="80000"/>
                  </a:lnSpc>
                  <a:spcBef>
                    <a:spcPct val="0"/>
                  </a:spcBef>
                  <a:spcAft>
                    <a:spcPct val="0"/>
                  </a:spcAft>
                </a:pPr>
                <a:r>
                  <a:rPr lang="en-US" altLang="zh-CN" sz="2000" kern="0" dirty="0">
                    <a:gradFill>
                      <a:gsLst>
                        <a:gs pos="0">
                          <a:sysClr val="window" lastClr="FFFFFF"/>
                        </a:gs>
                        <a:gs pos="100000">
                          <a:sysClr val="window" lastClr="FFFFFF"/>
                        </a:gs>
                      </a:gsLst>
                      <a:lin ang="16200000" scaled="0"/>
                    </a:gradFill>
                    <a:ea typeface="Segoe UI" pitchFamily="34" charset="0"/>
                    <a:cs typeface="Segoe UI" pitchFamily="34" charset="0"/>
                  </a:rPr>
                  <a:t>Cheap Storage</a:t>
                </a:r>
              </a:p>
            </p:txBody>
          </p:sp>
          <p:sp>
            <p:nvSpPr>
              <p:cNvPr id="6" name="TextBox 5"/>
              <p:cNvSpPr txBox="1"/>
              <p:nvPr/>
            </p:nvSpPr>
            <p:spPr>
              <a:xfrm>
                <a:off x="6677493" y="3087650"/>
                <a:ext cx="1542097" cy="365810"/>
              </a:xfrm>
              <a:prstGeom prst="rect">
                <a:avLst/>
              </a:prstGeom>
              <a:noFill/>
            </p:spPr>
            <p:txBody>
              <a:bodyPr wrap="square" lIns="0" tIns="0" rIns="0" bIns="0" rtlCol="0">
                <a:spAutoFit/>
              </a:bodyPr>
              <a:lstStyle/>
              <a:p>
                <a:pPr algn="r" defTabSz="571357">
                  <a:lnSpc>
                    <a:spcPct val="80000"/>
                  </a:lnSpc>
                  <a:spcBef>
                    <a:spcPct val="20000"/>
                  </a:spcBef>
                  <a:buClr>
                    <a:srgbClr val="0071BC"/>
                  </a:buClr>
                  <a:buSzPct val="90000"/>
                </a:pPr>
                <a:r>
                  <a:rPr lang="en-US" sz="1400" spc="-95" dirty="0">
                    <a:solidFill>
                      <a:srgbClr val="FFFFFF">
                        <a:alpha val="99000"/>
                      </a:srgbClr>
                    </a:solidFill>
                    <a:ea typeface="Segoe UI" pitchFamily="34" charset="0"/>
                    <a:cs typeface="Segoe UI" pitchFamily="34" charset="0"/>
                  </a:rPr>
                  <a:t>$100 gets you </a:t>
                </a:r>
                <a:r>
                  <a:rPr lang="en-US" sz="1400" spc="-95" dirty="0" smtClean="0">
                    <a:solidFill>
                      <a:srgbClr val="FFFFFF">
                        <a:alpha val="99000"/>
                      </a:srgbClr>
                    </a:solidFill>
                    <a:ea typeface="Segoe UI" pitchFamily="34" charset="0"/>
                    <a:cs typeface="Segoe UI" pitchFamily="34" charset="0"/>
                  </a:rPr>
                  <a:t>3 million </a:t>
                </a:r>
                <a:r>
                  <a:rPr lang="en-US" sz="1400" spc="-95" dirty="0">
                    <a:solidFill>
                      <a:srgbClr val="FFFFFF">
                        <a:alpha val="99000"/>
                      </a:srgbClr>
                    </a:solidFill>
                    <a:ea typeface="Segoe UI" pitchFamily="34" charset="0"/>
                    <a:cs typeface="Segoe UI" pitchFamily="34" charset="0"/>
                  </a:rPr>
                  <a:t>times more storage in 30 </a:t>
                </a:r>
                <a:r>
                  <a:rPr lang="en-US" sz="1400" spc="-95" dirty="0" smtClean="0">
                    <a:solidFill>
                      <a:srgbClr val="FFFFFF">
                        <a:alpha val="99000"/>
                      </a:srgbClr>
                    </a:solidFill>
                    <a:ea typeface="Segoe UI" pitchFamily="34" charset="0"/>
                    <a:cs typeface="Segoe UI" pitchFamily="34" charset="0"/>
                  </a:rPr>
                  <a:t>years</a:t>
                </a:r>
                <a:endParaRPr lang="en-US" sz="1400" spc="-95" dirty="0">
                  <a:solidFill>
                    <a:srgbClr val="FFFFFF">
                      <a:alpha val="99000"/>
                    </a:srgbClr>
                  </a:solidFill>
                  <a:ea typeface="Segoe UI" pitchFamily="34" charset="0"/>
                  <a:cs typeface="Segoe UI" pitchFamily="34" charset="0"/>
                </a:endParaRPr>
              </a:p>
            </p:txBody>
          </p:sp>
          <p:sp>
            <p:nvSpPr>
              <p:cNvPr id="7" name="矩形 37"/>
              <p:cNvSpPr/>
              <p:nvPr/>
            </p:nvSpPr>
            <p:spPr>
              <a:xfrm>
                <a:off x="7510072" y="2252177"/>
                <a:ext cx="184778" cy="354035"/>
              </a:xfrm>
              <a:prstGeom prst="rect">
                <a:avLst/>
              </a:prstGeom>
            </p:spPr>
            <p:txBody>
              <a:bodyPr wrap="none">
                <a:spAutoFit/>
              </a:bodyPr>
              <a:lstStyle/>
              <a:p>
                <a:pPr algn="r" defTabSz="1218987"/>
                <a:endParaRPr lang="zh-CN" altLang="en-US" sz="1700" kern="0" dirty="0">
                  <a:solidFill>
                    <a:srgbClr val="FFFFFF"/>
                  </a:solidFill>
                  <a:latin typeface="微软雅黑" pitchFamily="34" charset="-122"/>
                  <a:ea typeface="微软雅黑" pitchFamily="34" charset="-122"/>
                  <a:cs typeface="Segoe UI" pitchFamily="34" charset="0"/>
                </a:endParaRPr>
              </a:p>
            </p:txBody>
          </p:sp>
        </p:grpSp>
        <p:grpSp>
          <p:nvGrpSpPr>
            <p:cNvPr id="8" name="组合 14"/>
            <p:cNvGrpSpPr/>
            <p:nvPr/>
          </p:nvGrpSpPr>
          <p:grpSpPr>
            <a:xfrm>
              <a:off x="7101517" y="4372395"/>
              <a:ext cx="2659494" cy="1666366"/>
              <a:chOff x="5962192" y="3681208"/>
              <a:chExt cx="2660186" cy="1666800"/>
            </a:xfrm>
          </p:grpSpPr>
          <p:sp>
            <p:nvSpPr>
              <p:cNvPr id="9" name="矩形 8"/>
              <p:cNvSpPr/>
              <p:nvPr/>
            </p:nvSpPr>
            <p:spPr>
              <a:xfrm>
                <a:off x="5965578" y="3681208"/>
                <a:ext cx="2656800" cy="1666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defTabSz="1071551" fontAlgn="base">
                  <a:lnSpc>
                    <a:spcPct val="80000"/>
                  </a:lnSpc>
                  <a:spcBef>
                    <a:spcPct val="0"/>
                  </a:spcBef>
                  <a:spcAft>
                    <a:spcPct val="0"/>
                  </a:spcAft>
                </a:pPr>
                <a:r>
                  <a:rPr lang="en-US" altLang="zh-CN" sz="2000" kern="0" dirty="0">
                    <a:gradFill>
                      <a:gsLst>
                        <a:gs pos="0">
                          <a:sysClr val="window" lastClr="FFFFFF"/>
                        </a:gs>
                        <a:gs pos="100000">
                          <a:sysClr val="window" lastClr="FFFFFF"/>
                        </a:gs>
                      </a:gsLst>
                      <a:lin ang="16200000" scaled="0"/>
                    </a:gradFill>
                    <a:ea typeface="Segoe UI" pitchFamily="34" charset="0"/>
                    <a:cs typeface="Segoe UI" pitchFamily="34" charset="0"/>
                  </a:rPr>
                  <a:t>Inexpensive </a:t>
                </a:r>
                <a:br>
                  <a:rPr lang="en-US" altLang="zh-CN" sz="2000" kern="0" dirty="0">
                    <a:gradFill>
                      <a:gsLst>
                        <a:gs pos="0">
                          <a:sysClr val="window" lastClr="FFFFFF"/>
                        </a:gs>
                        <a:gs pos="100000">
                          <a:sysClr val="window" lastClr="FFFFFF"/>
                        </a:gs>
                      </a:gsLst>
                      <a:lin ang="16200000" scaled="0"/>
                    </a:gradFill>
                    <a:ea typeface="Segoe UI" pitchFamily="34" charset="0"/>
                    <a:cs typeface="Segoe UI" pitchFamily="34" charset="0"/>
                  </a:rPr>
                </a:br>
                <a:r>
                  <a:rPr lang="en-US" altLang="zh-CN" sz="2000" kern="0" dirty="0">
                    <a:gradFill>
                      <a:gsLst>
                        <a:gs pos="0">
                          <a:sysClr val="window" lastClr="FFFFFF"/>
                        </a:gs>
                        <a:gs pos="100000">
                          <a:sysClr val="window" lastClr="FFFFFF"/>
                        </a:gs>
                      </a:gsLst>
                      <a:lin ang="16200000" scaled="0"/>
                    </a:gradFill>
                    <a:ea typeface="Segoe UI" pitchFamily="34" charset="0"/>
                    <a:cs typeface="Segoe UI" pitchFamily="34" charset="0"/>
                  </a:rPr>
                  <a:t>Computing</a:t>
                </a:r>
              </a:p>
            </p:txBody>
          </p:sp>
          <p:sp>
            <p:nvSpPr>
              <p:cNvPr id="10" name="TextBox 9"/>
              <p:cNvSpPr txBox="1"/>
              <p:nvPr/>
            </p:nvSpPr>
            <p:spPr>
              <a:xfrm>
                <a:off x="6786352" y="4913411"/>
                <a:ext cx="1530064" cy="387899"/>
              </a:xfrm>
              <a:prstGeom prst="rect">
                <a:avLst/>
              </a:prstGeom>
              <a:noFill/>
            </p:spPr>
            <p:txBody>
              <a:bodyPr wrap="square" lIns="0" tIns="0" rIns="0" bIns="0" rtlCol="0">
                <a:spAutoFit/>
              </a:bodyPr>
              <a:lstStyle/>
              <a:p>
                <a:pPr algn="r" defTabSz="571357">
                  <a:lnSpc>
                    <a:spcPct val="80000"/>
                  </a:lnSpc>
                  <a:spcBef>
                    <a:spcPct val="20000"/>
                  </a:spcBef>
                  <a:buClr>
                    <a:srgbClr val="0071BC"/>
                  </a:buClr>
                  <a:buSzPct val="90000"/>
                </a:pPr>
                <a:r>
                  <a:rPr lang="en-US" altLang="zh-CN" sz="1400" spc="-95" dirty="0">
                    <a:solidFill>
                      <a:srgbClr val="FFFFFF">
                        <a:alpha val="99000"/>
                      </a:srgbClr>
                    </a:solidFill>
                    <a:ea typeface="Segoe UI" pitchFamily="34" charset="0"/>
                    <a:cs typeface="Segoe UI" pitchFamily="34" charset="0"/>
                  </a:rPr>
                  <a:t>1980 </a:t>
                </a:r>
                <a:r>
                  <a:rPr lang="en-US" sz="1400" spc="-95" dirty="0">
                    <a:solidFill>
                      <a:srgbClr val="FFFFFF">
                        <a:alpha val="99000"/>
                      </a:srgbClr>
                    </a:solidFill>
                    <a:ea typeface="Segoe UI" pitchFamily="34" charset="0"/>
                    <a:cs typeface="Segoe UI" pitchFamily="34" charset="0"/>
                  </a:rPr>
                  <a:t>10 MIPS/$ </a:t>
                </a:r>
              </a:p>
              <a:p>
                <a:pPr algn="r" defTabSz="571357">
                  <a:lnSpc>
                    <a:spcPct val="80000"/>
                  </a:lnSpc>
                  <a:spcBef>
                    <a:spcPct val="20000"/>
                  </a:spcBef>
                  <a:buClr>
                    <a:srgbClr val="0071BC"/>
                  </a:buClr>
                  <a:buSzPct val="90000"/>
                </a:pPr>
                <a:r>
                  <a:rPr lang="en-US" altLang="zh-CN" sz="1400" spc="-95" dirty="0">
                    <a:solidFill>
                      <a:srgbClr val="FFFFFF">
                        <a:alpha val="99000"/>
                      </a:srgbClr>
                    </a:solidFill>
                    <a:ea typeface="Segoe UI" pitchFamily="34" charset="0"/>
                    <a:cs typeface="Segoe UI" pitchFamily="34" charset="0"/>
                  </a:rPr>
                  <a:t>2005</a:t>
                </a:r>
                <a:r>
                  <a:rPr lang="zh-CN" altLang="en-US" sz="1400" spc="-95" dirty="0">
                    <a:solidFill>
                      <a:srgbClr val="FFFFFF">
                        <a:alpha val="99000"/>
                      </a:srgbClr>
                    </a:solidFill>
                    <a:ea typeface="Segoe UI" pitchFamily="34" charset="0"/>
                    <a:cs typeface="Segoe UI" pitchFamily="34" charset="0"/>
                  </a:rPr>
                  <a:t> </a:t>
                </a:r>
                <a:r>
                  <a:rPr lang="en-US" sz="1400" spc="-95" dirty="0">
                    <a:solidFill>
                      <a:srgbClr val="FFFFFF">
                        <a:alpha val="99000"/>
                      </a:srgbClr>
                    </a:solidFill>
                    <a:ea typeface="Segoe UI" pitchFamily="34" charset="0"/>
                    <a:cs typeface="Segoe UI" pitchFamily="34" charset="0"/>
                  </a:rPr>
                  <a:t>10M MIPS/$ </a:t>
                </a:r>
              </a:p>
            </p:txBody>
          </p:sp>
          <p:sp>
            <p:nvSpPr>
              <p:cNvPr id="11" name="矩形 38"/>
              <p:cNvSpPr/>
              <p:nvPr/>
            </p:nvSpPr>
            <p:spPr>
              <a:xfrm>
                <a:off x="5962192" y="3939153"/>
                <a:ext cx="1850168" cy="354035"/>
              </a:xfrm>
              <a:prstGeom prst="rect">
                <a:avLst/>
              </a:prstGeom>
            </p:spPr>
            <p:txBody>
              <a:bodyPr wrap="square">
                <a:spAutoFit/>
              </a:bodyPr>
              <a:lstStyle/>
              <a:p>
                <a:pPr defTabSz="1218987"/>
                <a:endParaRPr lang="zh-CN" altLang="en-US" sz="1700" kern="0" dirty="0">
                  <a:solidFill>
                    <a:srgbClr val="FFFFFF"/>
                  </a:solidFill>
                  <a:latin typeface="微软雅黑" pitchFamily="34" charset="-122"/>
                  <a:ea typeface="微软雅黑" pitchFamily="34" charset="-122"/>
                  <a:cs typeface="Segoe UI" pitchFamily="34" charset="0"/>
                </a:endParaRPr>
              </a:p>
            </p:txBody>
          </p:sp>
        </p:grpSp>
        <p:grpSp>
          <p:nvGrpSpPr>
            <p:cNvPr id="12" name="组合 10"/>
            <p:cNvGrpSpPr/>
            <p:nvPr/>
          </p:nvGrpSpPr>
          <p:grpSpPr>
            <a:xfrm>
              <a:off x="1742095" y="2668303"/>
              <a:ext cx="2633883" cy="1665356"/>
              <a:chOff x="601371" y="1976672"/>
              <a:chExt cx="2634569" cy="1665789"/>
            </a:xfrm>
          </p:grpSpPr>
          <p:sp>
            <p:nvSpPr>
              <p:cNvPr id="13" name="矩形 3"/>
              <p:cNvSpPr/>
              <p:nvPr/>
            </p:nvSpPr>
            <p:spPr>
              <a:xfrm>
                <a:off x="601577" y="1976672"/>
                <a:ext cx="2634363" cy="166578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defTabSz="1071551" fontAlgn="base">
                  <a:lnSpc>
                    <a:spcPct val="80000"/>
                  </a:lnSpc>
                  <a:spcBef>
                    <a:spcPct val="0"/>
                  </a:spcBef>
                  <a:spcAft>
                    <a:spcPct val="0"/>
                  </a:spcAft>
                </a:pPr>
                <a:r>
                  <a:rPr lang="en-US" altLang="zh-CN" sz="2000" kern="0" spc="-151" dirty="0">
                    <a:gradFill>
                      <a:gsLst>
                        <a:gs pos="0">
                          <a:sysClr val="window" lastClr="FFFFFF"/>
                        </a:gs>
                        <a:gs pos="100000">
                          <a:sysClr val="window" lastClr="FFFFFF"/>
                        </a:gs>
                      </a:gsLst>
                      <a:lin ang="16200000" scaled="0"/>
                    </a:gradFill>
                    <a:ea typeface="Segoe UI" pitchFamily="34" charset="0"/>
                    <a:cs typeface="Segoe UI" pitchFamily="34" charset="0"/>
                  </a:rPr>
                  <a:t>Device  Explosion</a:t>
                </a:r>
              </a:p>
            </p:txBody>
          </p:sp>
          <p:sp>
            <p:nvSpPr>
              <p:cNvPr id="14" name="TextBox 13"/>
              <p:cNvSpPr txBox="1"/>
              <p:nvPr/>
            </p:nvSpPr>
            <p:spPr>
              <a:xfrm>
                <a:off x="977608" y="3194169"/>
                <a:ext cx="1803386" cy="387899"/>
              </a:xfrm>
              <a:prstGeom prst="rect">
                <a:avLst/>
              </a:prstGeom>
              <a:noFill/>
            </p:spPr>
            <p:txBody>
              <a:bodyPr wrap="square" lIns="0" tIns="0" rIns="0" bIns="0" rtlCol="0">
                <a:spAutoFit/>
              </a:bodyPr>
              <a:lstStyle/>
              <a:p>
                <a:pPr algn="r" defTabSz="571357">
                  <a:lnSpc>
                    <a:spcPct val="90000"/>
                  </a:lnSpc>
                  <a:spcBef>
                    <a:spcPct val="20000"/>
                  </a:spcBef>
                  <a:buClr>
                    <a:srgbClr val="0071BC"/>
                  </a:buClr>
                  <a:buSzPct val="90000"/>
                </a:pPr>
                <a:r>
                  <a:rPr lang="en-US" sz="1400" spc="-95" dirty="0">
                    <a:solidFill>
                      <a:srgbClr val="FFFFFF">
                        <a:alpha val="99000"/>
                      </a:srgbClr>
                    </a:solidFill>
                    <a:ea typeface="Segoe UI" pitchFamily="34" charset="0"/>
                    <a:cs typeface="Segoe UI" pitchFamily="34" charset="0"/>
                  </a:rPr>
                  <a:t>&gt;5.5 billion (70+% </a:t>
                </a:r>
                <a:r>
                  <a:rPr lang="zh-CN" altLang="en-US" sz="1400" spc="-95" dirty="0">
                    <a:solidFill>
                      <a:srgbClr val="FFFFFF">
                        <a:alpha val="99000"/>
                      </a:srgbClr>
                    </a:solidFill>
                    <a:ea typeface="Segoe UI" pitchFamily="34" charset="0"/>
                    <a:cs typeface="Segoe UI" pitchFamily="34" charset="0"/>
                  </a:rPr>
                  <a:t> </a:t>
                </a:r>
                <a:r>
                  <a:rPr lang="en-US" altLang="zh-CN" sz="1400" spc="-95" dirty="0">
                    <a:solidFill>
                      <a:srgbClr val="FFFFFF">
                        <a:alpha val="99000"/>
                      </a:srgbClr>
                    </a:solidFill>
                    <a:ea typeface="Segoe UI" pitchFamily="34" charset="0"/>
                    <a:cs typeface="Segoe UI" pitchFamily="34" charset="0"/>
                  </a:rPr>
                  <a:t>of global population</a:t>
                </a:r>
                <a:r>
                  <a:rPr lang="en-US" sz="1400" spc="-95" dirty="0">
                    <a:solidFill>
                      <a:srgbClr val="FFFFFF">
                        <a:alpha val="99000"/>
                      </a:srgbClr>
                    </a:solidFill>
                    <a:ea typeface="Segoe UI" pitchFamily="34" charset="0"/>
                    <a:cs typeface="Segoe UI" pitchFamily="34" charset="0"/>
                  </a:rPr>
                  <a:t>)</a:t>
                </a:r>
              </a:p>
            </p:txBody>
          </p:sp>
          <p:sp>
            <p:nvSpPr>
              <p:cNvPr id="15" name="矩形 33"/>
              <p:cNvSpPr/>
              <p:nvPr/>
            </p:nvSpPr>
            <p:spPr>
              <a:xfrm>
                <a:off x="601371" y="2210961"/>
                <a:ext cx="184779" cy="354035"/>
              </a:xfrm>
              <a:prstGeom prst="rect">
                <a:avLst/>
              </a:prstGeom>
            </p:spPr>
            <p:txBody>
              <a:bodyPr wrap="none">
                <a:spAutoFit/>
              </a:bodyPr>
              <a:lstStyle/>
              <a:p>
                <a:pPr defTabSz="1218987"/>
                <a:endParaRPr lang="zh-CN" altLang="en-US" sz="1700" dirty="0">
                  <a:solidFill>
                    <a:srgbClr val="FFFFFF"/>
                  </a:solidFill>
                  <a:latin typeface="微软雅黑" pitchFamily="34" charset="-122"/>
                  <a:ea typeface="微软雅黑" pitchFamily="34" charset="-122"/>
                </a:endParaRPr>
              </a:p>
            </p:txBody>
          </p:sp>
        </p:grpSp>
        <p:sp>
          <p:nvSpPr>
            <p:cNvPr id="16" name="Down Arrow 19"/>
            <p:cNvSpPr/>
            <p:nvPr/>
          </p:nvSpPr>
          <p:spPr bwMode="auto">
            <a:xfrm rot="10800000" flipV="1">
              <a:off x="9190082" y="2671542"/>
              <a:ext cx="523738" cy="1215434"/>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algn="ctr" defTabSz="571169" fontAlgn="base">
                <a:spcBef>
                  <a:spcPct val="0"/>
                </a:spcBef>
                <a:spcAft>
                  <a:spcPct val="0"/>
                </a:spcAft>
              </a:pPr>
              <a:endParaRPr lang="en-US" sz="800" spc="-44" dirty="0">
                <a:gradFill>
                  <a:gsLst>
                    <a:gs pos="14167">
                      <a:srgbClr val="000000"/>
                    </a:gs>
                    <a:gs pos="27000">
                      <a:srgbClr val="000000"/>
                    </a:gs>
                  </a:gsLst>
                  <a:lin ang="5400000" scaled="0"/>
                </a:gradFill>
                <a:ea typeface="Segoe UI" pitchFamily="34" charset="0"/>
                <a:cs typeface="Segoe UI" pitchFamily="34" charset="0"/>
              </a:endParaRPr>
            </a:p>
          </p:txBody>
        </p:sp>
        <p:sp>
          <p:nvSpPr>
            <p:cNvPr id="17" name="Down Arrow 19"/>
            <p:cNvSpPr/>
            <p:nvPr/>
          </p:nvSpPr>
          <p:spPr bwMode="auto">
            <a:xfrm rot="10800000" flipV="1">
              <a:off x="9219347" y="4372396"/>
              <a:ext cx="523738" cy="1215435"/>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algn="ctr" defTabSz="571169" fontAlgn="base">
                <a:spcBef>
                  <a:spcPct val="0"/>
                </a:spcBef>
                <a:spcAft>
                  <a:spcPct val="0"/>
                </a:spcAft>
              </a:pPr>
              <a:endParaRPr lang="en-US" sz="800" spc="-44" dirty="0">
                <a:gradFill>
                  <a:gsLst>
                    <a:gs pos="14167">
                      <a:srgbClr val="000000"/>
                    </a:gs>
                    <a:gs pos="27000">
                      <a:srgbClr val="000000"/>
                    </a:gs>
                  </a:gsLst>
                  <a:lin ang="5400000" scaled="0"/>
                </a:gradFill>
                <a:ea typeface="Segoe UI" pitchFamily="34" charset="0"/>
                <a:cs typeface="Segoe UI" pitchFamily="34" charset="0"/>
              </a:endParaRPr>
            </a:p>
          </p:txBody>
        </p:sp>
        <p:sp>
          <p:nvSpPr>
            <p:cNvPr id="18" name="Down Arrow 19"/>
            <p:cNvSpPr/>
            <p:nvPr/>
          </p:nvSpPr>
          <p:spPr bwMode="auto">
            <a:xfrm flipV="1">
              <a:off x="3848718" y="3128245"/>
              <a:ext cx="523738" cy="1211888"/>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algn="ctr" defTabSz="571169" fontAlgn="base">
                <a:spcBef>
                  <a:spcPct val="0"/>
                </a:spcBef>
                <a:spcAft>
                  <a:spcPct val="0"/>
                </a:spcAft>
              </a:pPr>
              <a:endParaRPr lang="en-US" sz="800" spc="-44" dirty="0">
                <a:gradFill>
                  <a:gsLst>
                    <a:gs pos="14167">
                      <a:srgbClr val="000000"/>
                    </a:gs>
                    <a:gs pos="27000">
                      <a:srgbClr val="000000"/>
                    </a:gs>
                  </a:gsLst>
                  <a:lin ang="5400000" scaled="0"/>
                </a:gradFill>
                <a:ea typeface="Segoe UI" pitchFamily="34" charset="0"/>
                <a:cs typeface="Segoe UI" pitchFamily="34" charset="0"/>
              </a:endParaRPr>
            </a:p>
          </p:txBody>
        </p:sp>
        <p:grpSp>
          <p:nvGrpSpPr>
            <p:cNvPr id="19" name="组合 11"/>
            <p:cNvGrpSpPr/>
            <p:nvPr/>
          </p:nvGrpSpPr>
          <p:grpSpPr>
            <a:xfrm>
              <a:off x="4411943" y="2668304"/>
              <a:ext cx="2656108" cy="1671831"/>
              <a:chOff x="3271917" y="1976672"/>
              <a:chExt cx="2656800" cy="1672266"/>
            </a:xfrm>
          </p:grpSpPr>
          <p:sp>
            <p:nvSpPr>
              <p:cNvPr id="20" name="矩形 4"/>
              <p:cNvSpPr/>
              <p:nvPr/>
            </p:nvSpPr>
            <p:spPr>
              <a:xfrm>
                <a:off x="3271917" y="1976672"/>
                <a:ext cx="2656800" cy="16722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defTabSz="1071551" fontAlgn="base">
                  <a:lnSpc>
                    <a:spcPct val="80000"/>
                  </a:lnSpc>
                  <a:spcBef>
                    <a:spcPct val="0"/>
                  </a:spcBef>
                  <a:spcAft>
                    <a:spcPct val="0"/>
                  </a:spcAft>
                </a:pPr>
                <a:r>
                  <a:rPr lang="en-US" altLang="zh-CN" sz="2000" kern="0" spc="-151" dirty="0">
                    <a:gradFill>
                      <a:gsLst>
                        <a:gs pos="0">
                          <a:sysClr val="window" lastClr="FFFFFF"/>
                        </a:gs>
                        <a:gs pos="100000">
                          <a:sysClr val="window" lastClr="FFFFFF"/>
                        </a:gs>
                      </a:gsLst>
                      <a:lin ang="16200000" scaled="0"/>
                    </a:gradFill>
                    <a:ea typeface="Segoe UI" pitchFamily="34" charset="0"/>
                    <a:cs typeface="Segoe UI" pitchFamily="34" charset="0"/>
                  </a:rPr>
                  <a:t>Social Networks</a:t>
                </a:r>
              </a:p>
            </p:txBody>
          </p:sp>
          <p:sp>
            <p:nvSpPr>
              <p:cNvPr id="21" name="TextBox 20"/>
              <p:cNvSpPr txBox="1"/>
              <p:nvPr/>
            </p:nvSpPr>
            <p:spPr>
              <a:xfrm>
                <a:off x="3760509" y="3194169"/>
                <a:ext cx="1603579" cy="387899"/>
              </a:xfrm>
              <a:prstGeom prst="rect">
                <a:avLst/>
              </a:prstGeom>
              <a:noFill/>
            </p:spPr>
            <p:txBody>
              <a:bodyPr wrap="square" lIns="0" tIns="0" rIns="0" bIns="0" rtlCol="0">
                <a:spAutoFit/>
              </a:bodyPr>
              <a:lstStyle/>
              <a:p>
                <a:pPr algn="r" defTabSz="571357">
                  <a:lnSpc>
                    <a:spcPct val="80000"/>
                  </a:lnSpc>
                  <a:spcBef>
                    <a:spcPct val="20000"/>
                  </a:spcBef>
                  <a:buClr>
                    <a:srgbClr val="0071BC"/>
                  </a:buClr>
                  <a:buSzPct val="90000"/>
                </a:pPr>
                <a:r>
                  <a:rPr lang="en-US" sz="1400" spc="-95" dirty="0">
                    <a:solidFill>
                      <a:srgbClr val="FFFFFF">
                        <a:alpha val="99000"/>
                      </a:srgbClr>
                    </a:solidFill>
                    <a:ea typeface="Segoe UI" pitchFamily="34" charset="0"/>
                    <a:cs typeface="Segoe UI" pitchFamily="34" charset="0"/>
                  </a:rPr>
                  <a:t>&gt;</a:t>
                </a:r>
                <a:r>
                  <a:rPr lang="en-US" altLang="zh-CN" sz="1400" spc="-95" dirty="0">
                    <a:solidFill>
                      <a:srgbClr val="FFFFFF">
                        <a:alpha val="99000"/>
                      </a:srgbClr>
                    </a:solidFill>
                    <a:ea typeface="Segoe UI" pitchFamily="34" charset="0"/>
                    <a:cs typeface="Segoe UI" pitchFamily="34" charset="0"/>
                  </a:rPr>
                  <a:t>2</a:t>
                </a:r>
                <a:r>
                  <a:rPr lang="zh-CN" altLang="en-US" sz="1400" spc="-95" dirty="0">
                    <a:solidFill>
                      <a:srgbClr val="FFFFFF">
                        <a:alpha val="99000"/>
                      </a:srgbClr>
                    </a:solidFill>
                    <a:ea typeface="Segoe UI" pitchFamily="34" charset="0"/>
                    <a:cs typeface="Segoe UI" pitchFamily="34" charset="0"/>
                  </a:rPr>
                  <a:t> </a:t>
                </a:r>
                <a:r>
                  <a:rPr lang="en-US" altLang="zh-CN" sz="1400" spc="-95" dirty="0">
                    <a:solidFill>
                      <a:srgbClr val="FFFFFF">
                        <a:alpha val="99000"/>
                      </a:srgbClr>
                    </a:solidFill>
                    <a:ea typeface="Segoe UI" pitchFamily="34" charset="0"/>
                    <a:cs typeface="Segoe UI" pitchFamily="34" charset="0"/>
                  </a:rPr>
                  <a:t>Billion</a:t>
                </a:r>
                <a:endParaRPr lang="en-US" sz="1400" spc="-95" dirty="0">
                  <a:solidFill>
                    <a:srgbClr val="FFFFFF">
                      <a:alpha val="99000"/>
                    </a:srgbClr>
                  </a:solidFill>
                  <a:ea typeface="Segoe UI" pitchFamily="34" charset="0"/>
                  <a:cs typeface="Segoe UI" pitchFamily="34" charset="0"/>
                </a:endParaRPr>
              </a:p>
              <a:p>
                <a:pPr algn="r" defTabSz="571357">
                  <a:lnSpc>
                    <a:spcPct val="80000"/>
                  </a:lnSpc>
                  <a:spcBef>
                    <a:spcPct val="20000"/>
                  </a:spcBef>
                  <a:buClr>
                    <a:srgbClr val="0071BC"/>
                  </a:buClr>
                  <a:buSzPct val="90000"/>
                </a:pPr>
                <a:r>
                  <a:rPr lang="en-US" sz="1400" spc="-95" dirty="0">
                    <a:solidFill>
                      <a:srgbClr val="FFFFFF">
                        <a:alpha val="99000"/>
                      </a:srgbClr>
                    </a:solidFill>
                    <a:ea typeface="Segoe UI" pitchFamily="34" charset="0"/>
                    <a:cs typeface="Segoe UI" pitchFamily="34" charset="0"/>
                  </a:rPr>
                  <a:t>users</a:t>
                </a:r>
              </a:p>
            </p:txBody>
          </p:sp>
          <p:sp>
            <p:nvSpPr>
              <p:cNvPr id="22" name="矩形 34"/>
              <p:cNvSpPr/>
              <p:nvPr/>
            </p:nvSpPr>
            <p:spPr>
              <a:xfrm>
                <a:off x="3274632" y="2198292"/>
                <a:ext cx="184779" cy="354035"/>
              </a:xfrm>
              <a:prstGeom prst="rect">
                <a:avLst/>
              </a:prstGeom>
            </p:spPr>
            <p:txBody>
              <a:bodyPr wrap="none">
                <a:spAutoFit/>
              </a:bodyPr>
              <a:lstStyle/>
              <a:p>
                <a:pPr defTabSz="1218987"/>
                <a:endParaRPr lang="zh-CN" altLang="en-US" sz="1700" kern="0" dirty="0">
                  <a:solidFill>
                    <a:srgbClr val="FFFFFF"/>
                  </a:solidFill>
                  <a:latin typeface="微软雅黑" pitchFamily="34" charset="-122"/>
                  <a:ea typeface="微软雅黑" pitchFamily="34" charset="-122"/>
                  <a:cs typeface="Segoe UI" pitchFamily="34" charset="0"/>
                </a:endParaRPr>
              </a:p>
            </p:txBody>
          </p:sp>
        </p:grpSp>
        <p:grpSp>
          <p:nvGrpSpPr>
            <p:cNvPr id="23" name="组合 12"/>
            <p:cNvGrpSpPr/>
            <p:nvPr/>
          </p:nvGrpSpPr>
          <p:grpSpPr>
            <a:xfrm>
              <a:off x="1680290" y="4369157"/>
              <a:ext cx="2695686" cy="1666366"/>
              <a:chOff x="539552" y="3677969"/>
              <a:chExt cx="2696388" cy="1666800"/>
            </a:xfrm>
          </p:grpSpPr>
          <p:sp>
            <p:nvSpPr>
              <p:cNvPr id="24" name="矩形 6"/>
              <p:cNvSpPr/>
              <p:nvPr/>
            </p:nvSpPr>
            <p:spPr>
              <a:xfrm>
                <a:off x="601578" y="3677969"/>
                <a:ext cx="2634362" cy="1666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defTabSz="1071551" fontAlgn="base">
                  <a:lnSpc>
                    <a:spcPct val="80000"/>
                  </a:lnSpc>
                  <a:spcBef>
                    <a:spcPct val="0"/>
                  </a:spcBef>
                  <a:spcAft>
                    <a:spcPct val="0"/>
                  </a:spcAft>
                </a:pPr>
                <a:r>
                  <a:rPr lang="en-US" altLang="zh-CN" sz="2000" kern="0" spc="-151" dirty="0">
                    <a:gradFill>
                      <a:gsLst>
                        <a:gs pos="0">
                          <a:sysClr val="window" lastClr="FFFFFF"/>
                        </a:gs>
                        <a:gs pos="100000">
                          <a:sysClr val="window" lastClr="FFFFFF"/>
                        </a:gs>
                      </a:gsLst>
                      <a:lin ang="16200000" scaled="0"/>
                    </a:gradFill>
                    <a:ea typeface="Segoe UI" pitchFamily="34" charset="0"/>
                    <a:cs typeface="Segoe UI" pitchFamily="34" charset="0"/>
                  </a:rPr>
                  <a:t>Ubiquitous Connection</a:t>
                </a:r>
              </a:p>
            </p:txBody>
          </p:sp>
          <p:sp>
            <p:nvSpPr>
              <p:cNvPr id="25" name="TextBox 24"/>
              <p:cNvSpPr txBox="1"/>
              <p:nvPr/>
            </p:nvSpPr>
            <p:spPr>
              <a:xfrm>
                <a:off x="539552" y="4694905"/>
                <a:ext cx="2197324" cy="603399"/>
              </a:xfrm>
              <a:prstGeom prst="rect">
                <a:avLst/>
              </a:prstGeom>
              <a:noFill/>
            </p:spPr>
            <p:txBody>
              <a:bodyPr wrap="square" lIns="0" tIns="0" rIns="0" bIns="0" rtlCol="0">
                <a:spAutoFit/>
              </a:bodyPr>
              <a:lstStyle/>
              <a:p>
                <a:pPr algn="r" defTabSz="571357">
                  <a:lnSpc>
                    <a:spcPct val="80000"/>
                  </a:lnSpc>
                  <a:spcBef>
                    <a:spcPct val="20000"/>
                  </a:spcBef>
                  <a:buClr>
                    <a:srgbClr val="0071BC"/>
                  </a:buClr>
                  <a:buSzPct val="90000"/>
                </a:pPr>
                <a:r>
                  <a:rPr lang="en-US" sz="1400" spc="-95" dirty="0">
                    <a:solidFill>
                      <a:srgbClr val="FFFFFF">
                        <a:alpha val="99000"/>
                      </a:srgbClr>
                    </a:solidFill>
                    <a:ea typeface="Segoe UI" pitchFamily="34" charset="0"/>
                    <a:cs typeface="Segoe UI" pitchFamily="34" charset="0"/>
                  </a:rPr>
                  <a:t>Web </a:t>
                </a:r>
                <a:r>
                  <a:rPr lang="en-US" altLang="zh-CN" sz="1400" spc="-95" dirty="0">
                    <a:solidFill>
                      <a:srgbClr val="FFFFFF">
                        <a:alpha val="99000"/>
                      </a:srgbClr>
                    </a:solidFill>
                    <a:ea typeface="Segoe UI" pitchFamily="34" charset="0"/>
                    <a:cs typeface="Segoe UI" pitchFamily="34" charset="0"/>
                  </a:rPr>
                  <a:t>traffic</a:t>
                </a:r>
                <a:endParaRPr lang="en-US" sz="1400" spc="-95" dirty="0">
                  <a:solidFill>
                    <a:srgbClr val="FFFFFF">
                      <a:alpha val="99000"/>
                    </a:srgbClr>
                  </a:solidFill>
                  <a:ea typeface="Segoe UI" pitchFamily="34" charset="0"/>
                  <a:cs typeface="Segoe UI" pitchFamily="34" charset="0"/>
                </a:endParaRPr>
              </a:p>
              <a:p>
                <a:pPr algn="r" defTabSz="571357">
                  <a:lnSpc>
                    <a:spcPct val="80000"/>
                  </a:lnSpc>
                  <a:spcBef>
                    <a:spcPct val="20000"/>
                  </a:spcBef>
                  <a:buClr>
                    <a:srgbClr val="0071BC"/>
                  </a:buClr>
                  <a:buSzPct val="90000"/>
                </a:pPr>
                <a:r>
                  <a:rPr lang="en-US" altLang="zh-CN" sz="1400" spc="-95" dirty="0">
                    <a:solidFill>
                      <a:srgbClr val="FFFFFF">
                        <a:alpha val="99000"/>
                      </a:srgbClr>
                    </a:solidFill>
                    <a:ea typeface="Segoe UI" pitchFamily="34" charset="0"/>
                    <a:cs typeface="Segoe UI" pitchFamily="34" charset="0"/>
                  </a:rPr>
                  <a:t>2010</a:t>
                </a:r>
                <a:r>
                  <a:rPr lang="zh-CN" altLang="en-US" sz="1400" spc="-95" dirty="0">
                    <a:solidFill>
                      <a:srgbClr val="FFFFFF">
                        <a:alpha val="99000"/>
                      </a:srgbClr>
                    </a:solidFill>
                    <a:ea typeface="Segoe UI" pitchFamily="34" charset="0"/>
                    <a:cs typeface="Segoe UI" pitchFamily="34" charset="0"/>
                  </a:rPr>
                  <a:t> </a:t>
                </a:r>
                <a:r>
                  <a:rPr lang="en-US" sz="1400" spc="-95" dirty="0">
                    <a:solidFill>
                      <a:srgbClr val="FFFFFF">
                        <a:alpha val="99000"/>
                      </a:srgbClr>
                    </a:solidFill>
                    <a:ea typeface="Segoe UI" pitchFamily="34" charset="0"/>
                    <a:cs typeface="Segoe UI" pitchFamily="34" charset="0"/>
                  </a:rPr>
                  <a:t>130 Exabyte (10 E18)</a:t>
                </a:r>
              </a:p>
              <a:p>
                <a:pPr algn="r" defTabSz="571357">
                  <a:lnSpc>
                    <a:spcPct val="80000"/>
                  </a:lnSpc>
                  <a:spcBef>
                    <a:spcPct val="20000"/>
                  </a:spcBef>
                  <a:buClr>
                    <a:srgbClr val="0071BC"/>
                  </a:buClr>
                  <a:buSzPct val="90000"/>
                </a:pPr>
                <a:r>
                  <a:rPr lang="en-US" altLang="zh-CN" sz="1400" spc="-95" dirty="0">
                    <a:solidFill>
                      <a:srgbClr val="FFFFFF">
                        <a:alpha val="99000"/>
                      </a:srgbClr>
                    </a:solidFill>
                    <a:ea typeface="Segoe UI" pitchFamily="34" charset="0"/>
                    <a:cs typeface="Segoe UI" pitchFamily="34" charset="0"/>
                  </a:rPr>
                  <a:t>2015</a:t>
                </a:r>
                <a:r>
                  <a:rPr lang="zh-CN" altLang="en-US" sz="1400" spc="-95" dirty="0">
                    <a:solidFill>
                      <a:srgbClr val="FFFFFF">
                        <a:alpha val="99000"/>
                      </a:srgbClr>
                    </a:solidFill>
                    <a:ea typeface="Segoe UI" pitchFamily="34" charset="0"/>
                    <a:cs typeface="Segoe UI" pitchFamily="34" charset="0"/>
                  </a:rPr>
                  <a:t> </a:t>
                </a:r>
                <a:r>
                  <a:rPr lang="en-US" sz="1400" spc="-95" dirty="0">
                    <a:solidFill>
                      <a:srgbClr val="FFFFFF">
                        <a:alpha val="99000"/>
                      </a:srgbClr>
                    </a:solidFill>
                    <a:ea typeface="Segoe UI" pitchFamily="34" charset="0"/>
                    <a:cs typeface="Segoe UI" pitchFamily="34" charset="0"/>
                  </a:rPr>
                  <a:t>1.6 </a:t>
                </a:r>
                <a:r>
                  <a:rPr lang="en-US" sz="1400" spc="-95" dirty="0" err="1">
                    <a:solidFill>
                      <a:srgbClr val="FFFFFF">
                        <a:alpha val="99000"/>
                      </a:srgbClr>
                    </a:solidFill>
                    <a:ea typeface="Segoe UI" pitchFamily="34" charset="0"/>
                    <a:cs typeface="Segoe UI" pitchFamily="34" charset="0"/>
                  </a:rPr>
                  <a:t>ZettaByte</a:t>
                </a:r>
                <a:r>
                  <a:rPr lang="en-US" sz="1400" spc="-95" dirty="0">
                    <a:solidFill>
                      <a:srgbClr val="FFFFFF">
                        <a:alpha val="99000"/>
                      </a:srgbClr>
                    </a:solidFill>
                    <a:ea typeface="Segoe UI" pitchFamily="34" charset="0"/>
                    <a:cs typeface="Segoe UI" pitchFamily="34" charset="0"/>
                  </a:rPr>
                  <a:t> (10 E21) </a:t>
                </a:r>
              </a:p>
            </p:txBody>
          </p:sp>
          <p:sp>
            <p:nvSpPr>
              <p:cNvPr id="26" name="矩形 36"/>
              <p:cNvSpPr/>
              <p:nvPr/>
            </p:nvSpPr>
            <p:spPr>
              <a:xfrm>
                <a:off x="601579" y="3944270"/>
                <a:ext cx="1800200" cy="354035"/>
              </a:xfrm>
              <a:prstGeom prst="rect">
                <a:avLst/>
              </a:prstGeom>
            </p:spPr>
            <p:txBody>
              <a:bodyPr wrap="square">
                <a:spAutoFit/>
              </a:bodyPr>
              <a:lstStyle/>
              <a:p>
                <a:pPr defTabSz="1218987"/>
                <a:endParaRPr lang="zh-CN" altLang="en-US" sz="1700" kern="0" dirty="0">
                  <a:solidFill>
                    <a:srgbClr val="FFFFFF"/>
                  </a:solidFill>
                  <a:latin typeface="微软雅黑" pitchFamily="34" charset="-122"/>
                  <a:ea typeface="微软雅黑" pitchFamily="34" charset="-122"/>
                  <a:cs typeface="Segoe UI" pitchFamily="34" charset="0"/>
                </a:endParaRPr>
              </a:p>
            </p:txBody>
          </p:sp>
        </p:grpSp>
        <p:sp>
          <p:nvSpPr>
            <p:cNvPr id="27" name="Down Arrow 19"/>
            <p:cNvSpPr/>
            <p:nvPr/>
          </p:nvSpPr>
          <p:spPr bwMode="auto">
            <a:xfrm flipV="1">
              <a:off x="6503570" y="3137207"/>
              <a:ext cx="523738" cy="1202929"/>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algn="ctr" defTabSz="571169" fontAlgn="base">
                <a:spcBef>
                  <a:spcPct val="0"/>
                </a:spcBef>
                <a:spcAft>
                  <a:spcPct val="0"/>
                </a:spcAft>
              </a:pPr>
              <a:endParaRPr lang="en-US" sz="800" spc="-44" dirty="0">
                <a:gradFill>
                  <a:gsLst>
                    <a:gs pos="14167">
                      <a:srgbClr val="000000"/>
                    </a:gs>
                    <a:gs pos="27000">
                      <a:srgbClr val="000000"/>
                    </a:gs>
                  </a:gsLst>
                  <a:lin ang="5400000" scaled="0"/>
                </a:gradFill>
                <a:ea typeface="Segoe UI" pitchFamily="34" charset="0"/>
                <a:cs typeface="Segoe UI" pitchFamily="34" charset="0"/>
              </a:endParaRPr>
            </a:p>
          </p:txBody>
        </p:sp>
        <p:sp>
          <p:nvSpPr>
            <p:cNvPr id="28" name="Down Arrow 19"/>
            <p:cNvSpPr/>
            <p:nvPr/>
          </p:nvSpPr>
          <p:spPr bwMode="auto">
            <a:xfrm flipV="1">
              <a:off x="3839968" y="4819459"/>
              <a:ext cx="523738" cy="1211888"/>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algn="ctr" defTabSz="571169" fontAlgn="base">
                <a:spcBef>
                  <a:spcPct val="0"/>
                </a:spcBef>
                <a:spcAft>
                  <a:spcPct val="0"/>
                </a:spcAft>
              </a:pPr>
              <a:endParaRPr lang="en-US" sz="800" spc="-44" dirty="0">
                <a:gradFill>
                  <a:gsLst>
                    <a:gs pos="14167">
                      <a:srgbClr val="000000"/>
                    </a:gs>
                    <a:gs pos="27000">
                      <a:srgbClr val="000000"/>
                    </a:gs>
                  </a:gsLst>
                  <a:lin ang="5400000" scaled="0"/>
                </a:gradFill>
                <a:ea typeface="Segoe UI" pitchFamily="34" charset="0"/>
                <a:cs typeface="Segoe UI" pitchFamily="34" charset="0"/>
              </a:endParaRPr>
            </a:p>
          </p:txBody>
        </p:sp>
        <p:grpSp>
          <p:nvGrpSpPr>
            <p:cNvPr id="29" name="组合 13"/>
            <p:cNvGrpSpPr/>
            <p:nvPr/>
          </p:nvGrpSpPr>
          <p:grpSpPr>
            <a:xfrm>
              <a:off x="4405983" y="4369157"/>
              <a:ext cx="2662069" cy="1666366"/>
              <a:chOff x="3265955" y="3677969"/>
              <a:chExt cx="2662762" cy="1666800"/>
            </a:xfrm>
          </p:grpSpPr>
          <p:sp>
            <p:nvSpPr>
              <p:cNvPr id="30" name="矩形 5"/>
              <p:cNvSpPr/>
              <p:nvPr/>
            </p:nvSpPr>
            <p:spPr>
              <a:xfrm>
                <a:off x="3271917" y="3677969"/>
                <a:ext cx="2656800" cy="1666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defTabSz="1071551" fontAlgn="base">
                  <a:lnSpc>
                    <a:spcPct val="80000"/>
                  </a:lnSpc>
                  <a:spcBef>
                    <a:spcPct val="0"/>
                  </a:spcBef>
                  <a:spcAft>
                    <a:spcPct val="0"/>
                  </a:spcAft>
                </a:pPr>
                <a:r>
                  <a:rPr lang="en-US" altLang="zh-CN" sz="2000" kern="0" spc="-151" dirty="0">
                    <a:gradFill>
                      <a:gsLst>
                        <a:gs pos="0">
                          <a:sysClr val="window" lastClr="FFFFFF"/>
                        </a:gs>
                        <a:gs pos="100000">
                          <a:sysClr val="window" lastClr="FFFFFF"/>
                        </a:gs>
                      </a:gsLst>
                      <a:lin ang="16200000" scaled="0"/>
                    </a:gradFill>
                    <a:ea typeface="Segoe UI" pitchFamily="34" charset="0"/>
                    <a:cs typeface="Segoe UI" pitchFamily="34" charset="0"/>
                  </a:rPr>
                  <a:t>Sensor Networks</a:t>
                </a:r>
              </a:p>
            </p:txBody>
          </p:sp>
          <p:sp>
            <p:nvSpPr>
              <p:cNvPr id="31" name="TextBox 30"/>
              <p:cNvSpPr txBox="1"/>
              <p:nvPr/>
            </p:nvSpPr>
            <p:spPr>
              <a:xfrm>
                <a:off x="3725298" y="4894960"/>
                <a:ext cx="1624072" cy="387899"/>
              </a:xfrm>
              <a:prstGeom prst="rect">
                <a:avLst/>
              </a:prstGeom>
              <a:noFill/>
              <a:ln>
                <a:noFill/>
              </a:ln>
            </p:spPr>
            <p:txBody>
              <a:bodyPr wrap="square" lIns="0" tIns="0" rIns="0" bIns="0" rtlCol="0">
                <a:spAutoFit/>
              </a:bodyPr>
              <a:lstStyle/>
              <a:p>
                <a:pPr algn="r" defTabSz="571357">
                  <a:lnSpc>
                    <a:spcPct val="80000"/>
                  </a:lnSpc>
                  <a:spcBef>
                    <a:spcPct val="20000"/>
                  </a:spcBef>
                  <a:buClr>
                    <a:srgbClr val="0071BC"/>
                  </a:buClr>
                  <a:buSzPct val="90000"/>
                </a:pPr>
                <a:r>
                  <a:rPr lang="en-US" sz="1400" spc="-95" dirty="0">
                    <a:solidFill>
                      <a:srgbClr val="FFFFFF">
                        <a:alpha val="99000"/>
                      </a:srgbClr>
                    </a:solidFill>
                    <a:ea typeface="Segoe UI" pitchFamily="34" charset="0"/>
                    <a:cs typeface="Segoe UI" pitchFamily="34" charset="0"/>
                  </a:rPr>
                  <a:t>&gt;10 Billion</a:t>
                </a:r>
              </a:p>
              <a:p>
                <a:pPr algn="r" defTabSz="571357">
                  <a:lnSpc>
                    <a:spcPct val="80000"/>
                  </a:lnSpc>
                  <a:spcBef>
                    <a:spcPct val="20000"/>
                  </a:spcBef>
                  <a:buClr>
                    <a:srgbClr val="0071BC"/>
                  </a:buClr>
                  <a:buSzPct val="90000"/>
                </a:pPr>
                <a:r>
                  <a:rPr lang="en-US" sz="1400" spc="-95" dirty="0">
                    <a:solidFill>
                      <a:srgbClr val="FFFFFF">
                        <a:alpha val="99000"/>
                      </a:srgbClr>
                    </a:solidFill>
                    <a:ea typeface="Segoe UI" pitchFamily="34" charset="0"/>
                    <a:cs typeface="Segoe UI" pitchFamily="34" charset="0"/>
                  </a:rPr>
                  <a:t> </a:t>
                </a:r>
              </a:p>
            </p:txBody>
          </p:sp>
          <p:sp>
            <p:nvSpPr>
              <p:cNvPr id="32" name="矩形 35"/>
              <p:cNvSpPr/>
              <p:nvPr/>
            </p:nvSpPr>
            <p:spPr>
              <a:xfrm>
                <a:off x="3265955" y="3931482"/>
                <a:ext cx="184779" cy="354035"/>
              </a:xfrm>
              <a:prstGeom prst="rect">
                <a:avLst/>
              </a:prstGeom>
              <a:noFill/>
              <a:ln>
                <a:noFill/>
              </a:ln>
            </p:spPr>
            <p:txBody>
              <a:bodyPr wrap="none">
                <a:spAutoFit/>
              </a:bodyPr>
              <a:lstStyle/>
              <a:p>
                <a:pPr defTabSz="1218987"/>
                <a:endParaRPr lang="zh-CN" altLang="en-US" sz="1700" kern="0" dirty="0">
                  <a:solidFill>
                    <a:srgbClr val="FFFFFF"/>
                  </a:solidFill>
                  <a:latin typeface="微软雅黑" pitchFamily="34" charset="-122"/>
                  <a:ea typeface="微软雅黑" pitchFamily="34" charset="-122"/>
                  <a:cs typeface="Segoe UI" pitchFamily="34" charset="0"/>
                </a:endParaRPr>
              </a:p>
            </p:txBody>
          </p:sp>
        </p:grpSp>
        <p:sp>
          <p:nvSpPr>
            <p:cNvPr id="33" name="Down Arrow 19"/>
            <p:cNvSpPr/>
            <p:nvPr/>
          </p:nvSpPr>
          <p:spPr bwMode="auto">
            <a:xfrm flipV="1">
              <a:off x="6503570" y="4831802"/>
              <a:ext cx="523738" cy="1211886"/>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algn="ctr" defTabSz="571169" fontAlgn="base">
                <a:spcBef>
                  <a:spcPct val="0"/>
                </a:spcBef>
                <a:spcAft>
                  <a:spcPct val="0"/>
                </a:spcAft>
              </a:pPr>
              <a:endParaRPr lang="en-US" sz="800" spc="-44" dirty="0">
                <a:gradFill>
                  <a:gsLst>
                    <a:gs pos="14167">
                      <a:srgbClr val="000000"/>
                    </a:gs>
                    <a:gs pos="27000">
                      <a:srgbClr val="000000"/>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51126584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HDInsight</a:t>
            </a:r>
            <a:endParaRPr lang="en-US" dirty="0"/>
          </a:p>
        </p:txBody>
      </p:sp>
      <p:sp>
        <p:nvSpPr>
          <p:cNvPr id="3" name="Content Placeholder 2"/>
          <p:cNvSpPr>
            <a:spLocks noGrp="1"/>
          </p:cNvSpPr>
          <p:nvPr>
            <p:ph idx="1"/>
          </p:nvPr>
        </p:nvSpPr>
        <p:spPr>
          <a:xfrm>
            <a:off x="519248" y="1447800"/>
            <a:ext cx="11151916" cy="4541500"/>
          </a:xfrm>
        </p:spPr>
        <p:txBody>
          <a:bodyPr/>
          <a:lstStyle/>
          <a:p>
            <a:r>
              <a:rPr lang="en-US" dirty="0" smtClean="0"/>
              <a:t>Microsoft Azure’s big-data solution using Hadoop</a:t>
            </a:r>
          </a:p>
          <a:p>
            <a:pPr lvl="1"/>
            <a:r>
              <a:rPr lang="en-US" dirty="0" smtClean="0"/>
              <a:t>Open-source framework for storing </a:t>
            </a:r>
            <a:r>
              <a:rPr lang="en-US" dirty="0"/>
              <a:t>and analyzing massive amounts of </a:t>
            </a:r>
            <a:r>
              <a:rPr lang="en-US" dirty="0" smtClean="0"/>
              <a:t>data on clusters built from commodity hardware</a:t>
            </a:r>
          </a:p>
          <a:p>
            <a:pPr lvl="1"/>
            <a:r>
              <a:rPr lang="en-US" dirty="0" smtClean="0"/>
              <a:t>Uses Hadoop Distributed File System (HDFS) for storage and MapReduce for processing</a:t>
            </a:r>
          </a:p>
          <a:p>
            <a:r>
              <a:rPr lang="en-US" dirty="0" smtClean="0"/>
              <a:t>Azure HDInsight employs the open-source Hortonworks</a:t>
            </a:r>
            <a:r>
              <a:rPr lang="en-US" dirty="0"/>
              <a:t> </a:t>
            </a:r>
            <a:r>
              <a:rPr lang="en-US" dirty="0" smtClean="0"/>
              <a:t>Data Platform implementation of Hadoop</a:t>
            </a:r>
          </a:p>
          <a:p>
            <a:pPr marL="863341" lvl="2" indent="-460237"/>
            <a:r>
              <a:rPr lang="en-US" dirty="0"/>
              <a:t>Includes Hive, Pig, Storm, Spark, and more</a:t>
            </a:r>
          </a:p>
          <a:p>
            <a:r>
              <a:rPr lang="en-US" dirty="0" smtClean="0"/>
              <a:t>Supports both Linux (Ubuntu Server) and Windows as cluster operating systems</a:t>
            </a:r>
            <a:endParaRPr lang="en-US" dirty="0"/>
          </a:p>
        </p:txBody>
      </p:sp>
    </p:spTree>
    <p:extLst>
      <p:ext uri="{BB962C8B-B14F-4D97-AF65-F5344CB8AC3E}">
        <p14:creationId xmlns:p14="http://schemas.microsoft.com/office/powerpoint/2010/main" val="840578556"/>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HDInsight Cluster Types</a:t>
            </a:r>
            <a:endParaRPr lang="en-US" dirty="0"/>
          </a:p>
        </p:txBody>
      </p:sp>
      <p:sp>
        <p:nvSpPr>
          <p:cNvPr id="3" name="Content Placeholder 2"/>
          <p:cNvSpPr>
            <a:spLocks noGrp="1"/>
          </p:cNvSpPr>
          <p:nvPr>
            <p:ph idx="1"/>
          </p:nvPr>
        </p:nvSpPr>
        <p:spPr>
          <a:xfrm>
            <a:off x="519248" y="1447800"/>
            <a:ext cx="7518966" cy="4320029"/>
          </a:xfrm>
        </p:spPr>
        <p:txBody>
          <a:bodyPr/>
          <a:lstStyle/>
          <a:p>
            <a:r>
              <a:rPr lang="en-US" dirty="0" smtClean="0"/>
              <a:t>Hadoop: Query workloads</a:t>
            </a:r>
          </a:p>
          <a:p>
            <a:pPr lvl="1"/>
            <a:r>
              <a:rPr lang="en-US" dirty="0" smtClean="0"/>
              <a:t>Reliable data storage, simple MapReduce</a:t>
            </a:r>
          </a:p>
          <a:p>
            <a:r>
              <a:rPr lang="en-US" dirty="0" err="1" smtClean="0"/>
              <a:t>HBase</a:t>
            </a:r>
            <a:r>
              <a:rPr lang="en-US" dirty="0" smtClean="0"/>
              <a:t>: NoSQL workloads</a:t>
            </a:r>
          </a:p>
          <a:p>
            <a:pPr lvl="1"/>
            <a:r>
              <a:rPr lang="en-US" dirty="0" smtClean="0"/>
              <a:t>Distributed database offering random access to large amounts of data</a:t>
            </a:r>
          </a:p>
          <a:p>
            <a:r>
              <a:rPr lang="en-US" dirty="0" smtClean="0"/>
              <a:t>Apache Storm: Stream workloads</a:t>
            </a:r>
          </a:p>
          <a:p>
            <a:pPr lvl="1"/>
            <a:r>
              <a:rPr lang="en-US" dirty="0" smtClean="0"/>
              <a:t>Real-time analysis of moving data streams</a:t>
            </a:r>
          </a:p>
          <a:p>
            <a:r>
              <a:rPr lang="en-US" dirty="0" smtClean="0"/>
              <a:t>Apache Spark: In-Memory Parallel Processing workloads</a:t>
            </a:r>
          </a:p>
        </p:txBody>
      </p:sp>
      <p:pic>
        <p:nvPicPr>
          <p:cNvPr id="4" name="Picture 3"/>
          <p:cNvPicPr>
            <a:picLocks noChangeAspect="1"/>
          </p:cNvPicPr>
          <p:nvPr/>
        </p:nvPicPr>
        <p:blipFill>
          <a:blip r:embed="rId2"/>
          <a:stretch>
            <a:fillRect/>
          </a:stretch>
        </p:blipFill>
        <p:spPr>
          <a:xfrm>
            <a:off x="8364500" y="1447800"/>
            <a:ext cx="2990850" cy="45434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24957982"/>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Spark for Azure HDInsight</a:t>
            </a:r>
            <a:endParaRPr lang="en-US" dirty="0"/>
          </a:p>
        </p:txBody>
      </p:sp>
      <p:sp>
        <p:nvSpPr>
          <p:cNvPr id="3" name="Content Placeholder 2"/>
          <p:cNvSpPr>
            <a:spLocks noGrp="1"/>
          </p:cNvSpPr>
          <p:nvPr>
            <p:ph idx="1"/>
          </p:nvPr>
        </p:nvSpPr>
        <p:spPr>
          <a:xfrm>
            <a:off x="519248" y="1447800"/>
            <a:ext cx="11151916" cy="2067746"/>
          </a:xfrm>
        </p:spPr>
        <p:txBody>
          <a:bodyPr/>
          <a:lstStyle/>
          <a:p>
            <a:r>
              <a:rPr lang="en-US" dirty="0" smtClean="0"/>
              <a:t>In-memory processing for really big data</a:t>
            </a:r>
          </a:p>
          <a:p>
            <a:r>
              <a:rPr lang="en-US" dirty="0" smtClean="0"/>
              <a:t>Provision a Spark cluster with a few button clicks</a:t>
            </a:r>
          </a:p>
          <a:p>
            <a:pPr lvl="1"/>
            <a:r>
              <a:rPr lang="en-US" dirty="0" smtClean="0"/>
              <a:t>Includes Zeppelin, </a:t>
            </a:r>
            <a:r>
              <a:rPr lang="en-US" dirty="0" err="1" smtClean="0"/>
              <a:t>Jupyter</a:t>
            </a:r>
            <a:r>
              <a:rPr lang="en-US" dirty="0" smtClean="0"/>
              <a:t> (</a:t>
            </a:r>
            <a:r>
              <a:rPr lang="en-US" dirty="0" err="1" smtClean="0"/>
              <a:t>IPython</a:t>
            </a:r>
            <a:r>
              <a:rPr lang="en-US" dirty="0" smtClean="0"/>
              <a:t>), Spark SQL, </a:t>
            </a:r>
            <a:r>
              <a:rPr lang="en-US" dirty="0" err="1" smtClean="0"/>
              <a:t>MLib</a:t>
            </a:r>
            <a:r>
              <a:rPr lang="en-US" dirty="0" smtClean="0"/>
              <a:t>, and more</a:t>
            </a:r>
          </a:p>
          <a:p>
            <a:r>
              <a:rPr lang="en-US" dirty="0" smtClean="0"/>
              <a:t>Easily scale up or down as needed to meet demand</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0375" y="3749014"/>
            <a:ext cx="6191250" cy="2286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0028389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Items of Note About HDInsight</a:t>
            </a:r>
            <a:endParaRPr lang="en-US" dirty="0"/>
          </a:p>
        </p:txBody>
      </p:sp>
      <p:sp>
        <p:nvSpPr>
          <p:cNvPr id="3" name="Content Placeholder 2"/>
          <p:cNvSpPr>
            <a:spLocks noGrp="1"/>
          </p:cNvSpPr>
          <p:nvPr>
            <p:ph idx="1"/>
          </p:nvPr>
        </p:nvSpPr>
        <p:spPr>
          <a:xfrm>
            <a:off x="519248" y="1447800"/>
            <a:ext cx="11151916" cy="4283096"/>
          </a:xfrm>
        </p:spPr>
        <p:txBody>
          <a:bodyPr/>
          <a:lstStyle/>
          <a:p>
            <a:r>
              <a:rPr lang="en-US" dirty="0" smtClean="0"/>
              <a:t>HDFS transparently mapped to Azure blob storage</a:t>
            </a:r>
          </a:p>
          <a:p>
            <a:pPr lvl="1"/>
            <a:r>
              <a:rPr lang="en-US" dirty="0" smtClean="0"/>
              <a:t>Accessed through “</a:t>
            </a:r>
            <a:r>
              <a:rPr lang="en-US" dirty="0" err="1" smtClean="0"/>
              <a:t>wasb</a:t>
            </a:r>
            <a:r>
              <a:rPr lang="en-US" dirty="0" smtClean="0"/>
              <a:t>://” protocol prefix</a:t>
            </a:r>
          </a:p>
          <a:p>
            <a:pPr lvl="1"/>
            <a:r>
              <a:rPr lang="en-US" dirty="0" smtClean="0"/>
              <a:t>Most HDFS commands work (except OS-specific ones like </a:t>
            </a:r>
            <a:r>
              <a:rPr lang="en-US" dirty="0" err="1" smtClean="0"/>
              <a:t>fschk</a:t>
            </a:r>
            <a:r>
              <a:rPr lang="en-US" dirty="0" smtClean="0"/>
              <a:t>)</a:t>
            </a:r>
          </a:p>
          <a:p>
            <a:r>
              <a:rPr lang="en-US" dirty="0" smtClean="0"/>
              <a:t>Can deploy from the portal, but often scripted in practice</a:t>
            </a:r>
          </a:p>
          <a:p>
            <a:pPr lvl="1"/>
            <a:r>
              <a:rPr lang="en-US" dirty="0" smtClean="0"/>
              <a:t>Easier creation/deletion</a:t>
            </a:r>
          </a:p>
          <a:p>
            <a:r>
              <a:rPr lang="en-US" dirty="0" smtClean="0"/>
              <a:t>There is no “suspend” on HDInsight clusters</a:t>
            </a:r>
          </a:p>
          <a:p>
            <a:pPr lvl="1"/>
            <a:r>
              <a:rPr lang="en-US" dirty="0"/>
              <a:t>D</a:t>
            </a:r>
            <a:r>
              <a:rPr lang="en-US" dirty="0" smtClean="0"/>
              <a:t>elete the cluster when finished to avoid unnecessary charges</a:t>
            </a:r>
          </a:p>
          <a:p>
            <a:pPr lvl="1"/>
            <a:r>
              <a:rPr lang="en-US" dirty="0" smtClean="0"/>
              <a:t>Data in blob storage stays behind </a:t>
            </a:r>
            <a:r>
              <a:rPr lang="en-US" u="sng" dirty="0" smtClean="0"/>
              <a:t>IF</a:t>
            </a:r>
            <a:r>
              <a:rPr lang="en-US" dirty="0" smtClean="0"/>
              <a:t> you use a separate storage account (i.e., storage account in different resource group)</a:t>
            </a:r>
            <a:endParaRPr lang="en-US" dirty="0"/>
          </a:p>
        </p:txBody>
      </p:sp>
    </p:spTree>
    <p:extLst>
      <p:ext uri="{BB962C8B-B14F-4D97-AF65-F5344CB8AC3E}">
        <p14:creationId xmlns:p14="http://schemas.microsoft.com/office/powerpoint/2010/main" val="258416317"/>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Hands-On Lab</a:t>
            </a:r>
            <a:endParaRPr lang="en-US" dirty="0"/>
          </a:p>
        </p:txBody>
      </p:sp>
      <p:sp>
        <p:nvSpPr>
          <p:cNvPr id="3" name="Subtitle 2"/>
          <p:cNvSpPr>
            <a:spLocks noGrp="1"/>
          </p:cNvSpPr>
          <p:nvPr>
            <p:ph type="subTitle" idx="1"/>
          </p:nvPr>
        </p:nvSpPr>
        <p:spPr>
          <a:xfrm>
            <a:off x="1889617" y="5630475"/>
            <a:ext cx="4549819" cy="461665"/>
          </a:xfrm>
        </p:spPr>
        <p:txBody>
          <a:bodyPr/>
          <a:lstStyle/>
          <a:p>
            <a:r>
              <a:rPr lang="en-US" dirty="0" smtClean="0"/>
              <a:t>HDInsight Spark HOL.html</a:t>
            </a:r>
            <a:endParaRPr lang="en-US" dirty="0"/>
          </a:p>
        </p:txBody>
      </p:sp>
      <p:sp>
        <p:nvSpPr>
          <p:cNvPr id="4" name="Text Placeholder 3"/>
          <p:cNvSpPr>
            <a:spLocks noGrp="1"/>
          </p:cNvSpPr>
          <p:nvPr>
            <p:ph type="body" sz="quarter" idx="10"/>
          </p:nvPr>
        </p:nvSpPr>
        <p:spPr>
          <a:xfrm>
            <a:off x="1889617" y="4160520"/>
            <a:ext cx="10302383" cy="1274538"/>
          </a:xfrm>
        </p:spPr>
        <p:txBody>
          <a:bodyPr/>
          <a:lstStyle/>
          <a:p>
            <a:r>
              <a:rPr lang="en-US" dirty="0" smtClean="0"/>
              <a:t>Apache Spark for Azure HDInsight</a:t>
            </a:r>
            <a:endParaRPr lang="en-US" dirty="0"/>
          </a:p>
        </p:txBody>
      </p:sp>
    </p:spTree>
    <p:extLst>
      <p:ext uri="{BB962C8B-B14F-4D97-AF65-F5344CB8AC3E}">
        <p14:creationId xmlns:p14="http://schemas.microsoft.com/office/powerpoint/2010/main" val="230921699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8753786"/>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606</TotalTime>
  <Words>652</Words>
  <Application>Microsoft Office PowerPoint</Application>
  <PresentationFormat>Widescreen</PresentationFormat>
  <Paragraphs>65</Paragraphs>
  <Slides>8</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微软雅黑</vt:lpstr>
      <vt:lpstr>Arial</vt:lpstr>
      <vt:lpstr>Calibri</vt:lpstr>
      <vt:lpstr>Segoe UI</vt:lpstr>
      <vt:lpstr>Segoe UI Light</vt:lpstr>
      <vt:lpstr>Segoe UI Semibold</vt:lpstr>
      <vt:lpstr>Wingdings</vt:lpstr>
      <vt:lpstr>1_MS1444_Windows Azure Template 16x9_r08a</vt:lpstr>
      <vt:lpstr>Big-Data Analytics with Azure HDInsight </vt:lpstr>
      <vt:lpstr>Big Data</vt:lpstr>
      <vt:lpstr>Azure HDInsight</vt:lpstr>
      <vt:lpstr>HDInsight Cluster Types</vt:lpstr>
      <vt:lpstr>Apache Spark for Azure HDInsight</vt:lpstr>
      <vt:lpstr>Items of Note About HDInsight</vt:lpstr>
      <vt:lpstr>Hands-On Lab</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Analytics with HDInsight </dc:title>
  <dc:creator>John Robbins</dc:creator>
  <cp:lastModifiedBy>Jeff Prosise</cp:lastModifiedBy>
  <cp:revision>42</cp:revision>
  <dcterms:created xsi:type="dcterms:W3CDTF">2015-09-14T20:45:57Z</dcterms:created>
  <dcterms:modified xsi:type="dcterms:W3CDTF">2016-03-09T14:57:06Z</dcterms:modified>
</cp:coreProperties>
</file>