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86" r:id="rId3"/>
    <p:sldId id="280" r:id="rId4"/>
    <p:sldId id="281" r:id="rId5"/>
    <p:sldId id="275" r:id="rId6"/>
    <p:sldId id="276" r:id="rId7"/>
    <p:sldId id="287" r:id="rId8"/>
    <p:sldId id="284" r:id="rId9"/>
    <p:sldId id="271"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8930" autoAdjust="0"/>
  </p:normalViewPr>
  <p:slideViewPr>
    <p:cSldViewPr snapToGrid="0">
      <p:cViewPr varScale="1">
        <p:scale>
          <a:sx n="93" d="100"/>
          <a:sy n="93" d="100"/>
        </p:scale>
        <p:origin x="162" y="8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3/10/2016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 share information (blobs) with other researchers is to put the blobs you wish to share</a:t>
            </a:r>
            <a:r>
              <a:rPr lang="en-US" baseline="0" dirty="0" smtClean="0"/>
              <a:t> in a public container. But those blobs truly are public and can be accessed by anyone who knows their URLs.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24730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keys should </a:t>
            </a:r>
            <a:r>
              <a:rPr lang="en-US" u="sng" dirty="0" smtClean="0"/>
              <a:t>never</a:t>
            </a:r>
            <a:r>
              <a:rPr lang="en-US" baseline="0" dirty="0" smtClean="0"/>
              <a:t> be handed out to other people because they provide unlimited access to a storage account. SAS tokens are safer because they can be time-limited and set to provide read-only access. The best way to generate a SAS token is with Microsoft's cross-platform Azure Storage Explorer.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87157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3446626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Microsoft Azure Storage Explorer provides an easy-to-use</a:t>
            </a:r>
            <a:r>
              <a:rPr lang="en-US" baseline="0" dirty="0" smtClean="0"/>
              <a:t> GUI interface for creating containers, uploading and downloading blobs, generating SAS tokens, and more. But if you want to use a scripting language such as Bash or PowerShell to script storage operations, the Azure CLI is the way to go.</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809197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5614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49" name="Rectangle 48"/>
          <p:cNvSpPr/>
          <p:nvPr/>
        </p:nvSpPr>
        <p:spPr bwMode="auto">
          <a:xfrm>
            <a:off x="519249" y="1360440"/>
            <a:ext cx="1791873" cy="2116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50" name="Flowchart: Multidocument 49"/>
          <p:cNvSpPr/>
          <p:nvPr/>
        </p:nvSpPr>
        <p:spPr bwMode="auto">
          <a:xfrm>
            <a:off x="796061" y="1598496"/>
            <a:ext cx="1257900" cy="1348590"/>
          </a:xfrm>
          <a:prstGeom prst="flowChartMultidocumen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519249"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53" name="Rectangle 52"/>
          <p:cNvSpPr/>
          <p:nvPr/>
        </p:nvSpPr>
        <p:spPr bwMode="auto">
          <a:xfrm>
            <a:off x="6196568"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54" name="Rectangle 53"/>
          <p:cNvSpPr/>
          <p:nvPr/>
        </p:nvSpPr>
        <p:spPr bwMode="auto">
          <a:xfrm>
            <a:off x="6196568" y="1360440"/>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14" name="TextBox 13"/>
          <p:cNvSpPr txBox="1"/>
          <p:nvPr/>
        </p:nvSpPr>
        <p:spPr>
          <a:xfrm>
            <a:off x="2451798"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t>
            </a:r>
            <a:r>
              <a:rPr lang="en-US" sz="24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type of data, analogous to files in a file system, with individual blobs storing up to 1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5" name="TextBox 54"/>
          <p:cNvSpPr txBox="1"/>
          <p:nvPr/>
        </p:nvSpPr>
        <p:spPr>
          <a:xfrm>
            <a:off x="2451798" y="3802189"/>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storage of semi-structured data for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6" name="TextBox 55"/>
          <p:cNvSpPr txBox="1"/>
          <p:nvPr/>
        </p:nvSpPr>
        <p:spPr>
          <a:xfrm>
            <a:off x="8139165" y="3802189"/>
            <a:ext cx="3205425"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7" name="TextBox 56"/>
          <p:cNvSpPr txBox="1"/>
          <p:nvPr/>
        </p:nvSpPr>
        <p:spPr>
          <a:xfrm>
            <a:off x="8139165"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8" name="Can 57"/>
          <p:cNvSpPr/>
          <p:nvPr/>
        </p:nvSpPr>
        <p:spPr bwMode="auto">
          <a:xfrm>
            <a:off x="6421678" y="4036088"/>
            <a:ext cx="1341650" cy="1359877"/>
          </a:xfrm>
          <a:prstGeom prst="can">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 name="Right Arrow 62"/>
          <p:cNvSpPr/>
          <p:nvPr/>
        </p:nvSpPr>
        <p:spPr bwMode="auto">
          <a:xfrm>
            <a:off x="6421678" y="1598496"/>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 name="Right Arrow 63"/>
          <p:cNvSpPr/>
          <p:nvPr/>
        </p:nvSpPr>
        <p:spPr bwMode="auto">
          <a:xfrm rot="10800000">
            <a:off x="6421677" y="2291428"/>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 name="Rectangle 64"/>
          <p:cNvSpPr/>
          <p:nvPr/>
        </p:nvSpPr>
        <p:spPr bwMode="auto">
          <a:xfrm>
            <a:off x="796061" y="40360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 name="Rectangle 65"/>
          <p:cNvSpPr/>
          <p:nvPr/>
        </p:nvSpPr>
        <p:spPr bwMode="auto">
          <a:xfrm>
            <a:off x="796061" y="43027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 name="Rectangle 66"/>
          <p:cNvSpPr/>
          <p:nvPr/>
        </p:nvSpPr>
        <p:spPr bwMode="auto">
          <a:xfrm>
            <a:off x="796061" y="45366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ectangle 67"/>
          <p:cNvSpPr/>
          <p:nvPr/>
        </p:nvSpPr>
        <p:spPr bwMode="auto">
          <a:xfrm>
            <a:off x="796061" y="48033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Rectangle 68"/>
          <p:cNvSpPr/>
          <p:nvPr/>
        </p:nvSpPr>
        <p:spPr bwMode="auto">
          <a:xfrm>
            <a:off x="796061" y="5065756"/>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6" name="Straight Connector 15"/>
          <p:cNvCxnSpPr/>
          <p:nvPr/>
        </p:nvCxnSpPr>
        <p:spPr>
          <a:xfrm>
            <a:off x="1225900"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57979"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45220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Storage</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1769634" y="5183318"/>
            <a:ext cx="2170145" cy="954107"/>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9" name="TextBox 38"/>
          <p:cNvSpPr txBox="1"/>
          <p:nvPr/>
        </p:nvSpPr>
        <p:spPr>
          <a:xfrm>
            <a:off x="5028435" y="5183318"/>
            <a:ext cx="2255426" cy="615553"/>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40" name="TextBox 39"/>
          <p:cNvSpPr txBox="1"/>
          <p:nvPr/>
        </p:nvSpPr>
        <p:spPr>
          <a:xfrm>
            <a:off x="7663695" y="5183318"/>
            <a:ext cx="3590021" cy="1292662"/>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20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42812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URLs</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19249" y="5476351"/>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chemeClr val="accent1"/>
                </a:solidFill>
              </a:rPr>
              <a:t>a4rlabs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chemeClr val="accent2"/>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chemeClr val="accent4"/>
                </a:solidFill>
              </a:rPr>
              <a:t>schema.jpg</a:t>
            </a:r>
            <a:endParaRPr lang="en-US" sz="3200" dirty="0">
              <a:solidFill>
                <a:schemeClr val="accent4"/>
              </a:solidFill>
            </a:endParaRPr>
          </a:p>
        </p:txBody>
      </p:sp>
    </p:spTree>
    <p:extLst>
      <p:ext uri="{BB962C8B-B14F-4D97-AF65-F5344CB8AC3E}">
        <p14:creationId xmlns:p14="http://schemas.microsoft.com/office/powerpoint/2010/main" val="13859757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Policies</a:t>
            </a:r>
            <a:endParaRPr lang="en-US" dirty="0"/>
          </a:p>
        </p:txBody>
      </p:sp>
      <p:sp>
        <p:nvSpPr>
          <p:cNvPr id="3" name="Content Placeholder 2"/>
          <p:cNvSpPr>
            <a:spLocks noGrp="1"/>
          </p:cNvSpPr>
          <p:nvPr>
            <p:ph sz="half" idx="1"/>
          </p:nvPr>
        </p:nvSpPr>
        <p:spPr>
          <a:xfrm>
            <a:off x="519248" y="1447800"/>
            <a:ext cx="5487829" cy="4246034"/>
          </a:xfrm>
        </p:spPr>
        <p:txBody>
          <a:bodyPr/>
          <a:lstStyle/>
          <a:p>
            <a:r>
              <a:rPr lang="en-US" dirty="0" smtClean="0"/>
              <a:t>Each container is assigned one of three access policies</a:t>
            </a:r>
          </a:p>
          <a:p>
            <a:pPr lvl="1"/>
            <a:r>
              <a:rPr lang="en-US" dirty="0" smtClean="0"/>
              <a:t>Private – Blobs can't be read </a:t>
            </a:r>
            <a:r>
              <a:rPr lang="en-US" dirty="0"/>
              <a:t>or enumerated </a:t>
            </a:r>
            <a:r>
              <a:rPr lang="en-US" dirty="0" smtClean="0"/>
              <a:t>anonymously</a:t>
            </a:r>
          </a:p>
          <a:p>
            <a:pPr lvl="1"/>
            <a:r>
              <a:rPr lang="en-US" dirty="0" smtClean="0"/>
              <a:t>Public Container – Blobs can be read and enumerated anonymously</a:t>
            </a:r>
          </a:p>
          <a:p>
            <a:pPr lvl="1"/>
            <a:r>
              <a:rPr lang="en-US" dirty="0" smtClean="0"/>
              <a:t>Public Blob – </a:t>
            </a:r>
            <a:r>
              <a:rPr lang="en-US" dirty="0"/>
              <a:t>Blobs can be read anonymously, but cannot be enumerated</a:t>
            </a:r>
          </a:p>
        </p:txBody>
      </p:sp>
      <p:pic>
        <p:nvPicPr>
          <p:cNvPr id="5" name="Picture 4"/>
          <p:cNvPicPr>
            <a:picLocks noChangeAspect="1"/>
          </p:cNvPicPr>
          <p:nvPr/>
        </p:nvPicPr>
        <p:blipFill>
          <a:blip r:embed="rId3"/>
          <a:stretch>
            <a:fillRect/>
          </a:stretch>
        </p:blipFill>
        <p:spPr>
          <a:xfrm>
            <a:off x="6899139" y="1447800"/>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18962742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Keys</a:t>
            </a:r>
            <a:endParaRPr lang="en-US" dirty="0"/>
          </a:p>
        </p:txBody>
      </p:sp>
      <p:sp>
        <p:nvSpPr>
          <p:cNvPr id="3" name="Content Placeholder 2"/>
          <p:cNvSpPr>
            <a:spLocks noGrp="1"/>
          </p:cNvSpPr>
          <p:nvPr>
            <p:ph sz="half" idx="1"/>
          </p:nvPr>
        </p:nvSpPr>
        <p:spPr>
          <a:xfrm>
            <a:off x="519248" y="1447800"/>
            <a:ext cx="5487829" cy="4658455"/>
          </a:xfrm>
        </p:spPr>
        <p:txBody>
          <a:bodyPr/>
          <a:lstStyle/>
          <a:p>
            <a:r>
              <a:rPr lang="en-US" dirty="0" smtClean="0"/>
              <a:t>Access to storage by non-account-owners relies on keys for authentication</a:t>
            </a:r>
          </a:p>
          <a:p>
            <a:pPr lvl="1"/>
            <a:r>
              <a:rPr lang="en-US" dirty="0" smtClean="0"/>
              <a:t>Two 512-bit keys per account</a:t>
            </a:r>
          </a:p>
          <a:p>
            <a:r>
              <a:rPr lang="en-US" dirty="0" smtClean="0"/>
              <a:t>Keys should be "rolled" periodically for security</a:t>
            </a:r>
          </a:p>
          <a:p>
            <a:r>
              <a:rPr lang="en-US" dirty="0" smtClean="0"/>
              <a:t>Keys can be used to generate shared-access signatures (SAS) for secure and restricted access</a:t>
            </a:r>
          </a:p>
        </p:txBody>
      </p:sp>
      <p:pic>
        <p:nvPicPr>
          <p:cNvPr id="4" name="Picture 3"/>
          <p:cNvPicPr>
            <a:picLocks noChangeAspect="1"/>
          </p:cNvPicPr>
          <p:nvPr/>
        </p:nvPicPr>
        <p:blipFill>
          <a:blip r:embed="rId3"/>
          <a:stretch>
            <a:fillRect/>
          </a:stretch>
        </p:blipFill>
        <p:spPr>
          <a:xfrm>
            <a:off x="6413364" y="1447800"/>
            <a:ext cx="5257800" cy="4371975"/>
          </a:xfrm>
          <a:prstGeom prst="rect">
            <a:avLst/>
          </a:prstGeom>
          <a:ln>
            <a:solidFill>
              <a:schemeClr val="bg2">
                <a:lumMod val="75000"/>
              </a:schemeClr>
            </a:solidFill>
          </a:ln>
        </p:spPr>
      </p:pic>
    </p:spTree>
    <p:extLst>
      <p:ext uri="{BB962C8B-B14F-4D97-AF65-F5344CB8AC3E}">
        <p14:creationId xmlns:p14="http://schemas.microsoft.com/office/powerpoint/2010/main" val="11120737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Shared-Access Signature</a:t>
            </a:r>
            <a:endParaRPr lang="en-US" dirty="0"/>
          </a:p>
        </p:txBody>
      </p:sp>
      <p:sp>
        <p:nvSpPr>
          <p:cNvPr id="4" name="TextBox 3"/>
          <p:cNvSpPr txBox="1"/>
          <p:nvPr/>
        </p:nvSpPr>
        <p:spPr>
          <a:xfrm>
            <a:off x="519249" y="2373555"/>
            <a:ext cx="11151917" cy="2314480"/>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solidFill>
                  <a:schemeClr val="accent2"/>
                </a:solidFill>
              </a:rPr>
              <a:t>https://a4rlabs.blob.core.windows.net/images/schema.jpg?</a:t>
            </a:r>
          </a:p>
          <a:p>
            <a:pPr algn="ctr">
              <a:lnSpc>
                <a:spcPct val="90000"/>
              </a:lnSpc>
              <a:spcBef>
                <a:spcPct val="20000"/>
              </a:spcBef>
              <a:buSzPct val="80000"/>
            </a:pPr>
            <a:r>
              <a:rPr lang="en-US" sz="3200" dirty="0" err="1">
                <a:solidFill>
                  <a:schemeClr val="accent1"/>
                </a:solidFill>
              </a:rPr>
              <a:t>st</a:t>
            </a:r>
            <a:r>
              <a:rPr lang="en-US" sz="3200" dirty="0">
                <a:solidFill>
                  <a:schemeClr val="accent1"/>
                </a:solidFill>
              </a:rPr>
              <a:t>=2016-02-07T19%3A58%3A00Z&amp;se=2016-02-08T19%3A58%3A00Z&amp;sp=</a:t>
            </a:r>
            <a:r>
              <a:rPr lang="en-US" sz="3200" dirty="0" err="1">
                <a:solidFill>
                  <a:schemeClr val="accent1"/>
                </a:solidFill>
              </a:rPr>
              <a:t>r&amp;sv</a:t>
            </a:r>
            <a:r>
              <a:rPr lang="en-US" sz="3200" dirty="0">
                <a:solidFill>
                  <a:schemeClr val="accent1"/>
                </a:solidFill>
              </a:rPr>
              <a:t>=2015-02-21&amp;sr=</a:t>
            </a:r>
            <a:r>
              <a:rPr lang="en-US" sz="3200" dirty="0" err="1">
                <a:solidFill>
                  <a:schemeClr val="accent1"/>
                </a:solidFill>
              </a:rPr>
              <a:t>b&amp;sig</a:t>
            </a:r>
            <a:r>
              <a:rPr lang="en-US" sz="3200" dirty="0">
                <a:solidFill>
                  <a:schemeClr val="accent1"/>
                </a:solidFill>
              </a:rPr>
              <a:t>=BGebg1eduvPTwQnZWZlBphM8YGP9sRYt2WiPIL70vcw%3D</a:t>
            </a:r>
          </a:p>
        </p:txBody>
      </p:sp>
      <p:sp>
        <p:nvSpPr>
          <p:cNvPr id="5" name="TextBox 4"/>
          <p:cNvSpPr txBox="1"/>
          <p:nvPr/>
        </p:nvSpPr>
        <p:spPr>
          <a:xfrm>
            <a:off x="5256753" y="1274225"/>
            <a:ext cx="1651093"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2"/>
                </a:solidFill>
              </a:rPr>
              <a:t>Blob URL</a:t>
            </a:r>
            <a:endParaRPr lang="en-US" sz="3200" dirty="0">
              <a:solidFill>
                <a:schemeClr val="accent2"/>
              </a:solidFill>
            </a:endParaRPr>
          </a:p>
        </p:txBody>
      </p:sp>
      <p:sp>
        <p:nvSpPr>
          <p:cNvPr id="6" name="TextBox 5"/>
          <p:cNvSpPr txBox="1"/>
          <p:nvPr/>
        </p:nvSpPr>
        <p:spPr>
          <a:xfrm>
            <a:off x="3952600" y="5304431"/>
            <a:ext cx="4285212"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rPr>
              <a:t>Query string containing</a:t>
            </a:r>
          </a:p>
          <a:p>
            <a:pPr algn="ctr">
              <a:lnSpc>
                <a:spcPct val="90000"/>
              </a:lnSpc>
              <a:spcBef>
                <a:spcPct val="20000"/>
              </a:spcBef>
              <a:buSzPct val="80000"/>
            </a:pPr>
            <a:r>
              <a:rPr lang="en-US" sz="3200" dirty="0" smtClean="0">
                <a:solidFill>
                  <a:schemeClr val="accent1"/>
                </a:solidFill>
              </a:rPr>
              <a:t>shared-access signature</a:t>
            </a:r>
            <a:endParaRPr lang="en-US" sz="3200" dirty="0">
              <a:solidFill>
                <a:schemeClr val="accent1"/>
              </a:solidFill>
            </a:endParaRPr>
          </a:p>
        </p:txBody>
      </p:sp>
      <p:cxnSp>
        <p:nvCxnSpPr>
          <p:cNvPr id="10" name="Straight Connector 9"/>
          <p:cNvCxnSpPr>
            <a:stCxn id="5" idx="2"/>
          </p:cNvCxnSpPr>
          <p:nvPr/>
        </p:nvCxnSpPr>
        <p:spPr>
          <a:xfrm>
            <a:off x="6082300" y="1717423"/>
            <a:ext cx="1" cy="61481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82300" y="4688035"/>
            <a:ext cx="1" cy="61481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972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a:xfrm>
            <a:off x="519248" y="1447800"/>
            <a:ext cx="11151916" cy="1427699"/>
          </a:xfrm>
        </p:spPr>
        <p:txBody>
          <a:bodyPr/>
          <a:lstStyle/>
          <a:p>
            <a:r>
              <a:rPr lang="en-US" dirty="0" smtClean="0"/>
              <a:t>Portal doesn't provide functionality for uploading blobs or generating shared-access </a:t>
            </a:r>
            <a:r>
              <a:rPr lang="en-US" dirty="0" smtClean="0"/>
              <a:t>signatures</a:t>
            </a:r>
            <a:endParaRPr lang="en-US" dirty="0" smtClean="0"/>
          </a:p>
          <a:p>
            <a:r>
              <a:rPr lang="en-US" dirty="0" smtClean="0"/>
              <a:t>Use </a:t>
            </a:r>
            <a:r>
              <a:rPr lang="en-US" dirty="0" smtClean="0"/>
              <a:t>free, third-party, cross-platform tools instead</a:t>
            </a:r>
          </a:p>
        </p:txBody>
      </p:sp>
      <p:pic>
        <p:nvPicPr>
          <p:cNvPr id="4" name="Picture 3"/>
          <p:cNvPicPr>
            <a:picLocks noChangeAspect="1"/>
          </p:cNvPicPr>
          <p:nvPr/>
        </p:nvPicPr>
        <p:blipFill>
          <a:blip r:embed="rId3"/>
          <a:stretch>
            <a:fillRect/>
          </a:stretch>
        </p:blipFill>
        <p:spPr>
          <a:xfrm>
            <a:off x="5917739" y="3483443"/>
            <a:ext cx="5045393" cy="2557149"/>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5917738" y="3144889"/>
            <a:ext cx="5045394"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Command-Line Interface (CLI)</a:t>
            </a:r>
          </a:p>
        </p:txBody>
      </p:sp>
      <p:pic>
        <p:nvPicPr>
          <p:cNvPr id="10" name="Picture 9"/>
          <p:cNvPicPr>
            <a:picLocks noChangeAspect="1"/>
          </p:cNvPicPr>
          <p:nvPr/>
        </p:nvPicPr>
        <p:blipFill>
          <a:blip r:embed="rId4"/>
          <a:stretch>
            <a:fillRect/>
          </a:stretch>
        </p:blipFill>
        <p:spPr>
          <a:xfrm>
            <a:off x="1014518" y="3483443"/>
            <a:ext cx="4110142" cy="2561686"/>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1049812" y="3144888"/>
            <a:ext cx="407484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Microsoft Azure Storage Explorer</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9343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9424826" cy="461665"/>
          </a:xfrm>
        </p:spPr>
        <p:txBody>
          <a:bodyPr/>
          <a:lstStyle/>
          <a:p>
            <a:r>
              <a:rPr lang="en-US" dirty="0" smtClean="0"/>
              <a:t>Azure Storage HOL.html</a:t>
            </a:r>
            <a:endParaRPr lang="en-US" dirty="0"/>
          </a:p>
        </p:txBody>
      </p:sp>
      <p:sp>
        <p:nvSpPr>
          <p:cNvPr id="4" name="Text Placeholder 3"/>
          <p:cNvSpPr>
            <a:spLocks noGrp="1"/>
          </p:cNvSpPr>
          <p:nvPr>
            <p:ph type="body" sz="quarter" idx="10"/>
          </p:nvPr>
        </p:nvSpPr>
        <p:spPr/>
        <p:txBody>
          <a:bodyPr/>
          <a:lstStyle/>
          <a:p>
            <a:r>
              <a:rPr lang="en-US" dirty="0" smtClean="0"/>
              <a:t>Using Azure Storage</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604</TotalTime>
  <Words>432</Words>
  <Application>Microsoft Office PowerPoint</Application>
  <PresentationFormat>Widescreen</PresentationFormat>
  <Paragraphs>72</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Segoe UI Light</vt:lpstr>
      <vt:lpstr>Segoe UI Semibold</vt:lpstr>
      <vt:lpstr>Wingdings</vt:lpstr>
      <vt:lpstr>1_MS1444_Windows Azure Template 16x9_r08a</vt:lpstr>
      <vt:lpstr>Azure Storage</vt:lpstr>
      <vt:lpstr>Azure Storage</vt:lpstr>
      <vt:lpstr>Blob Storage</vt:lpstr>
      <vt:lpstr>Blob URLs</vt:lpstr>
      <vt:lpstr>Access Policies</vt:lpstr>
      <vt:lpstr>Access Keys</vt:lpstr>
      <vt:lpstr>Using a Shared-Access Signature</vt:lpstr>
      <vt:lpstr>Azure Storage Tools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113</cp:revision>
  <dcterms:created xsi:type="dcterms:W3CDTF">2015-09-14T01:17:11Z</dcterms:created>
  <dcterms:modified xsi:type="dcterms:W3CDTF">2016-03-10T14:28:07Z</dcterms:modified>
</cp:coreProperties>
</file>