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1"/>
  </p:notesMasterIdLst>
  <p:sldIdLst>
    <p:sldId id="256" r:id="rId2"/>
    <p:sldId id="259" r:id="rId3"/>
    <p:sldId id="270" r:id="rId4"/>
    <p:sldId id="271" r:id="rId5"/>
    <p:sldId id="266" r:id="rId6"/>
    <p:sldId id="267" r:id="rId7"/>
    <p:sldId id="268"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6962" autoAdjust="0"/>
  </p:normalViewPr>
  <p:slideViewPr>
    <p:cSldViewPr snapToGrid="0">
      <p:cViewPr varScale="1">
        <p:scale>
          <a:sx n="91" d="100"/>
          <a:sy n="91" d="100"/>
        </p:scale>
        <p:origin x="102"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Big data requires big computing power. As data proliferates from social-networking services,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devices, mobile phones, point-of-sale terminals, genomics studies, and other sources, the demand for computing resources to handle that data and extract meaning from it grows, too. In the old days, getting access to a Cray or a high-performance compute cluster required a government clearance or access to some of the world’s most famous institutions.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cloud changes that by bringing the power of HPC to the masses. With a few button clicks, you can deploy a cluster of virtual machines, or </a:t>
            </a:r>
            <a:r>
              <a:rPr lang="en-US" sz="1200" i="1" kern="1200" dirty="0" smtClean="0">
                <a:solidFill>
                  <a:schemeClr val="tx1"/>
                </a:solidFill>
                <a:effectLst/>
                <a:latin typeface="+mn-lt"/>
                <a:ea typeface="+mn-ea"/>
                <a:cs typeface="+mn-cs"/>
              </a:rPr>
              <a:t>VMs</a:t>
            </a:r>
            <a:r>
              <a:rPr lang="en-US" sz="1200" kern="1200" dirty="0" smtClean="0">
                <a:solidFill>
                  <a:schemeClr val="tx1"/>
                </a:solidFill>
                <a:effectLst/>
                <a:latin typeface="+mn-lt"/>
                <a:ea typeface="+mn-ea"/>
                <a:cs typeface="+mn-cs"/>
              </a:rPr>
              <a:t>, to the cloud and then utilize it the same way you would a physical cluster. Recently, Microsoft partnered with a U.S. firm to deploy a cluster containing more than 100,000 cores to the cloud and then used it to perform the largest risk analysis ever performed. On a single core, the job would have taken almost 20 years. With 100,000 cores, it ran from start to finish in 90 minutes. </a:t>
            </a:r>
            <a:r>
              <a:rPr lang="en-US" sz="1200" i="1" kern="1200" dirty="0" smtClean="0">
                <a:solidFill>
                  <a:schemeClr val="tx1"/>
                </a:solidFill>
                <a:effectLst/>
                <a:latin typeface="+mn-lt"/>
                <a:ea typeface="+mn-ea"/>
                <a:cs typeface="+mn-cs"/>
              </a:rPr>
              <a:t>This</a:t>
            </a:r>
            <a:r>
              <a:rPr lang="en-US" sz="1200" kern="1200" dirty="0" smtClean="0">
                <a:solidFill>
                  <a:schemeClr val="tx1"/>
                </a:solidFill>
                <a:effectLst/>
                <a:latin typeface="+mn-lt"/>
                <a:ea typeface="+mn-ea"/>
                <a:cs typeface="+mn-cs"/>
              </a:rPr>
              <a:t> is how the cloud is changing the face of research: by placing unparalleled computing power at your fingertips and allowing anyone, not just research elites, to bring the power of massive parallel processing to bear on large data sets.</a:t>
            </a: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I won’t be using it in my demo, 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t>
            </a:r>
            <a:r>
              <a:rPr lang="en-US" dirty="0" smtClean="0"/>
              <a:t>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52133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a:t>
            </a:r>
            <a:r>
              <a:rPr lang="en-US" dirty="0" smtClean="0"/>
              <a:t>three templates pictured here are just a few of the many dozens of templates currently available.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40228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a:t>
            </a:r>
            <a:r>
              <a:rPr lang="en-US" dirty="0" smtClean="0"/>
              <a:t>largest supercomputers </a:t>
            </a:r>
            <a:r>
              <a:rPr lang="en-US" dirty="0" smtClean="0"/>
              <a:t>and High-Performance Computing (HPC) clusters, and it enjoys widespread use in the research community for jobs that require significant CPU resources.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02058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036639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High-Performance Computing (HPC) in Azure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a:xfrm>
            <a:off x="519248" y="1447800"/>
            <a:ext cx="11151916" cy="4947765"/>
          </a:xfrm>
        </p:spPr>
        <p:txBody>
          <a:bodyPr/>
          <a:lstStyle/>
          <a:p>
            <a:r>
              <a:rPr lang="en-US" dirty="0" smtClean="0"/>
              <a:t>Run massively parallel compute jobs in the cloud</a:t>
            </a:r>
          </a:p>
          <a:p>
            <a:pPr lvl="1"/>
            <a:r>
              <a:rPr lang="en-US" dirty="0" smtClean="0"/>
              <a:t>Photorealistic 3D rendering</a:t>
            </a:r>
          </a:p>
          <a:p>
            <a:pPr lvl="1"/>
            <a:r>
              <a:rPr lang="en-US" dirty="0" smtClean="0"/>
              <a:t>Brute force </a:t>
            </a:r>
            <a:r>
              <a:rPr lang="en-US" dirty="0" err="1" smtClean="0"/>
              <a:t>cryptographical</a:t>
            </a:r>
            <a:r>
              <a:rPr lang="en-US" dirty="0" smtClean="0"/>
              <a:t> analysis</a:t>
            </a:r>
          </a:p>
          <a:p>
            <a:pPr lvl="1"/>
            <a:r>
              <a:rPr lang="en-US" dirty="0" smtClean="0"/>
              <a:t>Engineering design and simulation</a:t>
            </a:r>
          </a:p>
          <a:p>
            <a:pPr lvl="1"/>
            <a:r>
              <a:rPr lang="en-US" dirty="0" smtClean="0"/>
              <a:t>Financial risk modeling, genomics research, and more</a:t>
            </a:r>
          </a:p>
          <a:p>
            <a:r>
              <a:rPr lang="en-US" dirty="0" smtClean="0"/>
              <a:t>Deploy an HPC cluster in minutes and scale as needed</a:t>
            </a:r>
          </a:p>
          <a:p>
            <a:r>
              <a:rPr lang="en-US" dirty="0" smtClean="0"/>
              <a:t>Automate deployments with deployment templates</a:t>
            </a:r>
          </a:p>
          <a:p>
            <a:r>
              <a:rPr lang="en-US" dirty="0" smtClean="0"/>
              <a:t>Combine with Azure Batch for batch scheduling and </a:t>
            </a:r>
            <a:r>
              <a:rPr lang="en-US" dirty="0"/>
              <a:t>compute management (</a:t>
            </a:r>
            <a:r>
              <a:rPr lang="en-US" dirty="0">
                <a:hlinkClick r:id="rId3"/>
              </a:rPr>
              <a:t>http://</a:t>
            </a:r>
            <a:r>
              <a:rPr lang="en-US" dirty="0" smtClean="0">
                <a:hlinkClick r:id="rId3"/>
              </a:rPr>
              <a:t>bit.ly/a4r-batch</a:t>
            </a:r>
            <a:r>
              <a:rPr lang="en-US" dirty="0" smtClean="0"/>
              <a:t>)</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cxnSp>
        <p:nvCxnSpPr>
          <p:cNvPr id="6" name="Straight Connector 5"/>
          <p:cNvCxnSpPr/>
          <p:nvPr/>
        </p:nvCxnSpPr>
        <p:spPr>
          <a:xfrm flipH="1">
            <a:off x="8121434"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049092"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1744717"/>
            <a:ext cx="4057441"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A-Series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0" name="Rectangle 9"/>
          <p:cNvSpPr/>
          <p:nvPr/>
        </p:nvSpPr>
        <p:spPr>
          <a:xfrm>
            <a:off x="8129783" y="1744717"/>
            <a:ext cx="4062217"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G/GS-Series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4049092" y="1744717"/>
            <a:ext cx="4057441"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D/DS/Dv2-Series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20" name="Rectangle 19"/>
          <p:cNvSpPr/>
          <p:nvPr/>
        </p:nvSpPr>
        <p:spPr>
          <a:xfrm>
            <a:off x="346841" y="2527349"/>
            <a:ext cx="3710600" cy="1144929"/>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16 data disks (1 TB each)</a:t>
            </a:r>
          </a:p>
        </p:txBody>
      </p:sp>
      <p:sp>
        <p:nvSpPr>
          <p:cNvPr id="38" name="Rectangle 37"/>
          <p:cNvSpPr/>
          <p:nvPr/>
        </p:nvSpPr>
        <p:spPr bwMode="auto">
          <a:xfrm>
            <a:off x="429540"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39" name="Rectangle 38"/>
          <p:cNvSpPr/>
          <p:nvPr/>
        </p:nvSpPr>
        <p:spPr bwMode="auto">
          <a:xfrm>
            <a:off x="1246348"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40" name="Rectangle 39"/>
          <p:cNvSpPr/>
          <p:nvPr/>
        </p:nvSpPr>
        <p:spPr bwMode="auto">
          <a:xfrm>
            <a:off x="2059987"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41" name="Rectangle 40"/>
          <p:cNvSpPr/>
          <p:nvPr/>
        </p:nvSpPr>
        <p:spPr bwMode="auto">
          <a:xfrm>
            <a:off x="2873626"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42" name="Rectangle 41"/>
          <p:cNvSpPr/>
          <p:nvPr/>
        </p:nvSpPr>
        <p:spPr>
          <a:xfrm>
            <a:off x="4235669" y="2527349"/>
            <a:ext cx="3870863" cy="1495794"/>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Solid-state drives</a:t>
            </a:r>
          </a:p>
        </p:txBody>
      </p:sp>
      <p:sp>
        <p:nvSpPr>
          <p:cNvPr id="43" name="Rectangle 42"/>
          <p:cNvSpPr/>
          <p:nvPr/>
        </p:nvSpPr>
        <p:spPr>
          <a:xfrm>
            <a:off x="8321137" y="2527349"/>
            <a:ext cx="3870863" cy="1495794"/>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Solid-state drives</a:t>
            </a:r>
          </a:p>
        </p:txBody>
      </p:sp>
      <p:sp>
        <p:nvSpPr>
          <p:cNvPr id="44" name="Rectangle 43"/>
          <p:cNvSpPr/>
          <p:nvPr/>
        </p:nvSpPr>
        <p:spPr bwMode="auto">
          <a:xfrm>
            <a:off x="4374998"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45" name="Rectangle 44"/>
          <p:cNvSpPr/>
          <p:nvPr/>
        </p:nvSpPr>
        <p:spPr bwMode="auto">
          <a:xfrm>
            <a:off x="5191806"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46" name="Rectangle 45"/>
          <p:cNvSpPr/>
          <p:nvPr/>
        </p:nvSpPr>
        <p:spPr bwMode="auto">
          <a:xfrm>
            <a:off x="6005445"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47" name="Rectangle 46"/>
          <p:cNvSpPr/>
          <p:nvPr/>
        </p:nvSpPr>
        <p:spPr bwMode="auto">
          <a:xfrm>
            <a:off x="6819084"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48" name="Rectangle 47"/>
          <p:cNvSpPr/>
          <p:nvPr/>
        </p:nvSpPr>
        <p:spPr bwMode="auto">
          <a:xfrm>
            <a:off x="4374998"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49" name="Rectangle 48"/>
          <p:cNvSpPr/>
          <p:nvPr/>
        </p:nvSpPr>
        <p:spPr bwMode="auto">
          <a:xfrm>
            <a:off x="5191806"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50" name="Rectangle 49"/>
          <p:cNvSpPr/>
          <p:nvPr/>
        </p:nvSpPr>
        <p:spPr bwMode="auto">
          <a:xfrm>
            <a:off x="6005445"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51" name="Rectangle 50"/>
          <p:cNvSpPr/>
          <p:nvPr/>
        </p:nvSpPr>
        <p:spPr bwMode="auto">
          <a:xfrm>
            <a:off x="6819084"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60" name="Rectangle 59"/>
          <p:cNvSpPr/>
          <p:nvPr/>
        </p:nvSpPr>
        <p:spPr bwMode="auto">
          <a:xfrm>
            <a:off x="8438991"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61" name="Rectangle 60"/>
          <p:cNvSpPr/>
          <p:nvPr/>
        </p:nvSpPr>
        <p:spPr bwMode="auto">
          <a:xfrm>
            <a:off x="9255799"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62" name="Rectangle 61"/>
          <p:cNvSpPr/>
          <p:nvPr/>
        </p:nvSpPr>
        <p:spPr bwMode="auto">
          <a:xfrm>
            <a:off x="10069438"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63" name="Rectangle 62"/>
          <p:cNvSpPr/>
          <p:nvPr/>
        </p:nvSpPr>
        <p:spPr bwMode="auto">
          <a:xfrm>
            <a:off x="10883077"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64" name="Rectangle 63"/>
          <p:cNvSpPr/>
          <p:nvPr/>
        </p:nvSpPr>
        <p:spPr bwMode="auto">
          <a:xfrm>
            <a:off x="8438991" y="4801775"/>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68" name="Rectangle 67"/>
          <p:cNvSpPr/>
          <p:nvPr/>
        </p:nvSpPr>
        <p:spPr bwMode="auto">
          <a:xfrm>
            <a:off x="4374998" y="5348313"/>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32" name="Rectangle 31"/>
          <p:cNvSpPr/>
          <p:nvPr/>
        </p:nvSpPr>
        <p:spPr bwMode="auto">
          <a:xfrm>
            <a:off x="429540"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33" name="Rectangle 32"/>
          <p:cNvSpPr/>
          <p:nvPr/>
        </p:nvSpPr>
        <p:spPr bwMode="auto">
          <a:xfrm>
            <a:off x="1246348"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34" name="Rectangle 33"/>
          <p:cNvSpPr/>
          <p:nvPr/>
        </p:nvSpPr>
        <p:spPr bwMode="auto">
          <a:xfrm>
            <a:off x="2059987"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35" name="Rectangle 34"/>
          <p:cNvSpPr/>
          <p:nvPr/>
        </p:nvSpPr>
        <p:spPr bwMode="auto">
          <a:xfrm>
            <a:off x="2873626"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6" name="Rectangle 35"/>
          <p:cNvSpPr/>
          <p:nvPr/>
        </p:nvSpPr>
        <p:spPr bwMode="auto">
          <a:xfrm>
            <a:off x="429540"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7" name="Rectangle 36"/>
          <p:cNvSpPr/>
          <p:nvPr/>
        </p:nvSpPr>
        <p:spPr bwMode="auto">
          <a:xfrm>
            <a:off x="1246348"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52" name="Rectangle 51"/>
          <p:cNvSpPr/>
          <p:nvPr/>
        </p:nvSpPr>
        <p:spPr bwMode="auto">
          <a:xfrm>
            <a:off x="2059987"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53" name="Rectangle 52"/>
          <p:cNvSpPr/>
          <p:nvPr/>
        </p:nvSpPr>
        <p:spPr bwMode="auto">
          <a:xfrm>
            <a:off x="2873626"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5" name="TextBox 4"/>
          <p:cNvSpPr txBox="1"/>
          <p:nvPr/>
        </p:nvSpPr>
        <p:spPr>
          <a:xfrm>
            <a:off x="519249" y="953408"/>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accent1"/>
                </a:solidFill>
                <a:latin typeface="Segoe UI Light" panose="020B0502040204020203" pitchFamily="34" charset="0"/>
                <a:cs typeface="Segoe UI Light" panose="020B0502040204020203" pitchFamily="34" charset="0"/>
              </a:rPr>
              <a:t>See http://bit.ly/a4r-vm-pricing for </a:t>
            </a:r>
            <a:r>
              <a:rPr lang="en-US" sz="3200" dirty="0" smtClean="0">
                <a:solidFill>
                  <a:schemeClr val="accent1"/>
                </a:solidFill>
                <a:latin typeface="Segoe UI Light" panose="020B0502040204020203" pitchFamily="34" charset="0"/>
                <a:cs typeface="Segoe UI Light" panose="020B0502040204020203" pitchFamily="34" charset="0"/>
              </a:rPr>
              <a:t>pricing and availability</a:t>
            </a:r>
            <a:endParaRPr lang="en-US" sz="3200" dirty="0">
              <a:solidFill>
                <a:schemeClr val="accent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486909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52582"/>
            <a:ext cx="3383327" cy="79048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6" name="Rectangle 5"/>
          <p:cNvSpPr/>
          <p:nvPr/>
        </p:nvSpPr>
        <p:spPr bwMode="auto">
          <a:xfrm>
            <a:off x="8491529" y="1752583"/>
            <a:ext cx="3348856" cy="7904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9" name="Rectangle 8"/>
          <p:cNvSpPr/>
          <p:nvPr/>
        </p:nvSpPr>
        <p:spPr>
          <a:xfrm>
            <a:off x="4384713" y="2689612"/>
            <a:ext cx="3710600" cy="1378839"/>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50 GB SSD drives</a:t>
            </a:r>
          </a:p>
        </p:txBody>
      </p:sp>
      <p:pic>
        <p:nvPicPr>
          <p:cNvPr id="11" name="Picture 10"/>
          <p:cNvPicPr>
            <a:picLocks noChangeAspect="1"/>
          </p:cNvPicPr>
          <p:nvPr/>
        </p:nvPicPr>
        <p:blipFill>
          <a:blip r:embed="rId3"/>
          <a:stretch>
            <a:fillRect/>
          </a:stretch>
        </p:blipFill>
        <p:spPr>
          <a:xfrm>
            <a:off x="4384713" y="4723498"/>
            <a:ext cx="370967" cy="406475"/>
          </a:xfrm>
          <a:prstGeom prst="rect">
            <a:avLst/>
          </a:prstGeom>
        </p:spPr>
      </p:pic>
      <p:sp>
        <p:nvSpPr>
          <p:cNvPr id="12" name="TextBox 11"/>
          <p:cNvSpPr txBox="1"/>
          <p:nvPr/>
        </p:nvSpPr>
        <p:spPr>
          <a:xfrm>
            <a:off x="4790152"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00B0F0"/>
                </a:solidFill>
                <a:latin typeface="Segoe UI Light" panose="020B0502040204020203" pitchFamily="34" charset="0"/>
                <a:cs typeface="Segoe UI Light" panose="020B0502040204020203" pitchFamily="34" charset="0"/>
              </a:rPr>
              <a:t>$0.14/hr. or $</a:t>
            </a:r>
            <a:r>
              <a:rPr lang="en-US" sz="2400" dirty="0" smtClean="0">
                <a:solidFill>
                  <a:srgbClr val="00B0F0"/>
                </a:solidFill>
                <a:latin typeface="Segoe UI Light" panose="020B0502040204020203" pitchFamily="34" charset="0"/>
                <a:cs typeface="Segoe UI Light" panose="020B0502040204020203" pitchFamily="34" charset="0"/>
              </a:rPr>
              <a:t>104/mo.</a:t>
            </a:r>
            <a:endParaRPr lang="en-US" sz="2400" dirty="0">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291095"/>
            <a:ext cx="463568" cy="537739"/>
          </a:xfrm>
          <a:prstGeom prst="rect">
            <a:avLst/>
          </a:prstGeom>
        </p:spPr>
      </p:pic>
      <p:sp>
        <p:nvSpPr>
          <p:cNvPr id="14" name="TextBox 13"/>
          <p:cNvSpPr txBox="1"/>
          <p:nvPr/>
        </p:nvSpPr>
        <p:spPr>
          <a:xfrm>
            <a:off x="4790152"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$0.077/hr</a:t>
            </a:r>
            <a:r>
              <a:rPr lang="en-US" sz="2400" dirty="0">
                <a:solidFill>
                  <a:srgbClr val="00B0F0"/>
                </a:solidFill>
                <a:latin typeface="Segoe UI Light" panose="020B0502040204020203" pitchFamily="34" charset="0"/>
                <a:cs typeface="Segoe UI Light" panose="020B0502040204020203" pitchFamily="34" charset="0"/>
              </a:rPr>
              <a:t>. or $57/mo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pic>
        <p:nvPicPr>
          <p:cNvPr id="19" name="Picture 18"/>
          <p:cNvPicPr>
            <a:picLocks noChangeAspect="1"/>
          </p:cNvPicPr>
          <p:nvPr/>
        </p:nvPicPr>
        <p:blipFill>
          <a:blip r:embed="rId3"/>
          <a:stretch>
            <a:fillRect/>
          </a:stretch>
        </p:blipFill>
        <p:spPr>
          <a:xfrm>
            <a:off x="8457055" y="4723498"/>
            <a:ext cx="370967" cy="40647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291095"/>
            <a:ext cx="463568" cy="537739"/>
          </a:xfrm>
          <a:prstGeom prst="rect">
            <a:avLst/>
          </a:prstGeom>
        </p:spPr>
      </p:pic>
      <p:sp>
        <p:nvSpPr>
          <p:cNvPr id="23" name="Rectangle 22"/>
          <p:cNvSpPr/>
          <p:nvPr/>
        </p:nvSpPr>
        <p:spPr>
          <a:xfrm>
            <a:off x="8457056" y="2689612"/>
            <a:ext cx="3710600" cy="1729704"/>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Latest Xeon E5 v3 processors</a:t>
            </a:r>
          </a:p>
        </p:txBody>
      </p:sp>
      <p:pic>
        <p:nvPicPr>
          <p:cNvPr id="24" name="Picture 23"/>
          <p:cNvPicPr>
            <a:picLocks noChangeAspect="1"/>
          </p:cNvPicPr>
          <p:nvPr/>
        </p:nvPicPr>
        <p:blipFill>
          <a:blip r:embed="rId3"/>
          <a:stretch>
            <a:fillRect/>
          </a:stretch>
        </p:blipFill>
        <p:spPr>
          <a:xfrm>
            <a:off x="8457055" y="4723498"/>
            <a:ext cx="370967" cy="406475"/>
          </a:xfrm>
          <a:prstGeom prst="rect">
            <a:avLst/>
          </a:prstGeom>
        </p:spPr>
      </p:pic>
      <p:sp>
        <p:nvSpPr>
          <p:cNvPr id="25" name="TextBox 24"/>
          <p:cNvSpPr txBox="1"/>
          <p:nvPr/>
        </p:nvSpPr>
        <p:spPr>
          <a:xfrm>
            <a:off x="8862494"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9.65/hr. or $7,180/mo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291095"/>
            <a:ext cx="463568" cy="537739"/>
          </a:xfrm>
          <a:prstGeom prst="rect">
            <a:avLst/>
          </a:prstGeom>
        </p:spPr>
      </p:pic>
      <p:sp>
        <p:nvSpPr>
          <p:cNvPr id="27" name="TextBox 26"/>
          <p:cNvSpPr txBox="1"/>
          <p:nvPr/>
        </p:nvSpPr>
        <p:spPr>
          <a:xfrm>
            <a:off x="8862494"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8.69/hr. or $6,465/mo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cxnSp>
        <p:nvCxnSpPr>
          <p:cNvPr id="28" name="Straight Connector 27"/>
          <p:cNvCxnSpPr/>
          <p:nvPr/>
        </p:nvCxnSpPr>
        <p:spPr>
          <a:xfrm flipH="1">
            <a:off x="8121434"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049092"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346841" y="1752584"/>
            <a:ext cx="3383328" cy="79048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31" name="Rectangle 30"/>
          <p:cNvSpPr/>
          <p:nvPr/>
        </p:nvSpPr>
        <p:spPr>
          <a:xfrm>
            <a:off x="346840" y="2695509"/>
            <a:ext cx="3710600" cy="1729704"/>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8</a:t>
            </a:r>
            <a:r>
              <a:rPr lang="en-US" sz="3200" spc="-200" dirty="0">
                <a:solidFill>
                  <a:srgbClr val="00B0F0"/>
                </a:solidFill>
                <a:latin typeface="Segoe UI Light" panose="020B0502040204020203" pitchFamily="34" charset="0"/>
                <a:cs typeface="Segoe UI Light" panose="020B0502040204020203" pitchFamily="34" charset="0"/>
              </a:rPr>
              <a:t> cores</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32 </a:t>
            </a:r>
            <a:r>
              <a:rPr lang="en-US" sz="2400" spc="-200" dirty="0" err="1">
                <a:solidFill>
                  <a:srgbClr val="00B0F0"/>
                </a:solidFill>
                <a:latin typeface="Segoe UI Light" panose="020B0502040204020203" pitchFamily="34" charset="0"/>
                <a:cs typeface="Segoe UI Light" panose="020B0502040204020203" pitchFamily="34" charset="0"/>
              </a:rPr>
              <a:t>Gbit</a:t>
            </a:r>
            <a:r>
              <a:rPr lang="en-US" sz="2400" spc="-200" dirty="0">
                <a:solidFill>
                  <a:srgbClr val="00B0F0"/>
                </a:solidFill>
                <a:latin typeface="Segoe UI Light" panose="020B0502040204020203" pitchFamily="34" charset="0"/>
                <a:cs typeface="Segoe UI Light" panose="020B0502040204020203" pitchFamily="34" charset="0"/>
              </a:rPr>
              <a:t>/sec InfiniBand with RDMA</a:t>
            </a:r>
          </a:p>
        </p:txBody>
      </p:sp>
      <p:pic>
        <p:nvPicPr>
          <p:cNvPr id="32" name="Picture 31"/>
          <p:cNvPicPr>
            <a:picLocks noChangeAspect="1"/>
          </p:cNvPicPr>
          <p:nvPr/>
        </p:nvPicPr>
        <p:blipFill>
          <a:blip r:embed="rId3"/>
          <a:stretch>
            <a:fillRect/>
          </a:stretch>
        </p:blipFill>
        <p:spPr>
          <a:xfrm>
            <a:off x="346839" y="4723498"/>
            <a:ext cx="370967" cy="406475"/>
          </a:xfrm>
          <a:prstGeom prst="rect">
            <a:avLst/>
          </a:prstGeom>
        </p:spPr>
      </p:pic>
      <p:sp>
        <p:nvSpPr>
          <p:cNvPr id="33" name="TextBox 32"/>
          <p:cNvSpPr txBox="1"/>
          <p:nvPr/>
        </p:nvSpPr>
        <p:spPr>
          <a:xfrm>
            <a:off x="752278"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a:t>
            </a:r>
            <a:r>
              <a:rPr lang="en-US" sz="2400" dirty="0" smtClean="0">
                <a:solidFill>
                  <a:srgbClr val="00B0F0"/>
                </a:solidFill>
                <a:latin typeface="Segoe UI Light" panose="020B0502040204020203" pitchFamily="34" charset="0"/>
                <a:cs typeface="Segoe UI Light" panose="020B0502040204020203" pitchFamily="34" charset="0"/>
              </a:rPr>
              <a:t>1.47/hr</a:t>
            </a:r>
            <a:r>
              <a:rPr lang="en-US" sz="2400" dirty="0">
                <a:solidFill>
                  <a:srgbClr val="00B0F0"/>
                </a:solidFill>
                <a:latin typeface="Segoe UI Light" panose="020B0502040204020203" pitchFamily="34" charset="0"/>
                <a:cs typeface="Segoe UI Light" panose="020B0502040204020203" pitchFamily="34" charset="0"/>
              </a:rPr>
              <a:t>. or $</a:t>
            </a:r>
            <a:r>
              <a:rPr lang="en-US" sz="2400" dirty="0" smtClean="0">
                <a:solidFill>
                  <a:srgbClr val="00B0F0"/>
                </a:solidFill>
                <a:latin typeface="Segoe UI Light" panose="020B0502040204020203" pitchFamily="34" charset="0"/>
                <a:cs typeface="Segoe UI Light" panose="020B0502040204020203" pitchFamily="34" charset="0"/>
              </a:rPr>
              <a:t>1,091/mo.</a:t>
            </a:r>
            <a:endParaRPr lang="en-US" sz="2400" dirty="0">
              <a:latin typeface="Segoe UI Light" panose="020B0502040204020203" pitchFamily="34" charset="0"/>
              <a:cs typeface="Segoe UI Light" panose="020B0502040204020203"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291095"/>
            <a:ext cx="463568" cy="537739"/>
          </a:xfrm>
          <a:prstGeom prst="rect">
            <a:avLst/>
          </a:prstGeom>
        </p:spPr>
      </p:pic>
      <p:sp>
        <p:nvSpPr>
          <p:cNvPr id="35" name="TextBox 34"/>
          <p:cNvSpPr txBox="1"/>
          <p:nvPr/>
        </p:nvSpPr>
        <p:spPr>
          <a:xfrm>
            <a:off x="752278"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$0.98/hr</a:t>
            </a:r>
            <a:r>
              <a:rPr lang="en-US" sz="2400" dirty="0">
                <a:solidFill>
                  <a:srgbClr val="00B0F0"/>
                </a:solidFill>
                <a:latin typeface="Segoe UI Light" panose="020B0502040204020203" pitchFamily="34" charset="0"/>
                <a:cs typeface="Segoe UI Light" panose="020B0502040204020203" pitchFamily="34" charset="0"/>
              </a:rPr>
              <a:t>. or </a:t>
            </a:r>
            <a:r>
              <a:rPr lang="en-US" sz="2400" dirty="0" smtClean="0">
                <a:solidFill>
                  <a:srgbClr val="00B0F0"/>
                </a:solidFill>
                <a:latin typeface="Segoe UI Light" panose="020B0502040204020203" pitchFamily="34" charset="0"/>
                <a:cs typeface="Segoe UI Light" panose="020B0502040204020203" pitchFamily="34" charset="0"/>
              </a:rPr>
              <a:t>$725/mo.</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09458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a:xfrm>
            <a:off x="519248" y="1447800"/>
            <a:ext cx="11021111" cy="4098430"/>
          </a:xfrm>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smtClean="0"/>
              <a:t>Allows </a:t>
            </a:r>
            <a:r>
              <a:rPr lang="en-US" dirty="0" smtClean="0"/>
              <a:t>complex deployments to be performed declaratively via deployment templates</a:t>
            </a:r>
          </a:p>
          <a:p>
            <a:pPr lvl="1"/>
            <a:r>
              <a:rPr lang="en-US" dirty="0" smtClean="0"/>
              <a:t>Deployment templates specify all the resources — VMs, switches, storage accounts, etc. — to be provisioned</a:t>
            </a:r>
          </a:p>
          <a:p>
            <a:pPr lvl="1"/>
            <a:r>
              <a:rPr lang="en-US" dirty="0" smtClean="0"/>
              <a:t>Templates can include parameters that are filled in at runtime</a:t>
            </a:r>
          </a:p>
          <a:p>
            <a:pPr lvl="1"/>
            <a:r>
              <a:rPr lang="en-US" dirty="0"/>
              <a:t>Learn more at </a:t>
            </a:r>
            <a:r>
              <a:rPr lang="en-US" dirty="0" smtClean="0">
                <a:hlinkClick r:id="rId3"/>
              </a:rPr>
              <a:t>http://</a:t>
            </a:r>
            <a:r>
              <a:rPr lang="en-US" dirty="0" smtClean="0">
                <a:hlinkClick r:id="rId3"/>
              </a:rPr>
              <a:t>bit.ly/a4r-arm</a:t>
            </a:r>
            <a:endParaRPr lang="en-US" dirty="0" smtClean="0"/>
          </a:p>
        </p:txBody>
      </p:sp>
    </p:spTree>
    <p:extLst>
      <p:ext uri="{BB962C8B-B14F-4D97-AF65-F5344CB8AC3E}">
        <p14:creationId xmlns:p14="http://schemas.microsoft.com/office/powerpoint/2010/main" val="783365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smtClean="0"/>
              <a:t>Free, open-source </a:t>
            </a:r>
            <a:r>
              <a:rPr lang="en-US" dirty="0" smtClean="0"/>
              <a:t>deployment templates</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Find them on the Azure site </a:t>
            </a:r>
            <a:r>
              <a:rPr lang="en-US" dirty="0"/>
              <a:t>(</a:t>
            </a:r>
            <a:r>
              <a:rPr lang="en-US" dirty="0">
                <a:hlinkClick r:id="rId3"/>
              </a:rPr>
              <a:t>http://</a:t>
            </a:r>
            <a:r>
              <a:rPr lang="en-US" dirty="0" smtClean="0">
                <a:hlinkClick r:id="rId3"/>
              </a:rPr>
              <a:t>bit.ly/a4r-quickstart</a:t>
            </a:r>
            <a:r>
              <a:rPr lang="en-US" dirty="0" smtClean="0"/>
              <a:t>)</a:t>
            </a:r>
          </a:p>
          <a:p>
            <a:r>
              <a:rPr lang="en-US" dirty="0" smtClean="0"/>
              <a:t>Or browse them on </a:t>
            </a:r>
            <a:r>
              <a:rPr lang="en-US" dirty="0"/>
              <a:t>GitHub (</a:t>
            </a:r>
            <a:r>
              <a:rPr lang="en-US" dirty="0">
                <a:hlinkClick r:id="rId4"/>
              </a:rPr>
              <a:t>http://</a:t>
            </a:r>
            <a:r>
              <a:rPr lang="en-US" dirty="0" smtClean="0">
                <a:hlinkClick r:id="rId4"/>
              </a:rPr>
              <a:t>bit.ly/a4r-github</a:t>
            </a:r>
            <a:r>
              <a:rPr lang="en-US" dirty="0" smtClean="0"/>
              <a:t>)</a:t>
            </a:r>
          </a:p>
        </p:txBody>
      </p:sp>
      <p:pic>
        <p:nvPicPr>
          <p:cNvPr id="5" name="Picture 4"/>
          <p:cNvPicPr>
            <a:picLocks noChangeAspect="1"/>
          </p:cNvPicPr>
          <p:nvPr/>
        </p:nvPicPr>
        <p:blipFill>
          <a:blip r:embed="rId5"/>
          <a:stretch>
            <a:fillRect/>
          </a:stretch>
        </p:blipFill>
        <p:spPr>
          <a:xfrm>
            <a:off x="981075" y="2359572"/>
            <a:ext cx="2914650" cy="1666875"/>
          </a:xfrm>
          <a:prstGeom prst="rect">
            <a:avLst/>
          </a:prstGeom>
          <a:ln>
            <a:solidFill>
              <a:schemeClr val="accent2"/>
            </a:solidFill>
          </a:ln>
        </p:spPr>
      </p:pic>
      <p:pic>
        <p:nvPicPr>
          <p:cNvPr id="6" name="Picture 5"/>
          <p:cNvPicPr>
            <a:picLocks noChangeAspect="1"/>
          </p:cNvPicPr>
          <p:nvPr/>
        </p:nvPicPr>
        <p:blipFill>
          <a:blip r:embed="rId6"/>
          <a:stretch>
            <a:fillRect/>
          </a:stretch>
        </p:blipFill>
        <p:spPr>
          <a:xfrm>
            <a:off x="4564226" y="2359572"/>
            <a:ext cx="2924175" cy="1666875"/>
          </a:xfrm>
          <a:prstGeom prst="rect">
            <a:avLst/>
          </a:prstGeom>
          <a:ln>
            <a:solidFill>
              <a:schemeClr val="accent2"/>
            </a:solidFill>
          </a:ln>
        </p:spPr>
      </p:pic>
      <p:pic>
        <p:nvPicPr>
          <p:cNvPr id="7" name="Picture 6"/>
          <p:cNvPicPr>
            <a:picLocks noChangeAspect="1"/>
          </p:cNvPicPr>
          <p:nvPr/>
        </p:nvPicPr>
        <p:blipFill>
          <a:blip r:embed="rId7"/>
          <a:stretch>
            <a:fillRect/>
          </a:stretch>
        </p:blipFill>
        <p:spPr>
          <a:xfrm>
            <a:off x="8156903" y="2359572"/>
            <a:ext cx="2914650" cy="1666875"/>
          </a:xfrm>
          <a:prstGeom prst="rect">
            <a:avLst/>
          </a:prstGeom>
          <a:ln>
            <a:solidFill>
              <a:schemeClr val="accent2"/>
            </a:solidFill>
          </a:ln>
        </p:spPr>
      </p:pic>
    </p:spTree>
    <p:extLst>
      <p:ext uri="{BB962C8B-B14F-4D97-AF65-F5344CB8AC3E}">
        <p14:creationId xmlns:p14="http://schemas.microsoft.com/office/powerpoint/2010/main" val="25465862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Simple Linux Utility for Resource Management (SLURM)</a:t>
            </a:r>
          </a:p>
          <a:p>
            <a:r>
              <a:rPr lang="en-US" dirty="0" err="1" smtClean="0"/>
              <a:t>Quickstart</a:t>
            </a:r>
            <a:r>
              <a:rPr lang="en-US" dirty="0" smtClean="0"/>
              <a:t> </a:t>
            </a:r>
            <a:r>
              <a:rPr lang="en-US" dirty="0"/>
              <a:t>template at </a:t>
            </a:r>
            <a:r>
              <a:rPr lang="en-US" dirty="0">
                <a:hlinkClick r:id="rId3"/>
              </a:rPr>
              <a:t>http://</a:t>
            </a:r>
            <a:r>
              <a:rPr lang="en-US" dirty="0" smtClean="0">
                <a:hlinkClick r:id="rId3"/>
              </a:rPr>
              <a:t>bit.ly/a4r-slurm</a:t>
            </a:r>
            <a:r>
              <a:rPr lang="en-US" dirty="0" smtClean="0"/>
              <a:t> enables easy deployment of SLURM clusters of user-specified sizes</a:t>
            </a:r>
            <a:endParaRPr lang="en-US" dirty="0"/>
          </a:p>
        </p:txBody>
      </p:sp>
      <p:pic>
        <p:nvPicPr>
          <p:cNvPr id="4" name="Picture 3"/>
          <p:cNvPicPr>
            <a:picLocks noChangeAspect="1"/>
          </p:cNvPicPr>
          <p:nvPr/>
        </p:nvPicPr>
        <p:blipFill>
          <a:blip r:embed="rId4"/>
          <a:stretch>
            <a:fillRect/>
          </a:stretch>
        </p:blipFill>
        <p:spPr>
          <a:xfrm>
            <a:off x="3174205" y="325220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183480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HOL.html</a:t>
            </a:r>
            <a:endParaRPr lang="en-US" dirty="0"/>
          </a:p>
        </p:txBody>
      </p:sp>
      <p:sp>
        <p:nvSpPr>
          <p:cNvPr id="4" name="Text Placeholder 3"/>
          <p:cNvSpPr>
            <a:spLocks noGrp="1"/>
          </p:cNvSpPr>
          <p:nvPr>
            <p:ph type="body" sz="quarter" idx="10"/>
          </p:nvPr>
        </p:nvSpPr>
        <p:spPr/>
        <p:txBody>
          <a:bodyPr>
            <a:normAutofit/>
          </a:bodyPr>
          <a:lstStyle/>
          <a:p>
            <a:r>
              <a:rPr lang="en-US" dirty="0"/>
              <a:t>Creating </a:t>
            </a:r>
            <a:r>
              <a:rPr lang="en-US" dirty="0" smtClean="0"/>
              <a:t>a </a:t>
            </a:r>
            <a:r>
              <a:rPr lang="en-US" dirty="0"/>
              <a:t>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276</TotalTime>
  <Words>1126</Words>
  <Application>Microsoft Office PowerPoint</Application>
  <PresentationFormat>Widescreen</PresentationFormat>
  <Paragraphs>127</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1_MS1444_Windows Azure Template 16x9_r08a</vt:lpstr>
      <vt:lpstr>High-Performance Computing (HPC) in Azure</vt:lpstr>
      <vt:lpstr>HPC in Azure</vt:lpstr>
      <vt:lpstr>Virtual-Machine Sizes</vt:lpstr>
      <vt:lpstr>Power vs. Cost</vt:lpstr>
      <vt:lpstr>Azure Resource Manager</vt:lpstr>
      <vt:lpstr>Azure Quickstart Templates</vt:lpstr>
      <vt:lpstr>SLURM Clusters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64</cp:revision>
  <dcterms:created xsi:type="dcterms:W3CDTF">2015-09-15T03:54:33Z</dcterms:created>
  <dcterms:modified xsi:type="dcterms:W3CDTF">2016-02-17T21:57:24Z</dcterms:modified>
</cp:coreProperties>
</file>