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60" r:id="rId3"/>
    <p:sldId id="262" r:id="rId4"/>
    <p:sldId id="266" r:id="rId5"/>
    <p:sldId id="264" r:id="rId6"/>
    <p:sldId id="284" r:id="rId7"/>
    <p:sldId id="285" r:id="rId8"/>
    <p:sldId id="286" r:id="rId9"/>
    <p:sldId id="282" r:id="rId10"/>
    <p:sldId id="287"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60"/>
            <p14:sldId id="262"/>
            <p14:sldId id="266"/>
            <p14:sldId id="264"/>
            <p14:sldId id="284"/>
            <p14:sldId id="285"/>
            <p14:sldId id="286"/>
            <p14:sldId id="282"/>
            <p14:sldId id="287"/>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6818" autoAdjust="0"/>
  </p:normalViewPr>
  <p:slideViewPr>
    <p:cSldViewPr snapToGrid="0">
      <p:cViewPr varScale="1">
        <p:scale>
          <a:sx n="91" d="100"/>
          <a:sy n="91" d="100"/>
        </p:scale>
        <p:origin x="102"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39081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421698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93134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244396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383584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a4r-molple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Rectangle 5"/>
          <p:cNvSpPr/>
          <p:nvPr/>
        </p:nvSpPr>
        <p:spPr bwMode="auto">
          <a:xfrm>
            <a:off x="935527" y="1889898"/>
            <a:ext cx="10319357" cy="3012710"/>
          </a:xfrm>
          <a:prstGeom prst="rect">
            <a:avLst/>
          </a:prstGeom>
          <a:solidFill>
            <a:schemeClr val="tx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519248" y="2288258"/>
            <a:ext cx="11151917" cy="2215991"/>
          </a:xfrm>
          <a:prstGeom prst="rect">
            <a:avLst/>
          </a:prstGeom>
          <a:noFill/>
        </p:spPr>
        <p:txBody>
          <a:bodyPr wrap="square" lIns="0" tIns="0" rIns="0" bIns="0" rtlCol="0">
            <a:spAutoFit/>
          </a:bodyPr>
          <a:lstStyle/>
          <a:p>
            <a:pPr algn="ctr">
              <a:lnSpc>
                <a:spcPct val="90000"/>
              </a:lnSpc>
              <a:spcBef>
                <a:spcPct val="20000"/>
              </a:spcBef>
              <a:buSzPct val="80000"/>
            </a:pPr>
            <a:r>
              <a:rPr lang="en-US" sz="7200" dirty="0" smtClean="0">
                <a:solidFill>
                  <a:schemeClr val="bg1"/>
                </a:solidFill>
                <a:cs typeface="Segoe UI Light" panose="020B0502040204020203" pitchFamily="34" charset="0"/>
              </a:rPr>
              <a:t>Azure Portal</a:t>
            </a:r>
          </a:p>
          <a:p>
            <a:pPr algn="ctr">
              <a:lnSpc>
                <a:spcPct val="90000"/>
              </a:lnSpc>
              <a:spcBef>
                <a:spcPct val="20000"/>
              </a:spcBef>
              <a:buSzPct val="80000"/>
            </a:pPr>
            <a:r>
              <a:rPr lang="en-US" sz="7200" dirty="0" smtClean="0">
                <a:solidFill>
                  <a:schemeClr val="bg1"/>
                </a:solidFill>
                <a:cs typeface="Segoe UI Light" panose="020B0502040204020203" pitchFamily="34" charset="0"/>
              </a:rPr>
              <a:t>https://portal.azure.com</a:t>
            </a:r>
            <a:endParaRPr lang="en-US" sz="7200" dirty="0">
              <a:solidFill>
                <a:schemeClr val="bg1"/>
              </a:solidFill>
              <a:cs typeface="Segoe UI Light" panose="020B0502040204020203" pitchFamily="34" charset="0"/>
            </a:endParaRPr>
          </a:p>
        </p:txBody>
      </p:sp>
    </p:spTree>
    <p:extLst>
      <p:ext uri="{BB962C8B-B14F-4D97-AF65-F5344CB8AC3E}">
        <p14:creationId xmlns:p14="http://schemas.microsoft.com/office/powerpoint/2010/main" val="4541873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8032149" cy="461665"/>
          </a:xfrm>
        </p:spPr>
        <p:txBody>
          <a:bodyPr/>
          <a:lstStyle/>
          <a:p>
            <a:r>
              <a:rPr lang="en-US" dirty="0"/>
              <a:t>Introduction </a:t>
            </a:r>
            <a:r>
              <a:rPr lang="en-US" dirty="0" smtClean="0"/>
              <a:t>HOL.html</a:t>
            </a:r>
            <a:endParaRPr lang="en-US" dirty="0"/>
          </a:p>
        </p:txBody>
      </p:sp>
      <p:sp>
        <p:nvSpPr>
          <p:cNvPr id="4" name="Text Placeholder 3"/>
          <p:cNvSpPr>
            <a:spLocks noGrp="1"/>
          </p:cNvSpPr>
          <p:nvPr>
            <p:ph type="body" sz="quarter" idx="10"/>
          </p:nvPr>
        </p:nvSpPr>
        <p:spPr/>
        <p:txBody>
          <a:bodyPr/>
          <a:lstStyle/>
          <a:p>
            <a:r>
              <a:rPr lang="en-US" dirty="0" smtClean="0"/>
              <a:t>Activating Your Azure Pass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dirty="0" smtClean="0">
                <a:solidFill>
                  <a:schemeClr val="tx1"/>
                </a:solidFill>
              </a:rPr>
              <a:t>Cloud Computing Patterns</a:t>
            </a:r>
            <a:endParaRPr lang="en-US" sz="6600" dirty="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1052273"/>
            <a:ext cx="3782992" cy="2055497"/>
            <a:chOff x="69453" y="1051654"/>
            <a:chExt cx="3783977" cy="205603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1051654"/>
              <a:ext cx="3679529" cy="1379198"/>
            </a:xfrm>
            <a:prstGeom prst="rect">
              <a:avLst/>
            </a:prstGeom>
          </p:spPr>
          <p:txBody>
            <a:bodyPr wrap="square" anchor="ctr">
              <a:spAutoFit/>
            </a:bodyPr>
            <a:lstStyle/>
            <a:p>
              <a:pPr algn="ctr">
                <a:lnSpc>
                  <a:spcPct val="95000"/>
                </a:lnSpc>
                <a:buSzPct val="90000"/>
              </a:pPr>
              <a:r>
                <a:rPr lang="en-US" sz="8800" dirty="0" smtClean="0">
                  <a:solidFill>
                    <a:srgbClr val="00B0F0"/>
                  </a:solidFill>
                  <a:latin typeface="Segoe UI Light" panose="020B0502040204020203" pitchFamily="34" charset="0"/>
                  <a:cs typeface="Segoe UI Light" panose="020B0502040204020203" pitchFamily="34" charset="0"/>
                </a:rPr>
                <a:t>&gt;500m</a:t>
              </a:r>
              <a:endParaRPr lang="en-US" sz="88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743001"/>
            <a:ext cx="3909025" cy="1438419"/>
            <a:chOff x="3993501" y="3743084"/>
            <a:chExt cx="3910044" cy="1438793"/>
          </a:xfrm>
        </p:grpSpPr>
        <p:sp>
          <p:nvSpPr>
            <p:cNvPr id="15" name="Rectangle 14"/>
            <p:cNvSpPr/>
            <p:nvPr/>
          </p:nvSpPr>
          <p:spPr>
            <a:xfrm>
              <a:off x="3993501" y="3802679"/>
              <a:ext cx="2578224" cy="1379198"/>
            </a:xfrm>
            <a:prstGeom prst="rect">
              <a:avLst/>
            </a:prstGeom>
          </p:spPr>
          <p:txBody>
            <a:bodyPr wrap="square" anchor="b">
              <a:spAutoFit/>
            </a:bodyPr>
            <a:lstStyle/>
            <a:p>
              <a:pPr algn="ctr">
                <a:lnSpc>
                  <a:spcPct val="95000"/>
                </a:lnSpc>
                <a:buSzPct val="90000"/>
              </a:pPr>
              <a:r>
                <a:rPr lang="en-US" sz="8800" spc="-294" dirty="0" smtClean="0">
                  <a:solidFill>
                    <a:srgbClr val="00B0F0"/>
                  </a:solidFill>
                  <a:latin typeface="Segoe UI Light" panose="020B0502040204020203" pitchFamily="34" charset="0"/>
                  <a:cs typeface="Segoe UI Light" panose="020B0502040204020203" pitchFamily="34" charset="0"/>
                </a:rPr>
                <a:t>&gt;777</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750403"/>
            <a:ext cx="4667028" cy="1388266"/>
            <a:chOff x="8097236" y="3750487"/>
            <a:chExt cx="4668244" cy="1388628"/>
          </a:xfrm>
        </p:grpSpPr>
        <p:grpSp>
          <p:nvGrpSpPr>
            <p:cNvPr id="18" name="Group 17"/>
            <p:cNvGrpSpPr/>
            <p:nvPr/>
          </p:nvGrpSpPr>
          <p:grpSpPr>
            <a:xfrm>
              <a:off x="8097236" y="3750487"/>
              <a:ext cx="4668244" cy="1388628"/>
              <a:chOff x="8097236" y="3750487"/>
              <a:chExt cx="4668244" cy="1388628"/>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750487"/>
                <a:ext cx="2492813" cy="1145227"/>
              </a:xfrm>
              <a:prstGeom prst="rect">
                <a:avLst/>
              </a:prstGeom>
            </p:spPr>
            <p:txBody>
              <a:bodyPr wrap="square" anchor="ctr">
                <a:spAutoFit/>
              </a:bodyPr>
              <a:lstStyle/>
              <a:p>
                <a:pPr>
                  <a:lnSpc>
                    <a:spcPct val="95000"/>
                  </a:lnSpc>
                  <a:buSzPct val="90000"/>
                </a:pPr>
                <a:r>
                  <a:rPr lang="en-US" sz="7200" dirty="0" smtClean="0">
                    <a:solidFill>
                      <a:srgbClr val="00B0F0"/>
                    </a:solidFill>
                    <a:latin typeface="Segoe UI Light" panose="020B0502040204020203" pitchFamily="34" charset="0"/>
                    <a:cs typeface="Segoe UI Light" panose="020B0502040204020203" pitchFamily="34" charset="0"/>
                  </a:rPr>
                  <a:t>&gt;80%</a:t>
                </a:r>
                <a:endParaRPr lang="en-US" sz="7200"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369428"/>
            </a:xfrm>
            <a:prstGeom prst="rect">
              <a:avLst/>
            </a:prstGeom>
            <a:noFill/>
          </p:spPr>
          <p:txBody>
            <a:bodyPr wrap="square" rtlCol="0">
              <a:spAutoFit/>
            </a:bodyPr>
            <a:lstStyle/>
            <a:p>
              <a:r>
                <a:rPr lang="en-US" dirty="0" smtClean="0">
                  <a:solidFill>
                    <a:srgbClr val="00B0F0"/>
                  </a:solidFill>
                  <a:latin typeface="+mj-lt"/>
                </a:rPr>
                <a:t>authentications/</a:t>
              </a:r>
              <a:r>
                <a:rPr lang="en-US" dirty="0" err="1" smtClean="0">
                  <a:solidFill>
                    <a:srgbClr val="00B0F0"/>
                  </a:solidFill>
                  <a:latin typeface="+mj-lt"/>
                </a:rPr>
                <a:t>wk</a:t>
              </a:r>
              <a:endParaRPr lang="en-US"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Patterns</a:t>
            </a:r>
            <a:endParaRPr lang="en-US" dirty="0"/>
          </a:p>
        </p:txBody>
      </p:sp>
      <p:sp>
        <p:nvSpPr>
          <p:cNvPr id="4" name="Rectangle 3"/>
          <p:cNvSpPr/>
          <p:nvPr/>
        </p:nvSpPr>
        <p:spPr bwMode="auto">
          <a:xfrm>
            <a:off x="1241994" y="5749160"/>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sp>
        <p:nvSpPr>
          <p:cNvPr id="5" name="Rectangle 4"/>
          <p:cNvSpPr/>
          <p:nvPr/>
        </p:nvSpPr>
        <p:spPr bwMode="auto">
          <a:xfrm>
            <a:off x="1241994" y="5244664"/>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Storage</a:t>
            </a:r>
          </a:p>
        </p:txBody>
      </p:sp>
      <p:sp>
        <p:nvSpPr>
          <p:cNvPr id="15" name="Rectangle 14"/>
          <p:cNvSpPr/>
          <p:nvPr/>
        </p:nvSpPr>
        <p:spPr bwMode="auto">
          <a:xfrm>
            <a:off x="1241994" y="4740168"/>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Servers</a:t>
            </a:r>
            <a:endParaRPr lang="en-US" dirty="0">
              <a:gradFill>
                <a:gsLst>
                  <a:gs pos="0">
                    <a:srgbClr val="FFFFFF"/>
                  </a:gs>
                  <a:gs pos="100000">
                    <a:srgbClr val="FFFFFF"/>
                  </a:gs>
                </a:gsLst>
                <a:lin ang="5400000" scaled="0"/>
              </a:gradFill>
            </a:endParaRPr>
          </a:p>
        </p:txBody>
      </p:sp>
      <p:sp>
        <p:nvSpPr>
          <p:cNvPr id="16" name="Rectangle 15"/>
          <p:cNvSpPr/>
          <p:nvPr/>
        </p:nvSpPr>
        <p:spPr bwMode="auto">
          <a:xfrm>
            <a:off x="1241994" y="4235672"/>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Virtualization</a:t>
            </a:r>
            <a:endParaRPr lang="en-US" dirty="0">
              <a:gradFill>
                <a:gsLst>
                  <a:gs pos="0">
                    <a:srgbClr val="FFFFFF"/>
                  </a:gs>
                  <a:gs pos="100000">
                    <a:srgbClr val="FFFFFF"/>
                  </a:gs>
                </a:gsLst>
                <a:lin ang="5400000" scaled="0"/>
              </a:gradFill>
            </a:endParaRPr>
          </a:p>
        </p:txBody>
      </p:sp>
      <p:sp>
        <p:nvSpPr>
          <p:cNvPr id="17" name="Rectangle 16"/>
          <p:cNvSpPr/>
          <p:nvPr/>
        </p:nvSpPr>
        <p:spPr bwMode="auto">
          <a:xfrm>
            <a:off x="1241994" y="3731176"/>
            <a:ext cx="2312276" cy="4309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Operating System</a:t>
            </a:r>
            <a:endParaRPr lang="en-US" dirty="0">
              <a:gradFill>
                <a:gsLst>
                  <a:gs pos="0">
                    <a:srgbClr val="FFFFFF"/>
                  </a:gs>
                  <a:gs pos="100000">
                    <a:srgbClr val="FFFFFF"/>
                  </a:gs>
                </a:gsLst>
                <a:lin ang="5400000" scaled="0"/>
              </a:gradFill>
            </a:endParaRPr>
          </a:p>
        </p:txBody>
      </p:sp>
      <p:sp>
        <p:nvSpPr>
          <p:cNvPr id="18" name="Rectangle 17"/>
          <p:cNvSpPr/>
          <p:nvPr/>
        </p:nvSpPr>
        <p:spPr bwMode="auto">
          <a:xfrm>
            <a:off x="1241994" y="3226680"/>
            <a:ext cx="2312276" cy="4309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Middleware</a:t>
            </a:r>
            <a:endParaRPr lang="en-US" dirty="0">
              <a:gradFill>
                <a:gsLst>
                  <a:gs pos="0">
                    <a:srgbClr val="FFFFFF"/>
                  </a:gs>
                  <a:gs pos="100000">
                    <a:srgbClr val="FFFFFF"/>
                  </a:gs>
                </a:gsLst>
                <a:lin ang="5400000" scaled="0"/>
              </a:gradFill>
            </a:endParaRPr>
          </a:p>
        </p:txBody>
      </p:sp>
      <p:sp>
        <p:nvSpPr>
          <p:cNvPr id="19" name="Rectangle 18"/>
          <p:cNvSpPr/>
          <p:nvPr/>
        </p:nvSpPr>
        <p:spPr bwMode="auto">
          <a:xfrm>
            <a:off x="1241994" y="2721699"/>
            <a:ext cx="2312276" cy="4309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Runtime</a:t>
            </a:r>
            <a:endParaRPr lang="en-US" dirty="0">
              <a:gradFill>
                <a:gsLst>
                  <a:gs pos="0">
                    <a:srgbClr val="FFFFFF"/>
                  </a:gs>
                  <a:gs pos="100000">
                    <a:srgbClr val="FFFFFF"/>
                  </a:gs>
                </a:gsLst>
                <a:lin ang="5400000" scaled="0"/>
              </a:gradFill>
            </a:endParaRPr>
          </a:p>
        </p:txBody>
      </p:sp>
      <p:sp>
        <p:nvSpPr>
          <p:cNvPr id="20" name="Rectangle 19"/>
          <p:cNvSpPr/>
          <p:nvPr/>
        </p:nvSpPr>
        <p:spPr bwMode="auto">
          <a:xfrm>
            <a:off x="1241994" y="2217203"/>
            <a:ext cx="2312276" cy="4309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a:t>
            </a:r>
            <a:endParaRPr lang="en-US" dirty="0">
              <a:gradFill>
                <a:gsLst>
                  <a:gs pos="0">
                    <a:srgbClr val="FFFFFF"/>
                  </a:gs>
                  <a:gs pos="100000">
                    <a:srgbClr val="FFFFFF"/>
                  </a:gs>
                </a:gsLst>
                <a:lin ang="5400000" scaled="0"/>
              </a:gradFill>
            </a:endParaRPr>
          </a:p>
        </p:txBody>
      </p:sp>
      <p:sp>
        <p:nvSpPr>
          <p:cNvPr id="21" name="Rectangle 20"/>
          <p:cNvSpPr/>
          <p:nvPr/>
        </p:nvSpPr>
        <p:spPr bwMode="auto">
          <a:xfrm>
            <a:off x="1241994" y="1712707"/>
            <a:ext cx="2312276" cy="4309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Applications</a:t>
            </a:r>
            <a:endParaRPr lang="en-US" dirty="0">
              <a:gradFill>
                <a:gsLst>
                  <a:gs pos="0">
                    <a:srgbClr val="FFFFFF"/>
                  </a:gs>
                  <a:gs pos="100000">
                    <a:srgbClr val="FFFFFF"/>
                  </a:gs>
                </a:gsLst>
                <a:lin ang="5400000" scaled="0"/>
              </a:gradFill>
            </a:endParaRPr>
          </a:p>
        </p:txBody>
      </p:sp>
      <p:sp>
        <p:nvSpPr>
          <p:cNvPr id="31" name="Rectangle 30"/>
          <p:cNvSpPr/>
          <p:nvPr/>
        </p:nvSpPr>
        <p:spPr bwMode="auto">
          <a:xfrm>
            <a:off x="4841215" y="5749160"/>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sp>
        <p:nvSpPr>
          <p:cNvPr id="32" name="Rectangle 31"/>
          <p:cNvSpPr/>
          <p:nvPr/>
        </p:nvSpPr>
        <p:spPr bwMode="auto">
          <a:xfrm>
            <a:off x="4841215" y="5244664"/>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Storage</a:t>
            </a:r>
          </a:p>
        </p:txBody>
      </p:sp>
      <p:sp>
        <p:nvSpPr>
          <p:cNvPr id="33" name="Rectangle 32"/>
          <p:cNvSpPr/>
          <p:nvPr/>
        </p:nvSpPr>
        <p:spPr bwMode="auto">
          <a:xfrm>
            <a:off x="4841215" y="4740168"/>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Servers</a:t>
            </a:r>
            <a:endParaRPr lang="en-US" dirty="0">
              <a:gradFill>
                <a:gsLst>
                  <a:gs pos="0">
                    <a:srgbClr val="FFFFFF"/>
                  </a:gs>
                  <a:gs pos="100000">
                    <a:srgbClr val="FFFFFF"/>
                  </a:gs>
                </a:gsLst>
                <a:lin ang="5400000" scaled="0"/>
              </a:gradFill>
            </a:endParaRPr>
          </a:p>
        </p:txBody>
      </p:sp>
      <p:sp>
        <p:nvSpPr>
          <p:cNvPr id="34" name="Rectangle 33"/>
          <p:cNvSpPr/>
          <p:nvPr/>
        </p:nvSpPr>
        <p:spPr bwMode="auto">
          <a:xfrm>
            <a:off x="4841215" y="4235672"/>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Virtualization</a:t>
            </a:r>
            <a:endParaRPr lang="en-US" dirty="0">
              <a:gradFill>
                <a:gsLst>
                  <a:gs pos="0">
                    <a:srgbClr val="FFFFFF"/>
                  </a:gs>
                  <a:gs pos="100000">
                    <a:srgbClr val="FFFFFF"/>
                  </a:gs>
                </a:gsLst>
                <a:lin ang="5400000" scaled="0"/>
              </a:gradFill>
            </a:endParaRPr>
          </a:p>
        </p:txBody>
      </p:sp>
      <p:sp>
        <p:nvSpPr>
          <p:cNvPr id="35" name="Rectangle 34"/>
          <p:cNvSpPr/>
          <p:nvPr/>
        </p:nvSpPr>
        <p:spPr bwMode="auto">
          <a:xfrm>
            <a:off x="4841215" y="3731176"/>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Operating System</a:t>
            </a:r>
            <a:endParaRPr lang="en-US" dirty="0">
              <a:gradFill>
                <a:gsLst>
                  <a:gs pos="0">
                    <a:srgbClr val="FFFFFF"/>
                  </a:gs>
                  <a:gs pos="100000">
                    <a:srgbClr val="FFFFFF"/>
                  </a:gs>
                </a:gsLst>
                <a:lin ang="5400000" scaled="0"/>
              </a:gradFill>
            </a:endParaRPr>
          </a:p>
        </p:txBody>
      </p:sp>
      <p:sp>
        <p:nvSpPr>
          <p:cNvPr id="36" name="Rectangle 35"/>
          <p:cNvSpPr/>
          <p:nvPr/>
        </p:nvSpPr>
        <p:spPr bwMode="auto">
          <a:xfrm>
            <a:off x="4841215" y="3226680"/>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Middleware</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4841215" y="2721699"/>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Runtime</a:t>
            </a:r>
            <a:endParaRPr lang="en-US" dirty="0">
              <a:gradFill>
                <a:gsLst>
                  <a:gs pos="0">
                    <a:srgbClr val="FFFFFF"/>
                  </a:gs>
                  <a:gs pos="100000">
                    <a:srgbClr val="FFFFFF"/>
                  </a:gs>
                </a:gsLst>
                <a:lin ang="5400000" scaled="0"/>
              </a:gradFill>
            </a:endParaRPr>
          </a:p>
        </p:txBody>
      </p:sp>
      <p:sp>
        <p:nvSpPr>
          <p:cNvPr id="38" name="Rectangle 37"/>
          <p:cNvSpPr/>
          <p:nvPr/>
        </p:nvSpPr>
        <p:spPr bwMode="auto">
          <a:xfrm>
            <a:off x="4841215" y="2217203"/>
            <a:ext cx="2312276" cy="4309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a:t>
            </a:r>
            <a:endParaRPr lang="en-US" dirty="0">
              <a:gradFill>
                <a:gsLst>
                  <a:gs pos="0">
                    <a:srgbClr val="FFFFFF"/>
                  </a:gs>
                  <a:gs pos="100000">
                    <a:srgbClr val="FFFFFF"/>
                  </a:gs>
                </a:gsLst>
                <a:lin ang="5400000" scaled="0"/>
              </a:gradFill>
            </a:endParaRPr>
          </a:p>
        </p:txBody>
      </p:sp>
      <p:sp>
        <p:nvSpPr>
          <p:cNvPr id="39" name="Rectangle 38"/>
          <p:cNvSpPr/>
          <p:nvPr/>
        </p:nvSpPr>
        <p:spPr bwMode="auto">
          <a:xfrm>
            <a:off x="4841215" y="1712707"/>
            <a:ext cx="2312276" cy="4309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Applications</a:t>
            </a:r>
            <a:endParaRPr lang="en-US" dirty="0">
              <a:gradFill>
                <a:gsLst>
                  <a:gs pos="0">
                    <a:srgbClr val="FFFFFF"/>
                  </a:gs>
                  <a:gs pos="100000">
                    <a:srgbClr val="FFFFFF"/>
                  </a:gs>
                </a:gsLst>
                <a:lin ang="5400000" scaled="0"/>
              </a:gradFill>
            </a:endParaRPr>
          </a:p>
        </p:txBody>
      </p:sp>
      <p:sp>
        <p:nvSpPr>
          <p:cNvPr id="40" name="Rectangle 39"/>
          <p:cNvSpPr/>
          <p:nvPr/>
        </p:nvSpPr>
        <p:spPr bwMode="auto">
          <a:xfrm>
            <a:off x="8440436" y="5749160"/>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sp>
        <p:nvSpPr>
          <p:cNvPr id="41" name="Rectangle 40"/>
          <p:cNvSpPr/>
          <p:nvPr/>
        </p:nvSpPr>
        <p:spPr bwMode="auto">
          <a:xfrm>
            <a:off x="8440436" y="5244664"/>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Storage</a:t>
            </a:r>
          </a:p>
        </p:txBody>
      </p:sp>
      <p:sp>
        <p:nvSpPr>
          <p:cNvPr id="42" name="Rectangle 41"/>
          <p:cNvSpPr/>
          <p:nvPr/>
        </p:nvSpPr>
        <p:spPr bwMode="auto">
          <a:xfrm>
            <a:off x="8440436" y="4740168"/>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Servers</a:t>
            </a:r>
            <a:endParaRPr lang="en-US" dirty="0">
              <a:gradFill>
                <a:gsLst>
                  <a:gs pos="0">
                    <a:srgbClr val="FFFFFF"/>
                  </a:gs>
                  <a:gs pos="100000">
                    <a:srgbClr val="FFFFFF"/>
                  </a:gs>
                </a:gsLst>
                <a:lin ang="5400000" scaled="0"/>
              </a:gradFill>
            </a:endParaRPr>
          </a:p>
        </p:txBody>
      </p:sp>
      <p:sp>
        <p:nvSpPr>
          <p:cNvPr id="43" name="Rectangle 42"/>
          <p:cNvSpPr/>
          <p:nvPr/>
        </p:nvSpPr>
        <p:spPr bwMode="auto">
          <a:xfrm>
            <a:off x="8440436" y="4235672"/>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Virtualization</a:t>
            </a:r>
            <a:endParaRPr lang="en-US" dirty="0">
              <a:gradFill>
                <a:gsLst>
                  <a:gs pos="0">
                    <a:srgbClr val="FFFFFF"/>
                  </a:gs>
                  <a:gs pos="100000">
                    <a:srgbClr val="FFFFFF"/>
                  </a:gs>
                </a:gsLst>
                <a:lin ang="5400000" scaled="0"/>
              </a:gradFill>
            </a:endParaRPr>
          </a:p>
        </p:txBody>
      </p:sp>
      <p:sp>
        <p:nvSpPr>
          <p:cNvPr id="44" name="Rectangle 43"/>
          <p:cNvSpPr/>
          <p:nvPr/>
        </p:nvSpPr>
        <p:spPr bwMode="auto">
          <a:xfrm>
            <a:off x="8440436" y="3731176"/>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Operating System</a:t>
            </a:r>
            <a:endParaRPr lang="en-US" dirty="0">
              <a:gradFill>
                <a:gsLst>
                  <a:gs pos="0">
                    <a:srgbClr val="FFFFFF"/>
                  </a:gs>
                  <a:gs pos="100000">
                    <a:srgbClr val="FFFFFF"/>
                  </a:gs>
                </a:gsLst>
                <a:lin ang="5400000" scaled="0"/>
              </a:gradFill>
            </a:endParaRPr>
          </a:p>
        </p:txBody>
      </p:sp>
      <p:sp>
        <p:nvSpPr>
          <p:cNvPr id="45" name="Rectangle 44"/>
          <p:cNvSpPr/>
          <p:nvPr/>
        </p:nvSpPr>
        <p:spPr bwMode="auto">
          <a:xfrm>
            <a:off x="8440436" y="3226680"/>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Middleware</a:t>
            </a:r>
            <a:endParaRPr lang="en-US" dirty="0">
              <a:gradFill>
                <a:gsLst>
                  <a:gs pos="0">
                    <a:srgbClr val="FFFFFF"/>
                  </a:gs>
                  <a:gs pos="100000">
                    <a:srgbClr val="FFFFFF"/>
                  </a:gs>
                </a:gsLst>
                <a:lin ang="5400000" scaled="0"/>
              </a:gradFill>
            </a:endParaRPr>
          </a:p>
        </p:txBody>
      </p:sp>
      <p:sp>
        <p:nvSpPr>
          <p:cNvPr id="46" name="Rectangle 45"/>
          <p:cNvSpPr/>
          <p:nvPr/>
        </p:nvSpPr>
        <p:spPr bwMode="auto">
          <a:xfrm>
            <a:off x="8440436" y="2721699"/>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Runtime</a:t>
            </a:r>
            <a:endParaRPr lang="en-US" dirty="0">
              <a:gradFill>
                <a:gsLst>
                  <a:gs pos="0">
                    <a:srgbClr val="FFFFFF"/>
                  </a:gs>
                  <a:gs pos="100000">
                    <a:srgbClr val="FFFFFF"/>
                  </a:gs>
                </a:gsLst>
                <a:lin ang="5400000" scaled="0"/>
              </a:gradFill>
            </a:endParaRPr>
          </a:p>
        </p:txBody>
      </p:sp>
      <p:sp>
        <p:nvSpPr>
          <p:cNvPr id="47" name="Rectangle 46"/>
          <p:cNvSpPr/>
          <p:nvPr/>
        </p:nvSpPr>
        <p:spPr bwMode="auto">
          <a:xfrm>
            <a:off x="8440436" y="2217203"/>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a:t>
            </a:r>
            <a:endParaRPr lang="en-US" dirty="0">
              <a:gradFill>
                <a:gsLst>
                  <a:gs pos="0">
                    <a:srgbClr val="FFFFFF"/>
                  </a:gs>
                  <a:gs pos="100000">
                    <a:srgbClr val="FFFFFF"/>
                  </a:gs>
                </a:gsLst>
                <a:lin ang="5400000" scaled="0"/>
              </a:gradFill>
            </a:endParaRPr>
          </a:p>
        </p:txBody>
      </p:sp>
      <p:sp>
        <p:nvSpPr>
          <p:cNvPr id="48" name="Rectangle 47"/>
          <p:cNvSpPr/>
          <p:nvPr/>
        </p:nvSpPr>
        <p:spPr bwMode="auto">
          <a:xfrm>
            <a:off x="8440436" y="1712707"/>
            <a:ext cx="2312276" cy="430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Applications</a:t>
            </a:r>
            <a:endParaRPr lang="en-US" dirty="0">
              <a:gradFill>
                <a:gsLst>
                  <a:gs pos="0">
                    <a:srgbClr val="FFFFFF"/>
                  </a:gs>
                  <a:gs pos="100000">
                    <a:srgbClr val="FFFFFF"/>
                  </a:gs>
                </a:gsLst>
                <a:lin ang="5400000" scaled="0"/>
              </a:gradFill>
            </a:endParaRPr>
          </a:p>
        </p:txBody>
      </p:sp>
      <p:sp>
        <p:nvSpPr>
          <p:cNvPr id="3" name="TextBox 2"/>
          <p:cNvSpPr txBox="1"/>
          <p:nvPr/>
        </p:nvSpPr>
        <p:spPr>
          <a:xfrm>
            <a:off x="1241994" y="1242109"/>
            <a:ext cx="2312276"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tx1">
                    <a:lumMod val="75000"/>
                    <a:lumOff val="25000"/>
                  </a:schemeClr>
                </a:solidFill>
              </a:rPr>
              <a:t>IaaS</a:t>
            </a:r>
            <a:endParaRPr lang="en-US" sz="3200" dirty="0">
              <a:solidFill>
                <a:schemeClr val="tx1">
                  <a:lumMod val="75000"/>
                  <a:lumOff val="25000"/>
                </a:schemeClr>
              </a:solidFill>
            </a:endParaRPr>
          </a:p>
        </p:txBody>
      </p:sp>
      <p:sp>
        <p:nvSpPr>
          <p:cNvPr id="49" name="TextBox 48"/>
          <p:cNvSpPr txBox="1"/>
          <p:nvPr/>
        </p:nvSpPr>
        <p:spPr>
          <a:xfrm>
            <a:off x="4841215" y="1242109"/>
            <a:ext cx="2312276"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a:solidFill>
                  <a:schemeClr val="tx1">
                    <a:lumMod val="75000"/>
                    <a:lumOff val="25000"/>
                  </a:schemeClr>
                </a:solidFill>
              </a:rPr>
              <a:t>P</a:t>
            </a:r>
            <a:r>
              <a:rPr lang="en-US" sz="3200" dirty="0" smtClean="0">
                <a:solidFill>
                  <a:schemeClr val="tx1">
                    <a:lumMod val="75000"/>
                    <a:lumOff val="25000"/>
                  </a:schemeClr>
                </a:solidFill>
              </a:rPr>
              <a:t>aaS</a:t>
            </a:r>
            <a:endParaRPr lang="en-US" sz="3200" dirty="0">
              <a:solidFill>
                <a:schemeClr val="tx1">
                  <a:lumMod val="75000"/>
                  <a:lumOff val="25000"/>
                </a:schemeClr>
              </a:solidFill>
            </a:endParaRPr>
          </a:p>
        </p:txBody>
      </p:sp>
      <p:sp>
        <p:nvSpPr>
          <p:cNvPr id="50" name="TextBox 49"/>
          <p:cNvSpPr txBox="1"/>
          <p:nvPr/>
        </p:nvSpPr>
        <p:spPr>
          <a:xfrm>
            <a:off x="8440436" y="1242109"/>
            <a:ext cx="2312276"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a:solidFill>
                  <a:schemeClr val="tx1">
                    <a:lumMod val="75000"/>
                    <a:lumOff val="25000"/>
                  </a:schemeClr>
                </a:solidFill>
              </a:rPr>
              <a:t>S</a:t>
            </a:r>
            <a:r>
              <a:rPr lang="en-US" sz="3200" dirty="0" smtClean="0">
                <a:solidFill>
                  <a:schemeClr val="tx1">
                    <a:lumMod val="75000"/>
                    <a:lumOff val="25000"/>
                  </a:schemeClr>
                </a:solidFill>
              </a:rPr>
              <a:t>aaS</a:t>
            </a:r>
            <a:endParaRPr lang="en-US" sz="3200" dirty="0">
              <a:solidFill>
                <a:schemeClr val="tx1">
                  <a:lumMod val="75000"/>
                  <a:lumOff val="25000"/>
                </a:schemeClr>
              </a:solidFill>
            </a:endParaRPr>
          </a:p>
        </p:txBody>
      </p:sp>
      <p:sp>
        <p:nvSpPr>
          <p:cNvPr id="52" name="TextBox 51"/>
          <p:cNvSpPr txBox="1"/>
          <p:nvPr/>
        </p:nvSpPr>
        <p:spPr>
          <a:xfrm rot="16200000">
            <a:off x="6054333" y="3793940"/>
            <a:ext cx="4467377"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Software as a Service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53" name="TextBox 52"/>
          <p:cNvSpPr txBox="1"/>
          <p:nvPr/>
        </p:nvSpPr>
        <p:spPr>
          <a:xfrm rot="16200000">
            <a:off x="2441327" y="3793940"/>
            <a:ext cx="4467377"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Platform as a Service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54" name="TextBox 53"/>
          <p:cNvSpPr txBox="1"/>
          <p:nvPr/>
        </p:nvSpPr>
        <p:spPr>
          <a:xfrm rot="16200000">
            <a:off x="-1171679" y="3793940"/>
            <a:ext cx="4467377"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Infrastructure as a Service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576169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Clouds Against Disease</a:t>
            </a:r>
            <a:endParaRPr lang="en-US" dirty="0"/>
          </a:p>
        </p:txBody>
      </p:sp>
      <p:sp>
        <p:nvSpPr>
          <p:cNvPr id="3" name="Content Placeholder 2"/>
          <p:cNvSpPr>
            <a:spLocks noGrp="1"/>
          </p:cNvSpPr>
          <p:nvPr>
            <p:ph idx="1"/>
          </p:nvPr>
        </p:nvSpPr>
        <p:spPr>
          <a:xfrm>
            <a:off x="519248" y="1447800"/>
            <a:ext cx="7027180" cy="5144613"/>
          </a:xfrm>
        </p:spPr>
        <p:txBody>
          <a:bodyPr/>
          <a:lstStyle/>
          <a:p>
            <a:r>
              <a:rPr lang="en-US" dirty="0" smtClean="0"/>
              <a:t>Azure Platform as a Service (PaaS) utilizing more than 100 Linux VMs</a:t>
            </a:r>
          </a:p>
          <a:p>
            <a:pPr lvl="1"/>
            <a:r>
              <a:rPr lang="en-US" dirty="0" err="1" smtClean="0"/>
              <a:t>Molplex</a:t>
            </a:r>
            <a:r>
              <a:rPr lang="en-US" dirty="0" smtClean="0"/>
              <a:t> Pharmaceuticals, Newcastle University, and Microsoft Research</a:t>
            </a:r>
          </a:p>
          <a:p>
            <a:r>
              <a:rPr lang="en-US" dirty="0" smtClean="0"/>
              <a:t>Employs custom molecular discovery software hosted on cloud-based HPC clusters to provide data on millions of chemical compounds to drug researchers</a:t>
            </a:r>
          </a:p>
          <a:p>
            <a:r>
              <a:rPr lang="en-US" dirty="0">
                <a:hlinkClick r:id="rId3"/>
              </a:rPr>
              <a:t>http://</a:t>
            </a:r>
            <a:r>
              <a:rPr lang="en-US" dirty="0" smtClean="0">
                <a:hlinkClick r:id="rId3"/>
              </a:rPr>
              <a:t>bit.ly/a4r-molplex</a:t>
            </a:r>
            <a:endParaRPr lang="en-US" dirty="0" smtClean="0"/>
          </a:p>
          <a:p>
            <a:endParaRPr lang="en-US" dirty="0" smtClean="0"/>
          </a:p>
        </p:txBody>
      </p:sp>
      <p:pic>
        <p:nvPicPr>
          <p:cNvPr id="4" name="Picture 3"/>
          <p:cNvPicPr>
            <a:picLocks noChangeAspect="1"/>
          </p:cNvPicPr>
          <p:nvPr/>
        </p:nvPicPr>
        <p:blipFill>
          <a:blip r:embed="rId4"/>
          <a:stretch>
            <a:fillRect/>
          </a:stretch>
        </p:blipFill>
        <p:spPr>
          <a:xfrm>
            <a:off x="7947956" y="4041732"/>
            <a:ext cx="3800475" cy="1590675"/>
          </a:xfrm>
          <a:prstGeom prst="rect">
            <a:avLst/>
          </a:prstGeom>
        </p:spPr>
      </p:pic>
      <p:sp>
        <p:nvSpPr>
          <p:cNvPr id="5" name="Rectangle 4"/>
          <p:cNvSpPr/>
          <p:nvPr/>
        </p:nvSpPr>
        <p:spPr bwMode="auto">
          <a:xfrm>
            <a:off x="7947956" y="1460938"/>
            <a:ext cx="3800475" cy="2375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Aiming to Deliver New Drugs Faster at Less Cost in the Cloud</a:t>
            </a:r>
          </a:p>
        </p:txBody>
      </p:sp>
    </p:spTree>
    <p:extLst>
      <p:ext uri="{BB962C8B-B14F-4D97-AF65-F5344CB8AC3E}">
        <p14:creationId xmlns:p14="http://schemas.microsoft.com/office/powerpoint/2010/main" val="3589061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29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Azure Services</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3868"/>
            <a:ext cx="12192000" cy="5554132"/>
          </a:xfrm>
          <a:prstGeom prst="rect">
            <a:avLst/>
          </a:prstGeom>
        </p:spPr>
      </p:pic>
    </p:spTree>
    <p:extLst>
      <p:ext uri="{BB962C8B-B14F-4D97-AF65-F5344CB8AC3E}">
        <p14:creationId xmlns:p14="http://schemas.microsoft.com/office/powerpoint/2010/main" val="12103268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Services Work Together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916</TotalTime>
  <Words>552</Words>
  <Application>Microsoft Office PowerPoint</Application>
  <PresentationFormat>Widescreen</PresentationFormat>
  <Paragraphs>142</Paragraphs>
  <Slides>12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Kozuka Gothic Pro R</vt:lpstr>
      <vt:lpstr>Segoe Semibold</vt:lpstr>
      <vt:lpstr>Segoe UI</vt:lpstr>
      <vt:lpstr>Segoe UI Light</vt:lpstr>
      <vt:lpstr>Segoe UI Semibold</vt:lpstr>
      <vt:lpstr>Wingdings</vt:lpstr>
      <vt:lpstr>1_MS1444_Windows Azure Template 16x9_r08a</vt:lpstr>
      <vt:lpstr>Microsoft Azure Overview</vt:lpstr>
      <vt:lpstr>What is the Cloud?</vt:lpstr>
      <vt:lpstr>PowerPoint Presentation</vt:lpstr>
      <vt:lpstr>PowerPoint Presentation</vt:lpstr>
      <vt:lpstr>Azure Datacenter Regions</vt:lpstr>
      <vt:lpstr>Cloud Service Patterns</vt:lpstr>
      <vt:lpstr>Clouds Against Disease</vt:lpstr>
      <vt:lpstr>Azure Services</vt:lpstr>
      <vt:lpstr>Azure Services Work Together</vt:lpstr>
      <vt:lpstr>PowerPoint Presentation</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Jeff Prosise</cp:lastModifiedBy>
  <cp:revision>83</cp:revision>
  <dcterms:created xsi:type="dcterms:W3CDTF">2015-09-13T19:29:02Z</dcterms:created>
  <dcterms:modified xsi:type="dcterms:W3CDTF">2016-02-09T02:35:23Z</dcterms:modified>
</cp:coreProperties>
</file>