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4.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5.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6.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7.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8.xml" ContentType="application/vnd.openxmlformats-officedocument.theme+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theme/theme9.xml" ContentType="application/vnd.openxmlformats-officedocument.theme+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0.xml" ContentType="application/vnd.openxmlformats-officedocument.theme+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 id="2147483720" r:id="rId3"/>
    <p:sldMasterId id="2147483733" r:id="rId4"/>
    <p:sldMasterId id="2147483763" r:id="rId5"/>
    <p:sldMasterId id="2147483783" r:id="rId6"/>
    <p:sldMasterId id="2147483803" r:id="rId7"/>
    <p:sldMasterId id="2147483823" r:id="rId8"/>
    <p:sldMasterId id="2147483843" r:id="rId9"/>
    <p:sldMasterId id="2147483863" r:id="rId10"/>
    <p:sldMasterId id="2147483883" r:id="rId11"/>
  </p:sldMasterIdLst>
  <p:notesMasterIdLst>
    <p:notesMasterId r:id="rId33"/>
  </p:notesMasterIdLst>
  <p:sldIdLst>
    <p:sldId id="305" r:id="rId12"/>
    <p:sldId id="268" r:id="rId13"/>
    <p:sldId id="269" r:id="rId14"/>
    <p:sldId id="271" r:id="rId15"/>
    <p:sldId id="327" r:id="rId16"/>
    <p:sldId id="280" r:id="rId17"/>
    <p:sldId id="278" r:id="rId18"/>
    <p:sldId id="329" r:id="rId19"/>
    <p:sldId id="330" r:id="rId20"/>
    <p:sldId id="331" r:id="rId21"/>
    <p:sldId id="332" r:id="rId22"/>
    <p:sldId id="333" r:id="rId23"/>
    <p:sldId id="337" r:id="rId24"/>
    <p:sldId id="279" r:id="rId25"/>
    <p:sldId id="340" r:id="rId26"/>
    <p:sldId id="341" r:id="rId27"/>
    <p:sldId id="339" r:id="rId28"/>
    <p:sldId id="342" r:id="rId29"/>
    <p:sldId id="343" r:id="rId30"/>
    <p:sldId id="344" r:id="rId31"/>
    <p:sldId id="32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5501" autoAdjust="0"/>
  </p:normalViewPr>
  <p:slideViewPr>
    <p:cSldViewPr snapToGrid="0">
      <p:cViewPr varScale="1">
        <p:scale>
          <a:sx n="86" d="100"/>
          <a:sy n="86" d="100"/>
        </p:scale>
        <p:origin x="60" y="78"/>
      </p:cViewPr>
      <p:guideLst/>
    </p:cSldViewPr>
  </p:slideViewPr>
  <p:outlineViewPr>
    <p:cViewPr>
      <p:scale>
        <a:sx n="33" d="100"/>
        <a:sy n="33" d="100"/>
      </p:scale>
      <p:origin x="0" y="-9048"/>
    </p:cViewPr>
  </p:outlineViewPr>
  <p:notesTextViewPr>
    <p:cViewPr>
      <p:scale>
        <a:sx n="1" d="1"/>
        <a:sy n="1" d="1"/>
      </p:scale>
      <p:origin x="0" y="0"/>
    </p:cViewPr>
  </p:notesTextViewPr>
  <p:sorterViewPr>
    <p:cViewPr>
      <p:scale>
        <a:sx n="100" d="100"/>
        <a:sy n="100" d="100"/>
      </p:scale>
      <p:origin x="0" y="-4380"/>
    </p:cViewPr>
  </p:sorterViewPr>
  <p:notesViewPr>
    <p:cSldViewPr snapToGrid="0">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21" Type="http://schemas.openxmlformats.org/officeDocument/2006/relationships/slide" Target="slides/slide10.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atei:workspace:spark_paper:sosp_2011:analysis:FaultTolerance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atei:workspace:spark_paper:sosp_2011:analysis:low-mem-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181949401295252"/>
          <c:y val="0.112759643916914"/>
          <c:w val="0.77958906024320895"/>
          <c:h val="0.60854599406528198"/>
        </c:manualLayout>
      </c:layout>
      <c:barChart>
        <c:barDir val="col"/>
        <c:grouping val="clustered"/>
        <c:varyColors val="0"/>
        <c:ser>
          <c:idx val="1"/>
          <c:order val="0"/>
          <c:tx>
            <c:v>Failure in the 6th Iteration</c:v>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noFill/>
              <a:prstDash val="solid"/>
            </a:ln>
            <a:effectLst>
              <a:outerShdw blurRad="40000" dist="23000" dir="5400000" rotWithShape="0">
                <a:srgbClr val="000000">
                  <a:alpha val="35000"/>
                </a:srgbClr>
              </a:outerShdw>
            </a:effectLst>
          </c:spPr>
          <c:invertIfNegative val="0"/>
          <c:dLbls>
            <c:numFmt formatCode="#,##0" sourceLinked="0"/>
            <c:spPr>
              <a:noFill/>
              <a:ln>
                <a:noFill/>
              </a:ln>
              <a:effectLst/>
            </c:spPr>
            <c:txPr>
              <a:bodyPr rot="0" vert="horz"/>
              <a:lstStyle/>
              <a:p>
                <a:pP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'[FaultToleranceResults.xlsx]Draft 4'!$C$13:$L$13</c:f>
              <c:numCache>
                <c:formatCode>General</c:formatCode>
                <c:ptCount val="10"/>
                <c:pt idx="0">
                  <c:v>118.84012353599999</c:v>
                </c:pt>
                <c:pt idx="1">
                  <c:v>57.482512749999998</c:v>
                </c:pt>
                <c:pt idx="2">
                  <c:v>56.488576379000001</c:v>
                </c:pt>
                <c:pt idx="3">
                  <c:v>58.410185257000002</c:v>
                </c:pt>
                <c:pt idx="4">
                  <c:v>58.282009991999999</c:v>
                </c:pt>
                <c:pt idx="5">
                  <c:v>80.58479724599998</c:v>
                </c:pt>
                <c:pt idx="6">
                  <c:v>56.952982059</c:v>
                </c:pt>
                <c:pt idx="7">
                  <c:v>58.836493967999999</c:v>
                </c:pt>
                <c:pt idx="8">
                  <c:v>57.0317729</c:v>
                </c:pt>
                <c:pt idx="9">
                  <c:v>58.680599745000002</c:v>
                </c:pt>
              </c:numCache>
            </c:numRef>
          </c:val>
        </c:ser>
        <c:dLbls>
          <c:showLegendKey val="0"/>
          <c:showVal val="0"/>
          <c:showCatName val="0"/>
          <c:showSerName val="0"/>
          <c:showPercent val="0"/>
          <c:showBubbleSize val="0"/>
        </c:dLbls>
        <c:gapWidth val="150"/>
        <c:axId val="1001903776"/>
        <c:axId val="1001897792"/>
      </c:barChart>
      <c:catAx>
        <c:axId val="1001903776"/>
        <c:scaling>
          <c:orientation val="minMax"/>
        </c:scaling>
        <c:delete val="0"/>
        <c:axPos val="b"/>
        <c:title>
          <c:tx>
            <c:rich>
              <a:bodyPr/>
              <a:lstStyle/>
              <a:p>
                <a:pPr>
                  <a:defRPr sz="2800"/>
                </a:pPr>
                <a:r>
                  <a:rPr lang="en-US" sz="2800" dirty="0">
                    <a:cs typeface="Arial"/>
                  </a:rPr>
                  <a:t>Iteration</a:t>
                </a:r>
              </a:p>
            </c:rich>
          </c:tx>
          <c:overlay val="0"/>
        </c:title>
        <c:majorTickMark val="none"/>
        <c:minorTickMark val="none"/>
        <c:tickLblPos val="nextTo"/>
        <c:crossAx val="1001897792"/>
        <c:crosses val="autoZero"/>
        <c:auto val="1"/>
        <c:lblAlgn val="ctr"/>
        <c:lblOffset val="100"/>
        <c:noMultiLvlLbl val="0"/>
      </c:catAx>
      <c:valAx>
        <c:axId val="1001897792"/>
        <c:scaling>
          <c:orientation val="minMax"/>
        </c:scaling>
        <c:delete val="0"/>
        <c:axPos val="l"/>
        <c:title>
          <c:tx>
            <c:rich>
              <a:bodyPr/>
              <a:lstStyle/>
              <a:p>
                <a:pPr>
                  <a:defRPr/>
                </a:pPr>
                <a:r>
                  <a:rPr lang="en-US" sz="2800" dirty="0" smtClean="0">
                    <a:cs typeface="Arial"/>
                  </a:rPr>
                  <a:t>Iteration </a:t>
                </a:r>
                <a:r>
                  <a:rPr lang="en-US" sz="2800" dirty="0">
                    <a:cs typeface="Arial"/>
                  </a:rPr>
                  <a:t>time (s)</a:t>
                </a:r>
              </a:p>
            </c:rich>
          </c:tx>
          <c:overlay val="0"/>
        </c:title>
        <c:numFmt formatCode="General" sourceLinked="1"/>
        <c:majorTickMark val="none"/>
        <c:minorTickMark val="none"/>
        <c:tickLblPos val="nextTo"/>
        <c:crossAx val="1001903776"/>
        <c:crosses val="autoZero"/>
        <c:crossBetween val="between"/>
      </c:valAx>
    </c:plotArea>
    <c:plotVisOnly val="1"/>
    <c:dispBlanksAs val="gap"/>
    <c:showDLblsOverMax val="0"/>
  </c:chart>
  <c:spPr>
    <a:ln>
      <a:noFill/>
    </a:ln>
  </c:spPr>
  <c:txPr>
    <a:bodyPr/>
    <a:lstStyle/>
    <a:p>
      <a:pPr>
        <a:defRPr sz="3800">
          <a:latin typeface="+mn-lt"/>
          <a:cs typeface="Corbe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0"/>
    </mc:Choice>
    <mc:Fallback>
      <c:style val="20"/>
    </mc:Fallback>
  </mc:AlternateContent>
  <c:chart>
    <c:autoTitleDeleted val="0"/>
    <c:plotArea>
      <c:layout>
        <c:manualLayout>
          <c:layoutTarget val="inner"/>
          <c:xMode val="edge"/>
          <c:yMode val="edge"/>
          <c:x val="0.17401918452207163"/>
          <c:y val="4.4144087823053499E-2"/>
          <c:w val="0.78998239706094708"/>
          <c:h val="0.74603933532552302"/>
        </c:manualLayout>
      </c:layout>
      <c:barChart>
        <c:barDir val="col"/>
        <c:grouping val="clustered"/>
        <c:varyColors val="0"/>
        <c:ser>
          <c:idx val="0"/>
          <c:order val="0"/>
          <c:invertIfNegative val="0"/>
          <c:dLbls>
            <c:dLbl>
              <c:idx val="0"/>
              <c:layout>
                <c:manualLayout>
                  <c:x val="0"/>
                  <c:y val="-2.6315789473684199E-2"/>
                </c:manualLayout>
              </c:layout>
              <c:tx>
                <c:rich>
                  <a:bodyPr/>
                  <a:lstStyle/>
                  <a:p>
                    <a:r>
                      <a:rPr lang="en-US" dirty="0">
                        <a:cs typeface="Arial"/>
                      </a:rPr>
                      <a:t>69</a:t>
                    </a:r>
                  </a:p>
                </c:rich>
              </c:tx>
              <c:dLblPos val="outEnd"/>
              <c:showLegendKey val="0"/>
              <c:showVal val="1"/>
              <c:showCatName val="0"/>
              <c:showSerName val="0"/>
              <c:showPercent val="0"/>
              <c:showBubbleSize val="0"/>
              <c:extLst>
                <c:ext xmlns:c15="http://schemas.microsoft.com/office/drawing/2012/chart" uri="{CE6537A1-D6FC-4f65-9D91-7224C49458BB}"/>
              </c:extLst>
            </c:dLbl>
            <c:dLbl>
              <c:idx val="1"/>
              <c:layout>
                <c:manualLayout>
                  <c:x val="-2.7777777777777801E-3"/>
                  <c:y val="-3.7037037037037E-2"/>
                </c:manualLayout>
              </c:layout>
              <c:tx>
                <c:rich>
                  <a:bodyPr/>
                  <a:lstStyle/>
                  <a:p>
                    <a:r>
                      <a:rPr lang="en-US" dirty="0">
                        <a:cs typeface="Arial"/>
                      </a:rPr>
                      <a:t>58</a:t>
                    </a:r>
                  </a:p>
                </c:rich>
              </c:tx>
              <c:dLblPos val="outEnd"/>
              <c:showLegendKey val="0"/>
              <c:showVal val="1"/>
              <c:showCatName val="0"/>
              <c:showSerName val="0"/>
              <c:showPercent val="0"/>
              <c:showBubbleSize val="0"/>
              <c:extLst>
                <c:ext xmlns:c15="http://schemas.microsoft.com/office/drawing/2012/chart" uri="{CE6537A1-D6FC-4f65-9D91-7224C49458BB}"/>
              </c:extLst>
            </c:dLbl>
            <c:dLbl>
              <c:idx val="2"/>
              <c:layout>
                <c:manualLayout>
                  <c:x val="0"/>
                  <c:y val="-3.2407407407407399E-2"/>
                </c:manualLayout>
              </c:layout>
              <c:tx>
                <c:rich>
                  <a:bodyPr/>
                  <a:lstStyle/>
                  <a:p>
                    <a:r>
                      <a:rPr lang="en-US" dirty="0">
                        <a:cs typeface="Arial"/>
                      </a:rPr>
                      <a:t>41</a:t>
                    </a:r>
                  </a:p>
                </c:rich>
              </c:tx>
              <c:dLblPos val="outEnd"/>
              <c:showLegendKey val="0"/>
              <c:showVal val="1"/>
              <c:showCatName val="0"/>
              <c:showSerName val="0"/>
              <c:showPercent val="0"/>
              <c:showBubbleSize val="0"/>
              <c:extLst>
                <c:ext xmlns:c15="http://schemas.microsoft.com/office/drawing/2012/chart" uri="{CE6537A1-D6FC-4f65-9D91-7224C49458BB}"/>
              </c:extLst>
            </c:dLbl>
            <c:dLbl>
              <c:idx val="3"/>
              <c:layout>
                <c:manualLayout>
                  <c:x val="0"/>
                  <c:y val="-1.8518518518518601E-2"/>
                </c:manualLayout>
              </c:layout>
              <c:tx>
                <c:rich>
                  <a:bodyPr/>
                  <a:lstStyle/>
                  <a:p>
                    <a:r>
                      <a:rPr lang="en-US" dirty="0">
                        <a:cs typeface="Arial"/>
                      </a:rPr>
                      <a:t>30</a:t>
                    </a:r>
                  </a:p>
                </c:rich>
              </c:tx>
              <c:dLblPos val="outEnd"/>
              <c:showLegendKey val="0"/>
              <c:showVal val="1"/>
              <c:showCatName val="0"/>
              <c:showSerName val="0"/>
              <c:showPercent val="0"/>
              <c:showBubbleSize val="0"/>
              <c:extLst>
                <c:ext xmlns:c15="http://schemas.microsoft.com/office/drawing/2012/chart" uri="{CE6537A1-D6FC-4f65-9D91-7224C49458BB}"/>
              </c:extLst>
            </c:dLbl>
            <c:dLbl>
              <c:idx val="4"/>
              <c:layout>
                <c:manualLayout>
                  <c:x val="-1.0185067526416E-16"/>
                  <c:y val="-1.85185185185185E-2"/>
                </c:manualLayout>
              </c:layout>
              <c:tx>
                <c:rich>
                  <a:bodyPr/>
                  <a:lstStyle/>
                  <a:p>
                    <a:r>
                      <a:rPr lang="en-US" dirty="0">
                        <a:cs typeface="Arial"/>
                      </a:rPr>
                      <a:t>12</a:t>
                    </a:r>
                  </a:p>
                </c:rich>
              </c:tx>
              <c:dLblPos val="outEnd"/>
              <c:showLegendKey val="0"/>
              <c:showVal val="1"/>
              <c:showCatName val="0"/>
              <c:showSerName val="0"/>
              <c:showPercent val="0"/>
              <c:showBubbleSize val="0"/>
              <c:extLst>
                <c:ext xmlns:c15="http://schemas.microsoft.com/office/drawing/2012/chart" uri="{CE6537A1-D6FC-4f65-9D91-7224C49458BB}"/>
              </c:extLst>
            </c:dLbl>
            <c:numFmt formatCode="#,##0" sourceLinked="0"/>
            <c:spPr>
              <a:noFill/>
              <a:ln>
                <a:noFill/>
              </a:ln>
              <a:effectLst/>
            </c:spPr>
            <c:txPr>
              <a:bodyPr rot="-540000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cust"/>
            <c:noEndCap val="0"/>
            <c:plus>
              <c:numRef>
                <c:f>Sheet1!$B$17:$F$17</c:f>
                <c:numCache>
                  <c:formatCode>General</c:formatCode>
                  <c:ptCount val="5"/>
                  <c:pt idx="0">
                    <c:v>0.87739660421091703</c:v>
                  </c:pt>
                  <c:pt idx="1">
                    <c:v>5.1945332998512672</c:v>
                  </c:pt>
                  <c:pt idx="2">
                    <c:v>2.8121085073747021</c:v>
                  </c:pt>
                  <c:pt idx="3">
                    <c:v>2.0895510250169469</c:v>
                  </c:pt>
                  <c:pt idx="4">
                    <c:v>1.350000722661556</c:v>
                  </c:pt>
                </c:numCache>
              </c:numRef>
            </c:plus>
            <c:minus>
              <c:numRef>
                <c:f>Sheet1!$B$17:$F$17</c:f>
                <c:numCache>
                  <c:formatCode>General</c:formatCode>
                  <c:ptCount val="5"/>
                  <c:pt idx="0">
                    <c:v>0.87739660421091703</c:v>
                  </c:pt>
                  <c:pt idx="1">
                    <c:v>5.1945332998512672</c:v>
                  </c:pt>
                  <c:pt idx="2">
                    <c:v>2.8121085073747021</c:v>
                  </c:pt>
                  <c:pt idx="3">
                    <c:v>2.0895510250169469</c:v>
                  </c:pt>
                  <c:pt idx="4">
                    <c:v>1.350000722661556</c:v>
                  </c:pt>
                </c:numCache>
              </c:numRef>
            </c:minus>
          </c:errBars>
          <c:cat>
            <c:strRef>
              <c:f>Sheet1!$B$6:$F$6</c:f>
              <c:strCache>
                <c:ptCount val="5"/>
                <c:pt idx="0">
                  <c:v>Cache disabled</c:v>
                </c:pt>
                <c:pt idx="1">
                  <c:v>25%</c:v>
                </c:pt>
                <c:pt idx="2">
                  <c:v>50%</c:v>
                </c:pt>
                <c:pt idx="3">
                  <c:v>75%</c:v>
                </c:pt>
                <c:pt idx="4">
                  <c:v>Fully cached</c:v>
                </c:pt>
              </c:strCache>
            </c:strRef>
          </c:cat>
          <c:val>
            <c:numRef>
              <c:f>Sheet1!$B$16:$F$16</c:f>
              <c:numCache>
                <c:formatCode>General</c:formatCode>
                <c:ptCount val="5"/>
                <c:pt idx="0">
                  <c:v>68.841405988333406</c:v>
                </c:pt>
                <c:pt idx="1">
                  <c:v>58.061375029777771</c:v>
                </c:pt>
                <c:pt idx="2">
                  <c:v>40.740740243555543</c:v>
                </c:pt>
                <c:pt idx="3">
                  <c:v>29.747077791333329</c:v>
                </c:pt>
                <c:pt idx="4">
                  <c:v>11.530431902111109</c:v>
                </c:pt>
              </c:numCache>
            </c:numRef>
          </c:val>
        </c:ser>
        <c:dLbls>
          <c:showLegendKey val="0"/>
          <c:showVal val="0"/>
          <c:showCatName val="0"/>
          <c:showSerName val="0"/>
          <c:showPercent val="0"/>
          <c:showBubbleSize val="0"/>
        </c:dLbls>
        <c:gapWidth val="100"/>
        <c:axId val="1001904864"/>
        <c:axId val="1002037264"/>
      </c:barChart>
      <c:catAx>
        <c:axId val="1001904864"/>
        <c:scaling>
          <c:orientation val="minMax"/>
        </c:scaling>
        <c:delete val="0"/>
        <c:axPos val="b"/>
        <c:title>
          <c:tx>
            <c:rich>
              <a:bodyPr/>
              <a:lstStyle/>
              <a:p>
                <a:pPr>
                  <a:defRPr sz="2800"/>
                </a:pPr>
                <a:r>
                  <a:rPr lang="en-US" sz="2800"/>
                  <a:t>% of working set in cache</a:t>
                </a:r>
              </a:p>
            </c:rich>
          </c:tx>
          <c:overlay val="0"/>
        </c:title>
        <c:numFmt formatCode="General" sourceLinked="0"/>
        <c:majorTickMark val="out"/>
        <c:minorTickMark val="none"/>
        <c:tickLblPos val="nextTo"/>
        <c:crossAx val="1002037264"/>
        <c:crosses val="autoZero"/>
        <c:auto val="1"/>
        <c:lblAlgn val="ctr"/>
        <c:lblOffset val="100"/>
        <c:noMultiLvlLbl val="0"/>
      </c:catAx>
      <c:valAx>
        <c:axId val="1002037264"/>
        <c:scaling>
          <c:orientation val="minMax"/>
        </c:scaling>
        <c:delete val="0"/>
        <c:axPos val="l"/>
        <c:title>
          <c:tx>
            <c:rich>
              <a:bodyPr/>
              <a:lstStyle/>
              <a:p>
                <a:pPr>
                  <a:defRPr/>
                </a:pPr>
                <a:r>
                  <a:rPr lang="en-GB" dirty="0" smtClean="0"/>
                  <a:t>Iteration time(s)</a:t>
                </a:r>
                <a:endParaRPr lang="en-GB" dirty="0"/>
              </a:p>
            </c:rich>
          </c:tx>
          <c:overlay val="0"/>
        </c:title>
        <c:numFmt formatCode="General" sourceLinked="1"/>
        <c:majorTickMark val="out"/>
        <c:minorTickMark val="none"/>
        <c:tickLblPos val="nextTo"/>
        <c:crossAx val="1001904864"/>
        <c:crosses val="autoZero"/>
        <c:crossBetween val="between"/>
      </c:valAx>
    </c:plotArea>
    <c:plotVisOnly val="1"/>
    <c:dispBlanksAs val="gap"/>
    <c:showDLblsOverMax val="0"/>
  </c:chart>
  <c:txPr>
    <a:bodyPr/>
    <a:lstStyle/>
    <a:p>
      <a:pPr>
        <a:defRPr sz="3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FC784-41E4-4FAF-8734-172CC089935E}" type="datetimeFigureOut">
              <a:rPr lang="en-GB" smtClean="0"/>
              <a:t>14/09/2013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B2DBC-4761-4AFA-8E4B-8D7C098108C2}" type="slidenum">
              <a:rPr lang="en-GB" smtClean="0"/>
              <a:t>‹#›</a:t>
            </a:fld>
            <a:endParaRPr lang="en-GB"/>
          </a:p>
        </p:txBody>
      </p:sp>
    </p:spTree>
    <p:extLst>
      <p:ext uri="{BB962C8B-B14F-4D97-AF65-F5344CB8AC3E}">
        <p14:creationId xmlns:p14="http://schemas.microsoft.com/office/powerpoint/2010/main" val="27246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635124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600" b="1" dirty="0" smtClean="0"/>
              <a:t>Slide Objectives:</a:t>
            </a:r>
          </a:p>
          <a:p>
            <a:pPr marL="0" indent="0">
              <a:buFont typeface="Arial" pitchFamily="34" charset="0"/>
              <a:buNone/>
            </a:pPr>
            <a:r>
              <a:rPr lang="en-US" sz="1600" baseline="0" dirty="0" smtClean="0"/>
              <a:t>Define the Windows Azure  storage and the great benefits this service provides</a:t>
            </a:r>
          </a:p>
          <a:p>
            <a:pPr marL="0" indent="0">
              <a:buFont typeface="Arial" pitchFamily="34" charset="0"/>
              <a:buNone/>
            </a:pPr>
            <a:endParaRPr lang="en-US" sz="1600" baseline="0" dirty="0" smtClean="0"/>
          </a:p>
          <a:p>
            <a:pPr marL="0" indent="0">
              <a:buFont typeface="Arial" pitchFamily="34" charset="0"/>
              <a:buNone/>
            </a:pPr>
            <a:r>
              <a:rPr lang="en-US" sz="1600" b="1" baseline="0" dirty="0" smtClean="0"/>
              <a:t>Speaking Points:</a:t>
            </a:r>
          </a:p>
          <a:p>
            <a:pPr marL="0" indent="0">
              <a:buFont typeface="Arial" pitchFamily="34" charset="0"/>
              <a:buNone/>
            </a:pPr>
            <a:r>
              <a:rPr lang="en-US" dirty="0" smtClean="0"/>
              <a:t>The Windows Azure storage services provide storage for binary and text data, messages, and structured data in Windows Azure</a:t>
            </a:r>
          </a:p>
          <a:p>
            <a:pPr marL="0" indent="0">
              <a:buFont typeface="Arial" pitchFamily="34" charset="0"/>
              <a:buNone/>
            </a:pPr>
            <a:endParaRPr lang="en-US" dirty="0" smtClean="0"/>
          </a:p>
          <a:p>
            <a:pPr marL="171450" indent="-171450">
              <a:buFont typeface="Arial" pitchFamily="34" charset="0"/>
              <a:buChar char="•"/>
            </a:pPr>
            <a:r>
              <a:rPr lang="en-US" dirty="0" smtClean="0"/>
              <a:t>Scalable </a:t>
            </a:r>
          </a:p>
          <a:p>
            <a:pPr marL="171450" indent="-171450">
              <a:buFont typeface="Arial" pitchFamily="34" charset="0"/>
              <a:buChar char="•"/>
            </a:pPr>
            <a:r>
              <a:rPr lang="en-US" dirty="0" smtClean="0"/>
              <a:t>Durable</a:t>
            </a:r>
          </a:p>
          <a:p>
            <a:pPr marL="171450" indent="-171450">
              <a:buFont typeface="Arial" pitchFamily="34" charset="0"/>
              <a:buChar char="•"/>
            </a:pPr>
            <a:r>
              <a:rPr lang="en-US" dirty="0" smtClean="0"/>
              <a:t>Available</a:t>
            </a:r>
          </a:p>
          <a:p>
            <a:pPr marL="171450" indent="-171450">
              <a:buFont typeface="Arial" pitchFamily="34" charset="0"/>
              <a:buChar char="•"/>
            </a:pPr>
            <a:r>
              <a:rPr lang="en-US" dirty="0" smtClean="0"/>
              <a:t>Cost</a:t>
            </a:r>
          </a:p>
          <a:p>
            <a:pPr marL="171450" indent="-171450">
              <a:buFont typeface="Arial" pitchFamily="34" charset="0"/>
              <a:buChar char="•"/>
            </a:pPr>
            <a:r>
              <a:rPr lang="en-US" dirty="0" smtClean="0"/>
              <a:t>REST</a:t>
            </a:r>
          </a:p>
          <a:p>
            <a:pPr marL="0" indent="0">
              <a:buFont typeface="Arial" pitchFamily="34" charset="0"/>
              <a:buNone/>
            </a:pPr>
            <a:endParaRPr lang="en-US" sz="1600" baseline="0" dirty="0" smtClean="0"/>
          </a:p>
          <a:p>
            <a:pPr marL="0" indent="0">
              <a:buFont typeface="Arial" pitchFamily="34" charset="0"/>
              <a:buNone/>
            </a:pPr>
            <a:r>
              <a:rPr lang="en-US" dirty="0" smtClean="0"/>
              <a:t>Geo-redundant storage provides the highest level of storage durability by seamlessly replicating your data to a secondary location within the same region</a:t>
            </a:r>
          </a:p>
          <a:p>
            <a:pPr marL="0" indent="0">
              <a:buFont typeface="Arial" pitchFamily="34" charset="0"/>
              <a:buNone/>
            </a:pPr>
            <a:r>
              <a:rPr lang="en-US" dirty="0" smtClean="0"/>
              <a:t>Locally redundant storage provides highly durable and available storage within a single location. </a:t>
            </a:r>
          </a:p>
          <a:p>
            <a:pPr marL="0" indent="0">
              <a:buFont typeface="Arial" pitchFamily="34" charset="0"/>
              <a:buNone/>
            </a:pPr>
            <a:r>
              <a:rPr lang="en-US" dirty="0" smtClean="0"/>
              <a:t>Microsoft monitors the service, provides patches, handles scaling, and does the other work needed to keep the service available.</a:t>
            </a:r>
            <a:endParaRPr lang="en-US" sz="1600" baseline="0" dirty="0" smtClean="0"/>
          </a:p>
          <a:p>
            <a:pPr marL="0" indent="0">
              <a:buFont typeface="Arial" pitchFamily="34" charset="0"/>
              <a:buNone/>
            </a:pPr>
            <a:endParaRPr lang="en-US" sz="1600" baseline="0" dirty="0" smtClean="0"/>
          </a:p>
          <a:p>
            <a:pPr marL="0" indent="0">
              <a:buFont typeface="Arial" pitchFamily="34" charset="0"/>
              <a:buNone/>
            </a:pPr>
            <a:r>
              <a:rPr lang="en-US" sz="1600"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323298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600" b="1" dirty="0" smtClean="0"/>
              <a:t>Slide Objectives:</a:t>
            </a:r>
          </a:p>
          <a:p>
            <a:pPr marL="0" indent="0">
              <a:buFont typeface="Arial" pitchFamily="34" charset="0"/>
              <a:buNone/>
            </a:pPr>
            <a:r>
              <a:rPr lang="en-US" sz="1600" baseline="0" dirty="0" smtClean="0"/>
              <a:t>Define the Windows Azure  storage and the great benefits this service provides</a:t>
            </a:r>
          </a:p>
          <a:p>
            <a:pPr marL="0" indent="0">
              <a:buFont typeface="Arial" pitchFamily="34" charset="0"/>
              <a:buNone/>
            </a:pPr>
            <a:endParaRPr lang="en-US" sz="1600" baseline="0" dirty="0" smtClean="0"/>
          </a:p>
          <a:p>
            <a:pPr marL="0" indent="0">
              <a:buFont typeface="Arial" pitchFamily="34" charset="0"/>
              <a:buNone/>
            </a:pPr>
            <a:r>
              <a:rPr lang="en-US" sz="1600" b="1" baseline="0" dirty="0" smtClean="0"/>
              <a:t>Speaking Points:</a:t>
            </a:r>
          </a:p>
          <a:p>
            <a:pPr marL="0" indent="0">
              <a:buFont typeface="Arial" pitchFamily="34" charset="0"/>
              <a:buNone/>
            </a:pPr>
            <a:r>
              <a:rPr lang="en-US" dirty="0" smtClean="0"/>
              <a:t>The Windows Azure storage services provide storage for binary and text data, messages, and structured data in Windows Azure</a:t>
            </a:r>
          </a:p>
          <a:p>
            <a:pPr marL="0" indent="0">
              <a:buFont typeface="Arial" pitchFamily="34" charset="0"/>
              <a:buNone/>
            </a:pPr>
            <a:endParaRPr lang="en-US" dirty="0" smtClean="0"/>
          </a:p>
          <a:p>
            <a:pPr marL="171450" indent="-171450">
              <a:buFont typeface="Arial" pitchFamily="34" charset="0"/>
              <a:buChar char="•"/>
            </a:pPr>
            <a:r>
              <a:rPr lang="en-US" dirty="0" smtClean="0"/>
              <a:t>Scalable </a:t>
            </a:r>
          </a:p>
          <a:p>
            <a:pPr marL="171450" indent="-171450">
              <a:buFont typeface="Arial" pitchFamily="34" charset="0"/>
              <a:buChar char="•"/>
            </a:pPr>
            <a:r>
              <a:rPr lang="en-US" dirty="0" smtClean="0"/>
              <a:t>Durable</a:t>
            </a:r>
          </a:p>
          <a:p>
            <a:pPr marL="171450" indent="-171450">
              <a:buFont typeface="Arial" pitchFamily="34" charset="0"/>
              <a:buChar char="•"/>
            </a:pPr>
            <a:r>
              <a:rPr lang="en-US" dirty="0" smtClean="0"/>
              <a:t>Available</a:t>
            </a:r>
          </a:p>
          <a:p>
            <a:pPr marL="171450" indent="-171450">
              <a:buFont typeface="Arial" pitchFamily="34" charset="0"/>
              <a:buChar char="•"/>
            </a:pPr>
            <a:r>
              <a:rPr lang="en-US" dirty="0" smtClean="0"/>
              <a:t>Cost</a:t>
            </a:r>
          </a:p>
          <a:p>
            <a:pPr marL="171450" indent="-171450">
              <a:buFont typeface="Arial" pitchFamily="34" charset="0"/>
              <a:buChar char="•"/>
            </a:pPr>
            <a:r>
              <a:rPr lang="en-US" dirty="0" smtClean="0"/>
              <a:t>REST</a:t>
            </a:r>
          </a:p>
          <a:p>
            <a:pPr marL="0" indent="0">
              <a:buFont typeface="Arial" pitchFamily="34" charset="0"/>
              <a:buNone/>
            </a:pPr>
            <a:endParaRPr lang="en-US" sz="1600" baseline="0" dirty="0" smtClean="0"/>
          </a:p>
          <a:p>
            <a:pPr marL="0" indent="0">
              <a:buFont typeface="Arial" pitchFamily="34" charset="0"/>
              <a:buNone/>
            </a:pPr>
            <a:r>
              <a:rPr lang="en-US" dirty="0" smtClean="0"/>
              <a:t>Geo-redundant storage provides the highest level of storage durability by seamlessly replicating your data to a secondary location within the same region</a:t>
            </a:r>
          </a:p>
          <a:p>
            <a:pPr marL="0" indent="0">
              <a:buFont typeface="Arial" pitchFamily="34" charset="0"/>
              <a:buNone/>
            </a:pPr>
            <a:r>
              <a:rPr lang="en-US" dirty="0" smtClean="0"/>
              <a:t>Locally redundant storage provides highly durable and available storage within a single location. </a:t>
            </a:r>
          </a:p>
          <a:p>
            <a:pPr marL="0" indent="0">
              <a:buFont typeface="Arial" pitchFamily="34" charset="0"/>
              <a:buNone/>
            </a:pPr>
            <a:r>
              <a:rPr lang="en-US" dirty="0" smtClean="0"/>
              <a:t>Microsoft monitors the service, provides patches, handles scaling, and does the other work needed to keep the service available.</a:t>
            </a:r>
            <a:endParaRPr lang="en-US" sz="1600" baseline="0" dirty="0" smtClean="0"/>
          </a:p>
          <a:p>
            <a:pPr marL="0" indent="0">
              <a:buFont typeface="Arial" pitchFamily="34" charset="0"/>
              <a:buNone/>
            </a:pPr>
            <a:endParaRPr lang="en-US" sz="1600" baseline="0" dirty="0" smtClean="0"/>
          </a:p>
          <a:p>
            <a:pPr marL="0" indent="0">
              <a:buFont typeface="Arial" pitchFamily="34" charset="0"/>
              <a:buNone/>
            </a:pPr>
            <a:r>
              <a:rPr lang="en-US" sz="1600"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084382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600" b="1" dirty="0" smtClean="0"/>
              <a:t>Slide Objectives:</a:t>
            </a:r>
          </a:p>
          <a:p>
            <a:pPr marL="0" indent="0">
              <a:buFont typeface="Arial" pitchFamily="34" charset="0"/>
              <a:buNone/>
            </a:pPr>
            <a:r>
              <a:rPr lang="en-US" sz="1600" baseline="0" dirty="0" smtClean="0"/>
              <a:t>Define the Windows Azure  storage and the great benefits this service provides</a:t>
            </a:r>
          </a:p>
          <a:p>
            <a:pPr marL="0" indent="0">
              <a:buFont typeface="Arial" pitchFamily="34" charset="0"/>
              <a:buNone/>
            </a:pPr>
            <a:endParaRPr lang="en-US" sz="1600" baseline="0" dirty="0" smtClean="0"/>
          </a:p>
          <a:p>
            <a:pPr marL="0" indent="0">
              <a:buFont typeface="Arial" pitchFamily="34" charset="0"/>
              <a:buNone/>
            </a:pPr>
            <a:r>
              <a:rPr lang="en-US" sz="1600" b="1" baseline="0" dirty="0" smtClean="0"/>
              <a:t>Speaking Points:</a:t>
            </a:r>
          </a:p>
          <a:p>
            <a:pPr marL="0" indent="0">
              <a:buFont typeface="Arial" pitchFamily="34" charset="0"/>
              <a:buNone/>
            </a:pPr>
            <a:r>
              <a:rPr lang="en-US" dirty="0" smtClean="0"/>
              <a:t>The Windows Azure storage services provide storage for binary and text data, messages, and structured data in Windows Azure</a:t>
            </a:r>
          </a:p>
          <a:p>
            <a:pPr marL="0" indent="0">
              <a:buFont typeface="Arial" pitchFamily="34" charset="0"/>
              <a:buNone/>
            </a:pPr>
            <a:endParaRPr lang="en-US" dirty="0" smtClean="0"/>
          </a:p>
          <a:p>
            <a:pPr marL="171450" indent="-171450">
              <a:buFont typeface="Arial" pitchFamily="34" charset="0"/>
              <a:buChar char="•"/>
            </a:pPr>
            <a:r>
              <a:rPr lang="en-US" dirty="0" smtClean="0"/>
              <a:t>Scalable </a:t>
            </a:r>
          </a:p>
          <a:p>
            <a:pPr marL="171450" indent="-171450">
              <a:buFont typeface="Arial" pitchFamily="34" charset="0"/>
              <a:buChar char="•"/>
            </a:pPr>
            <a:r>
              <a:rPr lang="en-US" dirty="0" smtClean="0"/>
              <a:t>Durable</a:t>
            </a:r>
          </a:p>
          <a:p>
            <a:pPr marL="171450" indent="-171450">
              <a:buFont typeface="Arial" pitchFamily="34" charset="0"/>
              <a:buChar char="•"/>
            </a:pPr>
            <a:r>
              <a:rPr lang="en-US" dirty="0" smtClean="0"/>
              <a:t>Available</a:t>
            </a:r>
          </a:p>
          <a:p>
            <a:pPr marL="171450" indent="-171450">
              <a:buFont typeface="Arial" pitchFamily="34" charset="0"/>
              <a:buChar char="•"/>
            </a:pPr>
            <a:r>
              <a:rPr lang="en-US" dirty="0" smtClean="0"/>
              <a:t>Cost</a:t>
            </a:r>
          </a:p>
          <a:p>
            <a:pPr marL="171450" indent="-171450">
              <a:buFont typeface="Arial" pitchFamily="34" charset="0"/>
              <a:buChar char="•"/>
            </a:pPr>
            <a:r>
              <a:rPr lang="en-US" dirty="0" smtClean="0"/>
              <a:t>REST</a:t>
            </a:r>
          </a:p>
          <a:p>
            <a:pPr marL="0" indent="0">
              <a:buFont typeface="Arial" pitchFamily="34" charset="0"/>
              <a:buNone/>
            </a:pPr>
            <a:endParaRPr lang="en-US" sz="1600" baseline="0" dirty="0" smtClean="0"/>
          </a:p>
          <a:p>
            <a:pPr marL="0" indent="0">
              <a:buFont typeface="Arial" pitchFamily="34" charset="0"/>
              <a:buNone/>
            </a:pPr>
            <a:r>
              <a:rPr lang="en-US" dirty="0" smtClean="0"/>
              <a:t>Geo-redundant storage provides the highest level of storage durability by seamlessly replicating your data to a secondary location within the same region</a:t>
            </a:r>
          </a:p>
          <a:p>
            <a:pPr marL="0" indent="0">
              <a:buFont typeface="Arial" pitchFamily="34" charset="0"/>
              <a:buNone/>
            </a:pPr>
            <a:r>
              <a:rPr lang="en-US" dirty="0" smtClean="0"/>
              <a:t>Locally redundant storage provides highly durable and available storage within a single location. </a:t>
            </a:r>
          </a:p>
          <a:p>
            <a:pPr marL="0" indent="0">
              <a:buFont typeface="Arial" pitchFamily="34" charset="0"/>
              <a:buNone/>
            </a:pPr>
            <a:r>
              <a:rPr lang="en-US" dirty="0" smtClean="0"/>
              <a:t>Microsoft monitors the service, provides patches, handles scaling, and does the other work needed to keep the service available.</a:t>
            </a:r>
            <a:endParaRPr lang="en-US" sz="1600" baseline="0" dirty="0" smtClean="0"/>
          </a:p>
          <a:p>
            <a:pPr marL="0" indent="0">
              <a:buFont typeface="Arial" pitchFamily="34" charset="0"/>
              <a:buNone/>
            </a:pPr>
            <a:endParaRPr lang="en-US" sz="1600" baseline="0" dirty="0" smtClean="0"/>
          </a:p>
          <a:p>
            <a:pPr marL="0" indent="0">
              <a:buFont typeface="Arial" pitchFamily="34" charset="0"/>
              <a:buNone/>
            </a:pPr>
            <a:r>
              <a:rPr lang="en-US" sz="1600"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668570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sz="1600" baseline="0" dirty="0" smtClean="0"/>
          </a:p>
          <a:p>
            <a:pPr marL="0" indent="0">
              <a:buFont typeface="Arial" pitchFamily="34" charset="0"/>
              <a:buNone/>
            </a:pPr>
            <a:r>
              <a:rPr lang="en-US" sz="1600" b="1" baseline="0" dirty="0" smtClean="0"/>
              <a:t>Notes:</a:t>
            </a:r>
          </a:p>
          <a:p>
            <a:r>
              <a:rPr lang="en-GB" dirty="0"/>
              <a:t>This is an iterative machine learning algorithm that seeks to find the best </a:t>
            </a:r>
            <a:r>
              <a:rPr lang="en-GB" dirty="0" err="1"/>
              <a:t>hyperplane</a:t>
            </a:r>
            <a:r>
              <a:rPr lang="en-GB" dirty="0"/>
              <a:t> that separates two sets of points in a multi-dimensional feature space. It can be used to classify messages into spam </a:t>
            </a:r>
            <a:r>
              <a:rPr lang="en-GB" dirty="0" err="1"/>
              <a:t>vs</a:t>
            </a:r>
            <a:r>
              <a:rPr lang="en-GB" dirty="0"/>
              <a:t> non-spam, for example. Because the algorithm applies the same </a:t>
            </a:r>
            <a:r>
              <a:rPr lang="en-GB" dirty="0" err="1"/>
              <a:t>MapReduce</a:t>
            </a:r>
            <a:r>
              <a:rPr lang="en-GB" dirty="0"/>
              <a:t> operation repeatedly to the same dataset, it benefits greatly from caching the input data in RAM across iterations</a:t>
            </a:r>
            <a:r>
              <a:rPr lang="en-GB" dirty="0" smtClean="0"/>
              <a:t>.</a:t>
            </a:r>
          </a:p>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38247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each of the storage types at a high level</a:t>
            </a:r>
          </a:p>
          <a:p>
            <a:endParaRPr lang="en-US" b="0" dirty="0" smtClean="0"/>
          </a:p>
          <a:p>
            <a:r>
              <a:rPr lang="en-US" b="1" dirty="0" smtClean="0"/>
              <a:t>Speaker Notes</a:t>
            </a:r>
          </a:p>
          <a:p>
            <a:r>
              <a:rPr lang="en-NZ" dirty="0" smtClean="0"/>
              <a:t>The Windows Azure storage services provide storage for binary and text data, messages, and structured data in Windows Azure. The storage services include:</a:t>
            </a:r>
          </a:p>
          <a:p>
            <a:pPr marL="171450" indent="-171450">
              <a:buFont typeface="Arial" pitchFamily="34" charset="0"/>
              <a:buChar char="•"/>
            </a:pPr>
            <a:r>
              <a:rPr lang="en-NZ" dirty="0" smtClean="0"/>
              <a:t>The Blob service, for storing binary and text data</a:t>
            </a:r>
          </a:p>
          <a:p>
            <a:pPr marL="171450" indent="-171450">
              <a:buFont typeface="Arial" pitchFamily="34" charset="0"/>
              <a:buChar char="•"/>
            </a:pPr>
            <a:r>
              <a:rPr lang="en-NZ" dirty="0" smtClean="0"/>
              <a:t>The Queue service, for storing messages that may be accessed by a client</a:t>
            </a:r>
          </a:p>
          <a:p>
            <a:pPr marL="171450" indent="-171450">
              <a:buFont typeface="Arial" pitchFamily="34" charset="0"/>
              <a:buChar char="•"/>
            </a:pPr>
            <a:r>
              <a:rPr lang="en-NZ" dirty="0" smtClean="0"/>
              <a:t>The Table service, for structured storage for non-relational data</a:t>
            </a:r>
          </a:p>
          <a:p>
            <a:pPr marL="171450" indent="-171450">
              <a:buFont typeface="Arial" pitchFamily="34" charset="0"/>
              <a:buChar char="•"/>
            </a:pPr>
            <a:r>
              <a:rPr lang="en-NZ" dirty="0" smtClean="0"/>
              <a:t>Windows Azure drives, for mounting an NTFS volume accessible to code running in your Windows Azure service</a:t>
            </a:r>
            <a:br>
              <a:rPr lang="en-NZ" dirty="0" smtClean="0"/>
            </a:br>
            <a:endParaRPr lang="en-NZ" dirty="0" smtClean="0"/>
          </a:p>
          <a:p>
            <a:r>
              <a:rPr lang="en-NZ" dirty="0" smtClean="0"/>
              <a:t>Programmatic access to the Blob, Queue, and Table services is available via the Windows Azure Managed Library and the Windows Azure storage services REST API</a:t>
            </a:r>
          </a:p>
          <a:p>
            <a:endParaRPr lang="en-US" b="1" dirty="0" smtClean="0"/>
          </a:p>
          <a:p>
            <a:r>
              <a:rPr lang="en-US" b="1" dirty="0" smtClean="0"/>
              <a:t>Notes</a:t>
            </a:r>
          </a:p>
          <a:p>
            <a:r>
              <a:rPr lang="en-US" b="0" dirty="0" smtClean="0"/>
              <a:t>http://blogs.msdn.com/b/windowsazurestorage/archive/2010/03/28/windows-azure-storage-resources.aspx</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955654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52447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440461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027655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314842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88095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028177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721274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57251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600" b="1" dirty="0" smtClean="0"/>
              <a:t>Slide Objectives:</a:t>
            </a:r>
          </a:p>
          <a:p>
            <a:pPr marL="0" indent="0">
              <a:buFont typeface="Arial" pitchFamily="34" charset="0"/>
              <a:buNone/>
            </a:pPr>
            <a:r>
              <a:rPr lang="en-US" sz="1600" baseline="0" dirty="0" smtClean="0"/>
              <a:t>Define the Windows Azure  storage and the great benefits this service provides</a:t>
            </a:r>
          </a:p>
          <a:p>
            <a:pPr marL="0" indent="0">
              <a:buFont typeface="Arial" pitchFamily="34" charset="0"/>
              <a:buNone/>
            </a:pPr>
            <a:endParaRPr lang="en-US" sz="1600" baseline="0" dirty="0" smtClean="0"/>
          </a:p>
          <a:p>
            <a:pPr marL="0" indent="0">
              <a:buFont typeface="Arial" pitchFamily="34" charset="0"/>
              <a:buNone/>
            </a:pPr>
            <a:r>
              <a:rPr lang="en-US" sz="1600" b="1" baseline="0" dirty="0" smtClean="0"/>
              <a:t>Speaking Points:</a:t>
            </a:r>
          </a:p>
          <a:p>
            <a:pPr marL="0" indent="0">
              <a:buFont typeface="Arial" pitchFamily="34" charset="0"/>
              <a:buNone/>
            </a:pPr>
            <a:r>
              <a:rPr lang="en-US" dirty="0" smtClean="0"/>
              <a:t>The Windows Azure storage services provide storage for binary and text data, messages, and structured data in Windows Azure</a:t>
            </a:r>
          </a:p>
          <a:p>
            <a:pPr marL="0" indent="0">
              <a:buFont typeface="Arial" pitchFamily="34" charset="0"/>
              <a:buNone/>
            </a:pPr>
            <a:endParaRPr lang="en-US" dirty="0" smtClean="0"/>
          </a:p>
          <a:p>
            <a:pPr marL="171450" indent="-171450">
              <a:buFont typeface="Arial" pitchFamily="34" charset="0"/>
              <a:buChar char="•"/>
            </a:pPr>
            <a:r>
              <a:rPr lang="en-US" dirty="0" smtClean="0"/>
              <a:t>Scalable </a:t>
            </a:r>
          </a:p>
          <a:p>
            <a:pPr marL="171450" indent="-171450">
              <a:buFont typeface="Arial" pitchFamily="34" charset="0"/>
              <a:buChar char="•"/>
            </a:pPr>
            <a:r>
              <a:rPr lang="en-US" dirty="0" smtClean="0"/>
              <a:t>Durable</a:t>
            </a:r>
          </a:p>
          <a:p>
            <a:pPr marL="171450" indent="-171450">
              <a:buFont typeface="Arial" pitchFamily="34" charset="0"/>
              <a:buChar char="•"/>
            </a:pPr>
            <a:r>
              <a:rPr lang="en-US" dirty="0" smtClean="0"/>
              <a:t>Available</a:t>
            </a:r>
          </a:p>
          <a:p>
            <a:pPr marL="171450" indent="-171450">
              <a:buFont typeface="Arial" pitchFamily="34" charset="0"/>
              <a:buChar char="•"/>
            </a:pPr>
            <a:r>
              <a:rPr lang="en-US" dirty="0" smtClean="0"/>
              <a:t>Cost</a:t>
            </a:r>
          </a:p>
          <a:p>
            <a:pPr marL="171450" indent="-171450">
              <a:buFont typeface="Arial" pitchFamily="34" charset="0"/>
              <a:buChar char="•"/>
            </a:pPr>
            <a:r>
              <a:rPr lang="en-US" dirty="0" smtClean="0"/>
              <a:t>REST</a:t>
            </a:r>
          </a:p>
          <a:p>
            <a:pPr marL="0" indent="0">
              <a:buFont typeface="Arial" pitchFamily="34" charset="0"/>
              <a:buNone/>
            </a:pPr>
            <a:endParaRPr lang="en-US" sz="1600" baseline="0" dirty="0" smtClean="0"/>
          </a:p>
          <a:p>
            <a:pPr marL="0" indent="0">
              <a:buFont typeface="Arial" pitchFamily="34" charset="0"/>
              <a:buNone/>
            </a:pPr>
            <a:r>
              <a:rPr lang="en-US" dirty="0" smtClean="0"/>
              <a:t>Geo-redundant storage provides the highest level of storage durability by seamlessly replicating your data to a secondary location within the same region</a:t>
            </a:r>
          </a:p>
          <a:p>
            <a:pPr marL="0" indent="0">
              <a:buFont typeface="Arial" pitchFamily="34" charset="0"/>
              <a:buNone/>
            </a:pPr>
            <a:r>
              <a:rPr lang="en-US" dirty="0" smtClean="0"/>
              <a:t>Locally redundant storage provides highly durable and available storage within a single location. </a:t>
            </a:r>
          </a:p>
          <a:p>
            <a:pPr marL="0" indent="0">
              <a:buFont typeface="Arial" pitchFamily="34" charset="0"/>
              <a:buNone/>
            </a:pPr>
            <a:r>
              <a:rPr lang="en-US" dirty="0" smtClean="0"/>
              <a:t>Microsoft monitors the service, provides patches, handles scaling, and does the other work needed to keep the service available.</a:t>
            </a:r>
            <a:endParaRPr lang="en-US" sz="1600" baseline="0" dirty="0" smtClean="0"/>
          </a:p>
          <a:p>
            <a:pPr marL="0" indent="0">
              <a:buFont typeface="Arial" pitchFamily="34" charset="0"/>
              <a:buNone/>
            </a:pPr>
            <a:endParaRPr lang="en-US" sz="1600" baseline="0" dirty="0" smtClean="0"/>
          </a:p>
          <a:p>
            <a:pPr marL="0" indent="0">
              <a:buFont typeface="Arial" pitchFamily="34" charset="0"/>
              <a:buNone/>
            </a:pPr>
            <a:r>
              <a:rPr lang="en-US" sz="1600"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512023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609002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600" b="1" dirty="0" smtClean="0"/>
              <a:t>Slide Objectives:</a:t>
            </a:r>
          </a:p>
          <a:p>
            <a:pPr marL="0" indent="0">
              <a:buFont typeface="Arial" pitchFamily="34" charset="0"/>
              <a:buNone/>
            </a:pPr>
            <a:r>
              <a:rPr lang="en-US" sz="1600" baseline="0" dirty="0" smtClean="0"/>
              <a:t>Define the Windows Azure  storage and the great benefits this service provides</a:t>
            </a:r>
          </a:p>
          <a:p>
            <a:pPr marL="0" indent="0">
              <a:buFont typeface="Arial" pitchFamily="34" charset="0"/>
              <a:buNone/>
            </a:pPr>
            <a:endParaRPr lang="en-US" sz="1600" baseline="0" dirty="0" smtClean="0"/>
          </a:p>
          <a:p>
            <a:pPr marL="0" indent="0">
              <a:buFont typeface="Arial" pitchFamily="34" charset="0"/>
              <a:buNone/>
            </a:pPr>
            <a:r>
              <a:rPr lang="en-US" sz="1600" b="1" baseline="0" dirty="0" smtClean="0"/>
              <a:t>Speaking Points:</a:t>
            </a:r>
          </a:p>
          <a:p>
            <a:pPr marL="0" indent="0">
              <a:buFont typeface="Arial" pitchFamily="34" charset="0"/>
              <a:buNone/>
            </a:pPr>
            <a:r>
              <a:rPr lang="en-US" dirty="0" smtClean="0"/>
              <a:t>The Windows Azure storage services provide storage for binary and text data, messages, and structured data in Windows Azure</a:t>
            </a:r>
          </a:p>
          <a:p>
            <a:pPr marL="0" indent="0">
              <a:buFont typeface="Arial" pitchFamily="34" charset="0"/>
              <a:buNone/>
            </a:pPr>
            <a:endParaRPr lang="en-US" dirty="0" smtClean="0"/>
          </a:p>
          <a:p>
            <a:pPr marL="171450" indent="-171450">
              <a:buFont typeface="Arial" pitchFamily="34" charset="0"/>
              <a:buChar char="•"/>
            </a:pPr>
            <a:r>
              <a:rPr lang="en-US" dirty="0" smtClean="0"/>
              <a:t>Scalable </a:t>
            </a:r>
          </a:p>
          <a:p>
            <a:pPr marL="171450" indent="-171450">
              <a:buFont typeface="Arial" pitchFamily="34" charset="0"/>
              <a:buChar char="•"/>
            </a:pPr>
            <a:r>
              <a:rPr lang="en-US" dirty="0" smtClean="0"/>
              <a:t>Durable</a:t>
            </a:r>
          </a:p>
          <a:p>
            <a:pPr marL="171450" indent="-171450">
              <a:buFont typeface="Arial" pitchFamily="34" charset="0"/>
              <a:buChar char="•"/>
            </a:pPr>
            <a:r>
              <a:rPr lang="en-US" dirty="0" smtClean="0"/>
              <a:t>Available</a:t>
            </a:r>
          </a:p>
          <a:p>
            <a:pPr marL="171450" indent="-171450">
              <a:buFont typeface="Arial" pitchFamily="34" charset="0"/>
              <a:buChar char="•"/>
            </a:pPr>
            <a:r>
              <a:rPr lang="en-US" dirty="0" smtClean="0"/>
              <a:t>Cost</a:t>
            </a:r>
          </a:p>
          <a:p>
            <a:pPr marL="171450" indent="-171450">
              <a:buFont typeface="Arial" pitchFamily="34" charset="0"/>
              <a:buChar char="•"/>
            </a:pPr>
            <a:r>
              <a:rPr lang="en-US" dirty="0" smtClean="0"/>
              <a:t>REST</a:t>
            </a:r>
          </a:p>
          <a:p>
            <a:pPr marL="0" indent="0">
              <a:buFont typeface="Arial" pitchFamily="34" charset="0"/>
              <a:buNone/>
            </a:pPr>
            <a:endParaRPr lang="en-US" sz="1600" baseline="0" dirty="0" smtClean="0"/>
          </a:p>
          <a:p>
            <a:pPr marL="0" indent="0">
              <a:buFont typeface="Arial" pitchFamily="34" charset="0"/>
              <a:buNone/>
            </a:pPr>
            <a:r>
              <a:rPr lang="en-US" dirty="0" smtClean="0"/>
              <a:t>Geo-redundant storage provides the highest level of storage durability by seamlessly replicating your data to a secondary location within the same region</a:t>
            </a:r>
          </a:p>
          <a:p>
            <a:pPr marL="0" indent="0">
              <a:buFont typeface="Arial" pitchFamily="34" charset="0"/>
              <a:buNone/>
            </a:pPr>
            <a:r>
              <a:rPr lang="en-US" dirty="0" smtClean="0"/>
              <a:t>Locally redundant storage provides highly durable and available storage within a single location. </a:t>
            </a:r>
          </a:p>
          <a:p>
            <a:pPr marL="0" indent="0">
              <a:buFont typeface="Arial" pitchFamily="34" charset="0"/>
              <a:buNone/>
            </a:pPr>
            <a:r>
              <a:rPr lang="en-US" dirty="0" smtClean="0"/>
              <a:t>Microsoft monitors the service, provides patches, handles scaling, and does the other work needed to keep the service available.</a:t>
            </a:r>
            <a:endParaRPr lang="en-US" sz="1600" baseline="0" dirty="0" smtClean="0"/>
          </a:p>
          <a:p>
            <a:pPr marL="0" indent="0">
              <a:buFont typeface="Arial" pitchFamily="34" charset="0"/>
              <a:buNone/>
            </a:pPr>
            <a:endParaRPr lang="en-US" sz="1600" baseline="0" dirty="0" smtClean="0"/>
          </a:p>
          <a:p>
            <a:pPr marL="0" indent="0">
              <a:buFont typeface="Arial" pitchFamily="34" charset="0"/>
              <a:buNone/>
            </a:pPr>
            <a:r>
              <a:rPr lang="en-US" sz="1600"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578126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65643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Describe security principles</a:t>
            </a:r>
            <a:endParaRPr lang="en-US" baseline="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b="0" baseline="0" dirty="0" smtClean="0"/>
              <a:t>Simple shared secret security</a:t>
            </a:r>
          </a:p>
          <a:p>
            <a:pPr marL="171450" indent="-171450">
              <a:buFont typeface="Arial" pitchFamily="34" charset="0"/>
              <a:buChar char="•"/>
            </a:pPr>
            <a:r>
              <a:rPr lang="en-US" b="0" baseline="0" dirty="0" smtClean="0"/>
              <a:t>Can use HTTP or HTTPS to access</a:t>
            </a:r>
          </a:p>
          <a:p>
            <a:pPr marL="384431" lvl="1" indent="-171450">
              <a:buFont typeface="Arial" pitchFamily="34" charset="0"/>
              <a:buChar char="•"/>
            </a:pPr>
            <a:r>
              <a:rPr lang="en-US" b="0" baseline="0" dirty="0" smtClean="0"/>
              <a:t>Use HTTP for public content</a:t>
            </a:r>
          </a:p>
          <a:p>
            <a:pPr marL="384431" lvl="1" indent="-171450">
              <a:buFont typeface="Arial" pitchFamily="34" charset="0"/>
              <a:buChar char="•"/>
            </a:pPr>
            <a:r>
              <a:rPr lang="en-US" b="0" baseline="0" dirty="0" smtClean="0"/>
              <a:t>Use HTTPS for secure content (i.e. where using es or Shared Access Signatures)</a:t>
            </a:r>
          </a:p>
          <a:p>
            <a:pPr marL="171450" lvl="0"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Two 512bit keys</a:t>
            </a:r>
          </a:p>
          <a:p>
            <a:pPr marL="384431" lvl="1" indent="-171450">
              <a:buFont typeface="Arial" pitchFamily="34" charset="0"/>
              <a:buChar char="•"/>
            </a:pPr>
            <a:r>
              <a:rPr lang="en-US" b="0" baseline="0" dirty="0" smtClean="0"/>
              <a:t>Keys used to sign priv requests</a:t>
            </a:r>
          </a:p>
          <a:p>
            <a:pPr marL="384431" lvl="1" indent="-171450">
              <a:buFont typeface="Arial" pitchFamily="34" charset="0"/>
              <a:buChar char="•"/>
            </a:pPr>
            <a:r>
              <a:rPr lang="en-US" b="0" baseline="0" dirty="0" smtClean="0"/>
              <a:t>Two keys supports rolling of keys</a:t>
            </a:r>
          </a:p>
          <a:p>
            <a:pPr marL="499520" lvl="2" indent="-171450">
              <a:buFont typeface="Arial" pitchFamily="34" charset="0"/>
              <a:buChar char="•"/>
            </a:pPr>
            <a:r>
              <a:rPr lang="en-US" b="0" baseline="0" dirty="0" smtClean="0"/>
              <a:t>E.g. if one key is compromised can use the second key while first is regenerated</a:t>
            </a:r>
          </a:p>
          <a:p>
            <a:pPr marL="499520" lvl="2"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More on SAS’s soon</a:t>
            </a:r>
          </a:p>
          <a:p>
            <a:pPr marL="0" indent="0">
              <a:buFont typeface="Arial" pitchFamily="34" charset="0"/>
              <a:buNone/>
            </a:pPr>
            <a:endParaRPr lang="en-US" b="0"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More on Security on Day 3</a:t>
            </a:r>
          </a:p>
          <a:p>
            <a:pPr marL="0" indent="0">
              <a:buFont typeface="Arial" pitchFamily="34" charset="0"/>
              <a:buNone/>
            </a:pPr>
            <a:r>
              <a:rPr lang="en-US" b="0" baseline="0" dirty="0" smtClean="0"/>
              <a:t>http://social.msdn.microsoft.com/Forums/en-US/windowsazure/thread/1e023e8d-0ff9-472e-bcc1-05400a41466c </a:t>
            </a:r>
          </a:p>
          <a:p>
            <a:pPr marL="0" indent="0">
              <a:buFont typeface="Arial" pitchFamily="34" charset="0"/>
              <a:buNone/>
            </a:pPr>
            <a:r>
              <a:rPr lang="en-US" b="0" baseline="0" dirty="0" smtClean="0"/>
              <a:t>http://blogs.msdn.com/b/usisvde/archive/2010/05/21/best-practices-for-data-storage-security-on-windows-azure.aspx</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292919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Describe security principles</a:t>
            </a:r>
            <a:endParaRPr lang="en-US" baseline="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b="0" baseline="0" dirty="0" smtClean="0"/>
              <a:t>Simple shared secret security</a:t>
            </a:r>
          </a:p>
          <a:p>
            <a:pPr marL="171450" indent="-171450">
              <a:buFont typeface="Arial" pitchFamily="34" charset="0"/>
              <a:buChar char="•"/>
            </a:pPr>
            <a:r>
              <a:rPr lang="en-US" b="0" baseline="0" dirty="0" smtClean="0"/>
              <a:t>Can use HTTP or HTTPS to access</a:t>
            </a:r>
          </a:p>
          <a:p>
            <a:pPr marL="384431" lvl="1" indent="-171450">
              <a:buFont typeface="Arial" pitchFamily="34" charset="0"/>
              <a:buChar char="•"/>
            </a:pPr>
            <a:r>
              <a:rPr lang="en-US" b="0" baseline="0" dirty="0" smtClean="0"/>
              <a:t>Use HTTP for public content</a:t>
            </a:r>
          </a:p>
          <a:p>
            <a:pPr marL="384431" lvl="1" indent="-171450">
              <a:buFont typeface="Arial" pitchFamily="34" charset="0"/>
              <a:buChar char="•"/>
            </a:pPr>
            <a:r>
              <a:rPr lang="en-US" b="0" baseline="0" dirty="0" smtClean="0"/>
              <a:t>Use HTTPS for secure content (i.e. where using es or Shared Access Signatures)</a:t>
            </a:r>
          </a:p>
          <a:p>
            <a:pPr marL="171450" lvl="0"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Two 512bit keys</a:t>
            </a:r>
          </a:p>
          <a:p>
            <a:pPr marL="384431" lvl="1" indent="-171450">
              <a:buFont typeface="Arial" pitchFamily="34" charset="0"/>
              <a:buChar char="•"/>
            </a:pPr>
            <a:r>
              <a:rPr lang="en-US" b="0" baseline="0" dirty="0" smtClean="0"/>
              <a:t>Keys used to sign priv requests</a:t>
            </a:r>
          </a:p>
          <a:p>
            <a:pPr marL="384431" lvl="1" indent="-171450">
              <a:buFont typeface="Arial" pitchFamily="34" charset="0"/>
              <a:buChar char="•"/>
            </a:pPr>
            <a:r>
              <a:rPr lang="en-US" b="0" baseline="0" dirty="0" smtClean="0"/>
              <a:t>Two keys supports rolling of keys</a:t>
            </a:r>
          </a:p>
          <a:p>
            <a:pPr marL="499520" lvl="2" indent="-171450">
              <a:buFont typeface="Arial" pitchFamily="34" charset="0"/>
              <a:buChar char="•"/>
            </a:pPr>
            <a:r>
              <a:rPr lang="en-US" b="0" baseline="0" dirty="0" smtClean="0"/>
              <a:t>E.g. if one key is compromised can use the second key while first is regenerated</a:t>
            </a:r>
          </a:p>
          <a:p>
            <a:pPr marL="499520" lvl="2"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More on SAS’s soon</a:t>
            </a:r>
          </a:p>
          <a:p>
            <a:pPr marL="0" indent="0">
              <a:buFont typeface="Arial" pitchFamily="34" charset="0"/>
              <a:buNone/>
            </a:pPr>
            <a:endParaRPr lang="en-US" b="0"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More on Security on Day 3</a:t>
            </a:r>
          </a:p>
          <a:p>
            <a:pPr marL="0" indent="0">
              <a:buFont typeface="Arial" pitchFamily="34" charset="0"/>
              <a:buNone/>
            </a:pPr>
            <a:r>
              <a:rPr lang="en-US" b="0" baseline="0" dirty="0" smtClean="0"/>
              <a:t>http://social.msdn.microsoft.com/Forums/en-US/windowsazure/thread/1e023e8d-0ff9-472e-bcc1-05400a41466c </a:t>
            </a:r>
          </a:p>
          <a:p>
            <a:pPr marL="0" indent="0">
              <a:buFont typeface="Arial" pitchFamily="34" charset="0"/>
              <a:buNone/>
            </a:pPr>
            <a:r>
              <a:rPr lang="en-US" b="0" baseline="0" dirty="0" smtClean="0"/>
              <a:t>http://blogs.msdn.com/b/usisvde/archive/2010/05/21/best-practices-for-data-storage-security-on-windows-azure.aspx</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912721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256120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5.xml"/><Relationship Id="rId4" Type="http://schemas.microsoft.com/office/2007/relationships/hdphoto" Target="../media/hdphoto2.wdp"/></Relationships>
</file>

<file path=ppt/slideLayouts/_rels/slideLayout10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6.xml"/><Relationship Id="rId4" Type="http://schemas.microsoft.com/office/2007/relationships/hdphoto" Target="../media/hdphoto2.wdp"/></Relationships>
</file>

<file path=ppt/slideLayouts/_rels/slideLayout1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6.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6.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8.xml"/><Relationship Id="rId4" Type="http://schemas.microsoft.com/office/2007/relationships/hdphoto" Target="../media/hdphoto1.wdp"/></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8.xml"/><Relationship Id="rId4" Type="http://schemas.microsoft.com/office/2007/relationships/hdphoto" Target="../media/hdphoto2.wdp"/></Relationships>
</file>

<file path=ppt/slideLayouts/_rels/slideLayout15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8.xml"/><Relationship Id="rId4" Type="http://schemas.microsoft.com/office/2007/relationships/hdphoto" Target="../media/hdphoto1.wdp"/></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8.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8.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9.xml"/><Relationship Id="rId4" Type="http://schemas.microsoft.com/office/2007/relationships/hdphoto" Target="../media/hdphoto1.wdp"/></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9.xml"/><Relationship Id="rId4" Type="http://schemas.microsoft.com/office/2007/relationships/hdphoto" Target="../media/hdphoto2.wdp"/></Relationships>
</file>

<file path=ppt/slideLayouts/_rels/slideLayout17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9.xml"/><Relationship Id="rId4" Type="http://schemas.microsoft.com/office/2007/relationships/hdphoto" Target="../media/hdphoto1.wdp"/></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9.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9.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9.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0.xml"/><Relationship Id="rId4" Type="http://schemas.microsoft.com/office/2007/relationships/hdphoto" Target="../media/hdphoto1.wdp"/></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10.xml"/><Relationship Id="rId4" Type="http://schemas.microsoft.com/office/2007/relationships/hdphoto" Target="../media/hdphoto2.wdp"/></Relationships>
</file>

<file path=ppt/slideLayouts/_rels/slideLayout19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9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9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0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0.xml"/><Relationship Id="rId4" Type="http://schemas.microsoft.com/office/2007/relationships/hdphoto" Target="../media/hdphoto1.wdp"/></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0.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0.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1.xml"/><Relationship Id="rId4" Type="http://schemas.microsoft.com/office/2007/relationships/hdphoto" Target="../media/hdphoto1.wdp"/></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11.xml"/><Relationship Id="rId4" Type="http://schemas.microsoft.com/office/2007/relationships/hdphoto" Target="../media/hdphoto2.wdp"/></Relationships>
</file>

<file path=ppt/slideLayouts/_rels/slideLayout2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1.xml"/><Relationship Id="rId4" Type="http://schemas.microsoft.com/office/2007/relationships/hdphoto" Target="../media/hdphoto1.wdp"/></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11.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1.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11.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3.wdp"/></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2042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180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520251423"/>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00101117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110545352"/>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9930892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68942271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70043209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17532784"/>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829294743"/>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885143565"/>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58175282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814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451310212"/>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55509679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59798994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491878894"/>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5616756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417537627"/>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111797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71061822"/>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2225629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90027388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344" y="3452039"/>
            <a:ext cx="6486922"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346" y="5482008"/>
            <a:ext cx="6484786"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34307740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173587095"/>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561614827"/>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173630749"/>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6379895"/>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825006348"/>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64971157"/>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4202674995"/>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773083826"/>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538507538"/>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29885346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7" y="1883486"/>
            <a:ext cx="6859786"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158217687"/>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524200539"/>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034536809"/>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18582170"/>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09013151"/>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352064105"/>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4224334"/>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08180287"/>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2424363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117161803"/>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8306768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3"/>
            <a:ext cx="10240454"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662592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199059318"/>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8175437"/>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40203402"/>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826730298"/>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93350992"/>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427688895"/>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619257436"/>
      </p:ext>
    </p:extLst>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022817265"/>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298165576"/>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887969356"/>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32893944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051118418"/>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153970143"/>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32419376"/>
      </p:ext>
    </p:extLst>
  </p:cSld>
  <p:clrMapOvr>
    <a:masterClrMapping/>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351850510"/>
      </p:ext>
    </p:extLst>
  </p:cSld>
  <p:clrMapOvr>
    <a:masterClrMapping/>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0799563"/>
      </p:ext>
    </p:extLst>
  </p:cSld>
  <p:clrMapOvr>
    <a:masterClrMapping/>
  </p:clrMapOvr>
  <p:transition>
    <p:fade/>
  </p:transition>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57049643"/>
      </p:ext>
    </p:extLst>
  </p:cSld>
  <p:clrMapOvr>
    <a:masterClrMapping/>
  </p:clrMapOvr>
  <p:transition>
    <p:fade/>
  </p:transition>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585596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791601843"/>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460705579"/>
      </p:ext>
    </p:extLst>
  </p:cSld>
  <p:clrMapOvr>
    <a:masterClrMapping/>
  </p:clrMapOvr>
  <p:transition>
    <p:fade/>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472768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8833987"/>
      </p:ext>
    </p:extLst>
  </p:cSld>
  <p:clrMapOvr>
    <a:masterClrMapping/>
  </p:clrMapOvr>
  <p:transition>
    <p:fade/>
  </p:transition>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40427830"/>
      </p:ext>
    </p:extLst>
  </p:cSld>
  <p:clrMapOvr>
    <a:masterClrMapping/>
  </p:clrMapOvr>
  <p:transition>
    <p:fade/>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503184690"/>
      </p:ext>
    </p:extLst>
  </p:cSld>
  <p:clrMapOvr>
    <a:masterClrMapping/>
  </p:clrMapOvr>
  <p:transition>
    <p:fade/>
  </p:transition>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89819546"/>
      </p:ext>
    </p:extLst>
  </p:cSld>
  <p:clrMapOvr>
    <a:masterClrMapping/>
  </p:clrMapOvr>
  <p:transition>
    <p:fade/>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642453558"/>
      </p:ext>
    </p:extLst>
  </p:cSld>
  <p:clrMapOvr>
    <a:masterClrMapping/>
  </p:clrMapOvr>
  <p:transition>
    <p:fade/>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17346300"/>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280969068"/>
      </p:ext>
    </p:extLst>
  </p:cSld>
  <p:clrMapOvr>
    <a:masterClrMapping/>
  </p:clrMapOvr>
  <p:transition>
    <p:fade/>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746812362"/>
      </p:ext>
    </p:extLst>
  </p:cSld>
  <p:clrMapOvr>
    <a:masterClrMapping/>
  </p:clrMapOvr>
  <p:transition>
    <p:fade/>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671621022"/>
      </p:ext>
    </p:extLst>
  </p:cSld>
  <p:clrMapOvr>
    <a:masterClrMapping/>
  </p:clrMapOvr>
  <p:transition>
    <p:fade/>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986924092"/>
      </p:ext>
    </p:extLst>
  </p:cSld>
  <p:clrMapOvr>
    <a:masterClrMapping/>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20203273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0008189"/>
      </p:ext>
    </p:extLst>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590240926"/>
      </p:ext>
    </p:extLst>
  </p:cSld>
  <p:clrMapOvr>
    <a:masterClrMapping/>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97996575"/>
      </p:ext>
    </p:extLst>
  </p:cSld>
  <p:clrMapOvr>
    <a:masterClrMapping/>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66745848"/>
      </p:ext>
    </p:extLst>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278713"/>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4287254"/>
      </p:ext>
    </p:extLst>
  </p:cSld>
  <p:clrMapOvr>
    <a:masterClrMapping/>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027182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667902533"/>
      </p:ext>
    </p:extLst>
  </p:cSld>
  <p:clrMapOvr>
    <a:masterClrMapping/>
  </p:clrMapOvr>
  <p:transition>
    <p:fade/>
  </p:transition>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061171564"/>
      </p:ext>
    </p:extLst>
  </p:cSld>
  <p:clrMapOvr>
    <a:masterClrMapping/>
  </p:clrMapOvr>
  <p:transition>
    <p:fade/>
  </p:transition>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775281728"/>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2814205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92727232"/>
      </p:ext>
    </p:extLst>
  </p:cSld>
  <p:clrMapOvr>
    <a:masterClrMapping/>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252010304"/>
      </p:ext>
    </p:extLst>
  </p:cSld>
  <p:clrMapOvr>
    <a:masterClrMapping/>
  </p:clrMapOvr>
  <p:transition>
    <p:fade/>
  </p:transition>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97948194"/>
      </p:ext>
    </p:extLst>
  </p:cSld>
  <p:clrMapOvr>
    <a:masterClrMapping/>
  </p:clrMapOvr>
  <p:transition>
    <p:fade/>
  </p:transition>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053995996"/>
      </p:ext>
    </p:extLst>
  </p:cSld>
  <p:clrMapOvr>
    <a:masterClrMapping/>
  </p:clrMapOvr>
  <p:transition>
    <p:fade/>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4022108019"/>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313828831"/>
      </p:ext>
    </p:extLst>
  </p:cSld>
  <p:clrMapOvr>
    <a:masterClrMapping/>
  </p:clrMapOvr>
  <p:transition>
    <p:fade/>
  </p:transition>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189814847"/>
      </p:ext>
    </p:extLst>
  </p:cSld>
  <p:clrMapOvr>
    <a:masterClrMapping/>
  </p:clrMapOvr>
  <p:transition>
    <p:fade/>
  </p:transition>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361002770"/>
      </p:ext>
    </p:extLst>
  </p:cSld>
  <p:clrMapOvr>
    <a:masterClrMapping/>
  </p:clrMapOvr>
  <p:transition>
    <p:fade/>
  </p:transition>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034538064"/>
      </p:ext>
    </p:extLst>
  </p:cSld>
  <p:clrMapOvr>
    <a:masterClrMapping/>
  </p:clrMapOvr>
  <p:transition>
    <p:fade/>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024363595"/>
      </p:ext>
    </p:extLst>
  </p:cSld>
  <p:clrMapOvr>
    <a:masterClrMapping/>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306075368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2" y="1447801"/>
            <a:ext cx="5396365"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497579098"/>
      </p:ext>
    </p:extLst>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21679044"/>
      </p:ext>
    </p:extLst>
  </p:cSld>
  <p:clrMapOvr>
    <a:masterClrMapping/>
  </p:clrMapOvr>
  <p:transition>
    <p:fade/>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096255174"/>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687657"/>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178225056"/>
      </p:ext>
    </p:extLst>
  </p:cSld>
  <p:clrMapOvr>
    <a:masterClrMapping/>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973512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476786082"/>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64335046"/>
      </p:ext>
    </p:extLst>
  </p:cSld>
  <p:clrMapOvr>
    <a:masterClrMapping/>
  </p:clrMapOvr>
  <p:transition>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316552324"/>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055536348"/>
      </p:ext>
    </p:extLst>
  </p:cSld>
  <p:clrMapOvr>
    <a:masterClrMapping/>
  </p:clrMapOvr>
  <p:transition>
    <p:fade/>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91677960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865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2"/>
            <a:ext cx="5487829"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2"/>
            <a:ext cx="5487829"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1309638587"/>
      </p:ext>
    </p:extLst>
  </p:cSld>
  <p:clrMapOvr>
    <a:masterClrMapping/>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139472133"/>
      </p:ext>
    </p:extLst>
  </p:cSld>
  <p:clrMapOvr>
    <a:masterClrMapping/>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386413530"/>
      </p:ext>
    </p:extLst>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637780207"/>
      </p:ext>
    </p:extLst>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443962972"/>
      </p:ext>
    </p:extLst>
  </p:cSld>
  <p:clrMapOvr>
    <a:masterClrMapping/>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855922466"/>
      </p:ext>
    </p:extLst>
  </p:cSld>
  <p:clrMapOvr>
    <a:masterClrMapping/>
  </p:clrMapOvr>
  <p:transition>
    <p:fade/>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2218229117"/>
      </p:ext>
    </p:extLst>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851849448"/>
      </p:ext>
    </p:extLst>
  </p:cSld>
  <p:clrMapOvr>
    <a:masterClrMapping/>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103359914"/>
      </p:ext>
    </p:extLst>
  </p:cSld>
  <p:clrMapOvr>
    <a:masterClrMapping/>
  </p:clrMapOvr>
  <p:transition>
    <p:fade/>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1516929723"/>
      </p:ext>
    </p:extLst>
  </p:cSld>
  <p:clrMapOvr>
    <a:masterClrMapping/>
  </p:clrMapOvr>
  <p:transition>
    <p:fade/>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2140018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934591104"/>
      </p:ext>
    </p:extLst>
  </p:cSld>
  <p:clrMapOvr>
    <a:masterClrMapping/>
  </p:clrMapOvr>
  <p:transition>
    <p:fade/>
  </p:transition>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921662577"/>
      </p:ext>
    </p:extLst>
  </p:cSld>
  <p:clrMapOvr>
    <a:masterClrMapping/>
  </p:clrMapOvr>
  <p:transition>
    <p:fade/>
  </p:transition>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476367"/>
      </p:ext>
    </p:extLst>
  </p:cSld>
  <p:clrMapOvr>
    <a:masterClrMapping/>
  </p:clrMapOvr>
  <p:transition>
    <p:fade/>
  </p:transition>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605356669"/>
      </p:ext>
    </p:extLst>
  </p:cSld>
  <p:clrMapOvr>
    <a:masterClrMapping/>
  </p:clrMapOvr>
  <p:transition>
    <p:fade/>
  </p:transition>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06727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502010081"/>
      </p:ext>
    </p:extLst>
  </p:cSld>
  <p:clrMapOvr>
    <a:masterClrMapping/>
  </p:clrMapOvr>
  <p:transition>
    <p:fade/>
  </p:transition>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658096032"/>
      </p:ext>
    </p:extLst>
  </p:cSld>
  <p:clrMapOvr>
    <a:masterClrMapping/>
  </p:clrMapOvr>
  <p:transition>
    <p:fade/>
  </p:transition>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857395383"/>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700266655"/>
      </p:ext>
    </p:extLst>
  </p:cSld>
  <p:clrMapOvr>
    <a:masterClrMapping/>
  </p:clrMapOvr>
  <p:transition>
    <p:fade/>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73126631"/>
      </p:ext>
    </p:extLst>
  </p:cSld>
  <p:clrMapOvr>
    <a:masterClrMapping/>
  </p:clrMapOvr>
  <p:transition>
    <p:fade/>
  </p:transition>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26500686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558050985"/>
      </p:ext>
    </p:extLst>
  </p:cSld>
  <p:clrMapOvr>
    <a:masterClrMapping/>
  </p:clrMapOvr>
  <p:transition>
    <p:fade/>
  </p:transition>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12482207"/>
      </p:ext>
    </p:extLst>
  </p:cSld>
  <p:clrMapOvr>
    <a:masterClrMapping/>
  </p:clrMapOvr>
  <p:transition>
    <p:fade/>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445403063"/>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602808456"/>
      </p:ext>
    </p:extLst>
  </p:cSld>
  <p:clrMapOvr>
    <a:masterClrMapping/>
  </p:clrMapOvr>
  <p:transition>
    <p:fade/>
  </p:transition>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4191947511"/>
      </p:ext>
    </p:extLst>
  </p:cSld>
  <p:clrMapOvr>
    <a:masterClrMapping/>
  </p:clrMapOvr>
  <p:transition>
    <p:fade/>
  </p:transition>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744392183"/>
      </p:ext>
    </p:extLst>
  </p:cSld>
  <p:clrMapOvr>
    <a:masterClrMapping/>
  </p:clrMapOvr>
  <p:transition>
    <p:fade/>
  </p:transition>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213598519"/>
      </p:ext>
    </p:extLst>
  </p:cSld>
  <p:clrMapOvr>
    <a:masterClrMapping/>
  </p:clrMapOvr>
  <p:transition>
    <p:fade/>
  </p:transition>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284396700"/>
      </p:ext>
    </p:extLst>
  </p:cSld>
  <p:clrMapOvr>
    <a:masterClrMapping/>
  </p:clrMapOvr>
  <p:transition>
    <p:fade/>
  </p:transition>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3979405069"/>
      </p:ext>
    </p:extLst>
  </p:cSld>
  <p:clrMapOvr>
    <a:masterClrMapping/>
  </p:clrMapOvr>
  <p:transition>
    <p:fade/>
  </p:transition>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38665237"/>
      </p:ext>
    </p:extLst>
  </p:cSld>
  <p:clrMapOvr>
    <a:masterClrMapping/>
  </p:clrMapOvr>
  <p:transition>
    <p:fade/>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06563236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057484930"/>
      </p:ext>
    </p:extLst>
  </p:cSld>
  <p:clrMapOvr>
    <a:masterClrMapping/>
  </p:clrMapOvr>
  <p:transition>
    <p:fade/>
  </p:transition>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174931"/>
      </p:ext>
    </p:extLst>
  </p:cSld>
  <p:clrMapOvr>
    <a:masterClrMapping/>
  </p:clrMapOvr>
  <p:transition>
    <p:fade/>
  </p:transition>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55999198"/>
      </p:ext>
    </p:extLst>
  </p:cSld>
  <p:clrMapOvr>
    <a:masterClrMapping/>
  </p:clrMapOvr>
  <p:transition>
    <p:fade/>
  </p:transition>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1891740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0879959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83264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12192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716025"/>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928091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58227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7"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9" y="1447799"/>
            <a:ext cx="11151917"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4805916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503346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5337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7545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1038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150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6602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803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3893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724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569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3185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016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0530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9871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344" y="3452039"/>
            <a:ext cx="6486922"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346" y="5482008"/>
            <a:ext cx="6484786"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8957122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7" y="1883486"/>
            <a:ext cx="6859786"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5434714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3"/>
            <a:ext cx="10240454"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4285870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24896867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29461722"/>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53782217"/>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8446075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2" y="1447801"/>
            <a:ext cx="5396365"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33897485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2"/>
            <a:ext cx="5487829"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2"/>
            <a:ext cx="5487829"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114248128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160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19909078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3432527689"/>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132067457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2846048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993094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12192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716025"/>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152545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9880177"/>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7"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9" y="1447799"/>
            <a:ext cx="11151917"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2083876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0677465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63562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7925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746813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310554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00888190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14102464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95162423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3301" y="5541265"/>
            <a:ext cx="4207336"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3301" y="4160520"/>
            <a:ext cx="887199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3301" y="1444752"/>
            <a:ext cx="887199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5327002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3301" y="5541265"/>
            <a:ext cx="4207336"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3301" y="4160520"/>
            <a:ext cx="887199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3301" y="1444752"/>
            <a:ext cx="887199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768479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3301" y="5541265"/>
            <a:ext cx="4207336"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3301" y="4160520"/>
            <a:ext cx="887199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3301" y="1444752"/>
            <a:ext cx="887199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498131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33322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783157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610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2607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586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7734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00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677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611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48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364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2282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508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053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1410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405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344" y="3452039"/>
            <a:ext cx="6486922"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346" y="5482008"/>
            <a:ext cx="6484786"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514132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7" y="1883486"/>
            <a:ext cx="6859786"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980947097"/>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3"/>
            <a:ext cx="10240454"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2"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44688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3739827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20191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302928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2061631"/>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2" y="1447801"/>
            <a:ext cx="5396365"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4447850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729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2"/>
            <a:ext cx="5487829"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2"/>
            <a:ext cx="5487829"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4215714524"/>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49454875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50326456"/>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2" y="1447801"/>
            <a:ext cx="5396365"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3144958215"/>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50009142"/>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26884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12192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4" y="1716025"/>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256115"/>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405138"/>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7"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9" y="1447799"/>
            <a:ext cx="11151917"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47398034"/>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00115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02.xml"/><Relationship Id="rId13" Type="http://schemas.openxmlformats.org/officeDocument/2006/relationships/slideLayout" Target="../slideLayouts/slideLayout207.xml"/><Relationship Id="rId18" Type="http://schemas.openxmlformats.org/officeDocument/2006/relationships/slideLayout" Target="../slideLayouts/slideLayout212.xml"/><Relationship Id="rId3" Type="http://schemas.openxmlformats.org/officeDocument/2006/relationships/slideLayout" Target="../slideLayouts/slideLayout197.xml"/><Relationship Id="rId7" Type="http://schemas.openxmlformats.org/officeDocument/2006/relationships/slideLayout" Target="../slideLayouts/slideLayout201.xml"/><Relationship Id="rId12" Type="http://schemas.openxmlformats.org/officeDocument/2006/relationships/slideLayout" Target="../slideLayouts/slideLayout206.xml"/><Relationship Id="rId17" Type="http://schemas.openxmlformats.org/officeDocument/2006/relationships/slideLayout" Target="../slideLayouts/slideLayout211.xml"/><Relationship Id="rId2" Type="http://schemas.openxmlformats.org/officeDocument/2006/relationships/slideLayout" Target="../slideLayouts/slideLayout196.xml"/><Relationship Id="rId16" Type="http://schemas.openxmlformats.org/officeDocument/2006/relationships/slideLayout" Target="../slideLayouts/slideLayout210.xml"/><Relationship Id="rId20" Type="http://schemas.openxmlformats.org/officeDocument/2006/relationships/theme" Target="../theme/theme10.xml"/><Relationship Id="rId1" Type="http://schemas.openxmlformats.org/officeDocument/2006/relationships/slideLayout" Target="../slideLayouts/slideLayout195.xml"/><Relationship Id="rId6" Type="http://schemas.openxmlformats.org/officeDocument/2006/relationships/slideLayout" Target="../slideLayouts/slideLayout200.xml"/><Relationship Id="rId11" Type="http://schemas.openxmlformats.org/officeDocument/2006/relationships/slideLayout" Target="../slideLayouts/slideLayout205.xml"/><Relationship Id="rId5" Type="http://schemas.openxmlformats.org/officeDocument/2006/relationships/slideLayout" Target="../slideLayouts/slideLayout199.xml"/><Relationship Id="rId15" Type="http://schemas.openxmlformats.org/officeDocument/2006/relationships/slideLayout" Target="../slideLayouts/slideLayout209.xml"/><Relationship Id="rId10" Type="http://schemas.openxmlformats.org/officeDocument/2006/relationships/slideLayout" Target="../slideLayouts/slideLayout204.xml"/><Relationship Id="rId19" Type="http://schemas.openxmlformats.org/officeDocument/2006/relationships/slideLayout" Target="../slideLayouts/slideLayout213.xml"/><Relationship Id="rId4" Type="http://schemas.openxmlformats.org/officeDocument/2006/relationships/slideLayout" Target="../slideLayouts/slideLayout198.xml"/><Relationship Id="rId9" Type="http://schemas.openxmlformats.org/officeDocument/2006/relationships/slideLayout" Target="../slideLayouts/slideLayout203.xml"/><Relationship Id="rId14" Type="http://schemas.openxmlformats.org/officeDocument/2006/relationships/slideLayout" Target="../slideLayouts/slideLayout2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21.xml"/><Relationship Id="rId13" Type="http://schemas.openxmlformats.org/officeDocument/2006/relationships/slideLayout" Target="../slideLayouts/slideLayout226.xml"/><Relationship Id="rId18" Type="http://schemas.openxmlformats.org/officeDocument/2006/relationships/slideLayout" Target="../slideLayouts/slideLayout231.xml"/><Relationship Id="rId3" Type="http://schemas.openxmlformats.org/officeDocument/2006/relationships/slideLayout" Target="../slideLayouts/slideLayout216.xml"/><Relationship Id="rId7" Type="http://schemas.openxmlformats.org/officeDocument/2006/relationships/slideLayout" Target="../slideLayouts/slideLayout220.xml"/><Relationship Id="rId12" Type="http://schemas.openxmlformats.org/officeDocument/2006/relationships/slideLayout" Target="../slideLayouts/slideLayout225.xml"/><Relationship Id="rId17" Type="http://schemas.openxmlformats.org/officeDocument/2006/relationships/slideLayout" Target="../slideLayouts/slideLayout230.xml"/><Relationship Id="rId2" Type="http://schemas.openxmlformats.org/officeDocument/2006/relationships/slideLayout" Target="../slideLayouts/slideLayout215.xml"/><Relationship Id="rId16" Type="http://schemas.openxmlformats.org/officeDocument/2006/relationships/slideLayout" Target="../slideLayouts/slideLayout229.xml"/><Relationship Id="rId20" Type="http://schemas.openxmlformats.org/officeDocument/2006/relationships/theme" Target="../theme/theme11.xml"/><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slideLayout" Target="../slideLayouts/slideLayout224.xml"/><Relationship Id="rId5" Type="http://schemas.openxmlformats.org/officeDocument/2006/relationships/slideLayout" Target="../slideLayouts/slideLayout218.xml"/><Relationship Id="rId15" Type="http://schemas.openxmlformats.org/officeDocument/2006/relationships/slideLayout" Target="../slideLayouts/slideLayout228.xml"/><Relationship Id="rId10" Type="http://schemas.openxmlformats.org/officeDocument/2006/relationships/slideLayout" Target="../slideLayouts/slideLayout223.xml"/><Relationship Id="rId19" Type="http://schemas.openxmlformats.org/officeDocument/2006/relationships/slideLayout" Target="../slideLayouts/slideLayout232.xml"/><Relationship Id="rId4" Type="http://schemas.openxmlformats.org/officeDocument/2006/relationships/slideLayout" Target="../slideLayouts/slideLayout217.xml"/><Relationship Id="rId9" Type="http://schemas.openxmlformats.org/officeDocument/2006/relationships/slideLayout" Target="../slideLayouts/slideLayout222.xml"/><Relationship Id="rId14" Type="http://schemas.openxmlformats.org/officeDocument/2006/relationships/slideLayout" Target="../slideLayouts/slideLayout2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3.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slideLayout" Target="../slideLayouts/slideLayout11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20" Type="http://schemas.openxmlformats.org/officeDocument/2006/relationships/theme" Target="../theme/theme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slideLayout" Target="../slideLayouts/slideLayout118.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18" Type="http://schemas.openxmlformats.org/officeDocument/2006/relationships/slideLayout" Target="../slideLayouts/slideLayout136.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17" Type="http://schemas.openxmlformats.org/officeDocument/2006/relationships/slideLayout" Target="../slideLayouts/slideLayout135.xml"/><Relationship Id="rId2" Type="http://schemas.openxmlformats.org/officeDocument/2006/relationships/slideLayout" Target="../slideLayouts/slideLayout120.xml"/><Relationship Id="rId16" Type="http://schemas.openxmlformats.org/officeDocument/2006/relationships/slideLayout" Target="../slideLayouts/slideLayout134.xml"/><Relationship Id="rId20" Type="http://schemas.openxmlformats.org/officeDocument/2006/relationships/theme" Target="../theme/theme6.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10" Type="http://schemas.openxmlformats.org/officeDocument/2006/relationships/slideLayout" Target="../slideLayouts/slideLayout128.xml"/><Relationship Id="rId19" Type="http://schemas.openxmlformats.org/officeDocument/2006/relationships/slideLayout" Target="../slideLayouts/slideLayout137.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5.xml"/><Relationship Id="rId13" Type="http://schemas.openxmlformats.org/officeDocument/2006/relationships/slideLayout" Target="../slideLayouts/slideLayout150.xml"/><Relationship Id="rId18" Type="http://schemas.openxmlformats.org/officeDocument/2006/relationships/slideLayout" Target="../slideLayouts/slideLayout155.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slideLayout" Target="../slideLayouts/slideLayout149.xml"/><Relationship Id="rId17" Type="http://schemas.openxmlformats.org/officeDocument/2006/relationships/slideLayout" Target="../slideLayouts/slideLayout154.xml"/><Relationship Id="rId2" Type="http://schemas.openxmlformats.org/officeDocument/2006/relationships/slideLayout" Target="../slideLayouts/slideLayout139.xml"/><Relationship Id="rId16" Type="http://schemas.openxmlformats.org/officeDocument/2006/relationships/slideLayout" Target="../slideLayouts/slideLayout153.xml"/><Relationship Id="rId20" Type="http://schemas.openxmlformats.org/officeDocument/2006/relationships/theme" Target="../theme/theme7.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5" Type="http://schemas.openxmlformats.org/officeDocument/2006/relationships/slideLayout" Target="../slideLayouts/slideLayout152.xml"/><Relationship Id="rId10" Type="http://schemas.openxmlformats.org/officeDocument/2006/relationships/slideLayout" Target="../slideLayouts/slideLayout147.xml"/><Relationship Id="rId19" Type="http://schemas.openxmlformats.org/officeDocument/2006/relationships/slideLayout" Target="../slideLayouts/slideLayout156.xml"/><Relationship Id="rId4" Type="http://schemas.openxmlformats.org/officeDocument/2006/relationships/slideLayout" Target="../slideLayouts/slideLayout141.xml"/><Relationship Id="rId9" Type="http://schemas.openxmlformats.org/officeDocument/2006/relationships/slideLayout" Target="../slideLayouts/slideLayout146.xml"/><Relationship Id="rId14" Type="http://schemas.openxmlformats.org/officeDocument/2006/relationships/slideLayout" Target="../slideLayouts/slideLayout15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slideLayout" Target="../slideLayouts/slideLayout169.xml"/><Relationship Id="rId18" Type="http://schemas.openxmlformats.org/officeDocument/2006/relationships/slideLayout" Target="../slideLayouts/slideLayout17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17" Type="http://schemas.openxmlformats.org/officeDocument/2006/relationships/slideLayout" Target="../slideLayouts/slideLayout173.xml"/><Relationship Id="rId2" Type="http://schemas.openxmlformats.org/officeDocument/2006/relationships/slideLayout" Target="../slideLayouts/slideLayout158.xml"/><Relationship Id="rId16" Type="http://schemas.openxmlformats.org/officeDocument/2006/relationships/slideLayout" Target="../slideLayouts/slideLayout172.xml"/><Relationship Id="rId20" Type="http://schemas.openxmlformats.org/officeDocument/2006/relationships/theme" Target="../theme/theme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5" Type="http://schemas.openxmlformats.org/officeDocument/2006/relationships/slideLayout" Target="../slideLayouts/slideLayout171.xml"/><Relationship Id="rId10" Type="http://schemas.openxmlformats.org/officeDocument/2006/relationships/slideLayout" Target="../slideLayouts/slideLayout166.xml"/><Relationship Id="rId19" Type="http://schemas.openxmlformats.org/officeDocument/2006/relationships/slideLayout" Target="../slideLayouts/slideLayout175.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slideLayout" Target="../slideLayouts/slideLayout17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83.xml"/><Relationship Id="rId13" Type="http://schemas.openxmlformats.org/officeDocument/2006/relationships/slideLayout" Target="../slideLayouts/slideLayout188.xml"/><Relationship Id="rId18" Type="http://schemas.openxmlformats.org/officeDocument/2006/relationships/slideLayout" Target="../slideLayouts/slideLayout193.xml"/><Relationship Id="rId3" Type="http://schemas.openxmlformats.org/officeDocument/2006/relationships/slideLayout" Target="../slideLayouts/slideLayout178.xml"/><Relationship Id="rId7" Type="http://schemas.openxmlformats.org/officeDocument/2006/relationships/slideLayout" Target="../slideLayouts/slideLayout182.xml"/><Relationship Id="rId12" Type="http://schemas.openxmlformats.org/officeDocument/2006/relationships/slideLayout" Target="../slideLayouts/slideLayout187.xml"/><Relationship Id="rId17" Type="http://schemas.openxmlformats.org/officeDocument/2006/relationships/slideLayout" Target="../slideLayouts/slideLayout192.xml"/><Relationship Id="rId2" Type="http://schemas.openxmlformats.org/officeDocument/2006/relationships/slideLayout" Target="../slideLayouts/slideLayout177.xml"/><Relationship Id="rId16" Type="http://schemas.openxmlformats.org/officeDocument/2006/relationships/slideLayout" Target="../slideLayouts/slideLayout191.xml"/><Relationship Id="rId20" Type="http://schemas.openxmlformats.org/officeDocument/2006/relationships/theme" Target="../theme/theme9.xml"/><Relationship Id="rId1" Type="http://schemas.openxmlformats.org/officeDocument/2006/relationships/slideLayout" Target="../slideLayouts/slideLayout176.xml"/><Relationship Id="rId6" Type="http://schemas.openxmlformats.org/officeDocument/2006/relationships/slideLayout" Target="../slideLayouts/slideLayout181.xml"/><Relationship Id="rId11" Type="http://schemas.openxmlformats.org/officeDocument/2006/relationships/slideLayout" Target="../slideLayouts/slideLayout186.xml"/><Relationship Id="rId5" Type="http://schemas.openxmlformats.org/officeDocument/2006/relationships/slideLayout" Target="../slideLayouts/slideLayout180.xml"/><Relationship Id="rId15" Type="http://schemas.openxmlformats.org/officeDocument/2006/relationships/slideLayout" Target="../slideLayouts/slideLayout190.xml"/><Relationship Id="rId10" Type="http://schemas.openxmlformats.org/officeDocument/2006/relationships/slideLayout" Target="../slideLayouts/slideLayout185.xml"/><Relationship Id="rId19" Type="http://schemas.openxmlformats.org/officeDocument/2006/relationships/slideLayout" Target="../slideLayouts/slideLayout194.xml"/><Relationship Id="rId4" Type="http://schemas.openxmlformats.org/officeDocument/2006/relationships/slideLayout" Target="../slideLayouts/slideLayout179.xml"/><Relationship Id="rId9" Type="http://schemas.openxmlformats.org/officeDocument/2006/relationships/slideLayout" Target="../slideLayouts/slideLayout184.xml"/><Relationship Id="rId14" Type="http://schemas.openxmlformats.org/officeDocument/2006/relationships/slideLayout" Target="../slideLayouts/slideLayout1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7" y="1447802"/>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8685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0706408"/>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1524501"/>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1" r:id="rId18"/>
    <p:sldLayoutId id="214748390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7" y="1447802"/>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26261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20060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1"/>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7" y="1447802"/>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505061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 id="2147483754" r:id="rId21"/>
    <p:sldLayoutId id="2147483755" r:id="rId22"/>
    <p:sldLayoutId id="2147483756" r:id="rId23"/>
    <p:sldLayoutId id="2147483757" r:id="rId24"/>
    <p:sldLayoutId id="2147483758" r:id="rId25"/>
    <p:sldLayoutId id="2147483759" r:id="rId26"/>
    <p:sldLayoutId id="2147483760" r:id="rId27"/>
    <p:sldLayoutId id="2147483761" r:id="rId28"/>
    <p:sldLayoutId id="2147483762" r:id="rId2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239316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149363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235348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 id="214748382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102403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 id="2147483841" r:id="rId18"/>
    <p:sldLayoutId id="214748384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8506389"/>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9.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0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4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1.xml"/></Relationships>
</file>

<file path=ppt/slides/_rels/slide19.xml.rels><?xml version="1.0" encoding="UTF-8" standalone="yes"?>
<Relationships xmlns="http://schemas.openxmlformats.org/package/2006/relationships"><Relationship Id="rId3" Type="http://schemas.openxmlformats.org/officeDocument/2006/relationships/hyperlink" Target="http://spark.incubator.apache.org/" TargetMode="External"/><Relationship Id="rId7" Type="http://schemas.openxmlformats.org/officeDocument/2006/relationships/hyperlink" Target="http://hadoop.apache.org/" TargetMode="External"/><Relationship Id="rId2" Type="http://schemas.openxmlformats.org/officeDocument/2006/relationships/notesSlide" Target="../notesSlides/notesSlide19.xml"/><Relationship Id="rId1" Type="http://schemas.openxmlformats.org/officeDocument/2006/relationships/slideLayout" Target="../slideLayouts/slideLayout101.xml"/><Relationship Id="rId6" Type="http://schemas.openxmlformats.org/officeDocument/2006/relationships/hyperlink" Target="http://hadoop.apache.org/docs/current/hadoop-yarn/hadoop-yarn-site/YARN.html" TargetMode="External"/><Relationship Id="rId5" Type="http://schemas.openxmlformats.org/officeDocument/2006/relationships/hyperlink" Target="http://mesos.apache.org/" TargetMode="External"/><Relationship Id="rId4" Type="http://schemas.openxmlformats.org/officeDocument/2006/relationships/hyperlink" Target="https://github.com/amplab/shark/wik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39.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1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248" y="2234114"/>
            <a:ext cx="10636431" cy="1359196"/>
          </a:xfrm>
        </p:spPr>
        <p:txBody>
          <a:bodyPr/>
          <a:lstStyle/>
          <a:p>
            <a:r>
              <a:rPr lang="en-US" dirty="0" smtClean="0"/>
              <a:t>Running Spark on Windows Azure</a:t>
            </a:r>
            <a:endParaRPr lang="en-US" dirty="0"/>
          </a:p>
        </p:txBody>
      </p:sp>
      <p:sp>
        <p:nvSpPr>
          <p:cNvPr id="6" name="Text Placeholder 5"/>
          <p:cNvSpPr>
            <a:spLocks noGrp="1"/>
          </p:cNvSpPr>
          <p:nvPr>
            <p:ph type="body" sz="quarter" idx="11"/>
          </p:nvPr>
        </p:nvSpPr>
        <p:spPr>
          <a:xfrm>
            <a:off x="520702" y="4612342"/>
            <a:ext cx="5454333" cy="1144929"/>
          </a:xfrm>
        </p:spPr>
        <p:txBody>
          <a:bodyPr/>
          <a:lstStyle/>
          <a:p>
            <a:r>
              <a:rPr lang="en-US" dirty="0" smtClean="0"/>
              <a:t>Richard Conway</a:t>
            </a:r>
            <a:endParaRPr lang="en-US" dirty="0"/>
          </a:p>
          <a:p>
            <a:r>
              <a:rPr lang="en-US" dirty="0" smtClean="0"/>
              <a:t>Windows Azure MVP</a:t>
            </a:r>
            <a:endParaRPr lang="en-US" dirty="0"/>
          </a:p>
          <a:p>
            <a:r>
              <a:rPr lang="en-US" dirty="0" err="1" smtClean="0"/>
              <a:t>Elastacloud</a:t>
            </a:r>
            <a:r>
              <a:rPr lang="en-US" dirty="0" smtClean="0"/>
              <a:t> Limited</a:t>
            </a:r>
            <a:endParaRPr lang="en-US" dirty="0"/>
          </a:p>
        </p:txBody>
      </p:sp>
    </p:spTree>
    <p:extLst>
      <p:ext uri="{BB962C8B-B14F-4D97-AF65-F5344CB8AC3E}">
        <p14:creationId xmlns:p14="http://schemas.microsoft.com/office/powerpoint/2010/main" val="350533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Shell</a:t>
            </a:r>
            <a:endParaRPr lang="en-US" dirty="0"/>
          </a:p>
        </p:txBody>
      </p:sp>
      <p:sp>
        <p:nvSpPr>
          <p:cNvPr id="3" name="Content Placeholder 2"/>
          <p:cNvSpPr>
            <a:spLocks noGrp="1"/>
          </p:cNvSpPr>
          <p:nvPr>
            <p:ph type="body" sz="quarter" idx="10"/>
          </p:nvPr>
        </p:nvSpPr>
        <p:spPr>
          <a:xfrm>
            <a:off x="520701" y="1447800"/>
            <a:ext cx="11149013" cy="4824398"/>
          </a:xfrm>
        </p:spPr>
        <p:txBody>
          <a:bodyPr/>
          <a:lstStyle/>
          <a:p>
            <a:r>
              <a:rPr lang="en-US" dirty="0" smtClean="0">
                <a:solidFill>
                  <a:schemeClr val="accent2">
                    <a:alpha val="99000"/>
                  </a:schemeClr>
                </a:solidFill>
              </a:rPr>
              <a:t>Using the Spark Shell</a:t>
            </a:r>
          </a:p>
          <a:p>
            <a:pPr lvl="1"/>
            <a:r>
              <a:rPr lang="en-US" dirty="0" smtClean="0"/>
              <a:t>Start a spark shell in </a:t>
            </a:r>
            <a:r>
              <a:rPr lang="en-US" dirty="0" err="1" smtClean="0"/>
              <a:t>Scala</a:t>
            </a:r>
            <a:r>
              <a:rPr lang="en-US" dirty="0" smtClean="0"/>
              <a:t> using ./spark-shell</a:t>
            </a:r>
          </a:p>
          <a:p>
            <a:pPr lvl="1"/>
            <a:r>
              <a:rPr lang="en-US" dirty="0" smtClean="0"/>
              <a:t>Start a spark shell in Python using ./</a:t>
            </a:r>
            <a:r>
              <a:rPr lang="en-US" dirty="0" err="1" smtClean="0"/>
              <a:t>pyspark</a:t>
            </a:r>
            <a:endParaRPr lang="en-US" dirty="0" smtClean="0"/>
          </a:p>
          <a:p>
            <a:pPr lvl="1"/>
            <a:r>
              <a:rPr lang="en-US" dirty="0" smtClean="0"/>
              <a:t>Can start a master locally or stand-alone MASTER=local[2] ./spark-shell</a:t>
            </a:r>
          </a:p>
          <a:p>
            <a:pPr lvl="1"/>
            <a:r>
              <a:rPr lang="en-US" u="sng" dirty="0" smtClean="0"/>
              <a:t>Or</a:t>
            </a:r>
            <a:r>
              <a:rPr lang="en-US" dirty="0" smtClean="0"/>
              <a:t> using a remote master MASTER=spark://azurecoder.cloudapp.net:5223 ./spark-shell</a:t>
            </a:r>
          </a:p>
          <a:p>
            <a:pPr lvl="1"/>
            <a:r>
              <a:rPr lang="en-US" dirty="0" smtClean="0"/>
              <a:t>Access Spark functionality through </a:t>
            </a:r>
            <a:r>
              <a:rPr lang="en-US" dirty="0" err="1" smtClean="0"/>
              <a:t>SparkContext</a:t>
            </a:r>
            <a:r>
              <a:rPr lang="en-US" dirty="0" smtClean="0"/>
              <a:t> variable </a:t>
            </a:r>
            <a:r>
              <a:rPr lang="en-US" b="1" dirty="0" err="1" smtClean="0"/>
              <a:t>sc</a:t>
            </a:r>
            <a:endParaRPr lang="en-US" b="1" dirty="0" smtClean="0"/>
          </a:p>
          <a:p>
            <a:pPr lvl="1"/>
            <a:r>
              <a:rPr lang="en-US" b="1" dirty="0"/>
              <a:t>	</a:t>
            </a:r>
            <a:r>
              <a:rPr lang="en-US" b="1" dirty="0" smtClean="0"/>
              <a:t>&gt; </a:t>
            </a:r>
            <a:r>
              <a:rPr lang="en-US" b="1" dirty="0" err="1" smtClean="0"/>
              <a:t>sc.textFile</a:t>
            </a:r>
            <a:r>
              <a:rPr lang="en-US" b="1" dirty="0" smtClean="0"/>
              <a:t>(“</a:t>
            </a:r>
            <a:r>
              <a:rPr lang="en-US" b="1" dirty="0" err="1" smtClean="0"/>
              <a:t>hdfs</a:t>
            </a:r>
            <a:r>
              <a:rPr lang="en-US" b="1" dirty="0" smtClean="0"/>
              <a:t>://hadoopnamenode:9000/input”) </a:t>
            </a:r>
            <a:r>
              <a:rPr lang="en-US" dirty="0" smtClean="0"/>
              <a:t>– from HDFS</a:t>
            </a:r>
          </a:p>
          <a:p>
            <a:pPr lvl="1"/>
            <a:r>
              <a:rPr lang="en-US" b="1" dirty="0"/>
              <a:t>	</a:t>
            </a:r>
            <a:r>
              <a:rPr lang="en-US" b="1" dirty="0" smtClean="0"/>
              <a:t>&gt; </a:t>
            </a:r>
            <a:r>
              <a:rPr lang="en-US" b="1" dirty="0" err="1" smtClean="0"/>
              <a:t>sc.textFile</a:t>
            </a:r>
            <a:r>
              <a:rPr lang="en-US" b="1" dirty="0" smtClean="0"/>
              <a:t>(“input”) </a:t>
            </a:r>
            <a:r>
              <a:rPr lang="en-US" dirty="0" smtClean="0"/>
              <a:t>– from local </a:t>
            </a:r>
            <a:r>
              <a:rPr lang="en-US" dirty="0" err="1" smtClean="0"/>
              <a:t>filesystem</a:t>
            </a:r>
            <a:endParaRPr lang="en-US" dirty="0" smtClean="0"/>
          </a:p>
          <a:p>
            <a:pPr lvl="1"/>
            <a:r>
              <a:rPr lang="en-US" b="1" dirty="0"/>
              <a:t>	</a:t>
            </a:r>
            <a:r>
              <a:rPr lang="en-US" b="1" dirty="0" smtClean="0"/>
              <a:t>&gt; </a:t>
            </a:r>
            <a:r>
              <a:rPr lang="en-US" b="1" dirty="0" err="1" smtClean="0"/>
              <a:t>sc.parallelize</a:t>
            </a:r>
            <a:r>
              <a:rPr lang="en-US" b="1" dirty="0" smtClean="0"/>
              <a:t>(array) </a:t>
            </a:r>
            <a:r>
              <a:rPr lang="en-US" dirty="0" smtClean="0"/>
              <a:t>– create an RDD</a:t>
            </a:r>
          </a:p>
          <a:p>
            <a:pPr lvl="1"/>
            <a:r>
              <a:rPr lang="en-US" dirty="0" smtClean="0"/>
              <a:t>Exit the shell exit; or exit()</a:t>
            </a:r>
          </a:p>
          <a:p>
            <a:pPr lvl="1"/>
            <a:endParaRPr lang="en-US" dirty="0" smtClean="0"/>
          </a:p>
          <a:p>
            <a:pPr lvl="1"/>
            <a:endParaRPr lang="en-US" b="1" dirty="0" smtClean="0"/>
          </a:p>
          <a:p>
            <a:pPr lvl="1"/>
            <a:endParaRPr lang="en-US" u="sng" dirty="0" smtClean="0"/>
          </a:p>
          <a:p>
            <a:pPr lvl="1"/>
            <a:endParaRPr lang="en-US" dirty="0" smtClean="0"/>
          </a:p>
          <a:p>
            <a:pPr lvl="1"/>
            <a:endParaRPr lang="en-US" dirty="0" smtClean="0"/>
          </a:p>
          <a:p>
            <a:pPr lvl="1"/>
            <a:endParaRPr lang="en-US" dirty="0" smtClean="0"/>
          </a:p>
        </p:txBody>
      </p:sp>
      <p:grpSp>
        <p:nvGrpSpPr>
          <p:cNvPr id="23" name="Group 22"/>
          <p:cNvGrpSpPr/>
          <p:nvPr/>
        </p:nvGrpSpPr>
        <p:grpSpPr>
          <a:xfrm>
            <a:off x="9589788" y="4585448"/>
            <a:ext cx="1428726" cy="1593178"/>
            <a:chOff x="4787900" y="1978025"/>
            <a:chExt cx="2606676" cy="2906713"/>
          </a:xfrm>
        </p:grpSpPr>
        <p:sp>
          <p:nvSpPr>
            <p:cNvPr id="19" name="Freeform 14"/>
            <p:cNvSpPr>
              <a:spLocks noEditPoints="1"/>
            </p:cNvSpPr>
            <p:nvPr/>
          </p:nvSpPr>
          <p:spPr bwMode="auto">
            <a:xfrm>
              <a:off x="4787900" y="2905125"/>
              <a:ext cx="1979613" cy="1979613"/>
            </a:xfrm>
            <a:custGeom>
              <a:avLst/>
              <a:gdLst>
                <a:gd name="T0" fmla="*/ 1247 w 1247"/>
                <a:gd name="T1" fmla="*/ 1003 h 1247"/>
                <a:gd name="T2" fmla="*/ 657 w 1247"/>
                <a:gd name="T3" fmla="*/ 1247 h 1247"/>
                <a:gd name="T4" fmla="*/ 657 w 1247"/>
                <a:gd name="T5" fmla="*/ 517 h 1247"/>
                <a:gd name="T6" fmla="*/ 1247 w 1247"/>
                <a:gd name="T7" fmla="*/ 271 h 1247"/>
                <a:gd name="T8" fmla="*/ 1247 w 1247"/>
                <a:gd name="T9" fmla="*/ 1003 h 1247"/>
                <a:gd name="T10" fmla="*/ 1247 w 1247"/>
                <a:gd name="T11" fmla="*/ 1003 h 1247"/>
                <a:gd name="T12" fmla="*/ 1247 w 1247"/>
                <a:gd name="T13" fmla="*/ 1003 h 1247"/>
                <a:gd name="T14" fmla="*/ 588 w 1247"/>
                <a:gd name="T15" fmla="*/ 517 h 1247"/>
                <a:gd name="T16" fmla="*/ 0 w 1247"/>
                <a:gd name="T17" fmla="*/ 271 h 1247"/>
                <a:gd name="T18" fmla="*/ 0 w 1247"/>
                <a:gd name="T19" fmla="*/ 1003 h 1247"/>
                <a:gd name="T20" fmla="*/ 588 w 1247"/>
                <a:gd name="T21" fmla="*/ 1247 h 1247"/>
                <a:gd name="T22" fmla="*/ 588 w 1247"/>
                <a:gd name="T23" fmla="*/ 517 h 1247"/>
                <a:gd name="T24" fmla="*/ 588 w 1247"/>
                <a:gd name="T25" fmla="*/ 517 h 1247"/>
                <a:gd name="T26" fmla="*/ 588 w 1247"/>
                <a:gd name="T27" fmla="*/ 517 h 1247"/>
                <a:gd name="T28" fmla="*/ 621 w 1247"/>
                <a:gd name="T29" fmla="*/ 0 h 1247"/>
                <a:gd name="T30" fmla="*/ 0 w 1247"/>
                <a:gd name="T31" fmla="*/ 222 h 1247"/>
                <a:gd name="T32" fmla="*/ 621 w 1247"/>
                <a:gd name="T33" fmla="*/ 472 h 1247"/>
                <a:gd name="T34" fmla="*/ 1247 w 1247"/>
                <a:gd name="T35" fmla="*/ 222 h 1247"/>
                <a:gd name="T36" fmla="*/ 621 w 1247"/>
                <a:gd name="T37" fmla="*/ 0 h 1247"/>
                <a:gd name="T38" fmla="*/ 621 w 1247"/>
                <a:gd name="T39" fmla="*/ 0 h 1247"/>
                <a:gd name="T40" fmla="*/ 621 w 1247"/>
                <a:gd name="T4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7" h="1247">
                  <a:moveTo>
                    <a:pt x="1247" y="1003"/>
                  </a:moveTo>
                  <a:lnTo>
                    <a:pt x="657" y="1247"/>
                  </a:lnTo>
                  <a:lnTo>
                    <a:pt x="657" y="517"/>
                  </a:lnTo>
                  <a:lnTo>
                    <a:pt x="1247" y="271"/>
                  </a:lnTo>
                  <a:lnTo>
                    <a:pt x="1247" y="1003"/>
                  </a:lnTo>
                  <a:lnTo>
                    <a:pt x="1247" y="1003"/>
                  </a:lnTo>
                  <a:lnTo>
                    <a:pt x="1247" y="1003"/>
                  </a:lnTo>
                  <a:close/>
                  <a:moveTo>
                    <a:pt x="588" y="517"/>
                  </a:moveTo>
                  <a:lnTo>
                    <a:pt x="0" y="271"/>
                  </a:lnTo>
                  <a:lnTo>
                    <a:pt x="0" y="1003"/>
                  </a:lnTo>
                  <a:lnTo>
                    <a:pt x="588" y="1247"/>
                  </a:lnTo>
                  <a:lnTo>
                    <a:pt x="588" y="517"/>
                  </a:lnTo>
                  <a:lnTo>
                    <a:pt x="588" y="517"/>
                  </a:lnTo>
                  <a:lnTo>
                    <a:pt x="588" y="517"/>
                  </a:lnTo>
                  <a:close/>
                  <a:moveTo>
                    <a:pt x="621" y="0"/>
                  </a:moveTo>
                  <a:lnTo>
                    <a:pt x="0" y="222"/>
                  </a:lnTo>
                  <a:lnTo>
                    <a:pt x="621" y="472"/>
                  </a:lnTo>
                  <a:lnTo>
                    <a:pt x="1247" y="222"/>
                  </a:lnTo>
                  <a:lnTo>
                    <a:pt x="621" y="0"/>
                  </a:lnTo>
                  <a:lnTo>
                    <a:pt x="621" y="0"/>
                  </a:lnTo>
                  <a:lnTo>
                    <a:pt x="621" y="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20" name="Freeform 15"/>
            <p:cNvSpPr>
              <a:spLocks/>
            </p:cNvSpPr>
            <p:nvPr/>
          </p:nvSpPr>
          <p:spPr bwMode="auto">
            <a:xfrm>
              <a:off x="5591175" y="1978025"/>
              <a:ext cx="1803400" cy="682625"/>
            </a:xfrm>
            <a:custGeom>
              <a:avLst/>
              <a:gdLst>
                <a:gd name="T0" fmla="*/ 1136 w 1136"/>
                <a:gd name="T1" fmla="*/ 204 h 430"/>
                <a:gd name="T2" fmla="*/ 566 w 1136"/>
                <a:gd name="T3" fmla="*/ 0 h 430"/>
                <a:gd name="T4" fmla="*/ 0 w 1136"/>
                <a:gd name="T5" fmla="*/ 204 h 430"/>
                <a:gd name="T6" fmla="*/ 566 w 1136"/>
                <a:gd name="T7" fmla="*/ 430 h 430"/>
                <a:gd name="T8" fmla="*/ 1136 w 1136"/>
                <a:gd name="T9" fmla="*/ 204 h 430"/>
              </a:gdLst>
              <a:ahLst/>
              <a:cxnLst>
                <a:cxn ang="0">
                  <a:pos x="T0" y="T1"/>
                </a:cxn>
                <a:cxn ang="0">
                  <a:pos x="T2" y="T3"/>
                </a:cxn>
                <a:cxn ang="0">
                  <a:pos x="T4" y="T5"/>
                </a:cxn>
                <a:cxn ang="0">
                  <a:pos x="T6" y="T7"/>
                </a:cxn>
                <a:cxn ang="0">
                  <a:pos x="T8" y="T9"/>
                </a:cxn>
              </a:cxnLst>
              <a:rect l="0" t="0" r="r" b="b"/>
              <a:pathLst>
                <a:path w="1136" h="430">
                  <a:moveTo>
                    <a:pt x="1136" y="204"/>
                  </a:moveTo>
                  <a:lnTo>
                    <a:pt x="566" y="0"/>
                  </a:lnTo>
                  <a:lnTo>
                    <a:pt x="0" y="204"/>
                  </a:lnTo>
                  <a:lnTo>
                    <a:pt x="566" y="430"/>
                  </a:lnTo>
                  <a:lnTo>
                    <a:pt x="1136" y="20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21" name="Freeform 16"/>
            <p:cNvSpPr>
              <a:spLocks/>
            </p:cNvSpPr>
            <p:nvPr/>
          </p:nvSpPr>
          <p:spPr bwMode="auto">
            <a:xfrm>
              <a:off x="6538913" y="2371725"/>
              <a:ext cx="855663" cy="1293813"/>
            </a:xfrm>
            <a:custGeom>
              <a:avLst/>
              <a:gdLst>
                <a:gd name="T0" fmla="*/ 0 w 539"/>
                <a:gd name="T1" fmla="*/ 459 h 815"/>
                <a:gd name="T2" fmla="*/ 175 w 539"/>
                <a:gd name="T3" fmla="*/ 522 h 815"/>
                <a:gd name="T4" fmla="*/ 175 w 539"/>
                <a:gd name="T5" fmla="*/ 815 h 815"/>
                <a:gd name="T6" fmla="*/ 539 w 539"/>
                <a:gd name="T7" fmla="*/ 666 h 815"/>
                <a:gd name="T8" fmla="*/ 539 w 539"/>
                <a:gd name="T9" fmla="*/ 0 h 815"/>
                <a:gd name="T10" fmla="*/ 0 w 539"/>
                <a:gd name="T11" fmla="*/ 225 h 815"/>
                <a:gd name="T12" fmla="*/ 0 w 539"/>
                <a:gd name="T13" fmla="*/ 459 h 815"/>
              </a:gdLst>
              <a:ahLst/>
              <a:cxnLst>
                <a:cxn ang="0">
                  <a:pos x="T0" y="T1"/>
                </a:cxn>
                <a:cxn ang="0">
                  <a:pos x="T2" y="T3"/>
                </a:cxn>
                <a:cxn ang="0">
                  <a:pos x="T4" y="T5"/>
                </a:cxn>
                <a:cxn ang="0">
                  <a:pos x="T6" y="T7"/>
                </a:cxn>
                <a:cxn ang="0">
                  <a:pos x="T8" y="T9"/>
                </a:cxn>
                <a:cxn ang="0">
                  <a:pos x="T10" y="T11"/>
                </a:cxn>
                <a:cxn ang="0">
                  <a:pos x="T12" y="T13"/>
                </a:cxn>
              </a:cxnLst>
              <a:rect l="0" t="0" r="r" b="b"/>
              <a:pathLst>
                <a:path w="539" h="815">
                  <a:moveTo>
                    <a:pt x="0" y="459"/>
                  </a:moveTo>
                  <a:lnTo>
                    <a:pt x="175" y="522"/>
                  </a:lnTo>
                  <a:lnTo>
                    <a:pt x="175" y="815"/>
                  </a:lnTo>
                  <a:lnTo>
                    <a:pt x="539" y="666"/>
                  </a:lnTo>
                  <a:lnTo>
                    <a:pt x="539" y="0"/>
                  </a:lnTo>
                  <a:lnTo>
                    <a:pt x="0" y="225"/>
                  </a:lnTo>
                  <a:lnTo>
                    <a:pt x="0" y="459"/>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22" name="Freeform 17"/>
            <p:cNvSpPr>
              <a:spLocks/>
            </p:cNvSpPr>
            <p:nvPr/>
          </p:nvSpPr>
          <p:spPr bwMode="auto">
            <a:xfrm>
              <a:off x="5591175" y="2371725"/>
              <a:ext cx="850900" cy="693738"/>
            </a:xfrm>
            <a:custGeom>
              <a:avLst/>
              <a:gdLst>
                <a:gd name="T0" fmla="*/ 120 w 536"/>
                <a:gd name="T1" fmla="*/ 291 h 437"/>
                <a:gd name="T2" fmla="*/ 536 w 536"/>
                <a:gd name="T3" fmla="*/ 437 h 437"/>
                <a:gd name="T4" fmla="*/ 536 w 536"/>
                <a:gd name="T5" fmla="*/ 225 h 437"/>
                <a:gd name="T6" fmla="*/ 0 w 536"/>
                <a:gd name="T7" fmla="*/ 0 h 437"/>
                <a:gd name="T8" fmla="*/ 0 w 536"/>
                <a:gd name="T9" fmla="*/ 331 h 437"/>
                <a:gd name="T10" fmla="*/ 120 w 536"/>
                <a:gd name="T11" fmla="*/ 291 h 437"/>
              </a:gdLst>
              <a:ahLst/>
              <a:cxnLst>
                <a:cxn ang="0">
                  <a:pos x="T0" y="T1"/>
                </a:cxn>
                <a:cxn ang="0">
                  <a:pos x="T2" y="T3"/>
                </a:cxn>
                <a:cxn ang="0">
                  <a:pos x="T4" y="T5"/>
                </a:cxn>
                <a:cxn ang="0">
                  <a:pos x="T6" y="T7"/>
                </a:cxn>
                <a:cxn ang="0">
                  <a:pos x="T8" y="T9"/>
                </a:cxn>
                <a:cxn ang="0">
                  <a:pos x="T10" y="T11"/>
                </a:cxn>
              </a:cxnLst>
              <a:rect l="0" t="0" r="r" b="b"/>
              <a:pathLst>
                <a:path w="536" h="437">
                  <a:moveTo>
                    <a:pt x="120" y="291"/>
                  </a:moveTo>
                  <a:lnTo>
                    <a:pt x="536" y="437"/>
                  </a:lnTo>
                  <a:lnTo>
                    <a:pt x="536" y="225"/>
                  </a:lnTo>
                  <a:lnTo>
                    <a:pt x="0" y="0"/>
                  </a:lnTo>
                  <a:lnTo>
                    <a:pt x="0" y="331"/>
                  </a:lnTo>
                  <a:lnTo>
                    <a:pt x="120" y="29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88971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-like Map Reduce </a:t>
            </a:r>
            <a:endParaRPr lang="en-US" dirty="0"/>
          </a:p>
        </p:txBody>
      </p:sp>
      <p:sp>
        <p:nvSpPr>
          <p:cNvPr id="3" name="Content Placeholder 2"/>
          <p:cNvSpPr>
            <a:spLocks noGrp="1"/>
          </p:cNvSpPr>
          <p:nvPr>
            <p:ph type="body" sz="quarter" idx="10"/>
          </p:nvPr>
        </p:nvSpPr>
        <p:spPr>
          <a:xfrm>
            <a:off x="522152" y="2873189"/>
            <a:ext cx="11149013" cy="1278812"/>
          </a:xfrm>
        </p:spPr>
        <p:txBody>
          <a:bodyPr/>
          <a:lstStyle/>
          <a:p>
            <a:pPr lvl="0"/>
            <a:r>
              <a:rPr lang="en-US" sz="3200" b="1" dirty="0" err="1"/>
              <a:t>val</a:t>
            </a:r>
            <a:r>
              <a:rPr lang="en-US" sz="3200" b="1" dirty="0"/>
              <a:t> </a:t>
            </a:r>
            <a:r>
              <a:rPr lang="en-US" sz="3200" b="1" dirty="0" err="1"/>
              <a:t>wordCounts</a:t>
            </a:r>
            <a:r>
              <a:rPr lang="en-US" sz="3200" b="1" dirty="0"/>
              <a:t> = </a:t>
            </a:r>
            <a:r>
              <a:rPr lang="en-US" sz="3200" b="1" dirty="0" err="1"/>
              <a:t>textFile.flatMap</a:t>
            </a:r>
            <a:r>
              <a:rPr lang="en-US" sz="3200" b="1" dirty="0"/>
              <a:t>(line =&gt; </a:t>
            </a:r>
            <a:r>
              <a:rPr lang="en-US" sz="3200" b="1" dirty="0" err="1"/>
              <a:t>line.split</a:t>
            </a:r>
            <a:r>
              <a:rPr lang="en-US" sz="3200" b="1" dirty="0"/>
              <a:t>(" ")).map(word =&gt; (word, 1)).</a:t>
            </a:r>
            <a:r>
              <a:rPr lang="en-US" sz="3200" b="1" dirty="0" err="1"/>
              <a:t>reduceByKey</a:t>
            </a:r>
            <a:r>
              <a:rPr lang="en-US" sz="3200" b="1" dirty="0"/>
              <a:t>((a, b) =&gt; a + b)</a:t>
            </a:r>
            <a:endParaRPr lang="en-GB" sz="3200" dirty="0"/>
          </a:p>
          <a:p>
            <a:pPr lvl="1"/>
            <a:endParaRPr lang="en-US" dirty="0" smtClean="0"/>
          </a:p>
        </p:txBody>
      </p:sp>
    </p:spTree>
    <p:extLst>
      <p:ext uri="{BB962C8B-B14F-4D97-AF65-F5344CB8AC3E}">
        <p14:creationId xmlns:p14="http://schemas.microsoft.com/office/powerpoint/2010/main" val="218881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with Tuples/Pairs </a:t>
            </a:r>
            <a:endParaRPr lang="en-US" dirty="0"/>
          </a:p>
        </p:txBody>
      </p:sp>
      <p:sp>
        <p:nvSpPr>
          <p:cNvPr id="3" name="Content Placeholder 2"/>
          <p:cNvSpPr>
            <a:spLocks noGrp="1"/>
          </p:cNvSpPr>
          <p:nvPr>
            <p:ph type="body" sz="quarter" idx="10"/>
          </p:nvPr>
        </p:nvSpPr>
        <p:spPr>
          <a:xfrm>
            <a:off x="522152" y="2738718"/>
            <a:ext cx="11149013" cy="1394228"/>
          </a:xfrm>
        </p:spPr>
        <p:txBody>
          <a:bodyPr/>
          <a:lstStyle/>
          <a:p>
            <a:pPr lvl="0"/>
            <a:r>
              <a:rPr lang="en-US" sz="3200" b="1" dirty="0" err="1"/>
              <a:t>val</a:t>
            </a:r>
            <a:r>
              <a:rPr lang="en-US" sz="3200" b="1" dirty="0"/>
              <a:t> </a:t>
            </a:r>
            <a:r>
              <a:rPr lang="en-US" sz="3200" b="1" dirty="0" err="1"/>
              <a:t>parallelWins</a:t>
            </a:r>
            <a:r>
              <a:rPr lang="en-US" sz="3200" b="1" dirty="0" smtClean="0"/>
              <a:t> </a:t>
            </a:r>
            <a:r>
              <a:rPr lang="en-US" sz="3200" b="1" dirty="0"/>
              <a:t>= </a:t>
            </a:r>
            <a:r>
              <a:rPr lang="en-US" sz="3200" b="1" dirty="0" err="1"/>
              <a:t>sc.parallelize</a:t>
            </a:r>
            <a:r>
              <a:rPr lang="en-US" sz="3200" b="1" dirty="0"/>
              <a:t>(</a:t>
            </a:r>
            <a:r>
              <a:rPr lang="en-US" sz="3200" b="1" dirty="0" err="1"/>
              <a:t>olympicWins</a:t>
            </a:r>
            <a:r>
              <a:rPr lang="en-US" sz="3200" b="1" dirty="0"/>
              <a:t>)</a:t>
            </a:r>
            <a:endParaRPr lang="en-GB" sz="3200" dirty="0"/>
          </a:p>
          <a:p>
            <a:pPr lvl="0"/>
            <a:r>
              <a:rPr lang="en-US" sz="3200" b="1" dirty="0" err="1"/>
              <a:t>parallelWins.reduceByKey</a:t>
            </a:r>
            <a:r>
              <a:rPr lang="en-US" sz="3200" b="1" dirty="0"/>
              <a:t>(_ + _).</a:t>
            </a:r>
            <a:r>
              <a:rPr lang="en-US" sz="3200" b="1" dirty="0" err="1"/>
              <a:t>saveAsTextFile</a:t>
            </a:r>
            <a:r>
              <a:rPr lang="en-US" sz="3200" b="1" dirty="0"/>
              <a:t>("output.txt")</a:t>
            </a:r>
            <a:endParaRPr lang="en-GB" sz="3200" dirty="0"/>
          </a:p>
          <a:p>
            <a:pPr lvl="1"/>
            <a:endParaRPr lang="en-US" dirty="0" smtClean="0"/>
          </a:p>
        </p:txBody>
      </p:sp>
    </p:spTree>
    <p:extLst>
      <p:ext uri="{BB962C8B-B14F-4D97-AF65-F5344CB8AC3E}">
        <p14:creationId xmlns:p14="http://schemas.microsoft.com/office/powerpoint/2010/main" val="275340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Logistic Regression</a:t>
            </a:r>
            <a:endParaRPr lang="en-US" dirty="0"/>
          </a:p>
        </p:txBody>
      </p:sp>
      <p:sp>
        <p:nvSpPr>
          <p:cNvPr id="3" name="Content Placeholder 2"/>
          <p:cNvSpPr>
            <a:spLocks noGrp="1"/>
          </p:cNvSpPr>
          <p:nvPr>
            <p:ph type="body" sz="quarter" idx="10"/>
          </p:nvPr>
        </p:nvSpPr>
        <p:spPr>
          <a:xfrm>
            <a:off x="519248" y="2752455"/>
            <a:ext cx="10996613" cy="1278812"/>
          </a:xfrm>
        </p:spPr>
        <p:txBody>
          <a:bodyPr/>
          <a:lstStyle/>
          <a:p>
            <a:pPr lvl="0"/>
            <a:r>
              <a:rPr lang="en-GB" sz="3200" dirty="0" err="1"/>
              <a:t>val</a:t>
            </a:r>
            <a:r>
              <a:rPr lang="en-GB" sz="3200" dirty="0"/>
              <a:t> gradient = </a:t>
            </a:r>
            <a:r>
              <a:rPr lang="en-GB" sz="3200" dirty="0" err="1"/>
              <a:t>points.map</a:t>
            </a:r>
            <a:r>
              <a:rPr lang="en-GB" sz="3200" dirty="0"/>
              <a:t> { p =&gt; (1 / (1 + </a:t>
            </a:r>
            <a:r>
              <a:rPr lang="en-GB" sz="3200" dirty="0" err="1"/>
              <a:t>exp</a:t>
            </a:r>
            <a:r>
              <a:rPr lang="en-GB" sz="3200" dirty="0"/>
              <a:t>(-</a:t>
            </a:r>
            <a:r>
              <a:rPr lang="en-GB" sz="3200" dirty="0" err="1"/>
              <a:t>p.y</a:t>
            </a:r>
            <a:r>
              <a:rPr lang="en-GB" sz="3200" dirty="0"/>
              <a:t> * (w dot </a:t>
            </a:r>
            <a:r>
              <a:rPr lang="en-GB" sz="3200" dirty="0" err="1"/>
              <a:t>p.x</a:t>
            </a:r>
            <a:r>
              <a:rPr lang="en-GB" sz="3200" dirty="0"/>
              <a:t>))) - 1) * </a:t>
            </a:r>
            <a:r>
              <a:rPr lang="en-GB" sz="3200" dirty="0" err="1"/>
              <a:t>p.y</a:t>
            </a:r>
            <a:r>
              <a:rPr lang="en-GB" sz="3200" dirty="0"/>
              <a:t> * </a:t>
            </a:r>
            <a:r>
              <a:rPr lang="en-GB" sz="3200" dirty="0" err="1"/>
              <a:t>p.x</a:t>
            </a:r>
            <a:r>
              <a:rPr lang="en-GB" sz="3200" dirty="0"/>
              <a:t>}.reduce(_ + _)</a:t>
            </a:r>
          </a:p>
          <a:p>
            <a:pPr lvl="1"/>
            <a:endParaRPr lang="en-US" dirty="0" smtClean="0"/>
          </a:p>
        </p:txBody>
      </p:sp>
      <p:pic>
        <p:nvPicPr>
          <p:cNvPr id="5" name="Picture 4"/>
          <p:cNvPicPr>
            <a:picLocks noChangeAspect="1"/>
          </p:cNvPicPr>
          <p:nvPr/>
        </p:nvPicPr>
        <p:blipFill>
          <a:blip r:embed="rId3"/>
          <a:stretch>
            <a:fillRect/>
          </a:stretch>
        </p:blipFill>
        <p:spPr>
          <a:xfrm>
            <a:off x="8591742" y="335812"/>
            <a:ext cx="1247949" cy="533474"/>
          </a:xfrm>
          <a:prstGeom prst="rect">
            <a:avLst/>
          </a:prstGeom>
        </p:spPr>
      </p:pic>
    </p:spTree>
    <p:extLst>
      <p:ext uri="{BB962C8B-B14F-4D97-AF65-F5344CB8AC3E}">
        <p14:creationId xmlns:p14="http://schemas.microsoft.com/office/powerpoint/2010/main" val="336668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Performance</a:t>
            </a:r>
            <a:endParaRPr lang="en-US" dirty="0"/>
          </a:p>
        </p:txBody>
      </p:sp>
      <p:pic>
        <p:nvPicPr>
          <p:cNvPr id="3" name="Picture 2"/>
          <p:cNvPicPr>
            <a:picLocks noChangeAspect="1"/>
          </p:cNvPicPr>
          <p:nvPr/>
        </p:nvPicPr>
        <p:blipFill>
          <a:blip r:embed="rId3"/>
          <a:stretch>
            <a:fillRect/>
          </a:stretch>
        </p:blipFill>
        <p:spPr>
          <a:xfrm>
            <a:off x="1856693" y="976498"/>
            <a:ext cx="8081963" cy="5358372"/>
          </a:xfrm>
          <a:prstGeom prst="rect">
            <a:avLst/>
          </a:prstGeom>
        </p:spPr>
      </p:pic>
    </p:spTree>
    <p:extLst>
      <p:ext uri="{BB962C8B-B14F-4D97-AF65-F5344CB8AC3E}">
        <p14:creationId xmlns:p14="http://schemas.microsoft.com/office/powerpoint/2010/main" val="160215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Introducing Shark</a:t>
            </a:r>
            <a:endParaRPr lang="en-US" dirty="0"/>
          </a:p>
        </p:txBody>
      </p:sp>
    </p:spTree>
    <p:extLst>
      <p:ext uri="{BB962C8B-B14F-4D97-AF65-F5344CB8AC3E}">
        <p14:creationId xmlns:p14="http://schemas.microsoft.com/office/powerpoint/2010/main" val="200206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246495"/>
          </a:xfrm>
        </p:spPr>
        <p:txBody>
          <a:bodyPr/>
          <a:lstStyle/>
          <a:p>
            <a:r>
              <a:rPr lang="en-US" dirty="0" smtClean="0"/>
              <a:t>What is Shark?</a:t>
            </a:r>
            <a:r>
              <a:rPr lang="en-US" dirty="0"/>
              <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0701" y="1447799"/>
            <a:ext cx="11149013" cy="6874190"/>
          </a:xfrm>
        </p:spPr>
        <p:txBody>
          <a:bodyPr/>
          <a:lstStyle/>
          <a:p>
            <a:pPr marL="0" defTabSz="1218987"/>
            <a:r>
              <a:rPr lang="en-US" sz="4800" spc="0" dirty="0" smtClean="0">
                <a:solidFill>
                  <a:srgbClr val="00AEEF">
                    <a:alpha val="99000"/>
                  </a:srgbClr>
                </a:solidFill>
              </a:rPr>
              <a:t>Putting </a:t>
            </a:r>
            <a:r>
              <a:rPr lang="en-US" sz="4800" spc="0" dirty="0">
                <a:solidFill>
                  <a:srgbClr val="00AEEF">
                    <a:alpha val="99000"/>
                  </a:srgbClr>
                </a:solidFill>
              </a:rPr>
              <a:t>s</a:t>
            </a:r>
            <a:r>
              <a:rPr lang="en-US" sz="4800" spc="0" dirty="0" smtClean="0">
                <a:solidFill>
                  <a:srgbClr val="00AEEF">
                    <a:alpha val="99000"/>
                  </a:srgbClr>
                </a:solidFill>
              </a:rPr>
              <a:t>tructure over Spark datasets</a:t>
            </a:r>
          </a:p>
          <a:p>
            <a:pPr lvl="1"/>
            <a:r>
              <a:rPr lang="en-US" sz="3200" dirty="0" smtClean="0"/>
              <a:t>Apache Hive puts structure over HDFS data in </a:t>
            </a:r>
            <a:r>
              <a:rPr lang="en-US" sz="3200" dirty="0" err="1" smtClean="0"/>
              <a:t>Hadoop</a:t>
            </a:r>
            <a:r>
              <a:rPr lang="en-US" sz="3200" dirty="0" smtClean="0"/>
              <a:t> and compiles </a:t>
            </a:r>
            <a:r>
              <a:rPr lang="en-US" sz="3200" dirty="0" err="1" smtClean="0"/>
              <a:t>HiveQL</a:t>
            </a:r>
            <a:r>
              <a:rPr lang="en-US" sz="3200" dirty="0" smtClean="0"/>
              <a:t> into Map-Reduce (jars)</a:t>
            </a:r>
          </a:p>
          <a:p>
            <a:pPr lvl="1"/>
            <a:r>
              <a:rPr lang="en-US" sz="3200" dirty="0" smtClean="0"/>
              <a:t>Shark supports SQL and analytics </a:t>
            </a:r>
          </a:p>
          <a:p>
            <a:pPr lvl="1"/>
            <a:r>
              <a:rPr lang="en-US" sz="3200" dirty="0" smtClean="0"/>
              <a:t>Shark is compatible with Apache Hive (dependent on Hive)</a:t>
            </a:r>
          </a:p>
          <a:p>
            <a:pPr lvl="1"/>
            <a:r>
              <a:rPr lang="en-US" sz="3200" dirty="0" smtClean="0"/>
              <a:t>Shark is fault-tolerant and scales out</a:t>
            </a:r>
          </a:p>
          <a:p>
            <a:pPr lvl="1"/>
            <a:r>
              <a:rPr lang="en-US" sz="3200" dirty="0" smtClean="0"/>
              <a:t>Tables can be stored in cluster’s memory using </a:t>
            </a:r>
            <a:r>
              <a:rPr lang="en-US" sz="3200" dirty="0" err="1" smtClean="0"/>
              <a:t>RDD.cache</a:t>
            </a:r>
            <a:r>
              <a:rPr lang="en-US" sz="3200" dirty="0" smtClean="0"/>
              <a:t>()</a:t>
            </a:r>
          </a:p>
          <a:p>
            <a:pPr lvl="1"/>
            <a:r>
              <a:rPr lang="en-US" sz="3200" dirty="0" smtClean="0"/>
              <a:t>Apache Hive caches as Java objects</a:t>
            </a:r>
          </a:p>
          <a:p>
            <a:pPr lvl="1"/>
            <a:r>
              <a:rPr lang="en-US" sz="3200" dirty="0" smtClean="0"/>
              <a:t>Shark caches as arrays of primitives</a:t>
            </a:r>
          </a:p>
          <a:p>
            <a:pPr lvl="1"/>
            <a:endParaRPr lang="en-US" sz="3200" dirty="0" smtClean="0"/>
          </a:p>
          <a:p>
            <a:pPr lvl="1"/>
            <a:endParaRPr lang="en-US" sz="3200"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403277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Scaling Spark</a:t>
            </a:r>
            <a:endParaRPr lang="en-US" dirty="0"/>
          </a:p>
        </p:txBody>
      </p:sp>
    </p:spTree>
    <p:extLst>
      <p:ext uri="{BB962C8B-B14F-4D97-AF65-F5344CB8AC3E}">
        <p14:creationId xmlns:p14="http://schemas.microsoft.com/office/powerpoint/2010/main" val="47162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994392"/>
          </a:xfrm>
        </p:spPr>
        <p:txBody>
          <a:bodyPr/>
          <a:lstStyle/>
          <a:p>
            <a:r>
              <a:rPr lang="en-US" dirty="0" smtClean="0"/>
              <a:t>How do we scale from 1 node to hundreds?</a:t>
            </a:r>
            <a:r>
              <a:rPr lang="en-US" dirty="0"/>
              <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0701" y="1447799"/>
            <a:ext cx="11149013" cy="6980372"/>
          </a:xfrm>
        </p:spPr>
        <p:txBody>
          <a:bodyPr/>
          <a:lstStyle/>
          <a:p>
            <a:pPr lvl="1"/>
            <a:endParaRPr lang="en-US" sz="3200" dirty="0" smtClean="0"/>
          </a:p>
          <a:p>
            <a:pPr lvl="1"/>
            <a:r>
              <a:rPr lang="en-US" sz="3200" dirty="0" smtClean="0"/>
              <a:t>Everything we’ve seen is using Spark as a single instance</a:t>
            </a:r>
          </a:p>
          <a:p>
            <a:pPr lvl="1"/>
            <a:r>
              <a:rPr lang="en-US" sz="3200" dirty="0" smtClean="0"/>
              <a:t>Spark can be clustered in Standalone Mode allowing master, slaves to be configured through </a:t>
            </a:r>
            <a:r>
              <a:rPr lang="en-US" sz="3200" dirty="0" err="1" smtClean="0"/>
              <a:t>Config</a:t>
            </a:r>
            <a:endParaRPr lang="en-US" sz="3200" dirty="0" smtClean="0"/>
          </a:p>
          <a:p>
            <a:pPr lvl="1"/>
            <a:r>
              <a:rPr lang="en-US" sz="3200" dirty="0" smtClean="0"/>
              <a:t>Spark resources can be managed via Apache </a:t>
            </a:r>
            <a:r>
              <a:rPr lang="en-US" sz="3200" dirty="0" err="1" smtClean="0"/>
              <a:t>Mesos</a:t>
            </a:r>
            <a:r>
              <a:rPr lang="en-US" sz="3200" dirty="0" smtClean="0"/>
              <a:t>, a cluster manager</a:t>
            </a:r>
          </a:p>
          <a:p>
            <a:pPr lvl="1"/>
            <a:r>
              <a:rPr lang="en-US" sz="3200" dirty="0" smtClean="0"/>
              <a:t>Spark resources can be managed via </a:t>
            </a:r>
            <a:r>
              <a:rPr lang="en-US" sz="3200" dirty="0" err="1" smtClean="0"/>
              <a:t>Hadoop</a:t>
            </a:r>
            <a:r>
              <a:rPr lang="en-US" sz="3200" dirty="0" smtClean="0"/>
              <a:t> YARN, a cluster manager</a:t>
            </a:r>
          </a:p>
          <a:p>
            <a:pPr lvl="1"/>
            <a:r>
              <a:rPr lang="en-US" sz="3200" dirty="0" smtClean="0"/>
              <a:t>Using YARN enables Spark to fit as an application into the </a:t>
            </a:r>
            <a:r>
              <a:rPr lang="en-US" sz="3200" dirty="0" err="1" smtClean="0"/>
              <a:t>Hadoop</a:t>
            </a:r>
            <a:r>
              <a:rPr lang="en-US" sz="3200" dirty="0" smtClean="0"/>
              <a:t> 2.0 ecosystem </a:t>
            </a:r>
          </a:p>
          <a:p>
            <a:pPr lvl="1"/>
            <a:endParaRPr lang="en-US" sz="3200" dirty="0" smtClean="0"/>
          </a:p>
          <a:p>
            <a:pPr lvl="1"/>
            <a:endParaRPr lang="en-US" sz="3200"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0165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246495"/>
          </a:xfrm>
        </p:spPr>
        <p:txBody>
          <a:bodyPr/>
          <a:lstStyle/>
          <a:p>
            <a:r>
              <a:rPr lang="en-US" dirty="0" smtClean="0"/>
              <a:t>Useful links</a:t>
            </a:r>
            <a:r>
              <a:rPr lang="en-US" dirty="0"/>
              <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0701" y="1447799"/>
            <a:ext cx="11149013" cy="6537174"/>
          </a:xfrm>
        </p:spPr>
        <p:txBody>
          <a:bodyPr/>
          <a:lstStyle/>
          <a:p>
            <a:pPr lvl="1"/>
            <a:endParaRPr lang="en-US" sz="3200" dirty="0" smtClean="0"/>
          </a:p>
          <a:p>
            <a:pPr lvl="1"/>
            <a:r>
              <a:rPr lang="en-US" sz="3200" dirty="0" smtClean="0"/>
              <a:t>Spark project: </a:t>
            </a:r>
            <a:r>
              <a:rPr lang="en-GB" sz="3200" dirty="0">
                <a:hlinkClick r:id="rId3"/>
              </a:rPr>
              <a:t>http://spark.incubator.apache.org</a:t>
            </a:r>
            <a:r>
              <a:rPr lang="en-GB" sz="3200" dirty="0" smtClean="0">
                <a:hlinkClick r:id="rId3"/>
              </a:rPr>
              <a:t>/</a:t>
            </a:r>
            <a:endParaRPr lang="en-GB" sz="3200" dirty="0" smtClean="0"/>
          </a:p>
          <a:p>
            <a:pPr lvl="1"/>
            <a:r>
              <a:rPr lang="en-US" sz="3200" dirty="0" smtClean="0"/>
              <a:t>Shark: </a:t>
            </a:r>
            <a:r>
              <a:rPr lang="en-GB" sz="3200" dirty="0">
                <a:hlinkClick r:id="rId4"/>
              </a:rPr>
              <a:t>https://</a:t>
            </a:r>
            <a:r>
              <a:rPr lang="en-GB" sz="3200" dirty="0" smtClean="0">
                <a:hlinkClick r:id="rId4"/>
              </a:rPr>
              <a:t>github.com/amplab/shark/wiki</a:t>
            </a:r>
            <a:endParaRPr lang="en-GB" sz="3200" dirty="0" smtClean="0"/>
          </a:p>
          <a:p>
            <a:pPr lvl="1"/>
            <a:r>
              <a:rPr lang="en-US" sz="3200" dirty="0" smtClean="0"/>
              <a:t>Apache </a:t>
            </a:r>
            <a:r>
              <a:rPr lang="en-US" sz="3200" dirty="0" err="1" smtClean="0"/>
              <a:t>Mesos</a:t>
            </a:r>
            <a:r>
              <a:rPr lang="en-US" sz="3200" dirty="0" smtClean="0"/>
              <a:t>: </a:t>
            </a:r>
            <a:r>
              <a:rPr lang="en-GB" sz="3200" dirty="0">
                <a:hlinkClick r:id="rId5"/>
              </a:rPr>
              <a:t>http://mesos.apache.org</a:t>
            </a:r>
            <a:r>
              <a:rPr lang="en-GB" sz="3200" dirty="0" smtClean="0">
                <a:hlinkClick r:id="rId5"/>
              </a:rPr>
              <a:t>/</a:t>
            </a:r>
            <a:endParaRPr lang="en-GB" sz="3200" dirty="0" smtClean="0"/>
          </a:p>
          <a:p>
            <a:pPr lvl="1"/>
            <a:r>
              <a:rPr lang="en-US" sz="3200" dirty="0" smtClean="0"/>
              <a:t>Information on YARN: </a:t>
            </a:r>
            <a:r>
              <a:rPr lang="en-GB" sz="3200" dirty="0">
                <a:hlinkClick r:id="rId6"/>
              </a:rPr>
              <a:t>http://</a:t>
            </a:r>
            <a:r>
              <a:rPr lang="en-GB" sz="3200" dirty="0" smtClean="0">
                <a:hlinkClick r:id="rId6"/>
              </a:rPr>
              <a:t>hadoop.apache.org/docs/current/hadoop-yarn/hadoop-yarn-site/YARN.html</a:t>
            </a:r>
            <a:endParaRPr lang="en-GB" sz="3200" dirty="0" smtClean="0"/>
          </a:p>
          <a:p>
            <a:pPr lvl="1"/>
            <a:r>
              <a:rPr lang="en-US" sz="3200" dirty="0" smtClean="0"/>
              <a:t>The </a:t>
            </a:r>
            <a:r>
              <a:rPr lang="en-US" sz="3200" dirty="0" err="1" smtClean="0"/>
              <a:t>Hadoop</a:t>
            </a:r>
            <a:r>
              <a:rPr lang="en-US" sz="3200" dirty="0" smtClean="0"/>
              <a:t> Project: </a:t>
            </a:r>
            <a:r>
              <a:rPr lang="en-GB" sz="3200" dirty="0">
                <a:hlinkClick r:id="rId7"/>
              </a:rPr>
              <a:t>http://hadoop.apache.org/</a:t>
            </a:r>
            <a:endParaRPr lang="en-GB" sz="3200" dirty="0" smtClean="0"/>
          </a:p>
          <a:p>
            <a:pPr lvl="1"/>
            <a:endParaRPr lang="en-US" sz="3200" dirty="0" smtClean="0"/>
          </a:p>
          <a:p>
            <a:pPr lvl="1"/>
            <a:endParaRPr lang="en-US" sz="3200" dirty="0" smtClean="0"/>
          </a:p>
          <a:p>
            <a:pPr lvl="1"/>
            <a:endParaRPr lang="en-US" sz="3200"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93637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5392" y="2293508"/>
            <a:ext cx="6945312" cy="3490186"/>
          </a:xfrm>
        </p:spPr>
        <p:txBody>
          <a:bodyPr/>
          <a:lstStyle/>
          <a:p>
            <a:r>
              <a:rPr lang="en-US" dirty="0" smtClean="0"/>
              <a:t>Theory</a:t>
            </a:r>
          </a:p>
          <a:p>
            <a:r>
              <a:rPr lang="en-US" dirty="0" smtClean="0"/>
              <a:t>Spark </a:t>
            </a:r>
          </a:p>
          <a:p>
            <a:r>
              <a:rPr lang="en-US" dirty="0" smtClean="0"/>
              <a:t>Shark </a:t>
            </a:r>
          </a:p>
          <a:p>
            <a:r>
              <a:rPr lang="en-US" dirty="0" smtClean="0"/>
              <a:t>Clustering</a:t>
            </a:r>
          </a:p>
        </p:txBody>
      </p:sp>
    </p:spTree>
    <p:extLst>
      <p:ext uri="{BB962C8B-B14F-4D97-AF65-F5344CB8AC3E}">
        <p14:creationId xmlns:p14="http://schemas.microsoft.com/office/powerpoint/2010/main" val="6399918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68063" y="3116700"/>
            <a:ext cx="10237787" cy="997196"/>
          </a:xfrm>
        </p:spPr>
        <p:txBody>
          <a:bodyPr/>
          <a:lstStyle/>
          <a:p>
            <a:r>
              <a:rPr lang="en-US" dirty="0" smtClean="0">
                <a:gradFill>
                  <a:gsLst>
                    <a:gs pos="1250">
                      <a:srgbClr val="FFFFFF"/>
                    </a:gs>
                    <a:gs pos="100000">
                      <a:srgbClr val="FFFFFF"/>
                    </a:gs>
                  </a:gsLst>
                  <a:lin ang="5400000" scaled="0"/>
                </a:gradFill>
              </a:rPr>
              <a:t>HOL: Shark </a:t>
            </a:r>
            <a:r>
              <a:rPr lang="en-US" dirty="0" smtClean="0">
                <a:gradFill>
                  <a:gsLst>
                    <a:gs pos="1250">
                      <a:srgbClr val="FFFFFF"/>
                    </a:gs>
                    <a:gs pos="100000">
                      <a:srgbClr val="FFFFFF"/>
                    </a:gs>
                  </a:gsLst>
                  <a:lin ang="5400000" scaled="0"/>
                </a:gradFill>
              </a:rPr>
              <a:t>Basics</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891380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123802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6960449" y="3345976"/>
            <a:ext cx="4240276" cy="284202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sz="2400" dirty="0">
              <a:ln>
                <a:solidFill>
                  <a:srgbClr val="FFFFFF">
                    <a:alpha val="0"/>
                  </a:srgbClr>
                </a:solidFill>
              </a:ln>
              <a:solidFill>
                <a:srgbClr val="595959"/>
              </a:solidFill>
              <a:latin typeface="Segoe UI Light" pitchFamily="34" charset="0"/>
            </a:endParaRPr>
          </a:p>
        </p:txBody>
      </p:sp>
      <p:sp>
        <p:nvSpPr>
          <p:cNvPr id="2" name="Title 1"/>
          <p:cNvSpPr>
            <a:spLocks noGrp="1"/>
          </p:cNvSpPr>
          <p:nvPr>
            <p:ph type="title"/>
          </p:nvPr>
        </p:nvSpPr>
        <p:spPr/>
        <p:txBody>
          <a:bodyPr/>
          <a:lstStyle/>
          <a:p>
            <a:r>
              <a:rPr lang="en-US" dirty="0" smtClean="0"/>
              <a:t>What is Spark?</a:t>
            </a:r>
            <a:endParaRPr lang="en-US" dirty="0"/>
          </a:p>
        </p:txBody>
      </p:sp>
      <p:sp>
        <p:nvSpPr>
          <p:cNvPr id="3" name="Content Placeholder 2"/>
          <p:cNvSpPr>
            <a:spLocks noGrp="1"/>
          </p:cNvSpPr>
          <p:nvPr>
            <p:ph type="body" sz="quarter" idx="10"/>
          </p:nvPr>
        </p:nvSpPr>
        <p:spPr>
          <a:xfrm>
            <a:off x="520701" y="1447800"/>
            <a:ext cx="11149013" cy="3716402"/>
          </a:xfrm>
        </p:spPr>
        <p:txBody>
          <a:bodyPr/>
          <a:lstStyle/>
          <a:p>
            <a:r>
              <a:rPr lang="en-US" dirty="0" smtClean="0">
                <a:solidFill>
                  <a:schemeClr val="accent2">
                    <a:alpha val="99000"/>
                  </a:schemeClr>
                </a:solidFill>
              </a:rPr>
              <a:t>Clustered Computing System</a:t>
            </a:r>
          </a:p>
          <a:p>
            <a:pPr lvl="1"/>
            <a:r>
              <a:rPr lang="en-US" dirty="0" smtClean="0"/>
              <a:t>A clustered computing system compatible with Apache </a:t>
            </a:r>
            <a:r>
              <a:rPr lang="en-US" dirty="0" err="1" smtClean="0"/>
              <a:t>Hadoop</a:t>
            </a:r>
            <a:endParaRPr lang="en-US" dirty="0" smtClean="0"/>
          </a:p>
          <a:p>
            <a:pPr lvl="1"/>
            <a:r>
              <a:rPr lang="en-US" dirty="0" smtClean="0"/>
              <a:t>Compatible with all of the types of </a:t>
            </a:r>
            <a:r>
              <a:rPr lang="en-US" dirty="0" err="1" smtClean="0"/>
              <a:t>Filesystem</a:t>
            </a:r>
            <a:r>
              <a:rPr lang="en-US" dirty="0" smtClean="0"/>
              <a:t> that </a:t>
            </a:r>
            <a:r>
              <a:rPr lang="en-US" dirty="0" err="1" smtClean="0"/>
              <a:t>Hadoop</a:t>
            </a:r>
            <a:r>
              <a:rPr lang="en-US" dirty="0" smtClean="0"/>
              <a:t> is compatible with:</a:t>
            </a:r>
          </a:p>
          <a:p>
            <a:pPr lvl="1"/>
            <a:r>
              <a:rPr lang="en-US" dirty="0"/>
              <a:t>	</a:t>
            </a:r>
            <a:r>
              <a:rPr lang="en-US" dirty="0" smtClean="0"/>
              <a:t>HDFS, S3, ASV ….</a:t>
            </a:r>
          </a:p>
          <a:p>
            <a:pPr lvl="1"/>
            <a:r>
              <a:rPr lang="en-US" dirty="0" smtClean="0"/>
              <a:t>APIs in </a:t>
            </a:r>
            <a:r>
              <a:rPr lang="en-US" dirty="0" err="1" smtClean="0"/>
              <a:t>Scala</a:t>
            </a:r>
            <a:r>
              <a:rPr lang="en-US" dirty="0" smtClean="0"/>
              <a:t>, Java and Python</a:t>
            </a:r>
          </a:p>
          <a:p>
            <a:pPr lvl="1"/>
            <a:r>
              <a:rPr lang="en-US" dirty="0" smtClean="0"/>
              <a:t>Distributed Cache memory framework for faster access to data</a:t>
            </a:r>
          </a:p>
          <a:p>
            <a:pPr lvl="1"/>
            <a:r>
              <a:rPr lang="en-US" dirty="0" smtClean="0"/>
              <a:t>Interactive Shell for quick analysis against datasets</a:t>
            </a:r>
          </a:p>
          <a:p>
            <a:pPr lvl="1"/>
            <a:r>
              <a:rPr lang="en-US" dirty="0" smtClean="0"/>
              <a:t>Support for SQL-like syntax queries</a:t>
            </a:r>
          </a:p>
          <a:p>
            <a:pPr lvl="1"/>
            <a:r>
              <a:rPr lang="en-US" dirty="0" smtClean="0"/>
              <a:t>Improved performance of repetitive requests for data</a:t>
            </a:r>
          </a:p>
          <a:p>
            <a:pPr lvl="1"/>
            <a:endParaRPr lang="en-US" dirty="0" smtClean="0"/>
          </a:p>
          <a:p>
            <a:pPr lvl="1"/>
            <a:endParaRPr lang="en-US" dirty="0" smtClean="0"/>
          </a:p>
          <a:p>
            <a:pPr lvl="1"/>
            <a:endParaRPr lang="en-US" dirty="0" smtClean="0"/>
          </a:p>
        </p:txBody>
      </p:sp>
      <p:grpSp>
        <p:nvGrpSpPr>
          <p:cNvPr id="23" name="Group 22"/>
          <p:cNvGrpSpPr/>
          <p:nvPr/>
        </p:nvGrpSpPr>
        <p:grpSpPr>
          <a:xfrm>
            <a:off x="8366105" y="4201042"/>
            <a:ext cx="1428726" cy="1593178"/>
            <a:chOff x="4787900" y="1978025"/>
            <a:chExt cx="2606676" cy="2906713"/>
          </a:xfrm>
        </p:grpSpPr>
        <p:sp>
          <p:nvSpPr>
            <p:cNvPr id="19" name="Freeform 14"/>
            <p:cNvSpPr>
              <a:spLocks noEditPoints="1"/>
            </p:cNvSpPr>
            <p:nvPr/>
          </p:nvSpPr>
          <p:spPr bwMode="auto">
            <a:xfrm>
              <a:off x="4787900" y="2905125"/>
              <a:ext cx="1979613" cy="1979613"/>
            </a:xfrm>
            <a:custGeom>
              <a:avLst/>
              <a:gdLst>
                <a:gd name="T0" fmla="*/ 1247 w 1247"/>
                <a:gd name="T1" fmla="*/ 1003 h 1247"/>
                <a:gd name="T2" fmla="*/ 657 w 1247"/>
                <a:gd name="T3" fmla="*/ 1247 h 1247"/>
                <a:gd name="T4" fmla="*/ 657 w 1247"/>
                <a:gd name="T5" fmla="*/ 517 h 1247"/>
                <a:gd name="T6" fmla="*/ 1247 w 1247"/>
                <a:gd name="T7" fmla="*/ 271 h 1247"/>
                <a:gd name="T8" fmla="*/ 1247 w 1247"/>
                <a:gd name="T9" fmla="*/ 1003 h 1247"/>
                <a:gd name="T10" fmla="*/ 1247 w 1247"/>
                <a:gd name="T11" fmla="*/ 1003 h 1247"/>
                <a:gd name="T12" fmla="*/ 1247 w 1247"/>
                <a:gd name="T13" fmla="*/ 1003 h 1247"/>
                <a:gd name="T14" fmla="*/ 588 w 1247"/>
                <a:gd name="T15" fmla="*/ 517 h 1247"/>
                <a:gd name="T16" fmla="*/ 0 w 1247"/>
                <a:gd name="T17" fmla="*/ 271 h 1247"/>
                <a:gd name="T18" fmla="*/ 0 w 1247"/>
                <a:gd name="T19" fmla="*/ 1003 h 1247"/>
                <a:gd name="T20" fmla="*/ 588 w 1247"/>
                <a:gd name="T21" fmla="*/ 1247 h 1247"/>
                <a:gd name="T22" fmla="*/ 588 w 1247"/>
                <a:gd name="T23" fmla="*/ 517 h 1247"/>
                <a:gd name="T24" fmla="*/ 588 w 1247"/>
                <a:gd name="T25" fmla="*/ 517 h 1247"/>
                <a:gd name="T26" fmla="*/ 588 w 1247"/>
                <a:gd name="T27" fmla="*/ 517 h 1247"/>
                <a:gd name="T28" fmla="*/ 621 w 1247"/>
                <a:gd name="T29" fmla="*/ 0 h 1247"/>
                <a:gd name="T30" fmla="*/ 0 w 1247"/>
                <a:gd name="T31" fmla="*/ 222 h 1247"/>
                <a:gd name="T32" fmla="*/ 621 w 1247"/>
                <a:gd name="T33" fmla="*/ 472 h 1247"/>
                <a:gd name="T34" fmla="*/ 1247 w 1247"/>
                <a:gd name="T35" fmla="*/ 222 h 1247"/>
                <a:gd name="T36" fmla="*/ 621 w 1247"/>
                <a:gd name="T37" fmla="*/ 0 h 1247"/>
                <a:gd name="T38" fmla="*/ 621 w 1247"/>
                <a:gd name="T39" fmla="*/ 0 h 1247"/>
                <a:gd name="T40" fmla="*/ 621 w 1247"/>
                <a:gd name="T4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7" h="1247">
                  <a:moveTo>
                    <a:pt x="1247" y="1003"/>
                  </a:moveTo>
                  <a:lnTo>
                    <a:pt x="657" y="1247"/>
                  </a:lnTo>
                  <a:lnTo>
                    <a:pt x="657" y="517"/>
                  </a:lnTo>
                  <a:lnTo>
                    <a:pt x="1247" y="271"/>
                  </a:lnTo>
                  <a:lnTo>
                    <a:pt x="1247" y="1003"/>
                  </a:lnTo>
                  <a:lnTo>
                    <a:pt x="1247" y="1003"/>
                  </a:lnTo>
                  <a:lnTo>
                    <a:pt x="1247" y="1003"/>
                  </a:lnTo>
                  <a:close/>
                  <a:moveTo>
                    <a:pt x="588" y="517"/>
                  </a:moveTo>
                  <a:lnTo>
                    <a:pt x="0" y="271"/>
                  </a:lnTo>
                  <a:lnTo>
                    <a:pt x="0" y="1003"/>
                  </a:lnTo>
                  <a:lnTo>
                    <a:pt x="588" y="1247"/>
                  </a:lnTo>
                  <a:lnTo>
                    <a:pt x="588" y="517"/>
                  </a:lnTo>
                  <a:lnTo>
                    <a:pt x="588" y="517"/>
                  </a:lnTo>
                  <a:lnTo>
                    <a:pt x="588" y="517"/>
                  </a:lnTo>
                  <a:close/>
                  <a:moveTo>
                    <a:pt x="621" y="0"/>
                  </a:moveTo>
                  <a:lnTo>
                    <a:pt x="0" y="222"/>
                  </a:lnTo>
                  <a:lnTo>
                    <a:pt x="621" y="472"/>
                  </a:lnTo>
                  <a:lnTo>
                    <a:pt x="1247" y="222"/>
                  </a:lnTo>
                  <a:lnTo>
                    <a:pt x="621" y="0"/>
                  </a:lnTo>
                  <a:lnTo>
                    <a:pt x="621" y="0"/>
                  </a:lnTo>
                  <a:lnTo>
                    <a:pt x="621" y="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20" name="Freeform 15"/>
            <p:cNvSpPr>
              <a:spLocks/>
            </p:cNvSpPr>
            <p:nvPr/>
          </p:nvSpPr>
          <p:spPr bwMode="auto">
            <a:xfrm>
              <a:off x="5591175" y="1978025"/>
              <a:ext cx="1803400" cy="682625"/>
            </a:xfrm>
            <a:custGeom>
              <a:avLst/>
              <a:gdLst>
                <a:gd name="T0" fmla="*/ 1136 w 1136"/>
                <a:gd name="T1" fmla="*/ 204 h 430"/>
                <a:gd name="T2" fmla="*/ 566 w 1136"/>
                <a:gd name="T3" fmla="*/ 0 h 430"/>
                <a:gd name="T4" fmla="*/ 0 w 1136"/>
                <a:gd name="T5" fmla="*/ 204 h 430"/>
                <a:gd name="T6" fmla="*/ 566 w 1136"/>
                <a:gd name="T7" fmla="*/ 430 h 430"/>
                <a:gd name="T8" fmla="*/ 1136 w 1136"/>
                <a:gd name="T9" fmla="*/ 204 h 430"/>
              </a:gdLst>
              <a:ahLst/>
              <a:cxnLst>
                <a:cxn ang="0">
                  <a:pos x="T0" y="T1"/>
                </a:cxn>
                <a:cxn ang="0">
                  <a:pos x="T2" y="T3"/>
                </a:cxn>
                <a:cxn ang="0">
                  <a:pos x="T4" y="T5"/>
                </a:cxn>
                <a:cxn ang="0">
                  <a:pos x="T6" y="T7"/>
                </a:cxn>
                <a:cxn ang="0">
                  <a:pos x="T8" y="T9"/>
                </a:cxn>
              </a:cxnLst>
              <a:rect l="0" t="0" r="r" b="b"/>
              <a:pathLst>
                <a:path w="1136" h="430">
                  <a:moveTo>
                    <a:pt x="1136" y="204"/>
                  </a:moveTo>
                  <a:lnTo>
                    <a:pt x="566" y="0"/>
                  </a:lnTo>
                  <a:lnTo>
                    <a:pt x="0" y="204"/>
                  </a:lnTo>
                  <a:lnTo>
                    <a:pt x="566" y="430"/>
                  </a:lnTo>
                  <a:lnTo>
                    <a:pt x="1136" y="20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21" name="Freeform 16"/>
            <p:cNvSpPr>
              <a:spLocks/>
            </p:cNvSpPr>
            <p:nvPr/>
          </p:nvSpPr>
          <p:spPr bwMode="auto">
            <a:xfrm>
              <a:off x="6538913" y="2371725"/>
              <a:ext cx="855663" cy="1293813"/>
            </a:xfrm>
            <a:custGeom>
              <a:avLst/>
              <a:gdLst>
                <a:gd name="T0" fmla="*/ 0 w 539"/>
                <a:gd name="T1" fmla="*/ 459 h 815"/>
                <a:gd name="T2" fmla="*/ 175 w 539"/>
                <a:gd name="T3" fmla="*/ 522 h 815"/>
                <a:gd name="T4" fmla="*/ 175 w 539"/>
                <a:gd name="T5" fmla="*/ 815 h 815"/>
                <a:gd name="T6" fmla="*/ 539 w 539"/>
                <a:gd name="T7" fmla="*/ 666 h 815"/>
                <a:gd name="T8" fmla="*/ 539 w 539"/>
                <a:gd name="T9" fmla="*/ 0 h 815"/>
                <a:gd name="T10" fmla="*/ 0 w 539"/>
                <a:gd name="T11" fmla="*/ 225 h 815"/>
                <a:gd name="T12" fmla="*/ 0 w 539"/>
                <a:gd name="T13" fmla="*/ 459 h 815"/>
              </a:gdLst>
              <a:ahLst/>
              <a:cxnLst>
                <a:cxn ang="0">
                  <a:pos x="T0" y="T1"/>
                </a:cxn>
                <a:cxn ang="0">
                  <a:pos x="T2" y="T3"/>
                </a:cxn>
                <a:cxn ang="0">
                  <a:pos x="T4" y="T5"/>
                </a:cxn>
                <a:cxn ang="0">
                  <a:pos x="T6" y="T7"/>
                </a:cxn>
                <a:cxn ang="0">
                  <a:pos x="T8" y="T9"/>
                </a:cxn>
                <a:cxn ang="0">
                  <a:pos x="T10" y="T11"/>
                </a:cxn>
                <a:cxn ang="0">
                  <a:pos x="T12" y="T13"/>
                </a:cxn>
              </a:cxnLst>
              <a:rect l="0" t="0" r="r" b="b"/>
              <a:pathLst>
                <a:path w="539" h="815">
                  <a:moveTo>
                    <a:pt x="0" y="459"/>
                  </a:moveTo>
                  <a:lnTo>
                    <a:pt x="175" y="522"/>
                  </a:lnTo>
                  <a:lnTo>
                    <a:pt x="175" y="815"/>
                  </a:lnTo>
                  <a:lnTo>
                    <a:pt x="539" y="666"/>
                  </a:lnTo>
                  <a:lnTo>
                    <a:pt x="539" y="0"/>
                  </a:lnTo>
                  <a:lnTo>
                    <a:pt x="0" y="225"/>
                  </a:lnTo>
                  <a:lnTo>
                    <a:pt x="0" y="459"/>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22" name="Freeform 17"/>
            <p:cNvSpPr>
              <a:spLocks/>
            </p:cNvSpPr>
            <p:nvPr/>
          </p:nvSpPr>
          <p:spPr bwMode="auto">
            <a:xfrm>
              <a:off x="5591175" y="2371725"/>
              <a:ext cx="850900" cy="693738"/>
            </a:xfrm>
            <a:custGeom>
              <a:avLst/>
              <a:gdLst>
                <a:gd name="T0" fmla="*/ 120 w 536"/>
                <a:gd name="T1" fmla="*/ 291 h 437"/>
                <a:gd name="T2" fmla="*/ 536 w 536"/>
                <a:gd name="T3" fmla="*/ 437 h 437"/>
                <a:gd name="T4" fmla="*/ 536 w 536"/>
                <a:gd name="T5" fmla="*/ 225 h 437"/>
                <a:gd name="T6" fmla="*/ 0 w 536"/>
                <a:gd name="T7" fmla="*/ 0 h 437"/>
                <a:gd name="T8" fmla="*/ 0 w 536"/>
                <a:gd name="T9" fmla="*/ 331 h 437"/>
                <a:gd name="T10" fmla="*/ 120 w 536"/>
                <a:gd name="T11" fmla="*/ 291 h 437"/>
              </a:gdLst>
              <a:ahLst/>
              <a:cxnLst>
                <a:cxn ang="0">
                  <a:pos x="T0" y="T1"/>
                </a:cxn>
                <a:cxn ang="0">
                  <a:pos x="T2" y="T3"/>
                </a:cxn>
                <a:cxn ang="0">
                  <a:pos x="T4" y="T5"/>
                </a:cxn>
                <a:cxn ang="0">
                  <a:pos x="T6" y="T7"/>
                </a:cxn>
                <a:cxn ang="0">
                  <a:pos x="T8" y="T9"/>
                </a:cxn>
                <a:cxn ang="0">
                  <a:pos x="T10" y="T11"/>
                </a:cxn>
              </a:cxnLst>
              <a:rect l="0" t="0" r="r" b="b"/>
              <a:pathLst>
                <a:path w="536" h="437">
                  <a:moveTo>
                    <a:pt x="120" y="291"/>
                  </a:moveTo>
                  <a:lnTo>
                    <a:pt x="536" y="437"/>
                  </a:lnTo>
                  <a:lnTo>
                    <a:pt x="536" y="225"/>
                  </a:lnTo>
                  <a:lnTo>
                    <a:pt x="0" y="0"/>
                  </a:lnTo>
                  <a:lnTo>
                    <a:pt x="0" y="331"/>
                  </a:lnTo>
                  <a:lnTo>
                    <a:pt x="120" y="29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75722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0837" y="228602"/>
            <a:ext cx="11151917" cy="1246495"/>
          </a:xfrm>
        </p:spPr>
        <p:txBody>
          <a:bodyPr/>
          <a:lstStyle/>
          <a:p>
            <a:r>
              <a:rPr lang="en-US" dirty="0" smtClean="0"/>
              <a:t>Why do we need it?</a:t>
            </a:r>
            <a:r>
              <a:rPr lang="en-US" dirty="0"/>
              <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0701" y="1447799"/>
            <a:ext cx="11149013" cy="4215000"/>
          </a:xfrm>
        </p:spPr>
        <p:txBody>
          <a:bodyPr/>
          <a:lstStyle/>
          <a:p>
            <a:pPr marL="0" defTabSz="1218987"/>
            <a:r>
              <a:rPr lang="en-US" sz="4800" spc="0" dirty="0" smtClean="0">
                <a:solidFill>
                  <a:srgbClr val="00AEEF">
                    <a:alpha val="99000"/>
                  </a:srgbClr>
                </a:solidFill>
              </a:rPr>
              <a:t>Problems with Map-Reduce</a:t>
            </a:r>
          </a:p>
          <a:p>
            <a:pPr lvl="1"/>
            <a:r>
              <a:rPr lang="en-US" sz="3200" dirty="0" smtClean="0"/>
              <a:t>Doesn’t adapt well to machine learning</a:t>
            </a:r>
          </a:p>
          <a:p>
            <a:pPr lvl="1"/>
            <a:r>
              <a:rPr lang="en-US" sz="3200" dirty="0" smtClean="0"/>
              <a:t>Lack of interactive analysis features except basic SQL queries</a:t>
            </a:r>
          </a:p>
          <a:p>
            <a:pPr lvl="1"/>
            <a:r>
              <a:rPr lang="en-US" sz="3200" dirty="0" smtClean="0"/>
              <a:t>Emphasis on disk reads slowing down calculations</a:t>
            </a:r>
          </a:p>
          <a:p>
            <a:pPr lvl="1"/>
            <a:r>
              <a:rPr lang="en-US" sz="3200" dirty="0" smtClean="0"/>
              <a:t>Not tailored to real-time streaming of events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11183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Spark works</a:t>
            </a:r>
            <a:endParaRPr lang="en-US" dirty="0"/>
          </a:p>
        </p:txBody>
      </p:sp>
      <p:sp>
        <p:nvSpPr>
          <p:cNvPr id="3" name="Content Placeholder 2"/>
          <p:cNvSpPr>
            <a:spLocks noGrp="1"/>
          </p:cNvSpPr>
          <p:nvPr>
            <p:ph type="body" sz="quarter" idx="10"/>
          </p:nvPr>
        </p:nvSpPr>
        <p:spPr>
          <a:xfrm>
            <a:off x="520701" y="1447800"/>
            <a:ext cx="11149013" cy="4985980"/>
          </a:xfrm>
        </p:spPr>
        <p:txBody>
          <a:bodyPr/>
          <a:lstStyle/>
          <a:p>
            <a:pPr lvl="1"/>
            <a:r>
              <a:rPr lang="en-US" sz="3200" dirty="0" smtClean="0"/>
              <a:t>Work with distributed collections of objects as you would local objects</a:t>
            </a:r>
          </a:p>
          <a:p>
            <a:pPr lvl="1"/>
            <a:r>
              <a:rPr lang="en-US" sz="3200" dirty="0" smtClean="0"/>
              <a:t>Has a new concept called Resilient Distributed Datasets (RDDs)</a:t>
            </a:r>
          </a:p>
          <a:p>
            <a:pPr lvl="1"/>
            <a:r>
              <a:rPr lang="en-US" sz="3200" dirty="0" smtClean="0"/>
              <a:t>Immutable collections of objects across the cluster</a:t>
            </a:r>
          </a:p>
          <a:p>
            <a:pPr lvl="1"/>
            <a:r>
              <a:rPr lang="en-US" sz="3200" dirty="0" smtClean="0"/>
              <a:t>Parallel transformations of data (e.g. map, filter)</a:t>
            </a:r>
          </a:p>
          <a:p>
            <a:pPr lvl="1"/>
            <a:r>
              <a:rPr lang="en-US" sz="3200" dirty="0" smtClean="0"/>
              <a:t>Reruns on failure</a:t>
            </a:r>
          </a:p>
          <a:p>
            <a:pPr lvl="1"/>
            <a:r>
              <a:rPr lang="en-US" sz="3200" dirty="0" smtClean="0"/>
              <a:t>Caching data in RAM</a:t>
            </a:r>
          </a:p>
          <a:p>
            <a:pPr lvl="1"/>
            <a:r>
              <a:rPr lang="en-US" sz="3200" dirty="0" smtClean="0"/>
              <a:t>RDDs can be built from other RDDs</a:t>
            </a:r>
          </a:p>
          <a:p>
            <a:pPr lvl="1"/>
            <a:r>
              <a:rPr lang="en-US" sz="3200" dirty="0" smtClean="0"/>
              <a:t>Perform any transformation or action on the data (e.g. </a:t>
            </a:r>
            <a:r>
              <a:rPr lang="en-US" sz="3200" dirty="0" err="1" smtClean="0"/>
              <a:t>groupBy</a:t>
            </a:r>
            <a:r>
              <a:rPr lang="en-US" sz="3200" dirty="0" smtClean="0"/>
              <a:t> or count)</a:t>
            </a:r>
          </a:p>
          <a:p>
            <a:pPr lvl="1"/>
            <a:endParaRPr lang="en-US" dirty="0" smtClean="0"/>
          </a:p>
          <a:p>
            <a:pPr lvl="1"/>
            <a:endParaRPr lang="en-US" dirty="0" smtClean="0"/>
          </a:p>
        </p:txBody>
      </p:sp>
    </p:spTree>
    <p:extLst>
      <p:ext uri="{BB962C8B-B14F-4D97-AF65-F5344CB8AC3E}">
        <p14:creationId xmlns:p14="http://schemas.microsoft.com/office/powerpoint/2010/main" val="91961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Spark Performance</a:t>
            </a:r>
            <a:endParaRPr lang="en-US" dirty="0"/>
          </a:p>
        </p:txBody>
      </p:sp>
    </p:spTree>
    <p:extLst>
      <p:ext uri="{BB962C8B-B14F-4D97-AF65-F5344CB8AC3E}">
        <p14:creationId xmlns:p14="http://schemas.microsoft.com/office/powerpoint/2010/main" val="147601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Mapping against a dataset in Spark</a:t>
            </a:r>
            <a:endParaRPr lang="en-NZ" dirty="0"/>
          </a:p>
        </p:txBody>
      </p:sp>
      <p:graphicFrame>
        <p:nvGraphicFramePr>
          <p:cNvPr id="4" name="Chart 3"/>
          <p:cNvGraphicFramePr>
            <a:graphicFrameLocks/>
          </p:cNvGraphicFramePr>
          <p:nvPr>
            <p:extLst>
              <p:ext uri="{D42A27DB-BD31-4B8C-83A1-F6EECF244321}">
                <p14:modId xmlns:p14="http://schemas.microsoft.com/office/powerpoint/2010/main" val="431211429"/>
              </p:ext>
            </p:extLst>
          </p:nvPr>
        </p:nvGraphicFramePr>
        <p:xfrm>
          <a:off x="419548" y="1118795"/>
          <a:ext cx="11349317" cy="54003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908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Performance improvements with RDD</a:t>
            </a:r>
            <a:endParaRPr lang="en-NZ" dirty="0"/>
          </a:p>
        </p:txBody>
      </p:sp>
      <p:graphicFrame>
        <p:nvGraphicFramePr>
          <p:cNvPr id="5" name="Chart 4"/>
          <p:cNvGraphicFramePr>
            <a:graphicFrameLocks/>
          </p:cNvGraphicFramePr>
          <p:nvPr>
            <p:extLst>
              <p:ext uri="{D42A27DB-BD31-4B8C-83A1-F6EECF244321}">
                <p14:modId xmlns:p14="http://schemas.microsoft.com/office/powerpoint/2010/main" val="2419039521"/>
              </p:ext>
            </p:extLst>
          </p:nvPr>
        </p:nvGraphicFramePr>
        <p:xfrm>
          <a:off x="-107576" y="976498"/>
          <a:ext cx="12008222" cy="55453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9219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Learning Spark</a:t>
            </a:r>
            <a:endParaRPr lang="en-US" dirty="0"/>
          </a:p>
        </p:txBody>
      </p:sp>
    </p:spTree>
    <p:extLst>
      <p:ext uri="{BB962C8B-B14F-4D97-AF65-F5344CB8AC3E}">
        <p14:creationId xmlns:p14="http://schemas.microsoft.com/office/powerpoint/2010/main" val="390076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0.xml.rels><?xml version="1.0" encoding="UTF-8" standalone="yes"?>
<Relationships xmlns="http://schemas.openxmlformats.org/package/2006/relationships"><Relationship Id="rId1" Type="http://schemas.openxmlformats.org/officeDocument/2006/relationships/image" Target="../media/image14.png"/></Relationships>
</file>

<file path=ppt/theme/_rels/theme11.xml.rels><?xml version="1.0" encoding="UTF-8" standalone="yes"?>
<Relationships xmlns="http://schemas.openxmlformats.org/package/2006/relationships"><Relationship Id="rId1" Type="http://schemas.openxmlformats.org/officeDocument/2006/relationships/image" Target="../media/image14.png"/></Relationships>
</file>

<file path=ppt/theme/_rels/theme5.xml.rels><?xml version="1.0" encoding="UTF-8" standalone="yes"?>
<Relationships xmlns="http://schemas.openxmlformats.org/package/2006/relationships"><Relationship Id="rId1" Type="http://schemas.openxmlformats.org/officeDocument/2006/relationships/image" Target="../media/image14.png"/></Relationships>
</file>

<file path=ppt/theme/_rels/theme6.xml.rels><?xml version="1.0" encoding="UTF-8" standalone="yes"?>
<Relationships xmlns="http://schemas.openxmlformats.org/package/2006/relationships"><Relationship Id="rId1" Type="http://schemas.openxmlformats.org/officeDocument/2006/relationships/image" Target="../media/image14.png"/></Relationships>
</file>

<file path=ppt/theme/_rels/theme7.xml.rels><?xml version="1.0" encoding="UTF-8" standalone="yes"?>
<Relationships xmlns="http://schemas.openxmlformats.org/package/2006/relationships"><Relationship Id="rId1" Type="http://schemas.openxmlformats.org/officeDocument/2006/relationships/image" Target="../media/image14.png"/></Relationships>
</file>

<file path=ppt/theme/_rels/theme8.xml.rels><?xml version="1.0" encoding="UTF-8" standalone="yes"?>
<Relationships xmlns="http://schemas.openxmlformats.org/package/2006/relationships"><Relationship Id="rId1" Type="http://schemas.openxmlformats.org/officeDocument/2006/relationships/image" Target="../media/image14.png"/></Relationships>
</file>

<file path=ppt/theme/_rels/theme9.xml.rels><?xml version="1.0" encoding="UTF-8" standalone="yes"?>
<Relationships xmlns="http://schemas.openxmlformats.org/package/2006/relationships"><Relationship Id="rId1" Type="http://schemas.openxmlformats.org/officeDocument/2006/relationships/image" Target="../media/image14.png"/></Relationships>
</file>

<file path=ppt/theme/theme1.xml><?xml version="1.0" encoding="utf-8"?>
<a:theme xmlns:a="http://schemas.openxmlformats.org/drawingml/2006/main" name="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10.xml><?xml version="1.0" encoding="utf-8"?>
<a:theme xmlns:a="http://schemas.openxmlformats.org/drawingml/2006/main" name="5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11.xml><?xml version="1.0" encoding="utf-8"?>
<a:theme xmlns:a="http://schemas.openxmlformats.org/drawingml/2006/main" name="6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2_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9.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632</TotalTime>
  <Words>2034</Words>
  <Application>Microsoft Office PowerPoint</Application>
  <PresentationFormat>Widescreen</PresentationFormat>
  <Paragraphs>354</Paragraphs>
  <Slides>21</Slides>
  <Notes>21</Notes>
  <HiddenSlides>0</HiddenSlides>
  <MMClips>0</MMClips>
  <ScaleCrop>false</ScaleCrop>
  <HeadingPairs>
    <vt:vector size="6" baseType="variant">
      <vt:variant>
        <vt:lpstr>Fonts Used</vt:lpstr>
      </vt:variant>
      <vt:variant>
        <vt:i4>6</vt:i4>
      </vt:variant>
      <vt:variant>
        <vt:lpstr>Theme</vt:lpstr>
      </vt:variant>
      <vt:variant>
        <vt:i4>11</vt:i4>
      </vt:variant>
      <vt:variant>
        <vt:lpstr>Slide Titles</vt:lpstr>
      </vt:variant>
      <vt:variant>
        <vt:i4>21</vt:i4>
      </vt:variant>
    </vt:vector>
  </HeadingPairs>
  <TitlesOfParts>
    <vt:vector size="38" baseType="lpstr">
      <vt:lpstr>Arial</vt:lpstr>
      <vt:lpstr>Calibri</vt:lpstr>
      <vt:lpstr>Consolas</vt:lpstr>
      <vt:lpstr>Segoe UI</vt:lpstr>
      <vt:lpstr>Segoe UI Light</vt:lpstr>
      <vt:lpstr>Wingdings</vt:lpstr>
      <vt:lpstr>Windows_Azure_DevCamp_16x9_Template - FINAL2</vt:lpstr>
      <vt:lpstr>1_Windows_Azure_DevCamp_16x9_Template - FINAL2</vt:lpstr>
      <vt:lpstr>1_Accent Color Transition Slides</vt:lpstr>
      <vt:lpstr>2_Windows_Azure_DevCamp_16x9_Template - FINAL2</vt:lpstr>
      <vt:lpstr>MS1444_Windows Azure Template 16x9_r08b</vt:lpstr>
      <vt:lpstr>1_MS1444_Windows Azure Template 16x9_r08b</vt:lpstr>
      <vt:lpstr>2_MS1444_Windows Azure Template 16x9_r08b</vt:lpstr>
      <vt:lpstr>3_MS1444_Windows Azure Template 16x9_r08b</vt:lpstr>
      <vt:lpstr>4_MS1444_Windows Azure Template 16x9_r08b</vt:lpstr>
      <vt:lpstr>5_MS1444_Windows Azure Template 16x9_r08b</vt:lpstr>
      <vt:lpstr>6_MS1444_Windows Azure Template 16x9_r08b</vt:lpstr>
      <vt:lpstr>Running Spark on Windows Azure</vt:lpstr>
      <vt:lpstr>Agenda</vt:lpstr>
      <vt:lpstr>What is Spark?</vt:lpstr>
      <vt:lpstr>Why do we need it? </vt:lpstr>
      <vt:lpstr>How Spark works</vt:lpstr>
      <vt:lpstr>PowerPoint Presentation</vt:lpstr>
      <vt:lpstr>Mapping against a dataset in Spark</vt:lpstr>
      <vt:lpstr>Performance improvements with RDD</vt:lpstr>
      <vt:lpstr>PowerPoint Presentation</vt:lpstr>
      <vt:lpstr>Spark Shell</vt:lpstr>
      <vt:lpstr>Hadoop-like Map Reduce </vt:lpstr>
      <vt:lpstr>Map Reduce with Tuples/Pairs </vt:lpstr>
      <vt:lpstr>Applying Logistic Regression</vt:lpstr>
      <vt:lpstr>Logistic Regression Performance</vt:lpstr>
      <vt:lpstr>PowerPoint Presentation</vt:lpstr>
      <vt:lpstr>What is Shark? </vt:lpstr>
      <vt:lpstr>PowerPoint Presentation</vt:lpstr>
      <vt:lpstr>How do we scale from 1 node to hundreds? </vt:lpstr>
      <vt:lpstr>Useful links </vt:lpstr>
      <vt:lpstr>HOL: Shark Basics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Richard Conway</dc:creator>
  <cp:lastModifiedBy>Richard Conway</cp:lastModifiedBy>
  <cp:revision>40</cp:revision>
  <dcterms:created xsi:type="dcterms:W3CDTF">2013-08-21T10:51:45Z</dcterms:created>
  <dcterms:modified xsi:type="dcterms:W3CDTF">2013-09-14T12:30:00Z</dcterms:modified>
</cp:coreProperties>
</file>