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59" r:id="rId3"/>
    <p:sldId id="270" r:id="rId4"/>
    <p:sldId id="266" r:id="rId5"/>
    <p:sldId id="267" r:id="rId6"/>
    <p:sldId id="268"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7085" autoAdjust="0"/>
  </p:normalViewPr>
  <p:slideViewPr>
    <p:cSldViewPr snapToGrid="0">
      <p:cViewPr varScale="1">
        <p:scale>
          <a:sx n="91" d="100"/>
          <a:sy n="91" d="100"/>
        </p:scale>
        <p:origin x="102"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0316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templates pictured here are just a few of the many dozens of templates currently available.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40228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supercomputers and High-Performance Computing (HPC) clusters, and it enjoys widespread use in the research community for jobs that require significant CPU resources.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02058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2036639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bit.ly/a4r-bat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it.ly/a4r-ar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bit.ly/a4r-githu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High-Performance Computing (HPC) in Azure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in Azure</a:t>
            </a:r>
            <a:endParaRPr lang="en-US" dirty="0"/>
          </a:p>
        </p:txBody>
      </p:sp>
      <p:sp>
        <p:nvSpPr>
          <p:cNvPr id="3" name="Content Placeholder 2"/>
          <p:cNvSpPr>
            <a:spLocks noGrp="1"/>
          </p:cNvSpPr>
          <p:nvPr>
            <p:ph idx="1"/>
          </p:nvPr>
        </p:nvSpPr>
        <p:spPr>
          <a:xfrm>
            <a:off x="519248" y="1447800"/>
            <a:ext cx="11151916" cy="4947765"/>
          </a:xfrm>
        </p:spPr>
        <p:txBody>
          <a:bodyPr/>
          <a:lstStyle/>
          <a:p>
            <a:r>
              <a:rPr lang="en-US" dirty="0" smtClean="0"/>
              <a:t>Run massively parallel compute jobs in the cloud</a:t>
            </a:r>
          </a:p>
          <a:p>
            <a:pPr lvl="1"/>
            <a:r>
              <a:rPr lang="en-US" dirty="0" smtClean="0"/>
              <a:t>Photorealistic 3D rendering</a:t>
            </a:r>
          </a:p>
          <a:p>
            <a:pPr lvl="1"/>
            <a:r>
              <a:rPr lang="en-US" dirty="0" smtClean="0"/>
              <a:t>Brute force </a:t>
            </a:r>
            <a:r>
              <a:rPr lang="en-US" dirty="0" err="1" smtClean="0"/>
              <a:t>cryptographical</a:t>
            </a:r>
            <a:r>
              <a:rPr lang="en-US" dirty="0" smtClean="0"/>
              <a:t> analysis</a:t>
            </a:r>
          </a:p>
          <a:p>
            <a:pPr lvl="1"/>
            <a:r>
              <a:rPr lang="en-US" dirty="0" smtClean="0"/>
              <a:t>Engineering design and simulation</a:t>
            </a:r>
          </a:p>
          <a:p>
            <a:pPr lvl="1"/>
            <a:r>
              <a:rPr lang="en-US" dirty="0" smtClean="0"/>
              <a:t>Financial risk modeling, genomics research, and more</a:t>
            </a:r>
          </a:p>
          <a:p>
            <a:r>
              <a:rPr lang="en-US" dirty="0" smtClean="0"/>
              <a:t>Deploy an HPC cluster in minutes and scale as needed</a:t>
            </a:r>
          </a:p>
          <a:p>
            <a:r>
              <a:rPr lang="en-US" dirty="0" smtClean="0"/>
              <a:t>Automate deployments with deployment templates</a:t>
            </a:r>
          </a:p>
          <a:p>
            <a:r>
              <a:rPr lang="en-US" dirty="0" smtClean="0"/>
              <a:t>Combine with Azure Batch for batch scheduling and </a:t>
            </a:r>
            <a:r>
              <a:rPr lang="en-US" dirty="0"/>
              <a:t>compute management (</a:t>
            </a:r>
            <a:r>
              <a:rPr lang="en-US" dirty="0">
                <a:hlinkClick r:id="rId2"/>
              </a:rPr>
              <a:t>http://</a:t>
            </a:r>
            <a:r>
              <a:rPr lang="en-US" dirty="0" smtClean="0">
                <a:hlinkClick r:id="rId2"/>
              </a:rPr>
              <a:t>bit.ly/a4r-batch</a:t>
            </a:r>
            <a:r>
              <a:rPr lang="en-US" dirty="0" smtClean="0"/>
              <a:t>)</a:t>
            </a:r>
            <a:endParaRPr lang="en-US" dirty="0" smtClean="0"/>
          </a:p>
          <a:p>
            <a:endParaRPr lang="en-US" dirty="0"/>
          </a:p>
        </p:txBody>
      </p:sp>
    </p:spTree>
    <p:extLst>
      <p:ext uri="{BB962C8B-B14F-4D97-AF65-F5344CB8AC3E}">
        <p14:creationId xmlns:p14="http://schemas.microsoft.com/office/powerpoint/2010/main" val="5543066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cxnSp>
        <p:nvCxnSpPr>
          <p:cNvPr id="6" name="Straight Connector 5"/>
          <p:cNvCxnSpPr/>
          <p:nvPr/>
        </p:nvCxnSpPr>
        <p:spPr>
          <a:xfrm flipH="1">
            <a:off x="8121434"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049092"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1744717"/>
            <a:ext cx="4057441"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A-Series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0" name="Rectangle 9"/>
          <p:cNvSpPr/>
          <p:nvPr/>
        </p:nvSpPr>
        <p:spPr>
          <a:xfrm>
            <a:off x="8129783" y="1744717"/>
            <a:ext cx="4062217"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G/GS-Series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4049092" y="1744717"/>
            <a:ext cx="4057441"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D/DS/Dv2-Series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20" name="Rectangle 19"/>
          <p:cNvSpPr/>
          <p:nvPr/>
        </p:nvSpPr>
        <p:spPr>
          <a:xfrm>
            <a:off x="346841" y="2527349"/>
            <a:ext cx="3710600" cy="1144929"/>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16 data disks (1 TB each)</a:t>
            </a:r>
          </a:p>
        </p:txBody>
      </p:sp>
      <p:sp>
        <p:nvSpPr>
          <p:cNvPr id="38" name="Rectangle 37"/>
          <p:cNvSpPr/>
          <p:nvPr/>
        </p:nvSpPr>
        <p:spPr bwMode="auto">
          <a:xfrm>
            <a:off x="429540"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39" name="Rectangle 38"/>
          <p:cNvSpPr/>
          <p:nvPr/>
        </p:nvSpPr>
        <p:spPr bwMode="auto">
          <a:xfrm>
            <a:off x="1246348"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40" name="Rectangle 39"/>
          <p:cNvSpPr/>
          <p:nvPr/>
        </p:nvSpPr>
        <p:spPr bwMode="auto">
          <a:xfrm>
            <a:off x="2059987"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41" name="Rectangle 40"/>
          <p:cNvSpPr/>
          <p:nvPr/>
        </p:nvSpPr>
        <p:spPr bwMode="auto">
          <a:xfrm>
            <a:off x="2873626"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42" name="Rectangle 41"/>
          <p:cNvSpPr/>
          <p:nvPr/>
        </p:nvSpPr>
        <p:spPr>
          <a:xfrm>
            <a:off x="4235669" y="2527349"/>
            <a:ext cx="3870863" cy="1495794"/>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Solid-state drives</a:t>
            </a:r>
          </a:p>
        </p:txBody>
      </p:sp>
      <p:sp>
        <p:nvSpPr>
          <p:cNvPr id="43" name="Rectangle 42"/>
          <p:cNvSpPr/>
          <p:nvPr/>
        </p:nvSpPr>
        <p:spPr>
          <a:xfrm>
            <a:off x="8321137" y="2527349"/>
            <a:ext cx="3870863" cy="1495794"/>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Solid-state drives</a:t>
            </a:r>
          </a:p>
        </p:txBody>
      </p:sp>
      <p:sp>
        <p:nvSpPr>
          <p:cNvPr id="44" name="Rectangle 43"/>
          <p:cNvSpPr/>
          <p:nvPr/>
        </p:nvSpPr>
        <p:spPr bwMode="auto">
          <a:xfrm>
            <a:off x="4374998"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45" name="Rectangle 44"/>
          <p:cNvSpPr/>
          <p:nvPr/>
        </p:nvSpPr>
        <p:spPr bwMode="auto">
          <a:xfrm>
            <a:off x="5191806"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46" name="Rectangle 45"/>
          <p:cNvSpPr/>
          <p:nvPr/>
        </p:nvSpPr>
        <p:spPr bwMode="auto">
          <a:xfrm>
            <a:off x="6005445"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47" name="Rectangle 46"/>
          <p:cNvSpPr/>
          <p:nvPr/>
        </p:nvSpPr>
        <p:spPr bwMode="auto">
          <a:xfrm>
            <a:off x="6819084"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48" name="Rectangle 47"/>
          <p:cNvSpPr/>
          <p:nvPr/>
        </p:nvSpPr>
        <p:spPr bwMode="auto">
          <a:xfrm>
            <a:off x="4374998"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49" name="Rectangle 48"/>
          <p:cNvSpPr/>
          <p:nvPr/>
        </p:nvSpPr>
        <p:spPr bwMode="auto">
          <a:xfrm>
            <a:off x="5191806"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50" name="Rectangle 49"/>
          <p:cNvSpPr/>
          <p:nvPr/>
        </p:nvSpPr>
        <p:spPr bwMode="auto">
          <a:xfrm>
            <a:off x="6005445"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51" name="Rectangle 50"/>
          <p:cNvSpPr/>
          <p:nvPr/>
        </p:nvSpPr>
        <p:spPr bwMode="auto">
          <a:xfrm>
            <a:off x="6819084"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60" name="Rectangle 59"/>
          <p:cNvSpPr/>
          <p:nvPr/>
        </p:nvSpPr>
        <p:spPr bwMode="auto">
          <a:xfrm>
            <a:off x="8438991"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61" name="Rectangle 60"/>
          <p:cNvSpPr/>
          <p:nvPr/>
        </p:nvSpPr>
        <p:spPr bwMode="auto">
          <a:xfrm>
            <a:off x="9255799"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62" name="Rectangle 61"/>
          <p:cNvSpPr/>
          <p:nvPr/>
        </p:nvSpPr>
        <p:spPr bwMode="auto">
          <a:xfrm>
            <a:off x="10069438"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63" name="Rectangle 62"/>
          <p:cNvSpPr/>
          <p:nvPr/>
        </p:nvSpPr>
        <p:spPr bwMode="auto">
          <a:xfrm>
            <a:off x="10883077"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64" name="Rectangle 63"/>
          <p:cNvSpPr/>
          <p:nvPr/>
        </p:nvSpPr>
        <p:spPr bwMode="auto">
          <a:xfrm>
            <a:off x="8438991" y="4801775"/>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68" name="Rectangle 67"/>
          <p:cNvSpPr/>
          <p:nvPr/>
        </p:nvSpPr>
        <p:spPr bwMode="auto">
          <a:xfrm>
            <a:off x="4374998" y="5348313"/>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32" name="Rectangle 31"/>
          <p:cNvSpPr/>
          <p:nvPr/>
        </p:nvSpPr>
        <p:spPr bwMode="auto">
          <a:xfrm>
            <a:off x="429540"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33" name="Rectangle 32"/>
          <p:cNvSpPr/>
          <p:nvPr/>
        </p:nvSpPr>
        <p:spPr bwMode="auto">
          <a:xfrm>
            <a:off x="1246348"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34" name="Rectangle 33"/>
          <p:cNvSpPr/>
          <p:nvPr/>
        </p:nvSpPr>
        <p:spPr bwMode="auto">
          <a:xfrm>
            <a:off x="2059987"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35" name="Rectangle 34"/>
          <p:cNvSpPr/>
          <p:nvPr/>
        </p:nvSpPr>
        <p:spPr bwMode="auto">
          <a:xfrm>
            <a:off x="2873626"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6" name="Rectangle 35"/>
          <p:cNvSpPr/>
          <p:nvPr/>
        </p:nvSpPr>
        <p:spPr bwMode="auto">
          <a:xfrm>
            <a:off x="429540"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7" name="Rectangle 36"/>
          <p:cNvSpPr/>
          <p:nvPr/>
        </p:nvSpPr>
        <p:spPr bwMode="auto">
          <a:xfrm>
            <a:off x="1246348"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52" name="Rectangle 51"/>
          <p:cNvSpPr/>
          <p:nvPr/>
        </p:nvSpPr>
        <p:spPr bwMode="auto">
          <a:xfrm>
            <a:off x="2059987"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53" name="Rectangle 52"/>
          <p:cNvSpPr/>
          <p:nvPr/>
        </p:nvSpPr>
        <p:spPr bwMode="auto">
          <a:xfrm>
            <a:off x="2873626"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5" name="TextBox 4"/>
          <p:cNvSpPr txBox="1"/>
          <p:nvPr/>
        </p:nvSpPr>
        <p:spPr>
          <a:xfrm>
            <a:off x="519249" y="953408"/>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accent1"/>
                </a:solidFill>
                <a:latin typeface="Segoe UI Light" panose="020B0502040204020203" pitchFamily="34" charset="0"/>
                <a:cs typeface="Segoe UI Light" panose="020B0502040204020203" pitchFamily="34" charset="0"/>
              </a:rPr>
              <a:t>See </a:t>
            </a:r>
            <a:r>
              <a:rPr lang="en-US" sz="3200" dirty="0">
                <a:solidFill>
                  <a:schemeClr val="accent1"/>
                </a:solidFill>
                <a:latin typeface="Segoe UI Light" panose="020B0502040204020203" pitchFamily="34" charset="0"/>
                <a:cs typeface="Segoe UI Light" panose="020B0502040204020203" pitchFamily="34" charset="0"/>
              </a:rPr>
              <a:t>http://bit.ly/a4r-vm-pricing for </a:t>
            </a:r>
            <a:r>
              <a:rPr lang="en-US" sz="3200" dirty="0" smtClean="0">
                <a:solidFill>
                  <a:schemeClr val="accent1"/>
                </a:solidFill>
                <a:latin typeface="Segoe UI Light" panose="020B0502040204020203" pitchFamily="34" charset="0"/>
                <a:cs typeface="Segoe UI Light" panose="020B0502040204020203" pitchFamily="34" charset="0"/>
              </a:rPr>
              <a:t>pricing and availability</a:t>
            </a:r>
            <a:endParaRPr lang="en-US" sz="3200" dirty="0">
              <a:solidFill>
                <a:schemeClr val="accent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486909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a:xfrm>
            <a:off x="519248" y="1447800"/>
            <a:ext cx="11021111" cy="4639988"/>
          </a:xfrm>
        </p:spPr>
        <p:txBody>
          <a:bodyPr/>
          <a:lstStyle/>
          <a:p>
            <a:r>
              <a:rPr lang="en-US" dirty="0" smtClean="0"/>
              <a:t>Allows complex deployments to be performed declaratively via deployment templates</a:t>
            </a:r>
          </a:p>
          <a:p>
            <a:pPr lvl="1"/>
            <a:r>
              <a:rPr lang="en-US" dirty="0" smtClean="0"/>
              <a:t>Deployment templates specify all the resources — VMs, switches, storage accounts, etc. — to be provisioned</a:t>
            </a:r>
          </a:p>
          <a:p>
            <a:pPr lvl="1"/>
            <a:r>
              <a:rPr lang="en-US" dirty="0" smtClean="0"/>
              <a:t>Templates can include parameters that are filled in at runtime</a:t>
            </a:r>
          </a:p>
          <a:p>
            <a:pPr lvl="1"/>
            <a:r>
              <a:rPr lang="en-US" dirty="0"/>
              <a:t>Learn more at </a:t>
            </a:r>
            <a:r>
              <a:rPr lang="en-US" dirty="0" smtClean="0">
                <a:hlinkClick r:id="rId2"/>
              </a:rPr>
              <a:t>http://bit.ly/a4r-arm</a:t>
            </a:r>
            <a:endParaRPr lang="en-US" dirty="0" smtClean="0"/>
          </a:p>
          <a:p>
            <a:pPr lvl="1"/>
            <a:r>
              <a:rPr lang="en-US" dirty="0" smtClean="0"/>
              <a:t>Allows </a:t>
            </a:r>
            <a:r>
              <a:rPr lang="en-US" dirty="0" smtClean="0"/>
              <a:t>resources to be collated into resource groups</a:t>
            </a:r>
          </a:p>
          <a:p>
            <a:pPr lvl="1"/>
            <a:r>
              <a:rPr lang="en-US" dirty="0" smtClean="0"/>
              <a:t>Deploy</a:t>
            </a:r>
            <a:r>
              <a:rPr lang="en-US" dirty="0" smtClean="0"/>
              <a:t>, manage, monitor, and delete all resources at once rather than one resource at a time</a:t>
            </a:r>
            <a:endParaRPr lang="en-US" dirty="0"/>
          </a:p>
          <a:p>
            <a:endParaRPr lang="en-US" dirty="0"/>
          </a:p>
        </p:txBody>
      </p:sp>
    </p:spTree>
    <p:extLst>
      <p:ext uri="{BB962C8B-B14F-4D97-AF65-F5344CB8AC3E}">
        <p14:creationId xmlns:p14="http://schemas.microsoft.com/office/powerpoint/2010/main" val="783365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a:xfrm>
            <a:off x="519248" y="1447800"/>
            <a:ext cx="11151916" cy="4233980"/>
          </a:xfrm>
        </p:spPr>
        <p:txBody>
          <a:bodyPr/>
          <a:lstStyle/>
          <a:p>
            <a:r>
              <a:rPr lang="en-US" dirty="0" smtClean="0"/>
              <a:t>Free, open-source templates built by the community</a:t>
            </a:r>
          </a:p>
          <a:p>
            <a:endParaRPr lang="en-US" dirty="0"/>
          </a:p>
          <a:p>
            <a:endParaRPr lang="en-US" dirty="0" smtClean="0"/>
          </a:p>
          <a:p>
            <a:endParaRPr lang="en-US" dirty="0"/>
          </a:p>
          <a:p>
            <a:endParaRPr lang="en-US" dirty="0" smtClean="0"/>
          </a:p>
          <a:p>
            <a:endParaRPr lang="en-US" dirty="0" smtClean="0"/>
          </a:p>
          <a:p>
            <a:r>
              <a:rPr lang="en-US" dirty="0" smtClean="0"/>
              <a:t>Find them </a:t>
            </a:r>
            <a:r>
              <a:rPr lang="en-US" dirty="0" smtClean="0"/>
              <a:t>on the Azure site </a:t>
            </a:r>
            <a:r>
              <a:rPr lang="en-US" dirty="0"/>
              <a:t>(</a:t>
            </a:r>
            <a:r>
              <a:rPr lang="en-US" dirty="0">
                <a:hlinkClick r:id="rId3"/>
              </a:rPr>
              <a:t>http://</a:t>
            </a:r>
            <a:r>
              <a:rPr lang="en-US" dirty="0" smtClean="0">
                <a:hlinkClick r:id="rId3"/>
              </a:rPr>
              <a:t>bit.ly/a4r-quickstart</a:t>
            </a:r>
            <a:r>
              <a:rPr lang="en-US" dirty="0" smtClean="0"/>
              <a:t>)</a:t>
            </a:r>
            <a:endParaRPr lang="en-US" dirty="0" smtClean="0"/>
          </a:p>
          <a:p>
            <a:r>
              <a:rPr lang="en-US" dirty="0" smtClean="0"/>
              <a:t>Or browse them on </a:t>
            </a:r>
            <a:r>
              <a:rPr lang="en-US" dirty="0"/>
              <a:t>GitHub (</a:t>
            </a:r>
            <a:r>
              <a:rPr lang="en-US" dirty="0">
                <a:hlinkClick r:id="rId4"/>
              </a:rPr>
              <a:t>http://</a:t>
            </a:r>
            <a:r>
              <a:rPr lang="en-US" dirty="0" smtClean="0">
                <a:hlinkClick r:id="rId4"/>
              </a:rPr>
              <a:t>bit.ly/a4r-github</a:t>
            </a:r>
            <a:r>
              <a:rPr lang="en-US" dirty="0" smtClean="0"/>
              <a:t>)</a:t>
            </a:r>
            <a:endParaRPr lang="en-US" dirty="0" smtClean="0"/>
          </a:p>
        </p:txBody>
      </p:sp>
      <p:pic>
        <p:nvPicPr>
          <p:cNvPr id="5" name="Picture 4"/>
          <p:cNvPicPr>
            <a:picLocks noChangeAspect="1"/>
          </p:cNvPicPr>
          <p:nvPr/>
        </p:nvPicPr>
        <p:blipFill>
          <a:blip r:embed="rId5"/>
          <a:stretch>
            <a:fillRect/>
          </a:stretch>
        </p:blipFill>
        <p:spPr>
          <a:xfrm>
            <a:off x="981075" y="2359572"/>
            <a:ext cx="2914650" cy="1666875"/>
          </a:xfrm>
          <a:prstGeom prst="rect">
            <a:avLst/>
          </a:prstGeom>
          <a:ln>
            <a:solidFill>
              <a:schemeClr val="accent2"/>
            </a:solidFill>
          </a:ln>
        </p:spPr>
      </p:pic>
      <p:pic>
        <p:nvPicPr>
          <p:cNvPr id="6" name="Picture 5"/>
          <p:cNvPicPr>
            <a:picLocks noChangeAspect="1"/>
          </p:cNvPicPr>
          <p:nvPr/>
        </p:nvPicPr>
        <p:blipFill>
          <a:blip r:embed="rId6"/>
          <a:stretch>
            <a:fillRect/>
          </a:stretch>
        </p:blipFill>
        <p:spPr>
          <a:xfrm>
            <a:off x="4564226" y="2359572"/>
            <a:ext cx="2924175" cy="1666875"/>
          </a:xfrm>
          <a:prstGeom prst="rect">
            <a:avLst/>
          </a:prstGeom>
          <a:ln>
            <a:solidFill>
              <a:schemeClr val="accent2"/>
            </a:solidFill>
          </a:ln>
        </p:spPr>
      </p:pic>
      <p:pic>
        <p:nvPicPr>
          <p:cNvPr id="7" name="Picture 6"/>
          <p:cNvPicPr>
            <a:picLocks noChangeAspect="1"/>
          </p:cNvPicPr>
          <p:nvPr/>
        </p:nvPicPr>
        <p:blipFill>
          <a:blip r:embed="rId7"/>
          <a:stretch>
            <a:fillRect/>
          </a:stretch>
        </p:blipFill>
        <p:spPr>
          <a:xfrm>
            <a:off x="8156903" y="2359572"/>
            <a:ext cx="2914650" cy="1666875"/>
          </a:xfrm>
          <a:prstGeom prst="rect">
            <a:avLst/>
          </a:prstGeom>
          <a:ln>
            <a:solidFill>
              <a:schemeClr val="accent2"/>
            </a:solidFill>
          </a:ln>
        </p:spPr>
      </p:pic>
    </p:spTree>
    <p:extLst>
      <p:ext uri="{BB962C8B-B14F-4D97-AF65-F5344CB8AC3E}">
        <p14:creationId xmlns:p14="http://schemas.microsoft.com/office/powerpoint/2010/main" val="25465862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a:xfrm>
            <a:off x="519248" y="1447800"/>
            <a:ext cx="11151916" cy="1427699"/>
          </a:xfrm>
        </p:spPr>
        <p:txBody>
          <a:bodyPr/>
          <a:lstStyle/>
          <a:p>
            <a:r>
              <a:rPr lang="en-US" dirty="0" smtClean="0"/>
              <a:t>Simple Linux Utility for Resource Management (SLURM)</a:t>
            </a:r>
          </a:p>
          <a:p>
            <a:r>
              <a:rPr lang="en-US" dirty="0" err="1" smtClean="0"/>
              <a:t>Quickstart</a:t>
            </a:r>
            <a:r>
              <a:rPr lang="en-US" dirty="0" smtClean="0"/>
              <a:t> </a:t>
            </a:r>
            <a:r>
              <a:rPr lang="en-US" dirty="0"/>
              <a:t>template at </a:t>
            </a:r>
            <a:r>
              <a:rPr lang="en-US" dirty="0">
                <a:hlinkClick r:id="rId3"/>
              </a:rPr>
              <a:t>http://</a:t>
            </a:r>
            <a:r>
              <a:rPr lang="en-US" dirty="0" smtClean="0">
                <a:hlinkClick r:id="rId3"/>
              </a:rPr>
              <a:t>bit.ly/a4r-slurm</a:t>
            </a:r>
            <a:r>
              <a:rPr lang="en-US" dirty="0" smtClean="0"/>
              <a:t> enables </a:t>
            </a:r>
            <a:r>
              <a:rPr lang="en-US" dirty="0" smtClean="0"/>
              <a:t>easy deployment of SLURM clusters of user-specified sizes</a:t>
            </a:r>
            <a:endParaRPr lang="en-US" dirty="0"/>
          </a:p>
        </p:txBody>
      </p:sp>
      <p:pic>
        <p:nvPicPr>
          <p:cNvPr id="4" name="Picture 3"/>
          <p:cNvPicPr>
            <a:picLocks noChangeAspect="1"/>
          </p:cNvPicPr>
          <p:nvPr/>
        </p:nvPicPr>
        <p:blipFill>
          <a:blip r:embed="rId4"/>
          <a:stretch>
            <a:fillRect/>
          </a:stretch>
        </p:blipFill>
        <p:spPr>
          <a:xfrm>
            <a:off x="3174205" y="325220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1834805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HOL.html</a:t>
            </a:r>
            <a:endParaRPr lang="en-US" dirty="0"/>
          </a:p>
        </p:txBody>
      </p:sp>
      <p:sp>
        <p:nvSpPr>
          <p:cNvPr id="4" name="Text Placeholder 3"/>
          <p:cNvSpPr>
            <a:spLocks noGrp="1"/>
          </p:cNvSpPr>
          <p:nvPr>
            <p:ph type="body" sz="quarter" idx="10"/>
          </p:nvPr>
        </p:nvSpPr>
        <p:spPr/>
        <p:txBody>
          <a:bodyPr>
            <a:normAutofit/>
          </a:bodyPr>
          <a:lstStyle/>
          <a:p>
            <a:r>
              <a:rPr lang="en-US" dirty="0"/>
              <a:t>Creating </a:t>
            </a:r>
            <a:r>
              <a:rPr lang="en-US" dirty="0" smtClean="0"/>
              <a:t>a </a:t>
            </a:r>
            <a:r>
              <a:rPr lang="en-US" dirty="0"/>
              <a:t>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265</TotalTime>
  <Words>450</Words>
  <Application>Microsoft Office PowerPoint</Application>
  <PresentationFormat>Widescreen</PresentationFormat>
  <Paragraphs>82</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Segoe UI Semibold</vt:lpstr>
      <vt:lpstr>Wingdings</vt:lpstr>
      <vt:lpstr>1_MS1444_Windows Azure Template 16x9_r08a</vt:lpstr>
      <vt:lpstr>High-Performance Computing (HPC) in Azure</vt:lpstr>
      <vt:lpstr>HPC in Azure</vt:lpstr>
      <vt:lpstr>Virtual-Machine Sizes</vt:lpstr>
      <vt:lpstr>Azure Resource Manager</vt:lpstr>
      <vt:lpstr>Azure Quickstart Templates</vt:lpstr>
      <vt:lpstr>SLURM Clusters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Jeff Prosise</cp:lastModifiedBy>
  <cp:revision>54</cp:revision>
  <dcterms:created xsi:type="dcterms:W3CDTF">2015-09-15T03:54:33Z</dcterms:created>
  <dcterms:modified xsi:type="dcterms:W3CDTF">2016-02-09T02:29:22Z</dcterms:modified>
</cp:coreProperties>
</file>