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6" autoAdjust="0"/>
    <p:restoredTop sz="94660"/>
  </p:normalViewPr>
  <p:slideViewPr>
    <p:cSldViewPr snapToGrid="0">
      <p:cViewPr varScale="1">
        <p:scale>
          <a:sx n="56" d="100"/>
          <a:sy n="56" d="100"/>
        </p:scale>
        <p:origin x="28" y="12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F6B6D9-026D-43D9-985C-1CD860CE36F2}" type="datetimeFigureOut">
              <a:rPr lang="en-US" smtClean="0"/>
              <a:t>10/3/2013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6ED3A4-33BE-460C-93E1-21B9961FBFE2}" type="slidenum">
              <a:rPr lang="en-US" smtClean="0"/>
              <a:t>‹#›</a:t>
            </a:fld>
            <a:endParaRPr lang="en-US"/>
          </a:p>
        </p:txBody>
      </p:sp>
    </p:spTree>
    <p:extLst>
      <p:ext uri="{BB962C8B-B14F-4D97-AF65-F5344CB8AC3E}">
        <p14:creationId xmlns:p14="http://schemas.microsoft.com/office/powerpoint/2010/main" val="1369472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windowsazure.com/en-us/pricing/details/web-sites/"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24626820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dirty="0" smtClean="0"/>
              <a:t>1 –</a:t>
            </a:r>
            <a:r>
              <a:rPr lang="en-US" baseline="0" dirty="0" smtClean="0"/>
              <a:t> simple Example</a:t>
            </a:r>
          </a:p>
          <a:p>
            <a:r>
              <a:rPr lang="en-US" baseline="0" dirty="0" smtClean="0"/>
              <a:t>2 – Real world – KINECT!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41348432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dirty="0" smtClean="0"/>
              <a:t>1 –</a:t>
            </a:r>
            <a:r>
              <a:rPr lang="en-US" baseline="0" dirty="0" smtClean="0"/>
              <a:t> simple Example</a:t>
            </a:r>
          </a:p>
          <a:p>
            <a:r>
              <a:rPr lang="en-US" baseline="0" dirty="0" smtClean="0"/>
              <a:t>2 – Real world – KINECT!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1297479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dirty="0" smtClean="0"/>
              <a:t>Leave</a:t>
            </a:r>
            <a:r>
              <a:rPr lang="en-US" baseline="0" dirty="0" smtClean="0"/>
              <a:t> in appendix for QA when the </a:t>
            </a:r>
            <a:r>
              <a:rPr lang="en-US" baseline="0" smtClean="0"/>
              <a:t>question is asked.</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3337238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r>
              <a:rPr lang="en-US" dirty="0" smtClean="0"/>
              <a:t>Explain how Windows</a:t>
            </a:r>
            <a:r>
              <a:rPr lang="en-US" baseline="0" dirty="0" smtClean="0"/>
              <a:t> Azure websites are simple, easy, and open.</a:t>
            </a:r>
          </a:p>
          <a:p>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Notes:</a:t>
            </a:r>
            <a:endParaRPr lang="en-US" sz="12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2516199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Git</a:t>
            </a:r>
            <a:r>
              <a:rPr lang="en-US" baseline="0" dirty="0" smtClean="0"/>
              <a:t> Deployment is Native, or through a Service hook from </a:t>
            </a:r>
            <a:r>
              <a:rPr lang="en-US" baseline="0" dirty="0" err="1" smtClean="0"/>
              <a:t>CodePlex</a:t>
            </a:r>
            <a:r>
              <a:rPr lang="en-US" baseline="0" dirty="0" smtClean="0"/>
              <a:t>, </a:t>
            </a:r>
            <a:r>
              <a:rPr lang="en-US" baseline="0" dirty="0" err="1" smtClean="0"/>
              <a:t>GitHub</a:t>
            </a:r>
            <a:r>
              <a:rPr lang="en-US" baseline="0" dirty="0" smtClean="0"/>
              <a:t> or </a:t>
            </a:r>
            <a:r>
              <a:rPr lang="en-US" baseline="0" dirty="0" err="1" smtClean="0"/>
              <a:t>BitBucket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1B45C6E-FCE4-4C36-96D3-F66438DBAEBD}" type="datetime1">
              <a:rPr lang="en-US" smtClean="0"/>
              <a:t>10/3/2013</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4</a:t>
            </a:fld>
            <a:endParaRPr lang="en-US" dirty="0"/>
          </a:p>
        </p:txBody>
      </p:sp>
    </p:spTree>
    <p:extLst>
      <p:ext uri="{BB962C8B-B14F-4D97-AF65-F5344CB8AC3E}">
        <p14:creationId xmlns:p14="http://schemas.microsoft.com/office/powerpoint/2010/main" val="2246548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r>
              <a:rPr lang="en-US" dirty="0" smtClean="0"/>
              <a:t>Explain that</a:t>
            </a:r>
            <a:r>
              <a:rPr lang="en-US" baseline="0" dirty="0" smtClean="0"/>
              <a:t> Windows Azure Web Sites supports Classic ASP, ASP.NET, PHP, and Node.js out of the box and that you can also host any custom </a:t>
            </a:r>
            <a:r>
              <a:rPr lang="en-US" baseline="0" dirty="0" err="1" smtClean="0"/>
              <a:t>FastCGI</a:t>
            </a:r>
            <a:r>
              <a:rPr lang="en-US" baseline="0" dirty="0" smtClean="0"/>
              <a:t> handler.</a:t>
            </a:r>
          </a:p>
          <a:p>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Notes:</a:t>
            </a:r>
            <a:endParaRPr lang="en-US" sz="12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22744318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the</a:t>
            </a:r>
            <a:r>
              <a:rPr lang="en-US" sz="1100" baseline="0" dirty="0" smtClean="0"/>
              <a:t> three scale choices on Windows Azure Web Sites.</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r>
              <a:rPr lang="en-US" sz="1100" dirty="0" smtClean="0">
                <a:latin typeface="Segoe UI" pitchFamily="34" charset="0"/>
              </a:rPr>
              <a:t>Both free and shared are the same architecture.</a:t>
            </a:r>
            <a:r>
              <a:rPr lang="en-US" sz="1100" baseline="0" dirty="0" smtClean="0">
                <a:latin typeface="Segoe UI" pitchFamily="34" charset="0"/>
              </a:rPr>
              <a:t> With standard you isolate your application to your own virtual machines that you can use and pay for whatever resources you choose.</a:t>
            </a:r>
          </a:p>
          <a:p>
            <a:endParaRPr lang="en-US" sz="1100" baseline="0" dirty="0" smtClean="0">
              <a:latin typeface="Segoe UI" pitchFamily="34" charset="0"/>
            </a:endParaRPr>
          </a:p>
          <a:p>
            <a:r>
              <a:rPr lang="en-US" sz="1100" b="1" baseline="0" dirty="0" smtClean="0">
                <a:latin typeface="Segoe UI" pitchFamily="34" charset="0"/>
              </a:rPr>
              <a:t>Online Resources:</a:t>
            </a:r>
          </a:p>
          <a:p>
            <a:r>
              <a:rPr lang="en-US" sz="1100" b="0" baseline="0" dirty="0" smtClean="0">
                <a:latin typeface="Segoe UI" pitchFamily="34" charset="0"/>
              </a:rPr>
              <a:t>If you’d like more details on Web Site pricing and quota, see the Windows Azure pricing page here: </a:t>
            </a:r>
            <a:r>
              <a:rPr lang="en-US" sz="1100" dirty="0" smtClean="0">
                <a:hlinkClick r:id="rId3"/>
              </a:rPr>
              <a:t>http://www.windowsazure.com/en-us/pricing/details/web-sites/</a:t>
            </a:r>
            <a:endParaRPr lang="en-US" sz="1100" b="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1569676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scale up standard instances to multiple</a:t>
            </a:r>
            <a:r>
              <a:rPr lang="en-US" sz="1100" baseline="0" dirty="0" smtClean="0"/>
              <a:t> instances as needed.</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17162692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host multiple sites that you own on a your standard </a:t>
            </a:r>
            <a:r>
              <a:rPr lang="en-US" sz="1100" baseline="0" dirty="0" smtClean="0"/>
              <a:t>instances.</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2374925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host multiple sites that you own on a your standard </a:t>
            </a:r>
            <a:r>
              <a:rPr lang="en-US" sz="1100" baseline="0" dirty="0" smtClean="0"/>
              <a:t>instances.</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11005320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endParaRPr lang="en-US" baseline="0" dirty="0" smtClean="0"/>
          </a:p>
          <a:p>
            <a:r>
              <a:rPr lang="en-US" baseline="0" dirty="0" smtClean="0"/>
              <a:t>Highlight the ability to get started quickly with the Windows Azure Web App Gallery</a:t>
            </a:r>
          </a:p>
          <a:p>
            <a:endParaRPr lang="en-US" baseline="0" dirty="0" smtClean="0"/>
          </a:p>
          <a:p>
            <a:pPr marL="0" marR="0" indent="0" algn="l" defTabSz="914058" rtl="0" eaLnBrk="1" fontAlgn="auto" latinLnBrk="0" hangingPunct="1">
              <a:lnSpc>
                <a:spcPct val="100000"/>
              </a:lnSpc>
              <a:spcBef>
                <a:spcPts val="0"/>
              </a:spcBef>
              <a:spcAft>
                <a:spcPts val="0"/>
              </a:spcAft>
              <a:buClrTx/>
              <a:buSzTx/>
              <a:buFontTx/>
              <a:buNone/>
              <a:tabLst/>
              <a:defRPr/>
            </a:pPr>
            <a:r>
              <a:rPr lang="en-US" b="1" baseline="0" dirty="0" smtClean="0"/>
              <a:t>Speaking Points:</a:t>
            </a:r>
          </a:p>
          <a:p>
            <a:pPr marL="0" marR="0" indent="0" algn="l" defTabSz="914058" rtl="0" eaLnBrk="1" fontAlgn="auto" latinLnBrk="0" hangingPunct="1">
              <a:lnSpc>
                <a:spcPct val="100000"/>
              </a:lnSpc>
              <a:spcBef>
                <a:spcPts val="0"/>
              </a:spcBef>
              <a:spcAft>
                <a:spcPts val="0"/>
              </a:spcAft>
              <a:buClrTx/>
              <a:buSzTx/>
              <a:buFontTx/>
              <a:buNone/>
              <a:tabLst/>
              <a:defRPr/>
            </a:pPr>
            <a:endParaRPr lang="en-US" b="1" baseline="0" dirty="0" smtClean="0"/>
          </a:p>
          <a:p>
            <a:pPr marL="171450" marR="0" indent="-171450" algn="l" defTabSz="914058" rtl="0" eaLnBrk="1" fontAlgn="auto" latinLnBrk="0" hangingPunct="1">
              <a:lnSpc>
                <a:spcPct val="100000"/>
              </a:lnSpc>
              <a:spcBef>
                <a:spcPts val="0"/>
              </a:spcBef>
              <a:spcAft>
                <a:spcPts val="0"/>
              </a:spcAft>
              <a:buClrTx/>
              <a:buSzTx/>
              <a:buFont typeface="Arial"/>
              <a:buChar char="•"/>
              <a:tabLst/>
              <a:defRPr/>
            </a:pPr>
            <a:r>
              <a:rPr lang="en-US" b="0" baseline="0" dirty="0" smtClean="0"/>
              <a:t>Along-side the publishing capabilities, Windows Azure Web Sites also offers the Web App Gallery which provides many turn key solutions based off of well known open source web applications.</a:t>
            </a:r>
          </a:p>
          <a:p>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Notes:</a:t>
            </a:r>
          </a:p>
          <a:p>
            <a:pPr marL="0" marR="0" indent="0" algn="l" defTabSz="1218987"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effectLst/>
              <a:latin typeface="Segoe UI" pitchFamily="34" charset="0"/>
              <a:ea typeface="+mn-ea"/>
              <a:cs typeface="+mn-cs"/>
            </a:endParaRPr>
          </a:p>
          <a:p>
            <a:pPr marL="0" marR="0" indent="0" algn="l" defTabSz="1218987"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2718301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0ED7E3E-4A6D-48AC-A97A-EBEE88EF81A4}" type="datetimeFigureOut">
              <a:rPr lang="en-US" smtClean="0"/>
              <a:t>10/3/2013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44897-4BF6-48DB-9BEB-EA132D694ADA}" type="slidenum">
              <a:rPr lang="en-US" smtClean="0"/>
              <a:t>‹#›</a:t>
            </a:fld>
            <a:endParaRPr lang="en-US"/>
          </a:p>
        </p:txBody>
      </p:sp>
    </p:spTree>
    <p:extLst>
      <p:ext uri="{BB962C8B-B14F-4D97-AF65-F5344CB8AC3E}">
        <p14:creationId xmlns:p14="http://schemas.microsoft.com/office/powerpoint/2010/main" val="1197274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ED7E3E-4A6D-48AC-A97A-EBEE88EF81A4}" type="datetimeFigureOut">
              <a:rPr lang="en-US" smtClean="0"/>
              <a:t>10/3/2013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44897-4BF6-48DB-9BEB-EA132D694ADA}" type="slidenum">
              <a:rPr lang="en-US" smtClean="0"/>
              <a:t>‹#›</a:t>
            </a:fld>
            <a:endParaRPr lang="en-US"/>
          </a:p>
        </p:txBody>
      </p:sp>
    </p:spTree>
    <p:extLst>
      <p:ext uri="{BB962C8B-B14F-4D97-AF65-F5344CB8AC3E}">
        <p14:creationId xmlns:p14="http://schemas.microsoft.com/office/powerpoint/2010/main" val="469179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ED7E3E-4A6D-48AC-A97A-EBEE88EF81A4}" type="datetimeFigureOut">
              <a:rPr lang="en-US" smtClean="0"/>
              <a:t>10/3/2013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44897-4BF6-48DB-9BEB-EA132D694ADA}" type="slidenum">
              <a:rPr lang="en-US" smtClean="0"/>
              <a:t>‹#›</a:t>
            </a:fld>
            <a:endParaRPr lang="en-US"/>
          </a:p>
        </p:txBody>
      </p:sp>
    </p:spTree>
    <p:extLst>
      <p:ext uri="{BB962C8B-B14F-4D97-AF65-F5344CB8AC3E}">
        <p14:creationId xmlns:p14="http://schemas.microsoft.com/office/powerpoint/2010/main" val="39651426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1905000"/>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3951" y="6338048"/>
            <a:ext cx="2507214" cy="291353"/>
          </a:xfrm>
          <a:prstGeom prst="rect">
            <a:avLst/>
          </a:prstGeom>
        </p:spPr>
      </p:pic>
    </p:spTree>
    <p:extLst>
      <p:ext uri="{BB962C8B-B14F-4D97-AF65-F5344CB8AC3E}">
        <p14:creationId xmlns:p14="http://schemas.microsoft.com/office/powerpoint/2010/main" val="4152746444"/>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428645720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ED7E3E-4A6D-48AC-A97A-EBEE88EF81A4}" type="datetimeFigureOut">
              <a:rPr lang="en-US" smtClean="0"/>
              <a:t>10/3/2013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44897-4BF6-48DB-9BEB-EA132D694ADA}" type="slidenum">
              <a:rPr lang="en-US" smtClean="0"/>
              <a:t>‹#›</a:t>
            </a:fld>
            <a:endParaRPr lang="en-US"/>
          </a:p>
        </p:txBody>
      </p:sp>
    </p:spTree>
    <p:extLst>
      <p:ext uri="{BB962C8B-B14F-4D97-AF65-F5344CB8AC3E}">
        <p14:creationId xmlns:p14="http://schemas.microsoft.com/office/powerpoint/2010/main" val="2388172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ED7E3E-4A6D-48AC-A97A-EBEE88EF81A4}" type="datetimeFigureOut">
              <a:rPr lang="en-US" smtClean="0"/>
              <a:t>10/3/2013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44897-4BF6-48DB-9BEB-EA132D694ADA}" type="slidenum">
              <a:rPr lang="en-US" smtClean="0"/>
              <a:t>‹#›</a:t>
            </a:fld>
            <a:endParaRPr lang="en-US"/>
          </a:p>
        </p:txBody>
      </p:sp>
    </p:spTree>
    <p:extLst>
      <p:ext uri="{BB962C8B-B14F-4D97-AF65-F5344CB8AC3E}">
        <p14:creationId xmlns:p14="http://schemas.microsoft.com/office/powerpoint/2010/main" val="531096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0ED7E3E-4A6D-48AC-A97A-EBEE88EF81A4}" type="datetimeFigureOut">
              <a:rPr lang="en-US" smtClean="0"/>
              <a:t>10/3/2013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F44897-4BF6-48DB-9BEB-EA132D694ADA}" type="slidenum">
              <a:rPr lang="en-US" smtClean="0"/>
              <a:t>‹#›</a:t>
            </a:fld>
            <a:endParaRPr lang="en-US"/>
          </a:p>
        </p:txBody>
      </p:sp>
    </p:spTree>
    <p:extLst>
      <p:ext uri="{BB962C8B-B14F-4D97-AF65-F5344CB8AC3E}">
        <p14:creationId xmlns:p14="http://schemas.microsoft.com/office/powerpoint/2010/main" val="1606959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0ED7E3E-4A6D-48AC-A97A-EBEE88EF81A4}" type="datetimeFigureOut">
              <a:rPr lang="en-US" smtClean="0"/>
              <a:t>10/3/2013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F44897-4BF6-48DB-9BEB-EA132D694ADA}" type="slidenum">
              <a:rPr lang="en-US" smtClean="0"/>
              <a:t>‹#›</a:t>
            </a:fld>
            <a:endParaRPr lang="en-US"/>
          </a:p>
        </p:txBody>
      </p:sp>
    </p:spTree>
    <p:extLst>
      <p:ext uri="{BB962C8B-B14F-4D97-AF65-F5344CB8AC3E}">
        <p14:creationId xmlns:p14="http://schemas.microsoft.com/office/powerpoint/2010/main" val="295276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0ED7E3E-4A6D-48AC-A97A-EBEE88EF81A4}" type="datetimeFigureOut">
              <a:rPr lang="en-US" smtClean="0"/>
              <a:t>10/3/2013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F44897-4BF6-48DB-9BEB-EA132D694ADA}" type="slidenum">
              <a:rPr lang="en-US" smtClean="0"/>
              <a:t>‹#›</a:t>
            </a:fld>
            <a:endParaRPr lang="en-US"/>
          </a:p>
        </p:txBody>
      </p:sp>
    </p:spTree>
    <p:extLst>
      <p:ext uri="{BB962C8B-B14F-4D97-AF65-F5344CB8AC3E}">
        <p14:creationId xmlns:p14="http://schemas.microsoft.com/office/powerpoint/2010/main" val="2813504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ED7E3E-4A6D-48AC-A97A-EBEE88EF81A4}" type="datetimeFigureOut">
              <a:rPr lang="en-US" smtClean="0"/>
              <a:t>10/3/2013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F44897-4BF6-48DB-9BEB-EA132D694ADA}" type="slidenum">
              <a:rPr lang="en-US" smtClean="0"/>
              <a:t>‹#›</a:t>
            </a:fld>
            <a:endParaRPr lang="en-US"/>
          </a:p>
        </p:txBody>
      </p:sp>
    </p:spTree>
    <p:extLst>
      <p:ext uri="{BB962C8B-B14F-4D97-AF65-F5344CB8AC3E}">
        <p14:creationId xmlns:p14="http://schemas.microsoft.com/office/powerpoint/2010/main" val="3440513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ED7E3E-4A6D-48AC-A97A-EBEE88EF81A4}" type="datetimeFigureOut">
              <a:rPr lang="en-US" smtClean="0"/>
              <a:t>10/3/2013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F44897-4BF6-48DB-9BEB-EA132D694ADA}" type="slidenum">
              <a:rPr lang="en-US" smtClean="0"/>
              <a:t>‹#›</a:t>
            </a:fld>
            <a:endParaRPr lang="en-US"/>
          </a:p>
        </p:txBody>
      </p:sp>
    </p:spTree>
    <p:extLst>
      <p:ext uri="{BB962C8B-B14F-4D97-AF65-F5344CB8AC3E}">
        <p14:creationId xmlns:p14="http://schemas.microsoft.com/office/powerpoint/2010/main" val="533996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ED7E3E-4A6D-48AC-A97A-EBEE88EF81A4}" type="datetimeFigureOut">
              <a:rPr lang="en-US" smtClean="0"/>
              <a:t>10/3/2013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F44897-4BF6-48DB-9BEB-EA132D694ADA}" type="slidenum">
              <a:rPr lang="en-US" smtClean="0"/>
              <a:t>‹#›</a:t>
            </a:fld>
            <a:endParaRPr lang="en-US"/>
          </a:p>
        </p:txBody>
      </p:sp>
    </p:spTree>
    <p:extLst>
      <p:ext uri="{BB962C8B-B14F-4D97-AF65-F5344CB8AC3E}">
        <p14:creationId xmlns:p14="http://schemas.microsoft.com/office/powerpoint/2010/main" val="217378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ED7E3E-4A6D-48AC-A97A-EBEE88EF81A4}" type="datetimeFigureOut">
              <a:rPr lang="en-US" smtClean="0"/>
              <a:t>10/3/2013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F44897-4BF6-48DB-9BEB-EA132D694ADA}" type="slidenum">
              <a:rPr lang="en-US" smtClean="0"/>
              <a:t>‹#›</a:t>
            </a:fld>
            <a:endParaRPr lang="en-US"/>
          </a:p>
        </p:txBody>
      </p:sp>
    </p:spTree>
    <p:extLst>
      <p:ext uri="{BB962C8B-B14F-4D97-AF65-F5344CB8AC3E}">
        <p14:creationId xmlns:p14="http://schemas.microsoft.com/office/powerpoint/2010/main" val="27206423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18" Type="http://schemas.openxmlformats.org/officeDocument/2006/relationships/image" Target="../media/image28.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17" Type="http://schemas.openxmlformats.org/officeDocument/2006/relationships/image" Target="../media/image27.png"/><Relationship Id="rId2" Type="http://schemas.openxmlformats.org/officeDocument/2006/relationships/notesSlide" Target="../notesSlides/notesSlide9.xml"/><Relationship Id="rId16"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8.gif"/><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This deck for module 3 website intro</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50763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2"/>
            <a:ext cx="11151917" cy="771151"/>
          </a:xfrm>
        </p:spPr>
        <p:txBody>
          <a:bodyPr/>
          <a:lstStyle/>
          <a:p>
            <a:r>
              <a:rPr lang="en-US" dirty="0" smtClean="0"/>
              <a:t>Windows Azure Web App Gallery</a:t>
            </a:r>
            <a:endParaRPr lang="en-US" dirty="0"/>
          </a:p>
        </p:txBody>
      </p:sp>
      <p:sp>
        <p:nvSpPr>
          <p:cNvPr id="5" name="TextBox 4"/>
          <p:cNvSpPr txBox="1"/>
          <p:nvPr/>
        </p:nvSpPr>
        <p:spPr>
          <a:xfrm>
            <a:off x="8062052" y="2800863"/>
            <a:ext cx="3609112" cy="2769989"/>
          </a:xfrm>
          <a:prstGeom prst="rect">
            <a:avLst/>
          </a:prstGeom>
          <a:noFill/>
        </p:spPr>
        <p:txBody>
          <a:bodyPr wrap="square" lIns="0" tIns="0" rIns="0" bIns="0" rtlCol="0">
            <a:spAutoFit/>
          </a:bodyPr>
          <a:lstStyle/>
          <a:p>
            <a:pPr defTabSz="1218714"/>
            <a:r>
              <a:rPr lang="en-US" sz="3600" spc="-71" dirty="0">
                <a:gradFill>
                  <a:gsLst>
                    <a:gs pos="2917">
                      <a:srgbClr val="292929"/>
                    </a:gs>
                    <a:gs pos="30000">
                      <a:srgbClr val="292929"/>
                    </a:gs>
                  </a:gsLst>
                  <a:lin ang="5400000" scaled="0"/>
                </a:gradFill>
              </a:rPr>
              <a:t>Ready-to-Go Open Source </a:t>
            </a:r>
          </a:p>
          <a:p>
            <a:pPr defTabSz="1218714"/>
            <a:r>
              <a:rPr lang="en-US" sz="3600" spc="-71" dirty="0">
                <a:gradFill>
                  <a:gsLst>
                    <a:gs pos="2917">
                      <a:srgbClr val="292929"/>
                    </a:gs>
                    <a:gs pos="30000">
                      <a:srgbClr val="292929"/>
                    </a:gs>
                  </a:gsLst>
                  <a:lin ang="5400000" scaled="0"/>
                </a:gradFill>
              </a:rPr>
              <a:t>Web Applications, </a:t>
            </a:r>
          </a:p>
          <a:p>
            <a:pPr defTabSz="1218714"/>
            <a:r>
              <a:rPr lang="en-US" sz="3600" spc="-71" dirty="0">
                <a:gradFill>
                  <a:gsLst>
                    <a:gs pos="2917">
                      <a:srgbClr val="292929"/>
                    </a:gs>
                    <a:gs pos="30000">
                      <a:srgbClr val="292929"/>
                    </a:gs>
                  </a:gsLst>
                  <a:lin ang="5400000" scaled="0"/>
                </a:gradFill>
              </a:rPr>
              <a:t>Frameworks, </a:t>
            </a:r>
          </a:p>
          <a:p>
            <a:pPr defTabSz="1218714"/>
            <a:r>
              <a:rPr lang="en-US" sz="3600" spc="-71" dirty="0">
                <a:gradFill>
                  <a:gsLst>
                    <a:gs pos="2917">
                      <a:srgbClr val="292929"/>
                    </a:gs>
                    <a:gs pos="30000">
                      <a:srgbClr val="292929"/>
                    </a:gs>
                  </a:gsLst>
                  <a:lin ang="5400000" scaled="0"/>
                </a:gradFill>
              </a:rPr>
              <a:t>and Templates</a:t>
            </a:r>
          </a:p>
        </p:txBody>
      </p:sp>
      <p:pic>
        <p:nvPicPr>
          <p:cNvPr id="1026" name="Picture 2" descr="{:IconUr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6677" y="1323546"/>
            <a:ext cx="993863" cy="993604"/>
          </a:xfrm>
          <a:prstGeom prst="rect">
            <a:avLst/>
          </a:prstGeom>
          <a:noFill/>
          <a:extLst>
            <a:ext uri="{909E8E84-426E-40dd-AFC4-6F175D3DCCD1}">
              <a14:hiddenFill xmlns:a14="http://schemas.microsoft.com/office/drawing/2010/main" xmlns="">
                <a:solidFill>
                  <a:srgbClr val="FFFFFF"/>
                </a:solidFill>
              </a14:hiddenFill>
            </a:ext>
          </a:extLst>
        </p:spPr>
      </p:pic>
      <p:pic>
        <p:nvPicPr>
          <p:cNvPr id="1028" name="Picture 4" descr="{:IconUr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248" y="1323544"/>
            <a:ext cx="1009913" cy="1009651"/>
          </a:xfrm>
          <a:prstGeom prst="rect">
            <a:avLst/>
          </a:prstGeom>
          <a:noFill/>
          <a:extLst>
            <a:ext uri="{909E8E84-426E-40dd-AFC4-6F175D3DCCD1}">
              <a14:hiddenFill xmlns:a14="http://schemas.microsoft.com/office/drawing/2010/main" xmlns="">
                <a:solidFill>
                  <a:srgbClr val="FFFFFF"/>
                </a:solidFill>
              </a14:hiddenFill>
            </a:ext>
          </a:extLst>
        </p:spPr>
      </p:pic>
      <p:pic>
        <p:nvPicPr>
          <p:cNvPr id="1030" name="Picture 6" descr="{:IconUrl}"/>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01277" y="1339591"/>
            <a:ext cx="993863" cy="993604"/>
          </a:xfrm>
          <a:prstGeom prst="rect">
            <a:avLst/>
          </a:prstGeom>
          <a:noFill/>
          <a:extLst>
            <a:ext uri="{909E8E84-426E-40dd-AFC4-6F175D3DCCD1}">
              <a14:hiddenFill xmlns:a14="http://schemas.microsoft.com/office/drawing/2010/main" xmlns="">
                <a:solidFill>
                  <a:srgbClr val="FFFFFF"/>
                </a:solidFill>
              </a14:hiddenFill>
            </a:ext>
          </a:extLst>
        </p:spPr>
      </p:pic>
      <p:pic>
        <p:nvPicPr>
          <p:cNvPr id="1032" name="Picture 8" descr="{:IconUrl}"/>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9247" y="2814672"/>
            <a:ext cx="1012740" cy="768909"/>
          </a:xfrm>
          <a:prstGeom prst="rect">
            <a:avLst/>
          </a:prstGeom>
          <a:noFill/>
          <a:extLst>
            <a:ext uri="{909E8E84-426E-40dd-AFC4-6F175D3DCCD1}">
              <a14:hiddenFill xmlns:a14="http://schemas.microsoft.com/office/drawing/2010/main" xmlns="">
                <a:solidFill>
                  <a:srgbClr val="FFFFFF"/>
                </a:solidFill>
              </a14:hiddenFill>
            </a:ext>
          </a:extLst>
        </p:spPr>
      </p:pic>
      <p:pic>
        <p:nvPicPr>
          <p:cNvPr id="1034" name="Picture 10" descr="{:IconUr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19950" y="2748201"/>
            <a:ext cx="1156517" cy="901848"/>
          </a:xfrm>
          <a:prstGeom prst="rect">
            <a:avLst/>
          </a:prstGeom>
          <a:noFill/>
          <a:extLst>
            <a:ext uri="{909E8E84-426E-40dd-AFC4-6F175D3DCCD1}">
              <a14:hiddenFill xmlns:a14="http://schemas.microsoft.com/office/drawing/2010/main" xmlns="">
                <a:solidFill>
                  <a:srgbClr val="FFFFFF"/>
                </a:solidFill>
              </a14:hiddenFill>
            </a:ext>
          </a:extLst>
        </p:spPr>
      </p:pic>
      <p:pic>
        <p:nvPicPr>
          <p:cNvPr id="1036" name="Picture 12" descr="{:IconUr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10860" y="2246625"/>
            <a:ext cx="1905496" cy="1905000"/>
          </a:xfrm>
          <a:prstGeom prst="rect">
            <a:avLst/>
          </a:prstGeom>
          <a:noFill/>
          <a:extLst>
            <a:ext uri="{909E8E84-426E-40dd-AFC4-6F175D3DCCD1}">
              <a14:hiddenFill xmlns:a14="http://schemas.microsoft.com/office/drawing/2010/main" xmlns="">
                <a:solidFill>
                  <a:srgbClr val="FFFFFF"/>
                </a:solidFill>
              </a14:hiddenFill>
            </a:ext>
          </a:extLst>
        </p:spPr>
      </p:pic>
      <p:pic>
        <p:nvPicPr>
          <p:cNvPr id="1038" name="Picture 14" descr="{:IconUr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2701" y="4065058"/>
            <a:ext cx="923007" cy="922767"/>
          </a:xfrm>
          <a:prstGeom prst="rect">
            <a:avLst/>
          </a:prstGeom>
          <a:noFill/>
          <a:extLst>
            <a:ext uri="{909E8E84-426E-40dd-AFC4-6F175D3DCCD1}">
              <a14:hiddenFill xmlns:a14="http://schemas.microsoft.com/office/drawing/2010/main" xmlns="">
                <a:solidFill>
                  <a:srgbClr val="FFFFFF"/>
                </a:solidFill>
              </a14:hiddenFill>
            </a:ext>
          </a:extLst>
        </p:spPr>
      </p:pic>
      <p:pic>
        <p:nvPicPr>
          <p:cNvPr id="1040" name="Picture 16" descr="{:IconUr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80699" y="3943684"/>
            <a:ext cx="1165819" cy="1165515"/>
          </a:xfrm>
          <a:prstGeom prst="rect">
            <a:avLst/>
          </a:prstGeom>
          <a:noFill/>
          <a:extLst>
            <a:ext uri="{909E8E84-426E-40dd-AFC4-6F175D3DCCD1}">
              <a14:hiddenFill xmlns:a14="http://schemas.microsoft.com/office/drawing/2010/main" xmlns="">
                <a:solidFill>
                  <a:srgbClr val="FFFFFF"/>
                </a:solidFill>
              </a14:hiddenFill>
            </a:ext>
          </a:extLst>
        </p:spPr>
      </p:pic>
      <p:pic>
        <p:nvPicPr>
          <p:cNvPr id="1042" name="Picture 18" descr="{:IconUrl}"/>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80059" y="2246625"/>
            <a:ext cx="1905496" cy="1905000"/>
          </a:xfrm>
          <a:prstGeom prst="rect">
            <a:avLst/>
          </a:prstGeom>
          <a:noFill/>
          <a:extLst>
            <a:ext uri="{909E8E84-426E-40dd-AFC4-6F175D3DCCD1}">
              <a14:hiddenFill xmlns:a14="http://schemas.microsoft.com/office/drawing/2010/main" xmlns="">
                <a:solidFill>
                  <a:srgbClr val="FFFFFF"/>
                </a:solidFill>
              </a14:hiddenFill>
            </a:ext>
          </a:extLst>
        </p:spPr>
      </p:pic>
      <p:pic>
        <p:nvPicPr>
          <p:cNvPr id="1044" name="Picture 20" descr="{:IconUrl}"/>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041508" y="4031329"/>
            <a:ext cx="985601" cy="990223"/>
          </a:xfrm>
          <a:prstGeom prst="rect">
            <a:avLst/>
          </a:prstGeom>
          <a:noFill/>
          <a:extLst>
            <a:ext uri="{909E8E84-426E-40dd-AFC4-6F175D3DCCD1}">
              <a14:hiddenFill xmlns:a14="http://schemas.microsoft.com/office/drawing/2010/main" xmlns="">
                <a:solidFill>
                  <a:srgbClr val="FFFFFF"/>
                </a:solidFill>
              </a14:hiddenFill>
            </a:ext>
          </a:extLst>
        </p:spPr>
      </p:pic>
      <p:pic>
        <p:nvPicPr>
          <p:cNvPr id="1046" name="Picture 22" descr="{:IconUrl}"/>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22100" y="3872246"/>
            <a:ext cx="1308729" cy="1308388"/>
          </a:xfrm>
          <a:prstGeom prst="rect">
            <a:avLst/>
          </a:prstGeom>
          <a:noFill/>
          <a:extLst>
            <a:ext uri="{909E8E84-426E-40dd-AFC4-6F175D3DCCD1}">
              <a14:hiddenFill xmlns:a14="http://schemas.microsoft.com/office/drawing/2010/main" xmlns="">
                <a:solidFill>
                  <a:srgbClr val="FFFFFF"/>
                </a:solidFill>
              </a14:hiddenFill>
            </a:ext>
          </a:extLst>
        </p:spPr>
      </p:pic>
      <p:pic>
        <p:nvPicPr>
          <p:cNvPr id="1048" name="Picture 24" descr="{:IconUr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687073" y="1147181"/>
            <a:ext cx="1378783" cy="1378424"/>
          </a:xfrm>
          <a:prstGeom prst="rect">
            <a:avLst/>
          </a:prstGeom>
          <a:noFill/>
          <a:extLst>
            <a:ext uri="{909E8E84-426E-40dd-AFC4-6F175D3DCCD1}">
              <a14:hiddenFill xmlns:a14="http://schemas.microsoft.com/office/drawing/2010/main" xmlns="">
                <a:solidFill>
                  <a:srgbClr val="FFFFFF"/>
                </a:solidFill>
              </a14:hiddenFill>
            </a:ext>
          </a:extLst>
        </p:spPr>
      </p:pic>
      <p:pic>
        <p:nvPicPr>
          <p:cNvPr id="3" name="Picture 2"/>
          <p:cNvPicPr>
            <a:picLocks noChangeAspect="1"/>
          </p:cNvPicPr>
          <p:nvPr/>
        </p:nvPicPr>
        <p:blipFill>
          <a:blip r:embed="rId15"/>
          <a:stretch>
            <a:fillRect/>
          </a:stretch>
        </p:blipFill>
        <p:spPr>
          <a:xfrm>
            <a:off x="309347" y="5198291"/>
            <a:ext cx="1429712" cy="1362167"/>
          </a:xfrm>
          <a:prstGeom prst="rect">
            <a:avLst/>
          </a:prstGeom>
        </p:spPr>
      </p:pic>
      <p:pic>
        <p:nvPicPr>
          <p:cNvPr id="4" name="Picture 3"/>
          <p:cNvPicPr>
            <a:picLocks noChangeAspect="1"/>
          </p:cNvPicPr>
          <p:nvPr/>
        </p:nvPicPr>
        <p:blipFill>
          <a:blip r:embed="rId16"/>
          <a:stretch>
            <a:fillRect/>
          </a:stretch>
        </p:blipFill>
        <p:spPr>
          <a:xfrm>
            <a:off x="1931861" y="5579331"/>
            <a:ext cx="1663492" cy="660317"/>
          </a:xfrm>
          <a:prstGeom prst="rect">
            <a:avLst/>
          </a:prstGeom>
        </p:spPr>
      </p:pic>
      <p:pic>
        <p:nvPicPr>
          <p:cNvPr id="6" name="Picture 5"/>
          <p:cNvPicPr>
            <a:picLocks noChangeAspect="1"/>
          </p:cNvPicPr>
          <p:nvPr/>
        </p:nvPicPr>
        <p:blipFill>
          <a:blip r:embed="rId17"/>
          <a:stretch>
            <a:fillRect/>
          </a:stretch>
        </p:blipFill>
        <p:spPr>
          <a:xfrm>
            <a:off x="3847102" y="5398499"/>
            <a:ext cx="1329365" cy="1319517"/>
          </a:xfrm>
          <a:prstGeom prst="rect">
            <a:avLst/>
          </a:prstGeom>
        </p:spPr>
      </p:pic>
      <p:pic>
        <p:nvPicPr>
          <p:cNvPr id="7" name="Picture 6"/>
          <p:cNvPicPr>
            <a:picLocks noChangeAspect="1"/>
          </p:cNvPicPr>
          <p:nvPr/>
        </p:nvPicPr>
        <p:blipFill>
          <a:blip r:embed="rId18"/>
          <a:stretch>
            <a:fillRect/>
          </a:stretch>
        </p:blipFill>
        <p:spPr>
          <a:xfrm>
            <a:off x="5687073" y="5398501"/>
            <a:ext cx="1309520" cy="1319516"/>
          </a:xfrm>
          <a:prstGeom prst="rect">
            <a:avLst/>
          </a:prstGeom>
        </p:spPr>
      </p:pic>
    </p:spTree>
    <p:extLst>
      <p:ext uri="{BB962C8B-B14F-4D97-AF65-F5344CB8AC3E}">
        <p14:creationId xmlns:p14="http://schemas.microsoft.com/office/powerpoint/2010/main" val="31614600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1589" y="2455231"/>
            <a:ext cx="9415015"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a:solidFill>
                <a:srgbClr val="00AEEF">
                  <a:alpha val="99000"/>
                </a:srgbClr>
              </a:solidFill>
            </a:endParaRPr>
          </a:p>
        </p:txBody>
      </p:sp>
      <p:sp>
        <p:nvSpPr>
          <p:cNvPr id="2" name="Title 1"/>
          <p:cNvSpPr>
            <a:spLocks noGrp="1"/>
          </p:cNvSpPr>
          <p:nvPr>
            <p:ph type="title"/>
          </p:nvPr>
        </p:nvSpPr>
        <p:spPr>
          <a:xfrm>
            <a:off x="980283" y="2506525"/>
            <a:ext cx="10237787" cy="1994392"/>
          </a:xfrm>
        </p:spPr>
        <p:txBody>
          <a:bodyPr>
            <a:normAutofit fontScale="90000"/>
          </a:bodyPr>
          <a:lstStyle/>
          <a:p>
            <a:r>
              <a:rPr lang="en-US" dirty="0" smtClean="0">
                <a:gradFill>
                  <a:gsLst>
                    <a:gs pos="1250">
                      <a:srgbClr val="FFFFFF"/>
                    </a:gs>
                    <a:gs pos="100000">
                      <a:srgbClr val="FFFFFF"/>
                    </a:gs>
                  </a:gsLst>
                  <a:lin ang="5400000" scaled="0"/>
                </a:gradFill>
              </a:rPr>
              <a:t>Creating a </a:t>
            </a:r>
            <a:r>
              <a:rPr lang="en-US" dirty="0" err="1" smtClean="0">
                <a:gradFill>
                  <a:gsLst>
                    <a:gs pos="1250">
                      <a:srgbClr val="FFFFFF"/>
                    </a:gs>
                    <a:gs pos="100000">
                      <a:srgbClr val="FFFFFF"/>
                    </a:gs>
                  </a:gsLst>
                  <a:lin ang="5400000" scaled="0"/>
                </a:gradFill>
              </a:rPr>
              <a:t>Wordpress</a:t>
            </a:r>
            <a:r>
              <a:rPr lang="en-US" dirty="0" smtClean="0">
                <a:gradFill>
                  <a:gsLst>
                    <a:gs pos="1250">
                      <a:srgbClr val="FFFFFF"/>
                    </a:gs>
                    <a:gs pos="100000">
                      <a:srgbClr val="FFFFFF"/>
                    </a:gs>
                  </a:gsLst>
                  <a:lin ang="5400000" scaled="0"/>
                </a:gradFill>
              </a:rPr>
              <a:t> </a:t>
            </a:r>
            <a:br>
              <a:rPr lang="en-US" dirty="0" smtClean="0">
                <a:gradFill>
                  <a:gsLst>
                    <a:gs pos="1250">
                      <a:srgbClr val="FFFFFF"/>
                    </a:gs>
                    <a:gs pos="100000">
                      <a:srgbClr val="FFFFFF"/>
                    </a:gs>
                  </a:gsLst>
                  <a:lin ang="5400000" scaled="0"/>
                </a:gradFill>
              </a:rPr>
            </a:br>
            <a:r>
              <a:rPr lang="en-US" dirty="0" smtClean="0">
                <a:gradFill>
                  <a:gsLst>
                    <a:gs pos="1250">
                      <a:srgbClr val="FFFFFF"/>
                    </a:gs>
                    <a:gs pos="100000">
                      <a:srgbClr val="FFFFFF"/>
                    </a:gs>
                  </a:gsLst>
                  <a:lin ang="5400000" scaled="0"/>
                </a:gradFill>
              </a:rPr>
              <a:t>site</a:t>
            </a:r>
            <a:endParaRPr lang="en-US" dirty="0"/>
          </a:p>
        </p:txBody>
      </p:sp>
      <p:grpSp>
        <p:nvGrpSpPr>
          <p:cNvPr id="4" name="Group 3"/>
          <p:cNvGrpSpPr/>
          <p:nvPr/>
        </p:nvGrpSpPr>
        <p:grpSpPr>
          <a:xfrm>
            <a:off x="9404770" y="1447801"/>
            <a:ext cx="17330318"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r>
                <a:rPr lang="en-US" sz="2200" dirty="0" smtClean="0">
                  <a:solidFill>
                    <a:srgbClr val="00AEEF">
                      <a:alpha val="99000"/>
                    </a:srgbClr>
                  </a:solidFill>
                </a:rPr>
                <a:t>HOL</a:t>
              </a:r>
              <a:endParaRPr lang="en-US" sz="2200" dirty="0">
                <a:solidFill>
                  <a:srgbClr val="00AEEF">
                    <a:alpha val="99000"/>
                  </a:srgbClr>
                </a:solidFill>
              </a:endParaRP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9891520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1589" y="2455231"/>
            <a:ext cx="9415015"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a:solidFill>
                <a:srgbClr val="00AEEF">
                  <a:alpha val="99000"/>
                </a:srgbClr>
              </a:solidFill>
            </a:endParaRPr>
          </a:p>
        </p:txBody>
      </p:sp>
      <p:sp>
        <p:nvSpPr>
          <p:cNvPr id="2" name="Title 1"/>
          <p:cNvSpPr>
            <a:spLocks noGrp="1"/>
          </p:cNvSpPr>
          <p:nvPr>
            <p:ph type="title"/>
          </p:nvPr>
        </p:nvSpPr>
        <p:spPr>
          <a:xfrm>
            <a:off x="980283" y="2506525"/>
            <a:ext cx="10237787" cy="1994392"/>
          </a:xfrm>
        </p:spPr>
        <p:txBody>
          <a:bodyPr>
            <a:normAutofit fontScale="90000"/>
          </a:bodyPr>
          <a:lstStyle/>
          <a:p>
            <a:r>
              <a:rPr lang="en-US" dirty="0" smtClean="0">
                <a:gradFill>
                  <a:gsLst>
                    <a:gs pos="1250">
                      <a:srgbClr val="FFFFFF"/>
                    </a:gs>
                    <a:gs pos="100000">
                      <a:srgbClr val="FFFFFF"/>
                    </a:gs>
                  </a:gsLst>
                  <a:lin ang="5400000" scaled="0"/>
                </a:gradFill>
              </a:rPr>
              <a:t/>
            </a:r>
            <a:br>
              <a:rPr lang="en-US" dirty="0" smtClean="0">
                <a:gradFill>
                  <a:gsLst>
                    <a:gs pos="1250">
                      <a:srgbClr val="FFFFFF"/>
                    </a:gs>
                    <a:gs pos="100000">
                      <a:srgbClr val="FFFFFF"/>
                    </a:gs>
                  </a:gsLst>
                  <a:lin ang="5400000" scaled="0"/>
                </a:gradFill>
              </a:rPr>
            </a:br>
            <a:r>
              <a:rPr lang="en-US" dirty="0" smtClean="0">
                <a:gradFill>
                  <a:gsLst>
                    <a:gs pos="1250">
                      <a:srgbClr val="FFFFFF"/>
                    </a:gs>
                    <a:gs pos="100000">
                      <a:srgbClr val="FFFFFF"/>
                    </a:gs>
                  </a:gsLst>
                  <a:lin ang="5400000" scaled="0"/>
                </a:gradFill>
              </a:rPr>
              <a:t>Website examples</a:t>
            </a:r>
            <a:endParaRPr lang="en-US" dirty="0"/>
          </a:p>
        </p:txBody>
      </p:sp>
      <p:grpSp>
        <p:nvGrpSpPr>
          <p:cNvPr id="4" name="Group 3"/>
          <p:cNvGrpSpPr/>
          <p:nvPr/>
        </p:nvGrpSpPr>
        <p:grpSpPr>
          <a:xfrm>
            <a:off x="9404770" y="1447801"/>
            <a:ext cx="17330318"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r>
                <a:rPr lang="en-US" sz="2200" dirty="0" smtClean="0">
                  <a:solidFill>
                    <a:srgbClr val="00AEEF">
                      <a:alpha val="99000"/>
                    </a:srgbClr>
                  </a:solidFill>
                </a:rPr>
                <a:t>HOL</a:t>
              </a:r>
              <a:endParaRPr lang="en-US" sz="2200" dirty="0">
                <a:solidFill>
                  <a:srgbClr val="00AEEF">
                    <a:alpha val="99000"/>
                  </a:srgbClr>
                </a:solidFill>
              </a:endParaRP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9703972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bwMode="auto">
          <a:xfrm>
            <a:off x="276938" y="5020534"/>
            <a:ext cx="3647961" cy="1366595"/>
          </a:xfrm>
          <a:prstGeom prst="roundRect">
            <a:avLst>
              <a:gd name="adj" fmla="val 0"/>
            </a:avLst>
          </a:prstGeom>
          <a:solidFill>
            <a:schemeClr val="accent2"/>
          </a:solidFill>
          <a:ln w="9525" cap="flat" cmpd="sng" algn="ctr">
            <a:noFill/>
            <a:prstDash val="solid"/>
          </a:ln>
          <a:effectLst/>
        </p:spPr>
        <p:txBody>
          <a:bodyPr lIns="76179" tIns="38089" rIns="76179" bIns="38089" rtlCol="0" anchor="t" anchorCtr="0"/>
          <a:lstStyle/>
          <a:p>
            <a:pPr marL="3175" defTabSz="914259">
              <a:lnSpc>
                <a:spcPct val="90000"/>
              </a:lnSpc>
              <a:spcAft>
                <a:spcPts val="900"/>
              </a:spcAft>
              <a:buSzPct val="80000"/>
            </a:pPr>
            <a:r>
              <a:rPr lang="en-US" sz="2000" spc="-83" dirty="0">
                <a:gradFill>
                  <a:gsLst>
                    <a:gs pos="0">
                      <a:srgbClr val="FFFFFF"/>
                    </a:gs>
                    <a:gs pos="100000">
                      <a:srgbClr val="FFFFFF"/>
                    </a:gs>
                  </a:gsLst>
                  <a:lin ang="16200000" scaled="0"/>
                </a:gradFill>
                <a:latin typeface="Segoe UI Light" pitchFamily="34" charset="0"/>
              </a:rPr>
              <a:t>Popular open source apps</a:t>
            </a:r>
          </a:p>
          <a:p>
            <a:pPr marL="3175" defTabSz="914259">
              <a:lnSpc>
                <a:spcPct val="90000"/>
              </a:lnSpc>
              <a:spcAft>
                <a:spcPts val="900"/>
              </a:spcAft>
              <a:buSzPct val="80000"/>
            </a:pPr>
            <a:r>
              <a:rPr lang="en-US" sz="1400" spc="-42" dirty="0">
                <a:gradFill>
                  <a:gsLst>
                    <a:gs pos="0">
                      <a:srgbClr val="FFFFFF"/>
                    </a:gs>
                    <a:gs pos="100000">
                      <a:srgbClr val="FFFFFF"/>
                    </a:gs>
                  </a:gsLst>
                  <a:lin ang="16200000" scaled="0"/>
                </a:gradFill>
              </a:rPr>
              <a:t>Launch a professional looking site with a few clicks using apps like </a:t>
            </a:r>
            <a:r>
              <a:rPr lang="en-US" sz="1400" spc="-42" dirty="0" err="1">
                <a:gradFill>
                  <a:gsLst>
                    <a:gs pos="0">
                      <a:srgbClr val="FFFFFF"/>
                    </a:gs>
                    <a:gs pos="100000">
                      <a:srgbClr val="FFFFFF"/>
                    </a:gs>
                  </a:gsLst>
                  <a:lin ang="16200000" scaled="0"/>
                </a:gradFill>
              </a:rPr>
              <a:t>WordPress</a:t>
            </a:r>
            <a:r>
              <a:rPr lang="en-US" sz="1400" spc="-42" dirty="0">
                <a:gradFill>
                  <a:gsLst>
                    <a:gs pos="0">
                      <a:srgbClr val="FFFFFF"/>
                    </a:gs>
                    <a:gs pos="100000">
                      <a:srgbClr val="FFFFFF"/>
                    </a:gs>
                  </a:gsLst>
                  <a:lin ang="16200000" scaled="0"/>
                </a:gradFill>
              </a:rPr>
              <a:t>, </a:t>
            </a:r>
            <a:r>
              <a:rPr lang="en-US" sz="1400" spc="-42" dirty="0" err="1">
                <a:gradFill>
                  <a:gsLst>
                    <a:gs pos="0">
                      <a:srgbClr val="FFFFFF"/>
                    </a:gs>
                    <a:gs pos="100000">
                      <a:srgbClr val="FFFFFF"/>
                    </a:gs>
                  </a:gsLst>
                  <a:lin ang="16200000" scaled="0"/>
                </a:gradFill>
              </a:rPr>
              <a:t>Joomla</a:t>
            </a:r>
            <a:r>
              <a:rPr lang="en-US" sz="1400" spc="-42" dirty="0">
                <a:gradFill>
                  <a:gsLst>
                    <a:gs pos="0">
                      <a:srgbClr val="FFFFFF"/>
                    </a:gs>
                    <a:gs pos="100000">
                      <a:srgbClr val="FFFFFF"/>
                    </a:gs>
                  </a:gsLst>
                  <a:lin ang="16200000" scaled="0"/>
                </a:gradFill>
              </a:rPr>
              <a:t>!, Drupal, </a:t>
            </a:r>
            <a:r>
              <a:rPr lang="en-US" sz="1400" spc="-42" dirty="0" err="1">
                <a:gradFill>
                  <a:gsLst>
                    <a:gs pos="0">
                      <a:srgbClr val="FFFFFF"/>
                    </a:gs>
                    <a:gs pos="100000">
                      <a:srgbClr val="FFFFFF"/>
                    </a:gs>
                  </a:gsLst>
                  <a:lin ang="16200000" scaled="0"/>
                </a:gradFill>
              </a:rPr>
              <a:t>DotNetNuke</a:t>
            </a:r>
            <a:r>
              <a:rPr lang="en-US" sz="1400" spc="-42" dirty="0">
                <a:gradFill>
                  <a:gsLst>
                    <a:gs pos="0">
                      <a:srgbClr val="FFFFFF"/>
                    </a:gs>
                    <a:gs pos="100000">
                      <a:srgbClr val="FFFFFF"/>
                    </a:gs>
                  </a:gsLst>
                  <a:lin ang="16200000" scaled="0"/>
                </a:gradFill>
              </a:rPr>
              <a:t> and </a:t>
            </a:r>
            <a:r>
              <a:rPr lang="en-US" sz="1400" spc="-42" dirty="0" err="1">
                <a:gradFill>
                  <a:gsLst>
                    <a:gs pos="0">
                      <a:srgbClr val="FFFFFF"/>
                    </a:gs>
                    <a:gs pos="100000">
                      <a:srgbClr val="FFFFFF"/>
                    </a:gs>
                  </a:gsLst>
                  <a:lin ang="16200000" scaled="0"/>
                </a:gradFill>
              </a:rPr>
              <a:t>Umbraco</a:t>
            </a:r>
            <a:endParaRPr lang="en-US" sz="1400" spc="-42" dirty="0">
              <a:gradFill>
                <a:gsLst>
                  <a:gs pos="0">
                    <a:srgbClr val="FFFFFF"/>
                  </a:gs>
                  <a:gs pos="100000">
                    <a:srgbClr val="FFFFFF"/>
                  </a:gs>
                </a:gsLst>
                <a:lin ang="16200000" scaled="0"/>
              </a:gradFill>
            </a:endParaRPr>
          </a:p>
        </p:txBody>
      </p:sp>
      <p:sp>
        <p:nvSpPr>
          <p:cNvPr id="14" name="Rounded Rectangle 13"/>
          <p:cNvSpPr/>
          <p:nvPr/>
        </p:nvSpPr>
        <p:spPr bwMode="auto">
          <a:xfrm>
            <a:off x="276938" y="3584380"/>
            <a:ext cx="3647961" cy="1366595"/>
          </a:xfrm>
          <a:prstGeom prst="roundRect">
            <a:avLst>
              <a:gd name="adj" fmla="val 0"/>
            </a:avLst>
          </a:prstGeom>
          <a:solidFill>
            <a:schemeClr val="accent2"/>
          </a:solidFill>
          <a:ln w="9525" cap="flat" cmpd="sng" algn="ctr">
            <a:noFill/>
            <a:prstDash val="solid"/>
          </a:ln>
          <a:effectLst/>
        </p:spPr>
        <p:txBody>
          <a:bodyPr lIns="76179" tIns="38089" rIns="76179" bIns="38089" rtlCol="0" anchor="t" anchorCtr="0"/>
          <a:lstStyle/>
          <a:p>
            <a:pPr marL="3175" defTabSz="914259">
              <a:lnSpc>
                <a:spcPct val="90000"/>
              </a:lnSpc>
              <a:spcAft>
                <a:spcPts val="900"/>
              </a:spcAft>
              <a:buSzPct val="80000"/>
            </a:pPr>
            <a:r>
              <a:rPr lang="en-US" sz="2000" spc="-83" dirty="0">
                <a:gradFill>
                  <a:gsLst>
                    <a:gs pos="0">
                      <a:srgbClr val="FFFFFF"/>
                    </a:gs>
                    <a:gs pos="100000">
                      <a:srgbClr val="FFFFFF"/>
                    </a:gs>
                  </a:gsLst>
                  <a:lin ang="16200000" scaled="0"/>
                </a:gradFill>
                <a:latin typeface="Segoe UI Light" pitchFamily="34" charset="0"/>
              </a:rPr>
              <a:t>Continuous development</a:t>
            </a:r>
          </a:p>
          <a:p>
            <a:pPr marL="3175" defTabSz="914259">
              <a:lnSpc>
                <a:spcPct val="90000"/>
              </a:lnSpc>
              <a:spcAft>
                <a:spcPts val="900"/>
              </a:spcAft>
              <a:buSzPct val="80000"/>
            </a:pPr>
            <a:r>
              <a:rPr lang="en-US" sz="1400" spc="-42" dirty="0">
                <a:gradFill>
                  <a:gsLst>
                    <a:gs pos="0">
                      <a:srgbClr val="FFFFFF"/>
                    </a:gs>
                    <a:gs pos="100000">
                      <a:srgbClr val="FFFFFF"/>
                    </a:gs>
                  </a:gsLst>
                  <a:lin ang="16200000" scaled="0"/>
                </a:gradFill>
              </a:rPr>
              <a:t>Deploy  directly from your source code repository, using </a:t>
            </a:r>
            <a:r>
              <a:rPr lang="en-US" sz="1400" spc="-42" dirty="0" err="1">
                <a:gradFill>
                  <a:gsLst>
                    <a:gs pos="0">
                      <a:srgbClr val="FFFFFF"/>
                    </a:gs>
                    <a:gs pos="100000">
                      <a:srgbClr val="FFFFFF"/>
                    </a:gs>
                  </a:gsLst>
                  <a:lin ang="16200000" scaled="0"/>
                </a:gradFill>
              </a:rPr>
              <a:t>Git</a:t>
            </a:r>
            <a:r>
              <a:rPr lang="en-US" sz="1400" spc="-42" dirty="0">
                <a:gradFill>
                  <a:gsLst>
                    <a:gs pos="0">
                      <a:srgbClr val="FFFFFF"/>
                    </a:gs>
                    <a:gs pos="100000">
                      <a:srgbClr val="FFFFFF"/>
                    </a:gs>
                  </a:gsLst>
                  <a:lin ang="16200000" scaled="0"/>
                </a:gradFill>
              </a:rPr>
              <a:t> or Team Foundation Service.</a:t>
            </a:r>
          </a:p>
        </p:txBody>
      </p:sp>
      <p:sp>
        <p:nvSpPr>
          <p:cNvPr id="11" name="Rounded Rectangle 10"/>
          <p:cNvSpPr/>
          <p:nvPr/>
        </p:nvSpPr>
        <p:spPr bwMode="auto">
          <a:xfrm>
            <a:off x="276938" y="2148226"/>
            <a:ext cx="3647961" cy="1366595"/>
          </a:xfrm>
          <a:prstGeom prst="roundRect">
            <a:avLst>
              <a:gd name="adj" fmla="val 0"/>
            </a:avLst>
          </a:prstGeom>
          <a:solidFill>
            <a:schemeClr val="accent2"/>
          </a:solidFill>
          <a:ln w="9525" cap="flat" cmpd="sng" algn="ctr">
            <a:noFill/>
            <a:prstDash val="solid"/>
          </a:ln>
          <a:effectLst/>
        </p:spPr>
        <p:txBody>
          <a:bodyPr lIns="76179" tIns="38089" rIns="76179" bIns="38089" rtlCol="0" anchor="t" anchorCtr="0"/>
          <a:lstStyle/>
          <a:p>
            <a:pPr marL="3175" defTabSz="914259">
              <a:lnSpc>
                <a:spcPct val="90000"/>
              </a:lnSpc>
              <a:spcAft>
                <a:spcPts val="900"/>
              </a:spcAft>
              <a:buSzPct val="80000"/>
            </a:pPr>
            <a:r>
              <a:rPr lang="en-US" sz="2000" spc="-83" dirty="0">
                <a:gradFill>
                  <a:gsLst>
                    <a:gs pos="0">
                      <a:srgbClr val="FFFFFF"/>
                    </a:gs>
                    <a:gs pos="100000">
                      <a:srgbClr val="FFFFFF"/>
                    </a:gs>
                  </a:gsLst>
                  <a:lin ang="16200000" scaled="0"/>
                </a:gradFill>
                <a:latin typeface="Segoe UI Light" pitchFamily="34" charset="0"/>
              </a:rPr>
              <a:t>Modern web apps</a:t>
            </a:r>
          </a:p>
          <a:p>
            <a:pPr marL="3175" defTabSz="914259">
              <a:lnSpc>
                <a:spcPct val="90000"/>
              </a:lnSpc>
              <a:spcAft>
                <a:spcPts val="900"/>
              </a:spcAft>
              <a:buSzPct val="80000"/>
            </a:pPr>
            <a:r>
              <a:rPr lang="en-US" sz="1400" spc="-42" dirty="0">
                <a:gradFill>
                  <a:gsLst>
                    <a:gs pos="0">
                      <a:srgbClr val="FFFFFF"/>
                    </a:gs>
                    <a:gs pos="100000">
                      <a:srgbClr val="FFFFFF"/>
                    </a:gs>
                  </a:gsLst>
                  <a:lin ang="16200000" scaled="0"/>
                </a:gradFill>
              </a:rPr>
              <a:t>Perfect if your app consists of client side markup and scripting, server side scripting and a database. Powerful capability to scale out and up as needed.</a:t>
            </a:r>
          </a:p>
        </p:txBody>
      </p:sp>
      <p:sp>
        <p:nvSpPr>
          <p:cNvPr id="4" name="Title 3"/>
          <p:cNvSpPr>
            <a:spLocks noGrp="1"/>
          </p:cNvSpPr>
          <p:nvPr>
            <p:ph type="title"/>
          </p:nvPr>
        </p:nvSpPr>
        <p:spPr/>
        <p:txBody>
          <a:bodyPr/>
          <a:lstStyle/>
          <a:p>
            <a:r>
              <a:rPr lang="en-US" dirty="0" smtClean="0">
                <a:solidFill>
                  <a:schemeClr val="tx1"/>
                </a:solidFill>
              </a:rPr>
              <a:t>Application Scenarios</a:t>
            </a:r>
            <a:endParaRPr lang="en-US" dirty="0">
              <a:solidFill>
                <a:schemeClr val="tx1"/>
              </a:solidFill>
            </a:endParaRPr>
          </a:p>
        </p:txBody>
      </p:sp>
      <p:grpSp>
        <p:nvGrpSpPr>
          <p:cNvPr id="6" name="Group 5"/>
          <p:cNvGrpSpPr/>
          <p:nvPr/>
        </p:nvGrpSpPr>
        <p:grpSpPr>
          <a:xfrm>
            <a:off x="276938" y="1270001"/>
            <a:ext cx="3647961" cy="797673"/>
            <a:chOff x="275349" y="1270000"/>
            <a:chExt cx="3647961" cy="797673"/>
          </a:xfrm>
        </p:grpSpPr>
        <p:sp>
          <p:nvSpPr>
            <p:cNvPr id="2" name="Rectangle 1"/>
            <p:cNvSpPr/>
            <p:nvPr/>
          </p:nvSpPr>
          <p:spPr bwMode="auto">
            <a:xfrm>
              <a:off x="275349" y="1270000"/>
              <a:ext cx="3647961" cy="797673"/>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16200000" scaled="0"/>
                </a:gradFill>
                <a:ea typeface="Segoe UI" pitchFamily="34" charset="0"/>
                <a:cs typeface="Segoe UI" pitchFamily="34" charset="0"/>
              </a:endParaRPr>
            </a:p>
          </p:txBody>
        </p:sp>
        <p:sp>
          <p:nvSpPr>
            <p:cNvPr id="8" name="TextBox 7"/>
            <p:cNvSpPr txBox="1"/>
            <p:nvPr/>
          </p:nvSpPr>
          <p:spPr>
            <a:xfrm>
              <a:off x="278605" y="1463040"/>
              <a:ext cx="2972595" cy="384698"/>
            </a:xfrm>
            <a:prstGeom prst="rect">
              <a:avLst/>
            </a:prstGeom>
            <a:noFill/>
          </p:spPr>
          <p:txBody>
            <a:bodyPr wrap="square" lIns="76179" tIns="38089" rIns="76179" bIns="38089" rtlCol="0">
              <a:spAutoFit/>
            </a:bodyPr>
            <a:lstStyle/>
            <a:p>
              <a:pPr defTabSz="914363"/>
              <a:r>
                <a:rPr lang="en-US" sz="2000" b="1" spc="-83" dirty="0">
                  <a:gradFill>
                    <a:gsLst>
                      <a:gs pos="0">
                        <a:srgbClr val="FFFFFF"/>
                      </a:gs>
                      <a:gs pos="100000">
                        <a:srgbClr val="FFFFFF"/>
                      </a:gs>
                    </a:gsLst>
                    <a:lin ang="16200000" scaled="0"/>
                  </a:gradFill>
                  <a:latin typeface="Segoe UI Light" pitchFamily="34" charset="0"/>
                </a:rPr>
                <a:t>Web Sites</a:t>
              </a:r>
              <a:endParaRPr lang="en-US" sz="2000" spc="-83" dirty="0">
                <a:gradFill>
                  <a:gsLst>
                    <a:gs pos="0">
                      <a:srgbClr val="FFFFFF"/>
                    </a:gs>
                    <a:gs pos="100000">
                      <a:srgbClr val="FFFFFF"/>
                    </a:gs>
                  </a:gsLst>
                  <a:lin ang="16200000" scaled="0"/>
                </a:gradFill>
                <a:latin typeface="Segoe UI Light" pitchFamily="34" charset="0"/>
              </a:endParaRPr>
            </a:p>
          </p:txBody>
        </p:sp>
      </p:grpSp>
      <p:sp>
        <p:nvSpPr>
          <p:cNvPr id="16" name="Rounded Rectangle 15"/>
          <p:cNvSpPr/>
          <p:nvPr/>
        </p:nvSpPr>
        <p:spPr bwMode="auto">
          <a:xfrm>
            <a:off x="4009065" y="3584566"/>
            <a:ext cx="3924734" cy="1366595"/>
          </a:xfrm>
          <a:prstGeom prst="roundRect">
            <a:avLst>
              <a:gd name="adj" fmla="val 0"/>
            </a:avLst>
          </a:prstGeom>
          <a:solidFill>
            <a:schemeClr val="accent1"/>
          </a:solidFill>
          <a:ln w="9525" cap="flat" cmpd="sng" algn="ctr">
            <a:noFill/>
            <a:prstDash val="solid"/>
          </a:ln>
          <a:effectLst/>
        </p:spPr>
        <p:txBody>
          <a:bodyPr lIns="76179" tIns="38089" rIns="76179" bIns="38089" rtlCol="0" anchor="t" anchorCtr="0"/>
          <a:lstStyle/>
          <a:p>
            <a:pPr marL="3175" defTabSz="914363">
              <a:spcAft>
                <a:spcPts val="900"/>
              </a:spcAft>
              <a:buSzPct val="80000"/>
            </a:pPr>
            <a:r>
              <a:rPr lang="en-US" sz="2000" spc="-83" dirty="0">
                <a:gradFill>
                  <a:gsLst>
                    <a:gs pos="0">
                      <a:srgbClr val="FFFFFF"/>
                    </a:gs>
                    <a:gs pos="100000">
                      <a:srgbClr val="FFFFFF"/>
                    </a:gs>
                  </a:gsLst>
                  <a:lin ang="16200000" scaled="0"/>
                </a:gradFill>
                <a:latin typeface="Segoe UI Light" pitchFamily="34" charset="0"/>
              </a:rPr>
              <a:t>Apps that require advanced administration</a:t>
            </a:r>
          </a:p>
          <a:p>
            <a:pPr marL="3175" defTabSz="914259">
              <a:lnSpc>
                <a:spcPct val="90000"/>
              </a:lnSpc>
              <a:spcAft>
                <a:spcPts val="900"/>
              </a:spcAft>
              <a:buSzPct val="80000"/>
            </a:pPr>
            <a:r>
              <a:rPr lang="en-US" sz="1400" spc="-42" dirty="0">
                <a:gradFill>
                  <a:gsLst>
                    <a:gs pos="0">
                      <a:srgbClr val="FFFFFF"/>
                    </a:gs>
                    <a:gs pos="100000">
                      <a:srgbClr val="FFFFFF"/>
                    </a:gs>
                  </a:gsLst>
                  <a:lin ang="16200000" scaled="0"/>
                </a:gradFill>
              </a:rPr>
              <a:t>Cloud-based applications that require admin access, remote desktop access or elevated permissions</a:t>
            </a:r>
          </a:p>
        </p:txBody>
      </p:sp>
      <p:grpSp>
        <p:nvGrpSpPr>
          <p:cNvPr id="7" name="Group 6"/>
          <p:cNvGrpSpPr/>
          <p:nvPr/>
        </p:nvGrpSpPr>
        <p:grpSpPr>
          <a:xfrm>
            <a:off x="3982592" y="1264789"/>
            <a:ext cx="4026194" cy="802885"/>
            <a:chOff x="3981004" y="1264788"/>
            <a:chExt cx="4026194" cy="802885"/>
          </a:xfrm>
        </p:grpSpPr>
        <p:sp>
          <p:nvSpPr>
            <p:cNvPr id="24" name="Rectangle 23"/>
            <p:cNvSpPr/>
            <p:nvPr/>
          </p:nvSpPr>
          <p:spPr bwMode="auto">
            <a:xfrm>
              <a:off x="4023087" y="1264788"/>
              <a:ext cx="3909123" cy="802885"/>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16200000" scaled="0"/>
                </a:gradFill>
                <a:ea typeface="Segoe UI" pitchFamily="34" charset="0"/>
                <a:cs typeface="Segoe UI" pitchFamily="34" charset="0"/>
              </a:endParaRPr>
            </a:p>
          </p:txBody>
        </p:sp>
        <p:sp>
          <p:nvSpPr>
            <p:cNvPr id="18" name="TextBox 17"/>
            <p:cNvSpPr txBox="1"/>
            <p:nvPr/>
          </p:nvSpPr>
          <p:spPr>
            <a:xfrm>
              <a:off x="3981004" y="1463040"/>
              <a:ext cx="4026194" cy="384698"/>
            </a:xfrm>
            <a:prstGeom prst="rect">
              <a:avLst/>
            </a:prstGeom>
            <a:noFill/>
          </p:spPr>
          <p:txBody>
            <a:bodyPr wrap="square" lIns="76179" tIns="38089" rIns="76179" bIns="38089" rtlCol="0">
              <a:spAutoFit/>
            </a:bodyPr>
            <a:lstStyle/>
            <a:p>
              <a:pPr defTabSz="914363"/>
              <a:r>
                <a:rPr lang="en-US" sz="2000" b="1" spc="-83" dirty="0">
                  <a:gradFill>
                    <a:gsLst>
                      <a:gs pos="0">
                        <a:srgbClr val="FFFFFF"/>
                      </a:gs>
                      <a:gs pos="100000">
                        <a:srgbClr val="FFFFFF"/>
                      </a:gs>
                    </a:gsLst>
                    <a:lin ang="16200000" scaled="0"/>
                  </a:gradFill>
                  <a:latin typeface="Segoe UI Light" pitchFamily="34" charset="0"/>
                </a:rPr>
                <a:t>Cloud Services</a:t>
              </a:r>
            </a:p>
          </p:txBody>
        </p:sp>
      </p:grpSp>
      <p:sp>
        <p:nvSpPr>
          <p:cNvPr id="10" name="Rounded Rectangle 9"/>
          <p:cNvSpPr/>
          <p:nvPr/>
        </p:nvSpPr>
        <p:spPr bwMode="auto">
          <a:xfrm>
            <a:off x="4009065" y="2148226"/>
            <a:ext cx="3924734" cy="1366595"/>
          </a:xfrm>
          <a:prstGeom prst="roundRect">
            <a:avLst>
              <a:gd name="adj" fmla="val 0"/>
            </a:avLst>
          </a:prstGeom>
          <a:solidFill>
            <a:schemeClr val="accent1"/>
          </a:solidFill>
          <a:ln w="9525" cap="flat" cmpd="sng" algn="ctr">
            <a:noFill/>
            <a:prstDash val="solid"/>
          </a:ln>
          <a:effectLst/>
        </p:spPr>
        <p:txBody>
          <a:bodyPr lIns="76179" tIns="38089" rIns="76179" bIns="38089" rtlCol="0" anchor="t" anchorCtr="0"/>
          <a:lstStyle/>
          <a:p>
            <a:pPr marL="3175" defTabSz="914363">
              <a:spcAft>
                <a:spcPts val="900"/>
              </a:spcAft>
              <a:buSzPct val="80000"/>
            </a:pPr>
            <a:r>
              <a:rPr lang="en-US" sz="2000" spc="-83" dirty="0">
                <a:gradFill>
                  <a:gsLst>
                    <a:gs pos="0">
                      <a:srgbClr val="FFFFFF"/>
                    </a:gs>
                    <a:gs pos="100000">
                      <a:srgbClr val="FFFFFF"/>
                    </a:gs>
                  </a:gsLst>
                  <a:lin ang="16200000" scaled="0"/>
                </a:gradFill>
                <a:latin typeface="Segoe UI Light" pitchFamily="34" charset="0"/>
              </a:rPr>
              <a:t>Multi-tier applications</a:t>
            </a:r>
          </a:p>
          <a:p>
            <a:pPr marL="3175" defTabSz="914259">
              <a:lnSpc>
                <a:spcPct val="90000"/>
              </a:lnSpc>
              <a:spcAft>
                <a:spcPts val="900"/>
              </a:spcAft>
              <a:buSzPct val="80000"/>
            </a:pPr>
            <a:r>
              <a:rPr lang="en-US" sz="1400" spc="-42" dirty="0">
                <a:gradFill>
                  <a:gsLst>
                    <a:gs pos="0">
                      <a:srgbClr val="FFFFFF"/>
                    </a:gs>
                    <a:gs pos="100000">
                      <a:srgbClr val="FFFFFF"/>
                    </a:gs>
                  </a:gsLst>
                  <a:lin ang="16200000" scaled="0"/>
                </a:gradFill>
              </a:rPr>
              <a:t>Cloud-based applications that separate application logic into multiple tiers (i.e. caching middle tier, asynchronous background processes like order processing) using both Web and Worker Roles</a:t>
            </a:r>
          </a:p>
        </p:txBody>
      </p:sp>
      <p:sp>
        <p:nvSpPr>
          <p:cNvPr id="12" name="Rounded Rectangle 11"/>
          <p:cNvSpPr/>
          <p:nvPr/>
        </p:nvSpPr>
        <p:spPr bwMode="auto">
          <a:xfrm>
            <a:off x="4009064" y="5020906"/>
            <a:ext cx="3924734" cy="1366595"/>
          </a:xfrm>
          <a:prstGeom prst="roundRect">
            <a:avLst>
              <a:gd name="adj" fmla="val 0"/>
            </a:avLst>
          </a:prstGeom>
          <a:solidFill>
            <a:schemeClr val="accent1"/>
          </a:solidFill>
          <a:ln w="9525" cap="flat" cmpd="sng" algn="ctr">
            <a:noFill/>
            <a:prstDash val="solid"/>
          </a:ln>
          <a:effectLst/>
        </p:spPr>
        <p:txBody>
          <a:bodyPr lIns="76179" tIns="38089" rIns="76179" bIns="38089" rtlCol="0" anchor="t" anchorCtr="0"/>
          <a:lstStyle/>
          <a:p>
            <a:pPr marL="3175" defTabSz="914363">
              <a:spcAft>
                <a:spcPts val="900"/>
              </a:spcAft>
              <a:buSzPct val="80000"/>
            </a:pPr>
            <a:r>
              <a:rPr lang="en-US" sz="2000" spc="-83" dirty="0">
                <a:gradFill>
                  <a:gsLst>
                    <a:gs pos="0">
                      <a:srgbClr val="FFFFFF"/>
                    </a:gs>
                    <a:gs pos="100000">
                      <a:srgbClr val="FFFFFF"/>
                    </a:gs>
                  </a:gsLst>
                  <a:lin ang="16200000" scaled="0"/>
                </a:gradFill>
                <a:latin typeface="Segoe UI Light" pitchFamily="34" charset="0"/>
              </a:rPr>
              <a:t>Apps that require advanced networking</a:t>
            </a:r>
          </a:p>
          <a:p>
            <a:pPr marL="3175" defTabSz="914259">
              <a:lnSpc>
                <a:spcPct val="90000"/>
              </a:lnSpc>
              <a:spcAft>
                <a:spcPts val="900"/>
              </a:spcAft>
              <a:buSzPct val="80000"/>
            </a:pPr>
            <a:r>
              <a:rPr lang="en-US" sz="1400" spc="-42" dirty="0">
                <a:gradFill>
                  <a:gsLst>
                    <a:gs pos="0">
                      <a:srgbClr val="FFFFFF"/>
                    </a:gs>
                    <a:gs pos="100000">
                      <a:srgbClr val="FFFFFF"/>
                    </a:gs>
                  </a:gsLst>
                  <a:lin ang="16200000" scaled="0"/>
                </a:gradFill>
              </a:rPr>
              <a:t>Cloud-based applications that require network isolation for use with Windows Azure Connect or Windows Azure Virtual Network</a:t>
            </a:r>
          </a:p>
        </p:txBody>
      </p:sp>
      <p:sp>
        <p:nvSpPr>
          <p:cNvPr id="13" name="Rounded Rectangle 12"/>
          <p:cNvSpPr/>
          <p:nvPr/>
        </p:nvSpPr>
        <p:spPr bwMode="auto">
          <a:xfrm>
            <a:off x="8017966" y="3584566"/>
            <a:ext cx="3924734" cy="1366595"/>
          </a:xfrm>
          <a:prstGeom prst="roundRect">
            <a:avLst>
              <a:gd name="adj" fmla="val 0"/>
            </a:avLst>
          </a:prstGeom>
          <a:solidFill>
            <a:schemeClr val="accent4"/>
          </a:solidFill>
          <a:ln w="9525" cap="flat" cmpd="sng" algn="ctr">
            <a:noFill/>
            <a:prstDash val="solid"/>
          </a:ln>
          <a:effectLst/>
        </p:spPr>
        <p:txBody>
          <a:bodyPr lIns="76179" tIns="38089" rIns="76179" bIns="38089" rtlCol="0" anchor="t" anchorCtr="0"/>
          <a:lstStyle/>
          <a:p>
            <a:pPr marL="3175" defTabSz="914259">
              <a:lnSpc>
                <a:spcPct val="90000"/>
              </a:lnSpc>
              <a:spcAft>
                <a:spcPts val="900"/>
              </a:spcAft>
              <a:buSzPct val="80000"/>
            </a:pPr>
            <a:r>
              <a:rPr lang="en-US" sz="2000" spc="-83" dirty="0">
                <a:gradFill>
                  <a:gsLst>
                    <a:gs pos="0">
                      <a:srgbClr val="FFFFFF"/>
                    </a:gs>
                    <a:gs pos="100000">
                      <a:srgbClr val="FFFFFF"/>
                    </a:gs>
                  </a:gsLst>
                  <a:lin ang="16200000" scaled="0"/>
                </a:gradFill>
                <a:latin typeface="Segoe UI Light" pitchFamily="34" charset="0"/>
              </a:rPr>
              <a:t>Porting existing line of business apps</a:t>
            </a:r>
          </a:p>
          <a:p>
            <a:pPr marL="3175" defTabSz="914259">
              <a:lnSpc>
                <a:spcPct val="90000"/>
              </a:lnSpc>
              <a:spcAft>
                <a:spcPts val="900"/>
              </a:spcAft>
              <a:buSzPct val="80000"/>
            </a:pPr>
            <a:r>
              <a:rPr lang="en-US" sz="1400" spc="-42" dirty="0">
                <a:gradFill>
                  <a:gsLst>
                    <a:gs pos="0">
                      <a:srgbClr val="FFFFFF"/>
                    </a:gs>
                    <a:gs pos="100000">
                      <a:srgbClr val="FFFFFF"/>
                    </a:gs>
                  </a:gsLst>
                  <a:lin ang="16200000" scaled="0"/>
                </a:gradFill>
              </a:rPr>
              <a:t>Choose an image from the library or upload your own </a:t>
            </a:r>
            <a:r>
              <a:rPr lang="en-US" sz="1400" spc="-42" dirty="0" err="1">
                <a:gradFill>
                  <a:gsLst>
                    <a:gs pos="0">
                      <a:srgbClr val="FFFFFF"/>
                    </a:gs>
                    <a:gs pos="100000">
                      <a:srgbClr val="FFFFFF"/>
                    </a:gs>
                  </a:gsLst>
                  <a:lin ang="16200000" scaled="0"/>
                </a:gradFill>
              </a:rPr>
              <a:t>VHD</a:t>
            </a:r>
            <a:r>
              <a:rPr lang="en-US" sz="1400" spc="-42" dirty="0">
                <a:gradFill>
                  <a:gsLst>
                    <a:gs pos="0">
                      <a:srgbClr val="FFFFFF"/>
                    </a:gs>
                    <a:gs pos="100000">
                      <a:srgbClr val="FFFFFF"/>
                    </a:gs>
                  </a:gsLst>
                  <a:lin ang="16200000" scaled="0"/>
                </a:gradFill>
              </a:rPr>
              <a:t>. </a:t>
            </a:r>
          </a:p>
        </p:txBody>
      </p:sp>
      <p:sp>
        <p:nvSpPr>
          <p:cNvPr id="17" name="Rounded Rectangle 16"/>
          <p:cNvSpPr/>
          <p:nvPr/>
        </p:nvSpPr>
        <p:spPr bwMode="auto">
          <a:xfrm>
            <a:off x="8017966" y="2148226"/>
            <a:ext cx="3924734" cy="1366595"/>
          </a:xfrm>
          <a:prstGeom prst="roundRect">
            <a:avLst>
              <a:gd name="adj" fmla="val 0"/>
            </a:avLst>
          </a:prstGeom>
          <a:solidFill>
            <a:schemeClr val="accent4"/>
          </a:solidFill>
          <a:ln w="9525" cap="flat" cmpd="sng" algn="ctr">
            <a:noFill/>
            <a:prstDash val="solid"/>
          </a:ln>
          <a:effectLst/>
        </p:spPr>
        <p:txBody>
          <a:bodyPr lIns="76179" tIns="38089" rIns="76179" bIns="38089" rtlCol="0" anchor="t" anchorCtr="0"/>
          <a:lstStyle/>
          <a:p>
            <a:pPr marL="3175" defTabSz="914363">
              <a:spcAft>
                <a:spcPts val="900"/>
              </a:spcAft>
              <a:buSzPct val="80000"/>
            </a:pPr>
            <a:r>
              <a:rPr lang="en-US" sz="2000" spc="-83" dirty="0">
                <a:gradFill>
                  <a:gsLst>
                    <a:gs pos="0">
                      <a:srgbClr val="FFFFFF"/>
                    </a:gs>
                    <a:gs pos="100000">
                      <a:srgbClr val="FFFFFF"/>
                    </a:gs>
                  </a:gsLst>
                  <a:lin ang="16200000" scaled="0"/>
                </a:gradFill>
                <a:latin typeface="Segoe UI Light" pitchFamily="34" charset="0"/>
              </a:rPr>
              <a:t>Enterprise server applications</a:t>
            </a:r>
          </a:p>
          <a:p>
            <a:pPr marL="3175" defTabSz="914259">
              <a:lnSpc>
                <a:spcPct val="90000"/>
              </a:lnSpc>
              <a:spcAft>
                <a:spcPts val="900"/>
              </a:spcAft>
              <a:buSzPct val="80000"/>
            </a:pPr>
            <a:r>
              <a:rPr lang="en-US" sz="1400" spc="-42" dirty="0">
                <a:gradFill>
                  <a:gsLst>
                    <a:gs pos="0">
                      <a:srgbClr val="FFFFFF"/>
                    </a:gs>
                    <a:gs pos="100000">
                      <a:srgbClr val="FFFFFF"/>
                    </a:gs>
                  </a:gsLst>
                  <a:lin ang="16200000" scaled="0"/>
                </a:gradFill>
              </a:rPr>
              <a:t>Run your existing enterprise applications in the cloud, such as SQL Server, SharePoint Server or Active Directory.</a:t>
            </a:r>
          </a:p>
        </p:txBody>
      </p:sp>
      <p:sp>
        <p:nvSpPr>
          <p:cNvPr id="19" name="Rounded Rectangle 18"/>
          <p:cNvSpPr/>
          <p:nvPr/>
        </p:nvSpPr>
        <p:spPr bwMode="auto">
          <a:xfrm>
            <a:off x="8017965" y="5020906"/>
            <a:ext cx="3924734" cy="1366595"/>
          </a:xfrm>
          <a:prstGeom prst="roundRect">
            <a:avLst>
              <a:gd name="adj" fmla="val 0"/>
            </a:avLst>
          </a:prstGeom>
          <a:solidFill>
            <a:schemeClr val="accent4"/>
          </a:solidFill>
          <a:ln w="9525" cap="flat" cmpd="sng" algn="ctr">
            <a:noFill/>
            <a:prstDash val="solid"/>
          </a:ln>
          <a:effectLst/>
        </p:spPr>
        <p:txBody>
          <a:bodyPr lIns="76179" tIns="38089" rIns="76179" bIns="38089" rtlCol="0" anchor="t" anchorCtr="0"/>
          <a:lstStyle/>
          <a:p>
            <a:pPr marL="3175" defTabSz="914363">
              <a:spcAft>
                <a:spcPts val="900"/>
              </a:spcAft>
              <a:buSzPct val="80000"/>
            </a:pPr>
            <a:r>
              <a:rPr lang="en-US" sz="2000" spc="-83" dirty="0">
                <a:gradFill>
                  <a:gsLst>
                    <a:gs pos="0">
                      <a:srgbClr val="FFFFFF"/>
                    </a:gs>
                    <a:gs pos="100000">
                      <a:srgbClr val="FFFFFF"/>
                    </a:gs>
                  </a:gsLst>
                  <a:lin ang="16200000" scaled="0"/>
                </a:gradFill>
                <a:latin typeface="Segoe UI Light" pitchFamily="34" charset="0"/>
              </a:rPr>
              <a:t>Windows or Linux operating system </a:t>
            </a:r>
          </a:p>
          <a:p>
            <a:pPr marL="3175" defTabSz="914259">
              <a:lnSpc>
                <a:spcPct val="90000"/>
              </a:lnSpc>
              <a:spcAft>
                <a:spcPts val="900"/>
              </a:spcAft>
              <a:buSzPct val="80000"/>
            </a:pPr>
            <a:r>
              <a:rPr lang="en-US" sz="1400" spc="-42" dirty="0">
                <a:gradFill>
                  <a:gsLst>
                    <a:gs pos="0">
                      <a:srgbClr val="FFFFFF"/>
                    </a:gs>
                    <a:gs pos="100000">
                      <a:srgbClr val="FFFFFF"/>
                    </a:gs>
                  </a:gsLst>
                  <a:lin ang="16200000" scaled="0"/>
                </a:gradFill>
              </a:rPr>
              <a:t>Support for Windows Server, along with community and commercial versions of Linux. Connect virtual machines with cloud services to take full advantage of </a:t>
            </a:r>
            <a:r>
              <a:rPr lang="en-US" sz="1400" spc="-42" dirty="0" err="1">
                <a:gradFill>
                  <a:gsLst>
                    <a:gs pos="0">
                      <a:srgbClr val="FFFFFF"/>
                    </a:gs>
                    <a:gs pos="100000">
                      <a:srgbClr val="FFFFFF"/>
                    </a:gs>
                  </a:gsLst>
                  <a:lin ang="16200000" scaled="0"/>
                </a:gradFill>
              </a:rPr>
              <a:t>PaaS</a:t>
            </a:r>
            <a:r>
              <a:rPr lang="en-US" sz="1400" spc="-42" dirty="0">
                <a:gradFill>
                  <a:gsLst>
                    <a:gs pos="0">
                      <a:srgbClr val="FFFFFF"/>
                    </a:gs>
                    <a:gs pos="100000">
                      <a:srgbClr val="FFFFFF"/>
                    </a:gs>
                  </a:gsLst>
                  <a:lin ang="16200000" scaled="0"/>
                </a:gradFill>
              </a:rPr>
              <a:t> services.</a:t>
            </a:r>
          </a:p>
        </p:txBody>
      </p:sp>
      <p:grpSp>
        <p:nvGrpSpPr>
          <p:cNvPr id="9" name="Group 8"/>
          <p:cNvGrpSpPr/>
          <p:nvPr/>
        </p:nvGrpSpPr>
        <p:grpSpPr>
          <a:xfrm>
            <a:off x="8009089" y="1270001"/>
            <a:ext cx="3993289" cy="802885"/>
            <a:chOff x="8007500" y="1270000"/>
            <a:chExt cx="3993289" cy="802885"/>
          </a:xfrm>
        </p:grpSpPr>
        <p:sp>
          <p:nvSpPr>
            <p:cNvPr id="25" name="Rectangle 24"/>
            <p:cNvSpPr/>
            <p:nvPr/>
          </p:nvSpPr>
          <p:spPr bwMode="auto">
            <a:xfrm>
              <a:off x="8016378" y="1270000"/>
              <a:ext cx="3924733" cy="802885"/>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16200000" scaled="0"/>
                </a:gradFill>
                <a:ea typeface="Segoe UI" pitchFamily="34" charset="0"/>
                <a:cs typeface="Segoe UI" pitchFamily="34" charset="0"/>
              </a:endParaRPr>
            </a:p>
          </p:txBody>
        </p:sp>
        <p:sp>
          <p:nvSpPr>
            <p:cNvPr id="20" name="TextBox 19"/>
            <p:cNvSpPr txBox="1"/>
            <p:nvPr/>
          </p:nvSpPr>
          <p:spPr>
            <a:xfrm>
              <a:off x="8007500" y="1463040"/>
              <a:ext cx="3993289" cy="384698"/>
            </a:xfrm>
            <a:prstGeom prst="rect">
              <a:avLst/>
            </a:prstGeom>
            <a:noFill/>
          </p:spPr>
          <p:txBody>
            <a:bodyPr wrap="square" lIns="76179" tIns="38089" rIns="76179" bIns="38089" rtlCol="0">
              <a:spAutoFit/>
            </a:bodyPr>
            <a:lstStyle/>
            <a:p>
              <a:pPr defTabSz="914363"/>
              <a:r>
                <a:rPr lang="en-US" sz="2000" b="1" spc="-83" dirty="0">
                  <a:gradFill>
                    <a:gsLst>
                      <a:gs pos="0">
                        <a:srgbClr val="FFFFFF"/>
                      </a:gs>
                      <a:gs pos="100000">
                        <a:srgbClr val="FFFFFF"/>
                      </a:gs>
                    </a:gsLst>
                    <a:lin ang="16200000" scaled="0"/>
                  </a:gradFill>
                  <a:latin typeface="Segoe UI Light" pitchFamily="34" charset="0"/>
                </a:rPr>
                <a:t>Virtual Machines</a:t>
              </a:r>
            </a:p>
          </p:txBody>
        </p:sp>
      </p:grpSp>
    </p:spTree>
    <p:extLst>
      <p:ext uri="{BB962C8B-B14F-4D97-AF65-F5344CB8AC3E}">
        <p14:creationId xmlns:p14="http://schemas.microsoft.com/office/powerpoint/2010/main" val="99258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animBg="1"/>
      <p:bldP spid="11" grpId="0" animBg="1"/>
      <p:bldP spid="16" grpId="0" animBg="1"/>
      <p:bldP spid="10" grpId="0" animBg="1"/>
      <p:bldP spid="12" grpId="0" animBg="1"/>
      <p:bldP spid="13" grpId="0" animBg="1"/>
      <p:bldP spid="17" grpId="0" animBg="1"/>
      <p:bldP spid="1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Websites Basics</a:t>
            </a:r>
            <a:endParaRPr lang="en-US" dirty="0"/>
          </a:p>
        </p:txBody>
      </p:sp>
    </p:spTree>
    <p:extLst>
      <p:ext uri="{BB962C8B-B14F-4D97-AF65-F5344CB8AC3E}">
        <p14:creationId xmlns:p14="http://schemas.microsoft.com/office/powerpoint/2010/main" val="28848551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cstate="print">
            <a:duotone>
              <a:prstClr val="black"/>
              <a:schemeClr val="tx1">
                <a:lumMod val="50000"/>
                <a:tint val="45000"/>
                <a:satMod val="400000"/>
              </a:schemeClr>
            </a:duotone>
            <a:extLst>
              <a:ext uri="{28A0092B-C50C-407E-A947-70E740481C1C}">
                <a14:useLocalDpi xmlns:a14="http://schemas.microsoft.com/office/drawing/2010/main" val="0"/>
              </a:ext>
            </a:extLst>
          </a:blip>
          <a:stretch>
            <a:fillRect/>
          </a:stretch>
        </p:blipFill>
        <p:spPr>
          <a:xfrm>
            <a:off x="228661" y="867829"/>
            <a:ext cx="2757508" cy="2756791"/>
          </a:xfrm>
          <a:prstGeom prst="rect">
            <a:avLst/>
          </a:prstGeom>
          <a:effectLst>
            <a:outerShdw blurRad="50800" dist="50800" dir="5400000" algn="ctr" rotWithShape="0">
              <a:schemeClr val="bg1">
                <a:alpha val="13000"/>
              </a:schemeClr>
            </a:outerShdw>
          </a:effectLst>
        </p:spPr>
      </p:pic>
      <p:sp>
        <p:nvSpPr>
          <p:cNvPr id="12" name="Rectangle 11"/>
          <p:cNvSpPr/>
          <p:nvPr/>
        </p:nvSpPr>
        <p:spPr bwMode="auto">
          <a:xfrm>
            <a:off x="3134011" y="1456625"/>
            <a:ext cx="8515460" cy="994616"/>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0" rIns="121848" bIns="0" numCol="1" rtlCol="0" anchor="ctr" anchorCtr="0" compatLnSpc="1">
            <a:prstTxWarp prst="textNoShape">
              <a:avLst/>
            </a:prstTxWarp>
          </a:bodyPr>
          <a:lstStyle/>
          <a:p>
            <a:pPr defTabSz="1218714" fontAlgn="base">
              <a:spcBef>
                <a:spcPct val="0"/>
              </a:spcBef>
              <a:spcAft>
                <a:spcPct val="0"/>
              </a:spcAft>
              <a:buClr>
                <a:srgbClr val="FFFF99"/>
              </a:buClr>
              <a:buSzPct val="120000"/>
              <a:defRPr/>
            </a:pPr>
            <a:r>
              <a:rPr lang="en-US" sz="5467" spc="-100" dirty="0">
                <a:ln w="3175">
                  <a:noFill/>
                </a:ln>
                <a:gradFill>
                  <a:gsLst>
                    <a:gs pos="0">
                      <a:srgbClr val="292929"/>
                    </a:gs>
                    <a:gs pos="100000">
                      <a:srgbClr val="292929"/>
                    </a:gs>
                  </a:gsLst>
                  <a:lin ang="5400000" scaled="0"/>
                </a:gradFill>
                <a:ea typeface="Segoe UI" pitchFamily="34" charset="0"/>
                <a:cs typeface="Segoe UI" pitchFamily="34" charset="0"/>
              </a:rPr>
              <a:t>Windows Azure Web Sites</a:t>
            </a:r>
            <a:endParaRPr lang="en-US" altLang="zh-CN" sz="5467" spc="-100" dirty="0">
              <a:ln w="3175">
                <a:noFill/>
              </a:ln>
              <a:gradFill>
                <a:gsLst>
                  <a:gs pos="0">
                    <a:srgbClr val="292929"/>
                  </a:gs>
                  <a:gs pos="100000">
                    <a:srgbClr val="292929"/>
                  </a:gs>
                </a:gsLst>
                <a:lin ang="5400000" scaled="0"/>
              </a:gradFill>
              <a:ea typeface="Segoe UI" pitchFamily="34" charset="0"/>
              <a:cs typeface="Segoe UI" pitchFamily="34" charset="0"/>
            </a:endParaRPr>
          </a:p>
        </p:txBody>
      </p:sp>
      <p:sp>
        <p:nvSpPr>
          <p:cNvPr id="6" name="Rectangle 5"/>
          <p:cNvSpPr/>
          <p:nvPr/>
        </p:nvSpPr>
        <p:spPr bwMode="auto">
          <a:xfrm>
            <a:off x="3134011" y="2400651"/>
            <a:ext cx="8515460" cy="533400"/>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0" rIns="121848" bIns="0" numCol="1" rtlCol="0" anchor="t" anchorCtr="0" compatLnSpc="1">
            <a:prstTxWarp prst="textNoShape">
              <a:avLst/>
            </a:prstTxWarp>
          </a:bodyPr>
          <a:lstStyle/>
          <a:p>
            <a:pPr defTabSz="1218714" fontAlgn="base">
              <a:spcBef>
                <a:spcPct val="0"/>
              </a:spcBef>
              <a:spcAft>
                <a:spcPct val="0"/>
              </a:spcAft>
              <a:buClr>
                <a:srgbClr val="FFFF99"/>
              </a:buClr>
              <a:buSzPct val="120000"/>
              <a:defRPr/>
            </a:pPr>
            <a:r>
              <a:rPr lang="en-US" sz="3600" spc="-100" dirty="0">
                <a:ln w="3175">
                  <a:noFill/>
                </a:ln>
                <a:gradFill>
                  <a:gsLst>
                    <a:gs pos="0">
                      <a:srgbClr val="292929"/>
                    </a:gs>
                    <a:gs pos="100000">
                      <a:srgbClr val="292929"/>
                    </a:gs>
                  </a:gsLst>
                  <a:lin ang="5400000" scaled="0"/>
                </a:gradFill>
                <a:ea typeface="Segoe UI" pitchFamily="34" charset="0"/>
                <a:cs typeface="Segoe UI" pitchFamily="34" charset="0"/>
              </a:rPr>
              <a:t> powerful web sites in seconds</a:t>
            </a:r>
            <a:endParaRPr lang="en-US" altLang="zh-CN" sz="3600" spc="-100" dirty="0">
              <a:ln w="3175">
                <a:noFill/>
              </a:ln>
              <a:gradFill>
                <a:gsLst>
                  <a:gs pos="0">
                    <a:srgbClr val="292929"/>
                  </a:gs>
                  <a:gs pos="100000">
                    <a:srgbClr val="292929"/>
                  </a:gs>
                </a:gsLst>
                <a:lin ang="5400000" scaled="0"/>
              </a:gradFill>
              <a:ea typeface="Segoe UI" pitchFamily="34" charset="0"/>
              <a:cs typeface="Segoe UI" pitchFamily="34" charset="0"/>
            </a:endParaRPr>
          </a:p>
        </p:txBody>
      </p:sp>
      <p:grpSp>
        <p:nvGrpSpPr>
          <p:cNvPr id="18" name="Group 17"/>
          <p:cNvGrpSpPr/>
          <p:nvPr/>
        </p:nvGrpSpPr>
        <p:grpSpPr>
          <a:xfrm>
            <a:off x="335631" y="4319057"/>
            <a:ext cx="3778653" cy="2365137"/>
            <a:chOff x="335543" y="3872726"/>
            <a:chExt cx="3777669" cy="2365137"/>
          </a:xfrm>
        </p:grpSpPr>
        <p:sp>
          <p:nvSpPr>
            <p:cNvPr id="2" name="Rectangle 1"/>
            <p:cNvSpPr/>
            <p:nvPr/>
          </p:nvSpPr>
          <p:spPr bwMode="auto">
            <a:xfrm>
              <a:off x="335543" y="3872727"/>
              <a:ext cx="3777669" cy="8838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err="1">
                <a:gradFill>
                  <a:gsLst>
                    <a:gs pos="0">
                      <a:srgbClr val="292929"/>
                    </a:gs>
                    <a:gs pos="100000">
                      <a:srgbClr val="292929"/>
                    </a:gs>
                  </a:gsLst>
                  <a:lin ang="5400000" scaled="0"/>
                </a:gradFill>
              </a:endParaRPr>
            </a:p>
          </p:txBody>
        </p:sp>
        <p:sp>
          <p:nvSpPr>
            <p:cNvPr id="7" name="Rectangle 6"/>
            <p:cNvSpPr/>
            <p:nvPr/>
          </p:nvSpPr>
          <p:spPr bwMode="auto">
            <a:xfrm>
              <a:off x="335543" y="3872726"/>
              <a:ext cx="3777669" cy="9946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defTabSz="914084" fontAlgn="base">
                <a:spcBef>
                  <a:spcPct val="0"/>
                </a:spcBef>
                <a:spcAft>
                  <a:spcPct val="0"/>
                </a:spcAft>
              </a:pPr>
              <a:r>
                <a:rPr lang="en-US" sz="3600" dirty="0">
                  <a:gradFill>
                    <a:gsLst>
                      <a:gs pos="0">
                        <a:srgbClr val="292929"/>
                      </a:gs>
                      <a:gs pos="100000">
                        <a:srgbClr val="292929"/>
                      </a:gs>
                    </a:gsLst>
                    <a:lin ang="5400000" scaled="0"/>
                  </a:gradFill>
                </a:rPr>
                <a:t>start simple</a:t>
              </a:r>
              <a:endParaRPr lang="en-US" altLang="zh-CN" sz="3600" dirty="0">
                <a:gradFill>
                  <a:gsLst>
                    <a:gs pos="0">
                      <a:srgbClr val="292929"/>
                    </a:gs>
                    <a:gs pos="100000">
                      <a:srgbClr val="292929"/>
                    </a:gs>
                  </a:gsLst>
                  <a:lin ang="5400000" scaled="0"/>
                </a:gradFill>
              </a:endParaRPr>
            </a:p>
          </p:txBody>
        </p:sp>
        <p:sp>
          <p:nvSpPr>
            <p:cNvPr id="8" name="Rectangle 7"/>
            <p:cNvSpPr/>
            <p:nvPr/>
          </p:nvSpPr>
          <p:spPr bwMode="auto">
            <a:xfrm>
              <a:off x="335543" y="4811570"/>
              <a:ext cx="3572428" cy="142629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t" anchorCtr="0" compatLnSpc="1">
              <a:prstTxWarp prst="textNoShape">
                <a:avLst/>
              </a:prstTxWarp>
            </a:bodyPr>
            <a:lstStyle/>
            <a:p>
              <a:pPr defTabSz="914084" fontAlgn="base">
                <a:spcBef>
                  <a:spcPct val="0"/>
                </a:spcBef>
                <a:spcAft>
                  <a:spcPct val="0"/>
                </a:spcAft>
              </a:pPr>
              <a:r>
                <a:rPr lang="en-US" sz="2000" dirty="0">
                  <a:gradFill>
                    <a:gsLst>
                      <a:gs pos="0">
                        <a:srgbClr val="292929"/>
                      </a:gs>
                      <a:gs pos="100000">
                        <a:srgbClr val="292929"/>
                      </a:gs>
                    </a:gsLst>
                    <a:lin ang="5400000" scaled="0"/>
                  </a:gradFill>
                </a:rPr>
                <a:t>start free, scale up and out as you go, friction-free and without the headaches</a:t>
              </a:r>
              <a:endParaRPr lang="en-US" altLang="zh-CN" sz="2000" dirty="0">
                <a:gradFill>
                  <a:gsLst>
                    <a:gs pos="0">
                      <a:srgbClr val="292929"/>
                    </a:gs>
                    <a:gs pos="100000">
                      <a:srgbClr val="292929"/>
                    </a:gs>
                  </a:gsLst>
                  <a:lin ang="5400000" scaled="0"/>
                </a:gradFill>
              </a:endParaRPr>
            </a:p>
          </p:txBody>
        </p:sp>
      </p:grpSp>
      <p:grpSp>
        <p:nvGrpSpPr>
          <p:cNvPr id="19" name="Group 18"/>
          <p:cNvGrpSpPr/>
          <p:nvPr/>
        </p:nvGrpSpPr>
        <p:grpSpPr>
          <a:xfrm>
            <a:off x="4206674" y="4319052"/>
            <a:ext cx="3778653" cy="2371573"/>
            <a:chOff x="4205578" y="3872726"/>
            <a:chExt cx="3777669" cy="2371573"/>
          </a:xfrm>
        </p:grpSpPr>
        <p:sp>
          <p:nvSpPr>
            <p:cNvPr id="14" name="Rectangle 13"/>
            <p:cNvSpPr/>
            <p:nvPr/>
          </p:nvSpPr>
          <p:spPr bwMode="auto">
            <a:xfrm>
              <a:off x="4205578" y="3872726"/>
              <a:ext cx="3777669" cy="8838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60" tIns="60960" rIns="60960" bIns="60960" numCol="1" spcCol="0" rtlCol="0" fromWordArt="0" anchor="ctr" anchorCtr="0" forceAA="0" compatLnSpc="1">
              <a:prstTxWarp prst="textNoShape">
                <a:avLst/>
              </a:prstTxWarp>
              <a:noAutofit/>
            </a:bodyPr>
            <a:lstStyle/>
            <a:p>
              <a:pPr algn="ctr" defTabSz="914084" fontAlgn="base">
                <a:spcBef>
                  <a:spcPct val="0"/>
                </a:spcBef>
                <a:spcAft>
                  <a:spcPct val="0"/>
                </a:spcAft>
              </a:pPr>
              <a:endParaRPr lang="en-US" sz="2400" dirty="0" err="1">
                <a:gradFill>
                  <a:gsLst>
                    <a:gs pos="0">
                      <a:srgbClr val="292929"/>
                    </a:gs>
                    <a:gs pos="100000">
                      <a:srgbClr val="292929"/>
                    </a:gs>
                  </a:gsLst>
                  <a:lin ang="5400000" scaled="0"/>
                </a:gradFill>
                <a:ea typeface="Segoe UI" pitchFamily="34" charset="0"/>
                <a:cs typeface="Segoe UI" pitchFamily="34" charset="0"/>
              </a:endParaRPr>
            </a:p>
          </p:txBody>
        </p:sp>
        <p:sp>
          <p:nvSpPr>
            <p:cNvPr id="9" name="Rectangle 8"/>
            <p:cNvSpPr/>
            <p:nvPr/>
          </p:nvSpPr>
          <p:spPr bwMode="auto">
            <a:xfrm>
              <a:off x="4205578" y="3872726"/>
              <a:ext cx="3777669" cy="994616"/>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62464" tIns="0" rIns="162464" bIns="0" numCol="1" rtlCol="0" anchor="ctr" anchorCtr="0" compatLnSpc="1">
              <a:prstTxWarp prst="textNoShape">
                <a:avLst/>
              </a:prstTxWarp>
            </a:bodyPr>
            <a:lstStyle/>
            <a:p>
              <a:pPr defTabSz="914084" fontAlgn="base">
                <a:spcBef>
                  <a:spcPct val="0"/>
                </a:spcBef>
                <a:spcAft>
                  <a:spcPct val="0"/>
                </a:spcAft>
                <a:buClr>
                  <a:srgbClr val="FFFF99"/>
                </a:buClr>
                <a:buSzPct val="120000"/>
                <a:defRPr/>
              </a:pPr>
              <a:r>
                <a:rPr lang="en-US" sz="3600" dirty="0">
                  <a:gradFill>
                    <a:gsLst>
                      <a:gs pos="0">
                        <a:srgbClr val="292929"/>
                      </a:gs>
                      <a:gs pos="100000">
                        <a:srgbClr val="292929"/>
                      </a:gs>
                    </a:gsLst>
                    <a:lin ang="5400000" scaled="0"/>
                  </a:gradFill>
                </a:rPr>
                <a:t>code smart</a:t>
              </a:r>
              <a:endParaRPr lang="en-US" altLang="zh-CN" sz="3600" dirty="0">
                <a:gradFill>
                  <a:gsLst>
                    <a:gs pos="0">
                      <a:srgbClr val="292929"/>
                    </a:gs>
                    <a:gs pos="100000">
                      <a:srgbClr val="292929"/>
                    </a:gs>
                  </a:gsLst>
                  <a:lin ang="5400000" scaled="0"/>
                </a:gradFill>
              </a:endParaRPr>
            </a:p>
          </p:txBody>
        </p:sp>
        <p:sp>
          <p:nvSpPr>
            <p:cNvPr id="11" name="Rectangle 10"/>
            <p:cNvSpPr/>
            <p:nvPr/>
          </p:nvSpPr>
          <p:spPr bwMode="auto">
            <a:xfrm>
              <a:off x="4205578" y="4818006"/>
              <a:ext cx="3621251" cy="1426293"/>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62464" tIns="0" rIns="162464" bIns="0" numCol="1" rtlCol="0" anchor="t" anchorCtr="0" compatLnSpc="1">
              <a:prstTxWarp prst="textNoShape">
                <a:avLst/>
              </a:prstTxWarp>
            </a:bodyPr>
            <a:lstStyle/>
            <a:p>
              <a:pPr defTabSz="914084" fontAlgn="base">
                <a:spcBef>
                  <a:spcPct val="0"/>
                </a:spcBef>
                <a:spcAft>
                  <a:spcPct val="0"/>
                </a:spcAft>
                <a:buClr>
                  <a:srgbClr val="FFFF99"/>
                </a:buClr>
                <a:buSzPct val="120000"/>
                <a:defRPr/>
              </a:pPr>
              <a:r>
                <a:rPr lang="en-US" sz="2000" dirty="0">
                  <a:gradFill>
                    <a:gsLst>
                      <a:gs pos="0">
                        <a:srgbClr val="292929"/>
                      </a:gs>
                      <a:gs pos="100000">
                        <a:srgbClr val="292929"/>
                      </a:gs>
                    </a:gsLst>
                    <a:lin ang="5400000" scaled="0"/>
                  </a:gradFill>
                </a:rPr>
                <a:t>with classic asp, asp.net, </a:t>
              </a:r>
              <a:r>
                <a:rPr lang="en-US" sz="2000" dirty="0" err="1">
                  <a:gradFill>
                    <a:gsLst>
                      <a:gs pos="0">
                        <a:srgbClr val="292929"/>
                      </a:gs>
                      <a:gs pos="100000">
                        <a:srgbClr val="292929"/>
                      </a:gs>
                    </a:gsLst>
                    <a:lin ang="5400000" scaled="0"/>
                  </a:gradFill>
                </a:rPr>
                <a:t>php</a:t>
              </a:r>
              <a:r>
                <a:rPr lang="en-US" sz="2000" dirty="0">
                  <a:gradFill>
                    <a:gsLst>
                      <a:gs pos="0">
                        <a:srgbClr val="292929"/>
                      </a:gs>
                      <a:gs pos="100000">
                        <a:srgbClr val="292929"/>
                      </a:gs>
                    </a:gsLst>
                    <a:lin ang="5400000" scaled="0"/>
                  </a:gradFill>
                </a:rPr>
                <a:t> or node.js, develop on Windows, OSX or Linux</a:t>
              </a:r>
              <a:endParaRPr lang="en-US" altLang="zh-CN" sz="2000" dirty="0">
                <a:gradFill>
                  <a:gsLst>
                    <a:gs pos="0">
                      <a:srgbClr val="292929"/>
                    </a:gs>
                    <a:gs pos="100000">
                      <a:srgbClr val="292929"/>
                    </a:gs>
                  </a:gsLst>
                  <a:lin ang="5400000" scaled="0"/>
                </a:gradFill>
              </a:endParaRPr>
            </a:p>
          </p:txBody>
        </p:sp>
      </p:grpSp>
      <p:grpSp>
        <p:nvGrpSpPr>
          <p:cNvPr id="20" name="Group 19"/>
          <p:cNvGrpSpPr/>
          <p:nvPr/>
        </p:nvGrpSpPr>
        <p:grpSpPr>
          <a:xfrm>
            <a:off x="8077717" y="4319057"/>
            <a:ext cx="3856135" cy="2376023"/>
            <a:chOff x="8075613" y="3872726"/>
            <a:chExt cx="3855130" cy="2376022"/>
          </a:xfrm>
        </p:grpSpPr>
        <p:sp>
          <p:nvSpPr>
            <p:cNvPr id="15" name="Rectangle 14"/>
            <p:cNvSpPr/>
            <p:nvPr/>
          </p:nvSpPr>
          <p:spPr bwMode="auto">
            <a:xfrm>
              <a:off x="8075613" y="3872726"/>
              <a:ext cx="3777669" cy="88381"/>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60" tIns="60960" rIns="60960" bIns="60960" numCol="1" spcCol="0" rtlCol="0" fromWordArt="0" anchor="ctr" anchorCtr="0" forceAA="0" compatLnSpc="1">
              <a:prstTxWarp prst="textNoShape">
                <a:avLst/>
              </a:prstTxWarp>
              <a:noAutofit/>
            </a:bodyPr>
            <a:lstStyle/>
            <a:p>
              <a:pPr algn="ctr" defTabSz="914084" fontAlgn="base">
                <a:spcBef>
                  <a:spcPct val="0"/>
                </a:spcBef>
                <a:spcAft>
                  <a:spcPct val="0"/>
                </a:spcAft>
              </a:pPr>
              <a:endParaRPr lang="en-US" sz="2400" dirty="0" err="1">
                <a:gradFill>
                  <a:gsLst>
                    <a:gs pos="0">
                      <a:srgbClr val="292929"/>
                    </a:gs>
                    <a:gs pos="100000">
                      <a:srgbClr val="292929"/>
                    </a:gs>
                  </a:gsLst>
                  <a:lin ang="5400000" scaled="0"/>
                </a:gradFill>
                <a:ea typeface="Segoe UI" pitchFamily="34" charset="0"/>
                <a:cs typeface="Segoe UI" pitchFamily="34" charset="0"/>
              </a:endParaRPr>
            </a:p>
          </p:txBody>
        </p:sp>
        <p:sp>
          <p:nvSpPr>
            <p:cNvPr id="10" name="Rectangle 9"/>
            <p:cNvSpPr/>
            <p:nvPr/>
          </p:nvSpPr>
          <p:spPr bwMode="auto">
            <a:xfrm>
              <a:off x="8075613" y="3872726"/>
              <a:ext cx="3777669" cy="994616"/>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62464" tIns="0" rIns="162464" bIns="0" numCol="1" rtlCol="0" anchor="ctr" anchorCtr="0" compatLnSpc="1">
              <a:prstTxWarp prst="textNoShape">
                <a:avLst/>
              </a:prstTxWarp>
            </a:bodyPr>
            <a:lstStyle/>
            <a:p>
              <a:pPr defTabSz="914084" fontAlgn="base">
                <a:spcBef>
                  <a:spcPct val="0"/>
                </a:spcBef>
                <a:spcAft>
                  <a:spcPct val="0"/>
                </a:spcAft>
                <a:buClr>
                  <a:srgbClr val="FFFF99"/>
                </a:buClr>
                <a:buSzPct val="120000"/>
                <a:defRPr/>
              </a:pPr>
              <a:r>
                <a:rPr lang="en-US" sz="3600" dirty="0">
                  <a:gradFill>
                    <a:gsLst>
                      <a:gs pos="0">
                        <a:srgbClr val="292929"/>
                      </a:gs>
                      <a:gs pos="100000">
                        <a:srgbClr val="292929"/>
                      </a:gs>
                    </a:gsLst>
                    <a:lin ang="5400000" scaled="0"/>
                  </a:gradFill>
                </a:rPr>
                <a:t>go live</a:t>
              </a:r>
              <a:endParaRPr lang="en-US" altLang="zh-CN" sz="3600" dirty="0">
                <a:gradFill>
                  <a:gsLst>
                    <a:gs pos="0">
                      <a:srgbClr val="292929"/>
                    </a:gs>
                    <a:gs pos="100000">
                      <a:srgbClr val="292929"/>
                    </a:gs>
                  </a:gsLst>
                  <a:lin ang="5400000" scaled="0"/>
                </a:gradFill>
              </a:endParaRPr>
            </a:p>
          </p:txBody>
        </p:sp>
        <p:sp>
          <p:nvSpPr>
            <p:cNvPr id="16" name="Rectangle 15"/>
            <p:cNvSpPr/>
            <p:nvPr/>
          </p:nvSpPr>
          <p:spPr bwMode="auto">
            <a:xfrm>
              <a:off x="8075613" y="4822455"/>
              <a:ext cx="3855130" cy="1426293"/>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62464" tIns="0" rIns="162464" bIns="0" numCol="1" rtlCol="0" anchor="t" anchorCtr="0" compatLnSpc="1">
              <a:prstTxWarp prst="textNoShape">
                <a:avLst/>
              </a:prstTxWarp>
            </a:bodyPr>
            <a:lstStyle/>
            <a:p>
              <a:pPr defTabSz="1218714" fontAlgn="base">
                <a:spcBef>
                  <a:spcPct val="0"/>
                </a:spcBef>
                <a:spcAft>
                  <a:spcPct val="0"/>
                </a:spcAft>
                <a:buClr>
                  <a:srgbClr val="FFFF99"/>
                </a:buClr>
                <a:buSzPct val="120000"/>
                <a:defRPr/>
              </a:pPr>
              <a:r>
                <a:rPr lang="en-US" sz="2000" dirty="0">
                  <a:gradFill>
                    <a:gsLst>
                      <a:gs pos="0">
                        <a:srgbClr val="292929"/>
                      </a:gs>
                      <a:gs pos="100000">
                        <a:srgbClr val="292929"/>
                      </a:gs>
                    </a:gsLst>
                    <a:lin ang="5400000" scaled="0"/>
                  </a:gradFill>
                </a:rPr>
                <a:t>deploy live in seconds, easily monitor performance, rapidly diagnose and fix issues</a:t>
              </a:r>
              <a:endParaRPr lang="en-US" altLang="zh-CN" sz="2000" dirty="0">
                <a:gradFill>
                  <a:gsLst>
                    <a:gs pos="0">
                      <a:srgbClr val="292929"/>
                    </a:gs>
                    <a:gs pos="100000">
                      <a:srgbClr val="292929"/>
                    </a:gs>
                  </a:gsLst>
                  <a:lin ang="5400000" scaled="0"/>
                </a:gradFill>
              </a:endParaRPr>
            </a:p>
          </p:txBody>
        </p:sp>
      </p:grpSp>
    </p:spTree>
    <p:extLst>
      <p:ext uri="{BB962C8B-B14F-4D97-AF65-F5344CB8AC3E}">
        <p14:creationId xmlns:p14="http://schemas.microsoft.com/office/powerpoint/2010/main" val="4326140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248" y="228602"/>
            <a:ext cx="11151917" cy="771151"/>
          </a:xfrm>
        </p:spPr>
        <p:txBody>
          <a:bodyPr/>
          <a:lstStyle/>
          <a:p>
            <a:r>
              <a:rPr lang="en-US" dirty="0" smtClean="0"/>
              <a:t>Supported Publishing Methods</a:t>
            </a:r>
            <a:endParaRPr lang="en-US" dirty="0"/>
          </a:p>
        </p:txBody>
      </p:sp>
      <p:grpSp>
        <p:nvGrpSpPr>
          <p:cNvPr id="6" name="Group 5"/>
          <p:cNvGrpSpPr/>
          <p:nvPr/>
        </p:nvGrpSpPr>
        <p:grpSpPr>
          <a:xfrm>
            <a:off x="1901981" y="1434037"/>
            <a:ext cx="8032491" cy="2004564"/>
            <a:chOff x="795115" y="996422"/>
            <a:chExt cx="6024368" cy="1503423"/>
          </a:xfrm>
        </p:grpSpPr>
        <p:grpSp>
          <p:nvGrpSpPr>
            <p:cNvPr id="9" name="Group 8"/>
            <p:cNvGrpSpPr/>
            <p:nvPr/>
          </p:nvGrpSpPr>
          <p:grpSpPr>
            <a:xfrm>
              <a:off x="795115" y="996422"/>
              <a:ext cx="1773380" cy="1503423"/>
              <a:chOff x="9136594" y="3001265"/>
              <a:chExt cx="2363891" cy="2004564"/>
            </a:xfrm>
          </p:grpSpPr>
          <p:sp>
            <p:nvSpPr>
              <p:cNvPr id="10" name="Rectangle 9"/>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3200" b="1" dirty="0">
                    <a:gradFill>
                      <a:gsLst>
                        <a:gs pos="0">
                          <a:srgbClr val="FFFFFF"/>
                        </a:gs>
                        <a:gs pos="100000">
                          <a:srgbClr val="FFFFFF"/>
                        </a:gs>
                      </a:gsLst>
                      <a:lin ang="5400000" scaled="0"/>
                    </a:gradFill>
                  </a:rPr>
                  <a:t>FTP://</a:t>
                </a:r>
              </a:p>
            </p:txBody>
          </p:sp>
          <p:sp>
            <p:nvSpPr>
              <p:cNvPr id="11"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Light" pitchFamily="34" charset="0"/>
                </a:endParaRPr>
              </a:p>
            </p:txBody>
          </p:sp>
        </p:grpSp>
        <p:grpSp>
          <p:nvGrpSpPr>
            <p:cNvPr id="12" name="Group 11"/>
            <p:cNvGrpSpPr/>
            <p:nvPr/>
          </p:nvGrpSpPr>
          <p:grpSpPr>
            <a:xfrm>
              <a:off x="2920609" y="996422"/>
              <a:ext cx="1773380" cy="1503423"/>
              <a:chOff x="9136594" y="3001265"/>
              <a:chExt cx="2363891" cy="2004564"/>
            </a:xfrm>
          </p:grpSpPr>
          <p:sp>
            <p:nvSpPr>
              <p:cNvPr id="13" name="Rectangle 12"/>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3200" b="1" dirty="0">
                    <a:gradFill>
                      <a:gsLst>
                        <a:gs pos="0">
                          <a:srgbClr val="FFFFFF"/>
                        </a:gs>
                        <a:gs pos="100000">
                          <a:srgbClr val="FFFFFF"/>
                        </a:gs>
                      </a:gsLst>
                      <a:lin ang="5400000" scaled="0"/>
                    </a:gradFill>
                  </a:rPr>
                  <a:t>TFS</a:t>
                </a:r>
              </a:p>
            </p:txBody>
          </p:sp>
          <p:sp>
            <p:nvSpPr>
              <p:cNvPr id="14"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Light" pitchFamily="34" charset="0"/>
                </a:endParaRPr>
              </a:p>
            </p:txBody>
          </p:sp>
        </p:grpSp>
        <p:grpSp>
          <p:nvGrpSpPr>
            <p:cNvPr id="15" name="Group 14"/>
            <p:cNvGrpSpPr/>
            <p:nvPr/>
          </p:nvGrpSpPr>
          <p:grpSpPr>
            <a:xfrm>
              <a:off x="5046103" y="996422"/>
              <a:ext cx="1773380" cy="1503423"/>
              <a:chOff x="9136594" y="3001265"/>
              <a:chExt cx="2363891" cy="2004564"/>
            </a:xfrm>
          </p:grpSpPr>
          <p:sp>
            <p:nvSpPr>
              <p:cNvPr id="16" name="Rectangle 15"/>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2400" b="1" cap="small" dirty="0">
                    <a:gradFill>
                      <a:gsLst>
                        <a:gs pos="0">
                          <a:srgbClr val="FFFFFF"/>
                        </a:gs>
                        <a:gs pos="100000">
                          <a:srgbClr val="FFFFFF"/>
                        </a:gs>
                      </a:gsLst>
                      <a:lin ang="5400000" scaled="0"/>
                    </a:gradFill>
                  </a:rPr>
                  <a:t>WebDeploy</a:t>
                </a:r>
              </a:p>
            </p:txBody>
          </p:sp>
          <p:sp>
            <p:nvSpPr>
              <p:cNvPr id="17"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Light" pitchFamily="34" charset="0"/>
                </a:endParaRPr>
              </a:p>
            </p:txBody>
          </p:sp>
        </p:grpSp>
      </p:grpSp>
      <p:grpSp>
        <p:nvGrpSpPr>
          <p:cNvPr id="5" name="Group 4"/>
          <p:cNvGrpSpPr/>
          <p:nvPr/>
        </p:nvGrpSpPr>
        <p:grpSpPr>
          <a:xfrm>
            <a:off x="3282933" y="3757233"/>
            <a:ext cx="5270591" cy="2034747"/>
            <a:chOff x="1883687" y="2738820"/>
            <a:chExt cx="3952943" cy="1526060"/>
          </a:xfrm>
        </p:grpSpPr>
        <p:grpSp>
          <p:nvGrpSpPr>
            <p:cNvPr id="18" name="Group 17"/>
            <p:cNvGrpSpPr/>
            <p:nvPr/>
          </p:nvGrpSpPr>
          <p:grpSpPr>
            <a:xfrm>
              <a:off x="1883687" y="2761457"/>
              <a:ext cx="1773380" cy="1503423"/>
              <a:chOff x="9136594" y="3001265"/>
              <a:chExt cx="2363891" cy="2004564"/>
            </a:xfrm>
          </p:grpSpPr>
          <p:sp>
            <p:nvSpPr>
              <p:cNvPr id="19" name="Rectangle 18"/>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b" anchorCtr="0" compatLnSpc="1">
                <a:prstTxWarp prst="textNoShape">
                  <a:avLst/>
                </a:prstTxWarp>
              </a:bodyPr>
              <a:lstStyle/>
              <a:p>
                <a:pPr algn="r" defTabSz="914198" fontAlgn="base">
                  <a:spcBef>
                    <a:spcPct val="0"/>
                  </a:spcBef>
                  <a:spcAft>
                    <a:spcPct val="0"/>
                  </a:spcAft>
                </a:pPr>
                <a:endParaRPr lang="en-US" sz="2400" dirty="0">
                  <a:gradFill>
                    <a:gsLst>
                      <a:gs pos="0">
                        <a:srgbClr val="FFFFFF"/>
                      </a:gs>
                      <a:gs pos="100000">
                        <a:srgbClr val="FFFFFF"/>
                      </a:gs>
                    </a:gsLst>
                    <a:lin ang="5400000" scaled="0"/>
                  </a:gradFill>
                </a:endParaRPr>
              </a:p>
            </p:txBody>
          </p:sp>
          <p:sp>
            <p:nvSpPr>
              <p:cNvPr id="20"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Light" pitchFamily="34" charset="0"/>
                </a:endParaRPr>
              </a:p>
            </p:txBody>
          </p:sp>
        </p:gr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89526" y="3163438"/>
              <a:ext cx="1165417" cy="486530"/>
            </a:xfrm>
            <a:prstGeom prst="rect">
              <a:avLst/>
            </a:prstGeom>
          </p:spPr>
        </p:pic>
        <p:grpSp>
          <p:nvGrpSpPr>
            <p:cNvPr id="35" name="Group 34"/>
            <p:cNvGrpSpPr/>
            <p:nvPr/>
          </p:nvGrpSpPr>
          <p:grpSpPr>
            <a:xfrm>
              <a:off x="4063250" y="2738820"/>
              <a:ext cx="1773380" cy="1503423"/>
              <a:chOff x="9136594" y="3001265"/>
              <a:chExt cx="2363891" cy="2004564"/>
            </a:xfrm>
          </p:grpSpPr>
          <p:sp>
            <p:nvSpPr>
              <p:cNvPr id="36" name="Rectangle 35"/>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2400" b="1" cap="small" dirty="0" err="1">
                    <a:gradFill>
                      <a:gsLst>
                        <a:gs pos="0">
                          <a:srgbClr val="FFFFFF"/>
                        </a:gs>
                        <a:gs pos="100000">
                          <a:srgbClr val="FFFFFF"/>
                        </a:gs>
                      </a:gsLst>
                      <a:lin ang="5400000" scaled="0"/>
                    </a:gradFill>
                  </a:rPr>
                  <a:t>DropBox</a:t>
                </a:r>
                <a:endParaRPr lang="en-US" sz="2400" b="1" cap="small" dirty="0">
                  <a:gradFill>
                    <a:gsLst>
                      <a:gs pos="0">
                        <a:srgbClr val="FFFFFF"/>
                      </a:gs>
                      <a:gs pos="100000">
                        <a:srgbClr val="FFFFFF"/>
                      </a:gs>
                    </a:gsLst>
                    <a:lin ang="5400000" scaled="0"/>
                  </a:gradFill>
                </a:endParaRPr>
              </a:p>
            </p:txBody>
          </p:sp>
          <p:sp>
            <p:nvSpPr>
              <p:cNvPr id="37"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Light" pitchFamily="34" charset="0"/>
                </a:endParaRPr>
              </a:p>
            </p:txBody>
          </p:sp>
        </p:grpSp>
      </p:grpSp>
    </p:spTree>
    <p:extLst>
      <p:ext uri="{BB962C8B-B14F-4D97-AF65-F5344CB8AC3E}">
        <p14:creationId xmlns:p14="http://schemas.microsoft.com/office/powerpoint/2010/main" val="19217291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Supported Web Frameworks</a:t>
            </a:r>
            <a:endParaRPr lang="en-US" dirty="0"/>
          </a:p>
        </p:txBody>
      </p:sp>
      <p:grpSp>
        <p:nvGrpSpPr>
          <p:cNvPr id="22" name="Group 21"/>
          <p:cNvGrpSpPr/>
          <p:nvPr/>
        </p:nvGrpSpPr>
        <p:grpSpPr>
          <a:xfrm>
            <a:off x="3548493" y="2568554"/>
            <a:ext cx="2364507" cy="2004564"/>
            <a:chOff x="630873" y="3001265"/>
            <a:chExt cx="2363891" cy="2004564"/>
          </a:xfrm>
        </p:grpSpPr>
        <p:sp>
          <p:nvSpPr>
            <p:cNvPr id="8" name="Rectangle 7"/>
            <p:cNvSpPr/>
            <p:nvPr/>
          </p:nvSpPr>
          <p:spPr bwMode="auto">
            <a:xfrm>
              <a:off x="702946" y="3106738"/>
              <a:ext cx="2219746"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b" anchorCtr="0" compatLnSpc="1">
              <a:prstTxWarp prst="textNoShape">
                <a:avLst/>
              </a:prstTxWarp>
            </a:bodyPr>
            <a:lstStyle/>
            <a:p>
              <a:pPr defTabSz="914160" fontAlgn="base">
                <a:spcBef>
                  <a:spcPct val="0"/>
                </a:spcBef>
                <a:spcAft>
                  <a:spcPct val="0"/>
                </a:spcAft>
              </a:pPr>
              <a:endParaRPr lang="en-US" sz="3200" dirty="0">
                <a:gradFill>
                  <a:gsLst>
                    <a:gs pos="0">
                      <a:srgbClr val="FFFFFF"/>
                    </a:gs>
                    <a:gs pos="100000">
                      <a:srgbClr val="FFFFFF"/>
                    </a:gs>
                  </a:gsLst>
                  <a:lin ang="5400000" scaled="0"/>
                </a:gradFill>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45016" y="3300124"/>
              <a:ext cx="1115596" cy="1064584"/>
            </a:xfrm>
            <a:prstGeom prst="rect">
              <a:avLst/>
            </a:prstGeom>
          </p:spPr>
        </p:pic>
        <p:sp>
          <p:nvSpPr>
            <p:cNvPr id="18" name="Freeform 88"/>
            <p:cNvSpPr>
              <a:spLocks noEditPoints="1"/>
            </p:cNvSpPr>
            <p:nvPr/>
          </p:nvSpPr>
          <p:spPr bwMode="black">
            <a:xfrm>
              <a:off x="630873"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defTabSz="740789"/>
              <a:endParaRPr lang="en-US" sz="1867" spc="-123" dirty="0">
                <a:solidFill>
                  <a:srgbClr val="FFFFFF">
                    <a:lumMod val="50000"/>
                  </a:srgbClr>
                </a:solidFill>
                <a:latin typeface="Segoe Light" pitchFamily="34" charset="0"/>
              </a:endParaRPr>
            </a:p>
          </p:txBody>
        </p:sp>
      </p:grpSp>
      <p:grpSp>
        <p:nvGrpSpPr>
          <p:cNvPr id="23" name="Group 22"/>
          <p:cNvGrpSpPr/>
          <p:nvPr/>
        </p:nvGrpSpPr>
        <p:grpSpPr>
          <a:xfrm>
            <a:off x="9226083" y="2553815"/>
            <a:ext cx="2364507" cy="2004564"/>
            <a:chOff x="3466112" y="3001265"/>
            <a:chExt cx="2363891" cy="2004564"/>
          </a:xfrm>
        </p:grpSpPr>
        <p:sp>
          <p:nvSpPr>
            <p:cNvPr id="7" name="Rectangle 6"/>
            <p:cNvSpPr/>
            <p:nvPr/>
          </p:nvSpPr>
          <p:spPr bwMode="auto">
            <a:xfrm>
              <a:off x="3538186" y="3106738"/>
              <a:ext cx="2219746" cy="150376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b" anchorCtr="0" compatLnSpc="1">
              <a:prstTxWarp prst="textNoShape">
                <a:avLst/>
              </a:prstTxWarp>
            </a:bodyPr>
            <a:lstStyle/>
            <a:p>
              <a:pPr defTabSz="914160" fontAlgn="base">
                <a:spcBef>
                  <a:spcPct val="0"/>
                </a:spcBef>
                <a:spcAft>
                  <a:spcPct val="0"/>
                </a:spcAft>
              </a:pPr>
              <a:endParaRPr lang="en-US" sz="3200" dirty="0">
                <a:gradFill>
                  <a:gsLst>
                    <a:gs pos="0">
                      <a:srgbClr val="FFFFFF"/>
                    </a:gs>
                    <a:gs pos="100000">
                      <a:srgbClr val="FFFFFF"/>
                    </a:gs>
                  </a:gsLst>
                  <a:lin ang="5400000" scaled="0"/>
                </a:gradFill>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68236" y="3626231"/>
              <a:ext cx="1730250" cy="412370"/>
            </a:xfrm>
            <a:prstGeom prst="rect">
              <a:avLst/>
            </a:prstGeom>
          </p:spPr>
        </p:pic>
        <p:sp>
          <p:nvSpPr>
            <p:cNvPr id="19" name="Freeform 88"/>
            <p:cNvSpPr>
              <a:spLocks noEditPoints="1"/>
            </p:cNvSpPr>
            <p:nvPr/>
          </p:nvSpPr>
          <p:spPr bwMode="black">
            <a:xfrm>
              <a:off x="3466112"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defTabSz="740789"/>
              <a:endParaRPr lang="en-US" sz="1867" spc="-123" dirty="0">
                <a:solidFill>
                  <a:srgbClr val="FFFFFF">
                    <a:lumMod val="50000"/>
                  </a:srgbClr>
                </a:solidFill>
                <a:latin typeface="Segoe Light" pitchFamily="34" charset="0"/>
              </a:endParaRPr>
            </a:p>
          </p:txBody>
        </p:sp>
      </p:grpSp>
      <p:grpSp>
        <p:nvGrpSpPr>
          <p:cNvPr id="24" name="Group 23"/>
          <p:cNvGrpSpPr/>
          <p:nvPr/>
        </p:nvGrpSpPr>
        <p:grpSpPr>
          <a:xfrm>
            <a:off x="6389992" y="2568554"/>
            <a:ext cx="2364507" cy="2004564"/>
            <a:chOff x="6301352" y="3001265"/>
            <a:chExt cx="2363891" cy="2004564"/>
          </a:xfrm>
        </p:grpSpPr>
        <p:sp>
          <p:nvSpPr>
            <p:cNvPr id="5" name="Rectangle 4"/>
            <p:cNvSpPr/>
            <p:nvPr/>
          </p:nvSpPr>
          <p:spPr bwMode="auto">
            <a:xfrm>
              <a:off x="6373426" y="3106738"/>
              <a:ext cx="2219746" cy="150376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b" anchorCtr="0" compatLnSpc="1">
              <a:prstTxWarp prst="textNoShape">
                <a:avLst/>
              </a:prstTxWarp>
            </a:bodyPr>
            <a:lstStyle/>
            <a:p>
              <a:pPr defTabSz="914160" fontAlgn="base">
                <a:spcBef>
                  <a:spcPct val="0"/>
                </a:spcBef>
                <a:spcAft>
                  <a:spcPct val="0"/>
                </a:spcAft>
              </a:pPr>
              <a:endParaRPr lang="en-US" sz="3200" dirty="0">
                <a:gradFill>
                  <a:gsLst>
                    <a:gs pos="0">
                      <a:srgbClr val="FFFFFF"/>
                    </a:gs>
                    <a:gs pos="100000">
                      <a:srgbClr val="FFFFFF"/>
                    </a:gs>
                  </a:gsLst>
                  <a:lin ang="5400000" scaled="0"/>
                </a:gradFill>
              </a:endParaRPr>
            </a:p>
          </p:txBody>
        </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01900" y="3500034"/>
              <a:ext cx="1362798" cy="717170"/>
            </a:xfrm>
            <a:prstGeom prst="rect">
              <a:avLst/>
            </a:prstGeom>
          </p:spPr>
        </p:pic>
        <p:sp>
          <p:nvSpPr>
            <p:cNvPr id="20" name="Freeform 88"/>
            <p:cNvSpPr>
              <a:spLocks noEditPoints="1"/>
            </p:cNvSpPr>
            <p:nvPr/>
          </p:nvSpPr>
          <p:spPr bwMode="black">
            <a:xfrm>
              <a:off x="6301352"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defTabSz="740789"/>
              <a:endParaRPr lang="en-US" sz="1867" spc="-123" dirty="0">
                <a:solidFill>
                  <a:srgbClr val="FFFFFF">
                    <a:lumMod val="50000"/>
                  </a:srgbClr>
                </a:solidFill>
                <a:latin typeface="Segoe Light" pitchFamily="34" charset="0"/>
              </a:endParaRPr>
            </a:p>
          </p:txBody>
        </p:sp>
      </p:grpSp>
      <p:grpSp>
        <p:nvGrpSpPr>
          <p:cNvPr id="25" name="Group 24"/>
          <p:cNvGrpSpPr/>
          <p:nvPr/>
        </p:nvGrpSpPr>
        <p:grpSpPr>
          <a:xfrm>
            <a:off x="606360" y="2568554"/>
            <a:ext cx="2364507" cy="2004564"/>
            <a:chOff x="9136594" y="3001265"/>
            <a:chExt cx="2363891" cy="2004564"/>
          </a:xfrm>
        </p:grpSpPr>
        <p:sp>
          <p:nvSpPr>
            <p:cNvPr id="6" name="Rectangle 5"/>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b" anchorCtr="0" compatLnSpc="1">
              <a:prstTxWarp prst="textNoShape">
                <a:avLst/>
              </a:prstTxWarp>
            </a:bodyPr>
            <a:lstStyle/>
            <a:p>
              <a:pPr algn="r" defTabSz="914160" fontAlgn="base">
                <a:spcBef>
                  <a:spcPct val="0"/>
                </a:spcBef>
                <a:spcAft>
                  <a:spcPct val="0"/>
                </a:spcAft>
              </a:pPr>
              <a:endParaRPr lang="en-US" sz="1867" dirty="0">
                <a:gradFill>
                  <a:gsLst>
                    <a:gs pos="0">
                      <a:srgbClr val="FFFFFF"/>
                    </a:gs>
                    <a:gs pos="100000">
                      <a:srgbClr val="FFFFFF"/>
                    </a:gs>
                  </a:gsLst>
                  <a:lin ang="5400000" scaled="0"/>
                </a:gradFill>
              </a:endParaRPr>
            </a:p>
          </p:txBody>
        </p:sp>
        <p:sp>
          <p:nvSpPr>
            <p:cNvPr id="21"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789"/>
              <a:endParaRPr lang="en-US" sz="1867" spc="-123" dirty="0">
                <a:solidFill>
                  <a:srgbClr val="FFFFFF">
                    <a:lumMod val="50000"/>
                  </a:srgbClr>
                </a:solidFill>
                <a:latin typeface="Segoe Light" pitchFamily="34" charset="0"/>
              </a:endParaRPr>
            </a:p>
          </p:txBody>
        </p:sp>
      </p:grpSp>
      <p:pic>
        <p:nvPicPr>
          <p:cNvPr id="9218" name="Picture 2" descr="http://www.webwiz.co.uk/kb/asp-tutorials/images/classic-asp.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4489" y="3154444"/>
            <a:ext cx="1333848" cy="542925"/>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Box 1"/>
          <p:cNvSpPr txBox="1"/>
          <p:nvPr/>
        </p:nvSpPr>
        <p:spPr>
          <a:xfrm>
            <a:off x="7549453" y="5388823"/>
            <a:ext cx="3971408" cy="369332"/>
          </a:xfrm>
          <a:prstGeom prst="rect">
            <a:avLst/>
          </a:prstGeom>
          <a:noFill/>
        </p:spPr>
        <p:txBody>
          <a:bodyPr wrap="none" lIns="0" tIns="0" rIns="0" bIns="0" rtlCol="0">
            <a:spAutoFit/>
          </a:bodyPr>
          <a:lstStyle/>
          <a:p>
            <a:pPr defTabSz="914424"/>
            <a:r>
              <a:rPr lang="en-US" sz="2400" spc="-71" dirty="0">
                <a:gradFill>
                  <a:gsLst>
                    <a:gs pos="2917">
                      <a:srgbClr val="5F5F5F"/>
                    </a:gs>
                    <a:gs pos="30000">
                      <a:srgbClr val="5F5F5F"/>
                    </a:gs>
                  </a:gsLst>
                  <a:lin ang="5400000" scaled="0"/>
                </a:gradFill>
              </a:rPr>
              <a:t>Or any custom </a:t>
            </a:r>
            <a:r>
              <a:rPr lang="en-US" sz="2400" spc="-71" dirty="0" err="1">
                <a:gradFill>
                  <a:gsLst>
                    <a:gs pos="2917">
                      <a:srgbClr val="5F5F5F"/>
                    </a:gs>
                    <a:gs pos="30000">
                      <a:srgbClr val="5F5F5F"/>
                    </a:gs>
                  </a:gsLst>
                  <a:lin ang="5400000" scaled="0"/>
                </a:gradFill>
              </a:rPr>
              <a:t>FastCGI</a:t>
            </a:r>
            <a:r>
              <a:rPr lang="en-US" sz="2400" spc="-71" dirty="0">
                <a:gradFill>
                  <a:gsLst>
                    <a:gs pos="2917">
                      <a:srgbClr val="5F5F5F"/>
                    </a:gs>
                    <a:gs pos="30000">
                      <a:srgbClr val="5F5F5F"/>
                    </a:gs>
                  </a:gsLst>
                  <a:lin ang="5400000" scaled="0"/>
                </a:gradFill>
              </a:rPr>
              <a:t> Handler</a:t>
            </a:r>
          </a:p>
        </p:txBody>
      </p:sp>
    </p:spTree>
    <p:extLst>
      <p:ext uri="{BB962C8B-B14F-4D97-AF65-F5344CB8AC3E}">
        <p14:creationId xmlns:p14="http://schemas.microsoft.com/office/powerpoint/2010/main" val="29572805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10" presetClass="entr" presetSubtype="0"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9218"/>
                                        </p:tgtEl>
                                        <p:attrNameLst>
                                          <p:attrName>style.visibility</p:attrName>
                                        </p:attrNameLst>
                                      </p:cBhvr>
                                      <p:to>
                                        <p:strVal val="visible"/>
                                      </p:to>
                                    </p:set>
                                    <p:animEffect transition="in" filter="fade">
                                      <p:cBhvr>
                                        <p:cTn id="10" dur="500"/>
                                        <p:tgtEl>
                                          <p:spTgt spid="9218"/>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500"/>
                                        <p:tgtEl>
                                          <p:spTgt spid="22"/>
                                        </p:tgtEl>
                                      </p:cBhvr>
                                    </p:animEffect>
                                  </p:childTnLst>
                                </p:cTn>
                              </p:par>
                            </p:childTnLst>
                          </p:cTn>
                        </p:par>
                        <p:par>
                          <p:cTn id="15" fill="hold">
                            <p:stCondLst>
                              <p:cond delay="1500"/>
                            </p:stCondLst>
                            <p:childTnLst>
                              <p:par>
                                <p:cTn id="16" presetID="10" presetClass="entr" presetSubtype="0" fill="hold" nodeType="after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childTnLst>
                          </p:cTn>
                        </p:par>
                        <p:par>
                          <p:cTn id="19" fill="hold">
                            <p:stCondLst>
                              <p:cond delay="2000"/>
                            </p:stCondLst>
                            <p:childTnLst>
                              <p:par>
                                <p:cTn id="20" presetID="10" presetClass="entr" presetSubtype="0" fill="hold" nodeType="after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66"/>
          <p:cNvGrpSpPr/>
          <p:nvPr/>
        </p:nvGrpSpPr>
        <p:grpSpPr>
          <a:xfrm>
            <a:off x="-2" y="5727773"/>
            <a:ext cx="12192003" cy="1046296"/>
            <a:chOff x="-5012461" y="5194194"/>
            <a:chExt cx="16033938"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07234"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4295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1331"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85613"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1" name="Rectangle 10"/>
          <p:cNvSpPr/>
          <p:nvPr/>
        </p:nvSpPr>
        <p:spPr bwMode="auto">
          <a:xfrm>
            <a:off x="-2" y="1"/>
            <a:ext cx="12192003" cy="98323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cxnSp>
        <p:nvCxnSpPr>
          <p:cNvPr id="81" name="Straight Connector 80"/>
          <p:cNvCxnSpPr/>
          <p:nvPr/>
        </p:nvCxnSpPr>
        <p:spPr>
          <a:xfrm>
            <a:off x="1528666" y="2889573"/>
            <a:ext cx="6772725"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dirty="0" smtClean="0">
                <a:gradFill>
                  <a:gsLst>
                    <a:gs pos="0">
                      <a:srgbClr val="FFFFFF"/>
                    </a:gs>
                    <a:gs pos="100000">
                      <a:srgbClr val="FFFFFF"/>
                    </a:gs>
                  </a:gsLst>
                  <a:lin ang="5400000" scaled="0"/>
                </a:gradFill>
              </a:rPr>
              <a:t>scale</a:t>
            </a:r>
            <a:endParaRPr lang="en-US" dirty="0">
              <a:gradFill>
                <a:gsLst>
                  <a:gs pos="0">
                    <a:srgbClr val="FFFFFF"/>
                  </a:gs>
                  <a:gs pos="100000">
                    <a:srgbClr val="FFFFFF"/>
                  </a:gs>
                </a:gsLst>
                <a:lin ang="5400000" scaled="0"/>
              </a:gradFill>
            </a:endParaRPr>
          </a:p>
        </p:txBody>
      </p:sp>
      <p:sp>
        <p:nvSpPr>
          <p:cNvPr id="5" name="Rectangle 4"/>
          <p:cNvSpPr/>
          <p:nvPr/>
        </p:nvSpPr>
        <p:spPr bwMode="auto">
          <a:xfrm>
            <a:off x="1538374" y="1918708"/>
            <a:ext cx="1349100" cy="66202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defTabSz="1218768" fontAlgn="base">
              <a:spcBef>
                <a:spcPct val="0"/>
              </a:spcBef>
              <a:spcAft>
                <a:spcPct val="0"/>
              </a:spcAft>
            </a:pPr>
            <a:r>
              <a:rPr lang="en-US" sz="2933" dirty="0">
                <a:gradFill>
                  <a:gsLst>
                    <a:gs pos="0">
                      <a:srgbClr val="FFFFFF"/>
                    </a:gs>
                    <a:gs pos="100000">
                      <a:srgbClr val="FFFFFF"/>
                    </a:gs>
                  </a:gsLst>
                  <a:lin ang="5400000" scaled="0"/>
                </a:gradFill>
              </a:rPr>
              <a:t>Free</a:t>
            </a:r>
          </a:p>
        </p:txBody>
      </p:sp>
      <p:sp>
        <p:nvSpPr>
          <p:cNvPr id="107" name="Rectangle 106"/>
          <p:cNvSpPr/>
          <p:nvPr/>
        </p:nvSpPr>
        <p:spPr bwMode="auto">
          <a:xfrm>
            <a:off x="1528666" y="2858895"/>
            <a:ext cx="2308356" cy="66202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defTabSz="1218768" fontAlgn="base">
              <a:spcBef>
                <a:spcPct val="0"/>
              </a:spcBef>
              <a:spcAft>
                <a:spcPct val="0"/>
              </a:spcAft>
            </a:pPr>
            <a:r>
              <a:rPr lang="en-US" sz="2933" dirty="0">
                <a:gradFill>
                  <a:gsLst>
                    <a:gs pos="0">
                      <a:srgbClr val="FFFFFF"/>
                    </a:gs>
                    <a:gs pos="100000">
                      <a:srgbClr val="FFFFFF"/>
                    </a:gs>
                  </a:gsLst>
                  <a:lin ang="5400000" scaled="0"/>
                </a:gradFill>
              </a:rPr>
              <a:t>Shared</a:t>
            </a:r>
          </a:p>
        </p:txBody>
      </p:sp>
      <p:sp>
        <p:nvSpPr>
          <p:cNvPr id="112" name="Rectangle 111"/>
          <p:cNvSpPr/>
          <p:nvPr/>
        </p:nvSpPr>
        <p:spPr bwMode="auto">
          <a:xfrm>
            <a:off x="1528666" y="3799083"/>
            <a:ext cx="3794527" cy="66202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defTabSz="1218768" fontAlgn="base">
              <a:spcBef>
                <a:spcPct val="0"/>
              </a:spcBef>
              <a:spcAft>
                <a:spcPct val="0"/>
              </a:spcAft>
            </a:pPr>
            <a:r>
              <a:rPr lang="en-US" sz="2933" dirty="0">
                <a:gradFill>
                  <a:gsLst>
                    <a:gs pos="0">
                      <a:srgbClr val="FFFFFF"/>
                    </a:gs>
                    <a:gs pos="100000">
                      <a:srgbClr val="FFFFFF"/>
                    </a:gs>
                  </a:gsLst>
                  <a:lin ang="5400000" scaled="0"/>
                </a:gradFill>
              </a:rPr>
              <a:t>Standard</a:t>
            </a:r>
          </a:p>
        </p:txBody>
      </p:sp>
      <p:sp>
        <p:nvSpPr>
          <p:cNvPr id="6" name="Rectangle 5"/>
          <p:cNvSpPr/>
          <p:nvPr/>
        </p:nvSpPr>
        <p:spPr>
          <a:xfrm>
            <a:off x="2903001" y="1933573"/>
            <a:ext cx="4897495" cy="584775"/>
          </a:xfrm>
          <a:prstGeom prst="rect">
            <a:avLst/>
          </a:prstGeom>
        </p:spPr>
        <p:txBody>
          <a:bodyPr wrap="none">
            <a:spAutoFit/>
          </a:bodyPr>
          <a:lstStyle/>
          <a:p>
            <a:pPr defTabSz="1218714"/>
            <a:r>
              <a:rPr lang="en-US" sz="3200" dirty="0">
                <a:solidFill>
                  <a:srgbClr val="292929"/>
                </a:solidFill>
              </a:rPr>
              <a:t>Multi-tenant. Daily quotas</a:t>
            </a:r>
          </a:p>
        </p:txBody>
      </p:sp>
      <p:sp>
        <p:nvSpPr>
          <p:cNvPr id="9" name="Rectangle 8"/>
          <p:cNvSpPr/>
          <p:nvPr/>
        </p:nvSpPr>
        <p:spPr>
          <a:xfrm>
            <a:off x="3837022" y="2874683"/>
            <a:ext cx="4897495" cy="584775"/>
          </a:xfrm>
          <a:prstGeom prst="rect">
            <a:avLst/>
          </a:prstGeom>
        </p:spPr>
        <p:txBody>
          <a:bodyPr wrap="none">
            <a:spAutoFit/>
          </a:bodyPr>
          <a:lstStyle/>
          <a:p>
            <a:pPr defTabSz="1218714"/>
            <a:r>
              <a:rPr lang="en-US" sz="3200" dirty="0">
                <a:solidFill>
                  <a:srgbClr val="292929"/>
                </a:solidFill>
              </a:rPr>
              <a:t>Multi-tenant. Daily quotas</a:t>
            </a:r>
          </a:p>
        </p:txBody>
      </p:sp>
      <p:sp>
        <p:nvSpPr>
          <p:cNvPr id="16" name="Rectangle 15"/>
          <p:cNvSpPr/>
          <p:nvPr/>
        </p:nvSpPr>
        <p:spPr>
          <a:xfrm>
            <a:off x="5323192" y="3815794"/>
            <a:ext cx="5030544" cy="584775"/>
          </a:xfrm>
          <a:prstGeom prst="rect">
            <a:avLst/>
          </a:prstGeom>
        </p:spPr>
        <p:txBody>
          <a:bodyPr wrap="none">
            <a:spAutoFit/>
          </a:bodyPr>
          <a:lstStyle/>
          <a:p>
            <a:pPr defTabSz="1218714"/>
            <a:r>
              <a:rPr lang="en-US" sz="3200" dirty="0">
                <a:solidFill>
                  <a:srgbClr val="292929"/>
                </a:solidFill>
              </a:rPr>
              <a:t>Dedicated VMs. No quotas</a:t>
            </a:r>
          </a:p>
        </p:txBody>
      </p:sp>
    </p:spTree>
    <p:extLst>
      <p:ext uri="{BB962C8B-B14F-4D97-AF65-F5344CB8AC3E}">
        <p14:creationId xmlns:p14="http://schemas.microsoft.com/office/powerpoint/2010/main" val="11864715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1" name="Group 120"/>
          <p:cNvGrpSpPr/>
          <p:nvPr/>
        </p:nvGrpSpPr>
        <p:grpSpPr>
          <a:xfrm>
            <a:off x="6130527" y="2643751"/>
            <a:ext cx="2372865" cy="2928764"/>
            <a:chOff x="7389812" y="2633150"/>
            <a:chExt cx="2372247" cy="2928764"/>
          </a:xfrm>
        </p:grpSpPr>
        <p:grpSp>
          <p:nvGrpSpPr>
            <p:cNvPr id="122" name="Group 121"/>
            <p:cNvGrpSpPr/>
            <p:nvPr/>
          </p:nvGrpSpPr>
          <p:grpSpPr>
            <a:xfrm>
              <a:off x="7389812" y="2633150"/>
              <a:ext cx="2372247" cy="2928764"/>
              <a:chOff x="4888659" y="2633150"/>
              <a:chExt cx="2372247" cy="2928764"/>
            </a:xfrm>
          </p:grpSpPr>
          <p:sp>
            <p:nvSpPr>
              <p:cNvPr id="128"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149" name="TextBox 148"/>
              <p:cNvSpPr txBox="1"/>
              <p:nvPr/>
            </p:nvSpPr>
            <p:spPr>
              <a:xfrm>
                <a:off x="5014374" y="2791511"/>
                <a:ext cx="2152657" cy="221599"/>
              </a:xfrm>
              <a:prstGeom prst="rect">
                <a:avLst/>
              </a:prstGeom>
              <a:noFill/>
            </p:spPr>
            <p:txBody>
              <a:bodyPr wrap="none" lIns="0" tIns="0" rIns="0" bIns="0" rtlCol="0">
                <a:spAutoFit/>
              </a:bodyPr>
              <a:lstStyle/>
              <a:p>
                <a:pPr defTabSz="1218967">
                  <a:lnSpc>
                    <a:spcPct val="90000"/>
                  </a:lnSpc>
                  <a:spcBef>
                    <a:spcPct val="20000"/>
                  </a:spcBef>
                  <a:buSzPct val="80000"/>
                </a:pPr>
                <a:r>
                  <a:rPr lang="en-US" sz="1600" b="1" cap="all" dirty="0">
                    <a:gradFill>
                      <a:gsLst>
                        <a:gs pos="0">
                          <a:srgbClr val="FFFFFF"/>
                        </a:gs>
                        <a:gs pos="100000">
                          <a:srgbClr val="FFFFFF"/>
                        </a:gs>
                      </a:gsLst>
                      <a:lin ang="5400000" scaled="0"/>
                    </a:gradFill>
                  </a:rPr>
                  <a:t>Standard instance</a:t>
                </a:r>
              </a:p>
            </p:txBody>
          </p:sp>
        </p:grpSp>
        <p:grpSp>
          <p:nvGrpSpPr>
            <p:cNvPr id="123" name="Group 122"/>
            <p:cNvGrpSpPr/>
            <p:nvPr/>
          </p:nvGrpSpPr>
          <p:grpSpPr>
            <a:xfrm>
              <a:off x="7502079" y="3298030"/>
              <a:ext cx="2160454" cy="1572958"/>
              <a:chOff x="5633504" y="3792006"/>
              <a:chExt cx="866164" cy="631077"/>
            </a:xfrm>
          </p:grpSpPr>
          <p:grpSp>
            <p:nvGrpSpPr>
              <p:cNvPr id="124" name="Group 123"/>
              <p:cNvGrpSpPr/>
              <p:nvPr/>
            </p:nvGrpSpPr>
            <p:grpSpPr>
              <a:xfrm>
                <a:off x="5633504" y="3792006"/>
                <a:ext cx="866164" cy="631077"/>
                <a:chOff x="2146300" y="1318875"/>
                <a:chExt cx="7896225" cy="5753100"/>
              </a:xfrm>
            </p:grpSpPr>
            <p:pic>
              <p:nvPicPr>
                <p:cNvPr id="126" name="Picture 1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6300" y="1318875"/>
                  <a:ext cx="7896225" cy="5753100"/>
                </a:xfrm>
                <a:prstGeom prst="rect">
                  <a:avLst/>
                </a:prstGeom>
              </p:spPr>
            </p:pic>
            <p:sp>
              <p:nvSpPr>
                <p:cNvPr id="127" name="Rectangle 126"/>
                <p:cNvSpPr/>
                <p:nvPr/>
              </p:nvSpPr>
              <p:spPr bwMode="auto">
                <a:xfrm>
                  <a:off x="2271250" y="2417523"/>
                  <a:ext cx="7659330"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sp>
            <p:nvSpPr>
              <p:cNvPr id="125" name="Rectangle 124"/>
              <p:cNvSpPr/>
              <p:nvPr/>
            </p:nvSpPr>
            <p:spPr bwMode="auto">
              <a:xfrm>
                <a:off x="5659490" y="387372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5467" dirty="0">
                    <a:gradFill>
                      <a:gsLst>
                        <a:gs pos="0">
                          <a:srgbClr val="FFFFFF"/>
                        </a:gs>
                        <a:gs pos="100000">
                          <a:srgbClr val="FFFFFF"/>
                        </a:gs>
                      </a:gsLst>
                      <a:lin ang="5400000" scaled="0"/>
                    </a:gradFill>
                    <a:sym typeface="Wingdings" pitchFamily="2" charset="2"/>
                  </a:rPr>
                  <a:t>:-)</a:t>
                </a:r>
                <a:endParaRPr lang="en-US" sz="4800" dirty="0">
                  <a:gradFill>
                    <a:gsLst>
                      <a:gs pos="0">
                        <a:srgbClr val="FFFFFF"/>
                      </a:gs>
                      <a:gs pos="100000">
                        <a:srgbClr val="FFFFFF"/>
                      </a:gs>
                    </a:gsLst>
                    <a:lin ang="5400000" scaled="0"/>
                  </a:gradFill>
                </a:endParaRPr>
              </a:p>
            </p:txBody>
          </p:sp>
        </p:grpSp>
      </p:grpSp>
      <p:grpSp>
        <p:nvGrpSpPr>
          <p:cNvPr id="42" name="Group 41"/>
          <p:cNvGrpSpPr/>
          <p:nvPr/>
        </p:nvGrpSpPr>
        <p:grpSpPr>
          <a:xfrm>
            <a:off x="-1" y="1"/>
            <a:ext cx="12183975" cy="983235"/>
            <a:chOff x="-1" y="0"/>
            <a:chExt cx="12180802" cy="983234"/>
          </a:xfrm>
        </p:grpSpPr>
        <p:sp>
          <p:nvSpPr>
            <p:cNvPr id="43" name="Rectangle 42"/>
            <p:cNvSpPr/>
            <p:nvPr/>
          </p:nvSpPr>
          <p:spPr bwMode="auto">
            <a:xfrm>
              <a:off x="-1" y="0"/>
              <a:ext cx="8587620"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44" name="Rectangle 43"/>
            <p:cNvSpPr/>
            <p:nvPr/>
          </p:nvSpPr>
          <p:spPr bwMode="auto">
            <a:xfrm>
              <a:off x="8550971" y="0"/>
              <a:ext cx="2174417"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45" name="Rectangle 44"/>
            <p:cNvSpPr/>
            <p:nvPr/>
          </p:nvSpPr>
          <p:spPr bwMode="auto">
            <a:xfrm>
              <a:off x="10677244" y="0"/>
              <a:ext cx="1503557"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88" name="Group 87"/>
          <p:cNvGrpSpPr/>
          <p:nvPr/>
        </p:nvGrpSpPr>
        <p:grpSpPr>
          <a:xfrm>
            <a:off x="3032633" y="1293203"/>
            <a:ext cx="7647392" cy="923394"/>
            <a:chOff x="3031844" y="1170370"/>
            <a:chExt cx="7645400" cy="923395"/>
          </a:xfrm>
        </p:grpSpPr>
        <p:grpSp>
          <p:nvGrpSpPr>
            <p:cNvPr id="20" name="Group 19"/>
            <p:cNvGrpSpPr/>
            <p:nvPr/>
          </p:nvGrpSpPr>
          <p:grpSpPr>
            <a:xfrm>
              <a:off x="3031844" y="1170370"/>
              <a:ext cx="7645400" cy="923395"/>
              <a:chOff x="2540230" y="5754872"/>
              <a:chExt cx="7645400" cy="923395"/>
            </a:xfrm>
          </p:grpSpPr>
          <p:sp>
            <p:nvSpPr>
              <p:cNvPr id="22" name="TextBox 21"/>
              <p:cNvSpPr txBox="1"/>
              <p:nvPr/>
            </p:nvSpPr>
            <p:spPr>
              <a:xfrm>
                <a:off x="9195029" y="5754872"/>
                <a:ext cx="990601" cy="923395"/>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6667" dirty="0">
                    <a:gradFill>
                      <a:gsLst>
                        <a:gs pos="0">
                          <a:srgbClr val="5F5F5F"/>
                        </a:gs>
                        <a:gs pos="100000">
                          <a:srgbClr val="5F5F5F"/>
                        </a:gs>
                      </a:gsLst>
                      <a:lin ang="5400000" scaled="0"/>
                    </a:gradFill>
                  </a:rPr>
                  <a:t>2</a:t>
                </a:r>
              </a:p>
            </p:txBody>
          </p:sp>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sp>
            <p:nvSpPr>
              <p:cNvPr id="23" name="Rectangle 22"/>
              <p:cNvSpPr/>
              <p:nvPr/>
            </p:nvSpPr>
            <p:spPr bwMode="auto">
              <a:xfrm>
                <a:off x="2543998" y="6093146"/>
                <a:ext cx="2052528"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grpSp>
        <p:sp>
          <p:nvSpPr>
            <p:cNvPr id="24" name="Rectangle 23"/>
            <p:cNvSpPr/>
            <p:nvPr/>
          </p:nvSpPr>
          <p:spPr bwMode="auto">
            <a:xfrm>
              <a:off x="508814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grpSp>
      <p:grpSp>
        <p:nvGrpSpPr>
          <p:cNvPr id="67" name="Group 66"/>
          <p:cNvGrpSpPr/>
          <p:nvPr/>
        </p:nvGrpSpPr>
        <p:grpSpPr>
          <a:xfrm>
            <a:off x="-1" y="5727780"/>
            <a:ext cx="12192001" cy="1046297"/>
            <a:chOff x="-5012461" y="5194194"/>
            <a:chExt cx="16033937" cy="1376363"/>
          </a:xfrm>
        </p:grpSpPr>
        <p:pic>
          <p:nvPicPr>
            <p:cNvPr id="68"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69"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0"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1"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7"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8"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r="54473"/>
            <a:stretch/>
          </p:blipFill>
          <p:spPr bwMode="auto">
            <a:xfrm>
              <a:off x="9571520" y="5194195"/>
              <a:ext cx="1449956" cy="1376362"/>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29" name="Title 1"/>
          <p:cNvSpPr txBox="1">
            <a:spLocks/>
          </p:cNvSpPr>
          <p:nvPr/>
        </p:nvSpPr>
        <p:spPr>
          <a:xfrm>
            <a:off x="6867996" y="473079"/>
            <a:ext cx="1589944"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9007" algn="l"/>
              </a:tabLst>
            </a:pPr>
            <a:r>
              <a:rPr sz="3200" dirty="0">
                <a:gradFill>
                  <a:gsLst>
                    <a:gs pos="0">
                      <a:srgbClr val="FFFFFF"/>
                    </a:gs>
                    <a:gs pos="100000">
                      <a:srgbClr val="FFFFFF"/>
                    </a:gs>
                  </a:gsLst>
                  <a:lin ang="5400000" scaled="0"/>
                </a:gradFill>
              </a:rPr>
              <a:t>shared</a:t>
            </a:r>
          </a:p>
        </p:txBody>
      </p:sp>
      <p:sp>
        <p:nvSpPr>
          <p:cNvPr id="130" name="Title 1"/>
          <p:cNvSpPr txBox="1">
            <a:spLocks/>
          </p:cNvSpPr>
          <p:nvPr/>
        </p:nvSpPr>
        <p:spPr>
          <a:xfrm>
            <a:off x="8684153" y="453415"/>
            <a:ext cx="1839112"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9007" algn="l"/>
              </a:tabLst>
            </a:pPr>
            <a:r>
              <a:rPr sz="3200" dirty="0">
                <a:gradFill>
                  <a:gsLst>
                    <a:gs pos="0">
                      <a:srgbClr val="0071BC"/>
                    </a:gs>
                    <a:gs pos="100000">
                      <a:srgbClr val="0071BC"/>
                    </a:gs>
                  </a:gsLst>
                  <a:lin ang="5400000" scaled="0"/>
                </a:gradFill>
              </a:rPr>
              <a:t>standard</a:t>
            </a:r>
          </a:p>
        </p:txBody>
      </p:sp>
      <p:cxnSp>
        <p:nvCxnSpPr>
          <p:cNvPr id="131" name="Straight Connector 130"/>
          <p:cNvCxnSpPr/>
          <p:nvPr/>
        </p:nvCxnSpPr>
        <p:spPr>
          <a:xfrm flipV="1">
            <a:off x="8589856" y="300008"/>
            <a:ext cx="0" cy="683227"/>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8589861" y="300008"/>
            <a:ext cx="2090169"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0680025" y="300013"/>
            <a:ext cx="0" cy="683225"/>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0680030" y="983233"/>
            <a:ext cx="1511975"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983233"/>
            <a:ext cx="8589856"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6130527" y="2633151"/>
            <a:ext cx="2372865" cy="2928764"/>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138" name="TextBox 137"/>
            <p:cNvSpPr txBox="1"/>
            <p:nvPr/>
          </p:nvSpPr>
          <p:spPr>
            <a:xfrm>
              <a:off x="5014374" y="2791511"/>
              <a:ext cx="2152657" cy="221599"/>
            </a:xfrm>
            <a:prstGeom prst="rect">
              <a:avLst/>
            </a:prstGeom>
            <a:noFill/>
          </p:spPr>
          <p:txBody>
            <a:bodyPr wrap="none" lIns="0" tIns="0" rIns="0" bIns="0" rtlCol="0">
              <a:spAutoFit/>
            </a:bodyPr>
            <a:lstStyle/>
            <a:p>
              <a:pPr defTabSz="1218967">
                <a:lnSpc>
                  <a:spcPct val="90000"/>
                </a:lnSpc>
                <a:spcBef>
                  <a:spcPct val="20000"/>
                </a:spcBef>
                <a:buSzPct val="80000"/>
              </a:pPr>
              <a:r>
                <a:rPr lang="en-US" sz="1600" b="1" cap="all" dirty="0">
                  <a:gradFill>
                    <a:gsLst>
                      <a:gs pos="0">
                        <a:srgbClr val="FFFFFF"/>
                      </a:gs>
                      <a:gs pos="100000">
                        <a:srgbClr val="FFFFFF"/>
                      </a:gs>
                    </a:gsLst>
                    <a:lin ang="5400000" scaled="0"/>
                  </a:gradFill>
                </a:rPr>
                <a:t>Standard instance</a:t>
              </a:r>
            </a:p>
          </p:txBody>
        </p:sp>
      </p:grpSp>
      <p:grpSp>
        <p:nvGrpSpPr>
          <p:cNvPr id="144" name="Group 143"/>
          <p:cNvGrpSpPr/>
          <p:nvPr/>
        </p:nvGrpSpPr>
        <p:grpSpPr>
          <a:xfrm>
            <a:off x="6236450" y="3291438"/>
            <a:ext cx="2161017" cy="1572959"/>
            <a:chOff x="5633504" y="3707933"/>
            <a:chExt cx="866164" cy="631077"/>
          </a:xfrm>
        </p:grpSpPr>
        <p:grpSp>
          <p:nvGrpSpPr>
            <p:cNvPr id="145" name="Group 144"/>
            <p:cNvGrpSpPr/>
            <p:nvPr/>
          </p:nvGrpSpPr>
          <p:grpSpPr>
            <a:xfrm>
              <a:off x="5633504" y="3707933"/>
              <a:ext cx="866164" cy="631077"/>
              <a:chOff x="2146305" y="552450"/>
              <a:chExt cx="7896221" cy="5753100"/>
            </a:xfrm>
          </p:grpSpPr>
          <p:pic>
            <p:nvPicPr>
              <p:cNvPr id="147" name="Picture 1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5467" dirty="0">
                  <a:gradFill>
                    <a:gsLst>
                      <a:gs pos="0">
                        <a:srgbClr val="FFFFFF"/>
                      </a:gs>
                      <a:gs pos="100000">
                        <a:srgbClr val="FFFFFF"/>
                      </a:gs>
                    </a:gsLst>
                    <a:lin ang="5400000" scaled="0"/>
                  </a:gradFill>
                  <a:sym typeface="Wingdings" pitchFamily="2" charset="2"/>
                </a:rPr>
                <a:t>:-)</a:t>
              </a:r>
              <a:endParaRPr lang="en-US" sz="4800" dirty="0">
                <a:gradFill>
                  <a:gsLst>
                    <a:gs pos="0">
                      <a:srgbClr val="FFFFFF"/>
                    </a:gs>
                    <a:gs pos="100000">
                      <a:srgbClr val="FFFFFF"/>
                    </a:gs>
                  </a:gsLst>
                  <a:lin ang="5400000" scaled="0"/>
                </a:gradFill>
              </a:endParaRPr>
            </a:p>
          </p:txBody>
        </p:sp>
      </p:grpSp>
      <p:sp>
        <p:nvSpPr>
          <p:cNvPr id="46" name="Title 1"/>
          <p:cNvSpPr txBox="1">
            <a:spLocks/>
          </p:cNvSpPr>
          <p:nvPr/>
        </p:nvSpPr>
        <p:spPr>
          <a:xfrm>
            <a:off x="1222396" y="1533590"/>
            <a:ext cx="1589944" cy="443198"/>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914348"/>
            <a:r>
              <a:rPr lang="en-US" dirty="0">
                <a:gradFill>
                  <a:gsLst>
                    <a:gs pos="0">
                      <a:srgbClr val="5F5F5F"/>
                    </a:gs>
                    <a:gs pos="100000">
                      <a:srgbClr val="5F5F5F"/>
                    </a:gs>
                  </a:gsLst>
                  <a:lin ang="5400000" scaled="0"/>
                </a:gradFill>
              </a:rPr>
              <a:t>standard</a:t>
            </a:r>
            <a:endParaRPr sz="4267" dirty="0">
              <a:gradFill>
                <a:gsLst>
                  <a:gs pos="0">
                    <a:srgbClr val="5F5F5F"/>
                  </a:gs>
                  <a:gs pos="100000">
                    <a:srgbClr val="5F5F5F"/>
                  </a:gs>
                </a:gsLst>
                <a:lin ang="5400000" scaled="0"/>
              </a:gradFill>
            </a:endParaRPr>
          </a:p>
        </p:txBody>
      </p:sp>
      <p:sp>
        <p:nvSpPr>
          <p:cNvPr id="3" name="Title 2"/>
          <p:cNvSpPr>
            <a:spLocks noGrp="1"/>
          </p:cNvSpPr>
          <p:nvPr>
            <p:ph type="title"/>
          </p:nvPr>
        </p:nvSpPr>
        <p:spPr/>
        <p:txBody>
          <a:bodyPr/>
          <a:lstStyle/>
          <a:p>
            <a:r>
              <a:rPr lang="en-US" dirty="0">
                <a:gradFill>
                  <a:gsLst>
                    <a:gs pos="0">
                      <a:srgbClr val="FFFFFF"/>
                    </a:gs>
                    <a:gs pos="100000">
                      <a:srgbClr val="FFFFFF"/>
                    </a:gs>
                  </a:gsLst>
                  <a:lin ang="5400000" scaled="0"/>
                </a:gradFill>
              </a:rPr>
              <a:t>web </a:t>
            </a:r>
            <a:r>
              <a:rPr lang="en-US" dirty="0" smtClean="0">
                <a:gradFill>
                  <a:gsLst>
                    <a:gs pos="0">
                      <a:srgbClr val="FFFFFF"/>
                    </a:gs>
                    <a:gs pos="100000">
                      <a:srgbClr val="FFFFFF"/>
                    </a:gs>
                  </a:gsLst>
                  <a:lin ang="5400000" scaled="0"/>
                </a:gradFill>
              </a:rPr>
              <a:t>sites</a:t>
            </a:r>
            <a:endParaRPr lang="en-US"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8417465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fade">
                                      <p:cBhvr>
                                        <p:cTn id="7" dur="2000"/>
                                        <p:tgtEl>
                                          <p:spTgt spid="121"/>
                                        </p:tgtEl>
                                      </p:cBhvr>
                                    </p:animEffect>
                                  </p:childTnLst>
                                </p:cTn>
                              </p:par>
                              <p:par>
                                <p:cTn id="8" presetID="63" presetClass="path" presetSubtype="0" accel="50000" decel="50000" fill="hold" nodeType="withEffect">
                                  <p:stCondLst>
                                    <p:cond delay="0"/>
                                  </p:stCondLst>
                                  <p:childTnLst>
                                    <p:animMotion origin="layout" path="M -4.46659E-6 -1.01758E-6 L 0.20347 -1.01758E-6 " pathEditMode="relative" rAng="0" ptsTypes="AA">
                                      <p:cBhvr>
                                        <p:cTn id="9" dur="2000" fill="hold"/>
                                        <p:tgtEl>
                                          <p:spTgt spid="121"/>
                                        </p:tgtEl>
                                        <p:attrNameLst>
                                          <p:attrName>ppt_x</p:attrName>
                                          <p:attrName>ppt_y</p:attrName>
                                        </p:attrNameLst>
                                      </p:cBhvr>
                                      <p:rCtr x="1017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 name="Group 94"/>
          <p:cNvGrpSpPr/>
          <p:nvPr/>
        </p:nvGrpSpPr>
        <p:grpSpPr>
          <a:xfrm>
            <a:off x="-1" y="1"/>
            <a:ext cx="12183975" cy="983235"/>
            <a:chOff x="-1" y="0"/>
            <a:chExt cx="12180802" cy="983234"/>
          </a:xfrm>
        </p:grpSpPr>
        <p:sp>
          <p:nvSpPr>
            <p:cNvPr id="96" name="Rectangle 95"/>
            <p:cNvSpPr/>
            <p:nvPr/>
          </p:nvSpPr>
          <p:spPr bwMode="auto">
            <a:xfrm>
              <a:off x="-1" y="0"/>
              <a:ext cx="8587620"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97" name="Rectangle 96"/>
            <p:cNvSpPr/>
            <p:nvPr/>
          </p:nvSpPr>
          <p:spPr bwMode="auto">
            <a:xfrm>
              <a:off x="8550971" y="0"/>
              <a:ext cx="2174417"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98" name="Rectangle 97"/>
            <p:cNvSpPr/>
            <p:nvPr/>
          </p:nvSpPr>
          <p:spPr bwMode="auto">
            <a:xfrm>
              <a:off x="10677244" y="0"/>
              <a:ext cx="1503557"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grpSp>
        <p:nvGrpSpPr>
          <p:cNvPr id="88" name="Group 87"/>
          <p:cNvGrpSpPr/>
          <p:nvPr/>
        </p:nvGrpSpPr>
        <p:grpSpPr>
          <a:xfrm>
            <a:off x="3032633" y="1293203"/>
            <a:ext cx="7647392" cy="923394"/>
            <a:chOff x="3031844" y="1170370"/>
            <a:chExt cx="7645400" cy="923395"/>
          </a:xfrm>
        </p:grpSpPr>
        <p:grpSp>
          <p:nvGrpSpPr>
            <p:cNvPr id="20" name="Group 19"/>
            <p:cNvGrpSpPr/>
            <p:nvPr/>
          </p:nvGrpSpPr>
          <p:grpSpPr>
            <a:xfrm>
              <a:off x="3031844" y="1170370"/>
              <a:ext cx="7645400" cy="923395"/>
              <a:chOff x="2540230" y="5754872"/>
              <a:chExt cx="7645400" cy="923395"/>
            </a:xfrm>
          </p:grpSpPr>
          <p:sp>
            <p:nvSpPr>
              <p:cNvPr id="22" name="TextBox 21"/>
              <p:cNvSpPr txBox="1"/>
              <p:nvPr/>
            </p:nvSpPr>
            <p:spPr>
              <a:xfrm>
                <a:off x="9195029" y="5754872"/>
                <a:ext cx="990601" cy="923395"/>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6667" dirty="0">
                    <a:gradFill>
                      <a:gsLst>
                        <a:gs pos="0">
                          <a:srgbClr val="5F5F5F"/>
                        </a:gs>
                        <a:gs pos="100000">
                          <a:srgbClr val="5F5F5F"/>
                        </a:gs>
                      </a:gsLst>
                      <a:lin ang="5400000" scaled="0"/>
                    </a:gradFill>
                  </a:rPr>
                  <a:t>2</a:t>
                </a:r>
              </a:p>
            </p:txBody>
          </p:sp>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sp>
            <p:nvSpPr>
              <p:cNvPr id="23" name="Rectangle 22"/>
              <p:cNvSpPr/>
              <p:nvPr/>
            </p:nvSpPr>
            <p:spPr bwMode="auto">
              <a:xfrm>
                <a:off x="2543998" y="6093146"/>
                <a:ext cx="2052528"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grpSp>
        <p:sp>
          <p:nvSpPr>
            <p:cNvPr id="24" name="Rectangle 23"/>
            <p:cNvSpPr/>
            <p:nvPr/>
          </p:nvSpPr>
          <p:spPr bwMode="auto">
            <a:xfrm>
              <a:off x="508814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grpSp>
      <p:grpSp>
        <p:nvGrpSpPr>
          <p:cNvPr id="67" name="Group 66"/>
          <p:cNvGrpSpPr/>
          <p:nvPr/>
        </p:nvGrpSpPr>
        <p:grpSpPr>
          <a:xfrm>
            <a:off x="2" y="5727773"/>
            <a:ext cx="12192001" cy="1046296"/>
            <a:chOff x="-5012460" y="5194194"/>
            <a:chExt cx="16033937"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0" y="5194194"/>
              <a:ext cx="1447405"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29" name="Title 1"/>
          <p:cNvSpPr txBox="1">
            <a:spLocks/>
          </p:cNvSpPr>
          <p:nvPr/>
        </p:nvSpPr>
        <p:spPr>
          <a:xfrm>
            <a:off x="6867996" y="473079"/>
            <a:ext cx="1589944"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9007" algn="l"/>
              </a:tabLst>
            </a:pPr>
            <a:r>
              <a:rPr sz="3200" dirty="0">
                <a:gradFill>
                  <a:gsLst>
                    <a:gs pos="0">
                      <a:srgbClr val="FFFFFF"/>
                    </a:gs>
                    <a:gs pos="100000">
                      <a:srgbClr val="FFFFFF"/>
                    </a:gs>
                  </a:gsLst>
                  <a:lin ang="5400000" scaled="0"/>
                </a:gradFill>
              </a:rPr>
              <a:t>shared</a:t>
            </a:r>
          </a:p>
        </p:txBody>
      </p:sp>
      <p:sp>
        <p:nvSpPr>
          <p:cNvPr id="130" name="Title 1"/>
          <p:cNvSpPr txBox="1">
            <a:spLocks/>
          </p:cNvSpPr>
          <p:nvPr/>
        </p:nvSpPr>
        <p:spPr>
          <a:xfrm>
            <a:off x="8684153" y="453415"/>
            <a:ext cx="1839112"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9007" algn="l"/>
              </a:tabLst>
            </a:pPr>
            <a:r>
              <a:rPr sz="3200" dirty="0">
                <a:gradFill>
                  <a:gsLst>
                    <a:gs pos="0">
                      <a:srgbClr val="0071BC"/>
                    </a:gs>
                    <a:gs pos="100000">
                      <a:srgbClr val="0071BC"/>
                    </a:gs>
                  </a:gsLst>
                  <a:lin ang="5400000" scaled="0"/>
                </a:gradFill>
              </a:rPr>
              <a:t>standard</a:t>
            </a:r>
          </a:p>
        </p:txBody>
      </p:sp>
      <p:cxnSp>
        <p:nvCxnSpPr>
          <p:cNvPr id="131" name="Straight Connector 130"/>
          <p:cNvCxnSpPr/>
          <p:nvPr/>
        </p:nvCxnSpPr>
        <p:spPr>
          <a:xfrm flipV="1">
            <a:off x="8589856" y="300008"/>
            <a:ext cx="0" cy="683227"/>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8589861" y="300008"/>
            <a:ext cx="2090169"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0680025" y="300013"/>
            <a:ext cx="0" cy="683225"/>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0680030" y="983233"/>
            <a:ext cx="1511975"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983233"/>
            <a:ext cx="8589856"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6130527" y="2633151"/>
            <a:ext cx="2372865" cy="2928764"/>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138" name="TextBox 137"/>
            <p:cNvSpPr txBox="1"/>
            <p:nvPr/>
          </p:nvSpPr>
          <p:spPr>
            <a:xfrm>
              <a:off x="5014374" y="2791511"/>
              <a:ext cx="2152657" cy="221599"/>
            </a:xfrm>
            <a:prstGeom prst="rect">
              <a:avLst/>
            </a:prstGeom>
            <a:noFill/>
          </p:spPr>
          <p:txBody>
            <a:bodyPr wrap="none" lIns="0" tIns="0" rIns="0" bIns="0" rtlCol="0">
              <a:spAutoFit/>
            </a:bodyPr>
            <a:lstStyle/>
            <a:p>
              <a:pPr defTabSz="1218967">
                <a:lnSpc>
                  <a:spcPct val="90000"/>
                </a:lnSpc>
                <a:spcBef>
                  <a:spcPct val="20000"/>
                </a:spcBef>
                <a:buSzPct val="80000"/>
              </a:pPr>
              <a:r>
                <a:rPr lang="en-US" sz="1600" b="1" cap="all" dirty="0">
                  <a:gradFill>
                    <a:gsLst>
                      <a:gs pos="0">
                        <a:srgbClr val="FFFFFF"/>
                      </a:gs>
                      <a:gs pos="100000">
                        <a:srgbClr val="FFFFFF"/>
                      </a:gs>
                    </a:gsLst>
                    <a:lin ang="5400000" scaled="0"/>
                  </a:gradFill>
                </a:rPr>
                <a:t>Standard instance</a:t>
              </a:r>
            </a:p>
          </p:txBody>
        </p:sp>
      </p:grpSp>
      <p:grpSp>
        <p:nvGrpSpPr>
          <p:cNvPr id="144" name="Group 143"/>
          <p:cNvGrpSpPr/>
          <p:nvPr/>
        </p:nvGrpSpPr>
        <p:grpSpPr>
          <a:xfrm>
            <a:off x="6236450" y="3291442"/>
            <a:ext cx="2161020" cy="1572959"/>
            <a:chOff x="5633503" y="3707934"/>
            <a:chExt cx="866165" cy="631077"/>
          </a:xfrm>
        </p:grpSpPr>
        <p:grpSp>
          <p:nvGrpSpPr>
            <p:cNvPr id="145" name="Group 144"/>
            <p:cNvGrpSpPr/>
            <p:nvPr/>
          </p:nvGrpSpPr>
          <p:grpSpPr>
            <a:xfrm>
              <a:off x="5633503" y="3707934"/>
              <a:ext cx="866164" cy="631077"/>
              <a:chOff x="2146305" y="552450"/>
              <a:chExt cx="7896221" cy="5753100"/>
            </a:xfrm>
          </p:grpSpPr>
          <p:pic>
            <p:nvPicPr>
              <p:cNvPr id="147" name="Picture 1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5467" dirty="0">
                  <a:gradFill>
                    <a:gsLst>
                      <a:gs pos="0">
                        <a:srgbClr val="FFFFFF"/>
                      </a:gs>
                      <a:gs pos="100000">
                        <a:srgbClr val="FFFFFF"/>
                      </a:gs>
                    </a:gsLst>
                    <a:lin ang="5400000" scaled="0"/>
                  </a:gradFill>
                  <a:sym typeface="Wingdings" pitchFamily="2" charset="2"/>
                </a:rPr>
                <a:t>:-)</a:t>
              </a:r>
              <a:endParaRPr lang="en-US" sz="4800" dirty="0">
                <a:gradFill>
                  <a:gsLst>
                    <a:gs pos="0">
                      <a:srgbClr val="FFFFFF"/>
                    </a:gs>
                    <a:gs pos="100000">
                      <a:srgbClr val="FFFFFF"/>
                    </a:gs>
                  </a:gsLst>
                  <a:lin ang="5400000" scaled="0"/>
                </a:gradFill>
              </a:endParaRPr>
            </a:p>
          </p:txBody>
        </p:sp>
      </p:grpSp>
      <p:grpSp>
        <p:nvGrpSpPr>
          <p:cNvPr id="122" name="Group 121"/>
          <p:cNvGrpSpPr/>
          <p:nvPr/>
        </p:nvGrpSpPr>
        <p:grpSpPr>
          <a:xfrm>
            <a:off x="8618892" y="2633151"/>
            <a:ext cx="2372865" cy="2928764"/>
            <a:chOff x="4888659" y="2633150"/>
            <a:chExt cx="2372247" cy="2928764"/>
          </a:xfrm>
        </p:grpSpPr>
        <p:sp>
          <p:nvSpPr>
            <p:cNvPr id="128"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149" name="TextBox 148"/>
            <p:cNvSpPr txBox="1"/>
            <p:nvPr/>
          </p:nvSpPr>
          <p:spPr>
            <a:xfrm>
              <a:off x="5014374" y="2791511"/>
              <a:ext cx="2152657" cy="221599"/>
            </a:xfrm>
            <a:prstGeom prst="rect">
              <a:avLst/>
            </a:prstGeom>
            <a:noFill/>
          </p:spPr>
          <p:txBody>
            <a:bodyPr wrap="none" lIns="0" tIns="0" rIns="0" bIns="0" rtlCol="0">
              <a:spAutoFit/>
            </a:bodyPr>
            <a:lstStyle/>
            <a:p>
              <a:pPr defTabSz="1218967">
                <a:lnSpc>
                  <a:spcPct val="90000"/>
                </a:lnSpc>
                <a:spcBef>
                  <a:spcPct val="20000"/>
                </a:spcBef>
                <a:buSzPct val="80000"/>
              </a:pPr>
              <a:r>
                <a:rPr lang="en-US" sz="1600" b="1" cap="all" dirty="0">
                  <a:gradFill>
                    <a:gsLst>
                      <a:gs pos="0">
                        <a:srgbClr val="FFFFFF"/>
                      </a:gs>
                      <a:gs pos="100000">
                        <a:srgbClr val="FFFFFF"/>
                      </a:gs>
                    </a:gsLst>
                    <a:lin ang="5400000" scaled="0"/>
                  </a:gradFill>
                </a:rPr>
                <a:t>Standard instance</a:t>
              </a:r>
            </a:p>
          </p:txBody>
        </p:sp>
      </p:grpSp>
      <p:grpSp>
        <p:nvGrpSpPr>
          <p:cNvPr id="123" name="Group 122"/>
          <p:cNvGrpSpPr/>
          <p:nvPr/>
        </p:nvGrpSpPr>
        <p:grpSpPr>
          <a:xfrm>
            <a:off x="8731188" y="3298034"/>
            <a:ext cx="2161017" cy="1572959"/>
            <a:chOff x="5633504" y="3792006"/>
            <a:chExt cx="866164" cy="631077"/>
          </a:xfrm>
        </p:grpSpPr>
        <p:grpSp>
          <p:nvGrpSpPr>
            <p:cNvPr id="124" name="Group 123"/>
            <p:cNvGrpSpPr/>
            <p:nvPr/>
          </p:nvGrpSpPr>
          <p:grpSpPr>
            <a:xfrm>
              <a:off x="5633504" y="3792006"/>
              <a:ext cx="866164" cy="631077"/>
              <a:chOff x="2146300" y="1318875"/>
              <a:chExt cx="7896225" cy="5753100"/>
            </a:xfrm>
          </p:grpSpPr>
          <p:pic>
            <p:nvPicPr>
              <p:cNvPr id="126" name="Picture 1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1318875"/>
                <a:ext cx="7896225" cy="5753100"/>
              </a:xfrm>
              <a:prstGeom prst="rect">
                <a:avLst/>
              </a:prstGeom>
            </p:spPr>
          </p:pic>
          <p:sp>
            <p:nvSpPr>
              <p:cNvPr id="127" name="Rectangle 126"/>
              <p:cNvSpPr/>
              <p:nvPr/>
            </p:nvSpPr>
            <p:spPr bwMode="auto">
              <a:xfrm>
                <a:off x="2271250" y="2417523"/>
                <a:ext cx="7659330"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sp>
          <p:nvSpPr>
            <p:cNvPr id="125" name="Rectangle 124"/>
            <p:cNvSpPr/>
            <p:nvPr/>
          </p:nvSpPr>
          <p:spPr bwMode="auto">
            <a:xfrm>
              <a:off x="5659490" y="387372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5467" dirty="0">
                  <a:gradFill>
                    <a:gsLst>
                      <a:gs pos="0">
                        <a:srgbClr val="FFFFFF"/>
                      </a:gs>
                      <a:gs pos="100000">
                        <a:srgbClr val="FFFFFF"/>
                      </a:gs>
                    </a:gsLst>
                    <a:lin ang="5400000" scaled="0"/>
                  </a:gradFill>
                  <a:sym typeface="Wingdings" pitchFamily="2" charset="2"/>
                </a:rPr>
                <a:t>:-)</a:t>
              </a:r>
              <a:endParaRPr lang="en-US" sz="4800" dirty="0">
                <a:gradFill>
                  <a:gsLst>
                    <a:gs pos="0">
                      <a:srgbClr val="FFFFFF"/>
                    </a:gs>
                    <a:gs pos="100000">
                      <a:srgbClr val="FFFFFF"/>
                    </a:gs>
                  </a:gsLst>
                  <a:lin ang="5400000" scaled="0"/>
                </a:gradFill>
              </a:endParaRPr>
            </a:p>
          </p:txBody>
        </p:sp>
      </p:grpSp>
      <p:grpSp>
        <p:nvGrpSpPr>
          <p:cNvPr id="58" name="Group 57"/>
          <p:cNvGrpSpPr/>
          <p:nvPr/>
        </p:nvGrpSpPr>
        <p:grpSpPr>
          <a:xfrm>
            <a:off x="6231251" y="3105925"/>
            <a:ext cx="1527211" cy="1111624"/>
            <a:chOff x="5633504" y="3707933"/>
            <a:chExt cx="866164" cy="631077"/>
          </a:xfrm>
        </p:grpSpPr>
        <p:grpSp>
          <p:nvGrpSpPr>
            <p:cNvPr id="59" name="Group 58"/>
            <p:cNvGrpSpPr/>
            <p:nvPr/>
          </p:nvGrpSpPr>
          <p:grpSpPr>
            <a:xfrm>
              <a:off x="5633504" y="3707933"/>
              <a:ext cx="866164" cy="631077"/>
              <a:chOff x="2146300" y="552450"/>
              <a:chExt cx="7896225" cy="5753100"/>
            </a:xfrm>
          </p:grpSpPr>
          <p:pic>
            <p:nvPicPr>
              <p:cNvPr id="61" name="Picture 6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62" name="Rectangle 61"/>
              <p:cNvSpPr/>
              <p:nvPr/>
            </p:nvSpPr>
            <p:spPr bwMode="auto">
              <a:xfrm>
                <a:off x="2271251" y="1651097"/>
                <a:ext cx="7659329" cy="44842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sp>
          <p:nvSpPr>
            <p:cNvPr id="60" name="Rectangle 59"/>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4800" dirty="0">
                  <a:gradFill>
                    <a:gsLst>
                      <a:gs pos="0">
                        <a:srgbClr val="FFFFFF"/>
                      </a:gs>
                      <a:gs pos="100000">
                        <a:srgbClr val="FFFFFF"/>
                      </a:gs>
                    </a:gsLst>
                    <a:lin ang="5400000" scaled="0"/>
                  </a:gradFill>
                  <a:sym typeface="Wingdings" pitchFamily="2" charset="2"/>
                </a:rPr>
                <a:t>:-)</a:t>
              </a:r>
              <a:endParaRPr lang="en-US" sz="4400" dirty="0">
                <a:gradFill>
                  <a:gsLst>
                    <a:gs pos="0">
                      <a:srgbClr val="FFFFFF"/>
                    </a:gs>
                    <a:gs pos="100000">
                      <a:srgbClr val="FFFFFF"/>
                    </a:gs>
                  </a:gsLst>
                  <a:lin ang="5400000" scaled="0"/>
                </a:gradFill>
              </a:endParaRPr>
            </a:p>
          </p:txBody>
        </p:sp>
      </p:grpSp>
      <p:grpSp>
        <p:nvGrpSpPr>
          <p:cNvPr id="63" name="Group 62"/>
          <p:cNvGrpSpPr/>
          <p:nvPr/>
        </p:nvGrpSpPr>
        <p:grpSpPr>
          <a:xfrm>
            <a:off x="6231256" y="4325130"/>
            <a:ext cx="955281" cy="695329"/>
            <a:chOff x="5633504" y="3707933"/>
            <a:chExt cx="866164" cy="631077"/>
          </a:xfrm>
        </p:grpSpPr>
        <p:grpSp>
          <p:nvGrpSpPr>
            <p:cNvPr id="64" name="Group 63"/>
            <p:cNvGrpSpPr/>
            <p:nvPr/>
          </p:nvGrpSpPr>
          <p:grpSpPr>
            <a:xfrm>
              <a:off x="5633504" y="3707933"/>
              <a:ext cx="866164" cy="631077"/>
              <a:chOff x="2146300" y="552450"/>
              <a:chExt cx="7896225" cy="5753100"/>
            </a:xfrm>
          </p:grpSpPr>
          <p:pic>
            <p:nvPicPr>
              <p:cNvPr id="66" name="Picture 6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72" name="Rectangle 71"/>
              <p:cNvSpPr/>
              <p:nvPr/>
            </p:nvSpPr>
            <p:spPr bwMode="auto">
              <a:xfrm>
                <a:off x="2271251" y="1651097"/>
                <a:ext cx="7659329" cy="4484232"/>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1067" dirty="0">
                  <a:gradFill>
                    <a:gsLst>
                      <a:gs pos="0">
                        <a:srgbClr val="FFFFFF"/>
                      </a:gs>
                      <a:gs pos="100000">
                        <a:srgbClr val="FFFFFF"/>
                      </a:gs>
                    </a:gsLst>
                    <a:lin ang="5400000" scaled="0"/>
                  </a:gradFill>
                </a:endParaRPr>
              </a:p>
            </p:txBody>
          </p:sp>
        </p:grpSp>
        <p:sp>
          <p:nvSpPr>
            <p:cNvPr id="65" name="Rectangle 64"/>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2800" dirty="0">
                  <a:gradFill>
                    <a:gsLst>
                      <a:gs pos="0">
                        <a:srgbClr val="FFFFFF"/>
                      </a:gs>
                      <a:gs pos="100000">
                        <a:srgbClr val="FFFFFF"/>
                      </a:gs>
                    </a:gsLst>
                    <a:lin ang="5400000" scaled="0"/>
                  </a:gradFill>
                  <a:sym typeface="Wingdings" pitchFamily="2" charset="2"/>
                </a:rPr>
                <a:t>:-)</a:t>
              </a:r>
              <a:endParaRPr lang="en-US" sz="2400" dirty="0">
                <a:gradFill>
                  <a:gsLst>
                    <a:gs pos="0">
                      <a:srgbClr val="FFFFFF"/>
                    </a:gs>
                    <a:gs pos="100000">
                      <a:srgbClr val="FFFFFF"/>
                    </a:gs>
                  </a:gsLst>
                  <a:lin ang="5400000" scaled="0"/>
                </a:gradFill>
              </a:endParaRPr>
            </a:p>
          </p:txBody>
        </p:sp>
      </p:grpSp>
      <p:grpSp>
        <p:nvGrpSpPr>
          <p:cNvPr id="73" name="Group 72"/>
          <p:cNvGrpSpPr/>
          <p:nvPr/>
        </p:nvGrpSpPr>
        <p:grpSpPr>
          <a:xfrm>
            <a:off x="7275708" y="4325130"/>
            <a:ext cx="955281" cy="695329"/>
            <a:chOff x="5633504" y="3707933"/>
            <a:chExt cx="866164" cy="631077"/>
          </a:xfrm>
        </p:grpSpPr>
        <p:grpSp>
          <p:nvGrpSpPr>
            <p:cNvPr id="74" name="Group 73"/>
            <p:cNvGrpSpPr/>
            <p:nvPr/>
          </p:nvGrpSpPr>
          <p:grpSpPr>
            <a:xfrm>
              <a:off x="5633504" y="3707933"/>
              <a:ext cx="866164" cy="631077"/>
              <a:chOff x="2146300" y="552450"/>
              <a:chExt cx="7896225" cy="5753100"/>
            </a:xfrm>
          </p:grpSpPr>
          <p:pic>
            <p:nvPicPr>
              <p:cNvPr id="76" name="Picture 7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77" name="Rectangle 76"/>
              <p:cNvSpPr/>
              <p:nvPr/>
            </p:nvSpPr>
            <p:spPr bwMode="auto">
              <a:xfrm>
                <a:off x="2271251" y="1651097"/>
                <a:ext cx="7659329" cy="4484232"/>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1067" dirty="0">
                  <a:gradFill>
                    <a:gsLst>
                      <a:gs pos="0">
                        <a:srgbClr val="FFFFFF"/>
                      </a:gs>
                      <a:gs pos="100000">
                        <a:srgbClr val="FFFFFF"/>
                      </a:gs>
                    </a:gsLst>
                    <a:lin ang="5400000" scaled="0"/>
                  </a:gradFill>
                </a:endParaRPr>
              </a:p>
            </p:txBody>
          </p:sp>
        </p:grpSp>
        <p:sp>
          <p:nvSpPr>
            <p:cNvPr id="75" name="Rectangle 74"/>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2800" dirty="0">
                  <a:gradFill>
                    <a:gsLst>
                      <a:gs pos="0">
                        <a:srgbClr val="FFFFFF"/>
                      </a:gs>
                      <a:gs pos="100000">
                        <a:srgbClr val="FFFFFF"/>
                      </a:gs>
                    </a:gsLst>
                    <a:lin ang="5400000" scaled="0"/>
                  </a:gradFill>
                  <a:sym typeface="Wingdings" pitchFamily="2" charset="2"/>
                </a:rPr>
                <a:t>:-)</a:t>
              </a:r>
              <a:endParaRPr lang="en-US" sz="2400" dirty="0">
                <a:gradFill>
                  <a:gsLst>
                    <a:gs pos="0">
                      <a:srgbClr val="FFFFFF"/>
                    </a:gs>
                    <a:gs pos="100000">
                      <a:srgbClr val="FFFFFF"/>
                    </a:gs>
                  </a:gsLst>
                  <a:lin ang="5400000" scaled="0"/>
                </a:gradFill>
              </a:endParaRPr>
            </a:p>
          </p:txBody>
        </p:sp>
      </p:grpSp>
      <p:grpSp>
        <p:nvGrpSpPr>
          <p:cNvPr id="78" name="Group 77"/>
          <p:cNvGrpSpPr/>
          <p:nvPr/>
        </p:nvGrpSpPr>
        <p:grpSpPr>
          <a:xfrm>
            <a:off x="8692092" y="3105925"/>
            <a:ext cx="1527211" cy="1111624"/>
            <a:chOff x="5633504" y="3707933"/>
            <a:chExt cx="866164" cy="631077"/>
          </a:xfrm>
        </p:grpSpPr>
        <p:grpSp>
          <p:nvGrpSpPr>
            <p:cNvPr id="79" name="Group 78"/>
            <p:cNvGrpSpPr/>
            <p:nvPr/>
          </p:nvGrpSpPr>
          <p:grpSpPr>
            <a:xfrm>
              <a:off x="5633504" y="3707933"/>
              <a:ext cx="866164" cy="631077"/>
              <a:chOff x="2146300" y="552450"/>
              <a:chExt cx="7896225" cy="5753100"/>
            </a:xfrm>
          </p:grpSpPr>
          <p:pic>
            <p:nvPicPr>
              <p:cNvPr id="81" name="Picture 8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82" name="Rectangle 81"/>
              <p:cNvSpPr/>
              <p:nvPr/>
            </p:nvSpPr>
            <p:spPr bwMode="auto">
              <a:xfrm>
                <a:off x="2271251" y="1651097"/>
                <a:ext cx="7659329" cy="44842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sp>
          <p:nvSpPr>
            <p:cNvPr id="80" name="Rectangle 79"/>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4800" dirty="0">
                  <a:gradFill>
                    <a:gsLst>
                      <a:gs pos="0">
                        <a:srgbClr val="FFFFFF"/>
                      </a:gs>
                      <a:gs pos="100000">
                        <a:srgbClr val="FFFFFF"/>
                      </a:gs>
                    </a:gsLst>
                    <a:lin ang="5400000" scaled="0"/>
                  </a:gradFill>
                  <a:sym typeface="Wingdings" pitchFamily="2" charset="2"/>
                </a:rPr>
                <a:t>:-)</a:t>
              </a:r>
              <a:endParaRPr lang="en-US" sz="4400" dirty="0">
                <a:gradFill>
                  <a:gsLst>
                    <a:gs pos="0">
                      <a:srgbClr val="FFFFFF"/>
                    </a:gs>
                    <a:gs pos="100000">
                      <a:srgbClr val="FFFFFF"/>
                    </a:gs>
                  </a:gsLst>
                  <a:lin ang="5400000" scaled="0"/>
                </a:gradFill>
              </a:endParaRPr>
            </a:p>
          </p:txBody>
        </p:sp>
      </p:grpSp>
      <p:grpSp>
        <p:nvGrpSpPr>
          <p:cNvPr id="83" name="Group 82"/>
          <p:cNvGrpSpPr/>
          <p:nvPr/>
        </p:nvGrpSpPr>
        <p:grpSpPr>
          <a:xfrm>
            <a:off x="8692097" y="4325130"/>
            <a:ext cx="955281" cy="695329"/>
            <a:chOff x="5633504" y="3707933"/>
            <a:chExt cx="866164" cy="631077"/>
          </a:xfrm>
        </p:grpSpPr>
        <p:grpSp>
          <p:nvGrpSpPr>
            <p:cNvPr id="84" name="Group 83"/>
            <p:cNvGrpSpPr/>
            <p:nvPr/>
          </p:nvGrpSpPr>
          <p:grpSpPr>
            <a:xfrm>
              <a:off x="5633504" y="3707933"/>
              <a:ext cx="866164" cy="631077"/>
              <a:chOff x="2146300" y="552450"/>
              <a:chExt cx="7896225" cy="5753100"/>
            </a:xfrm>
          </p:grpSpPr>
          <p:pic>
            <p:nvPicPr>
              <p:cNvPr id="86" name="Picture 8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89" name="Rectangle 88"/>
              <p:cNvSpPr/>
              <p:nvPr/>
            </p:nvSpPr>
            <p:spPr bwMode="auto">
              <a:xfrm>
                <a:off x="2271251" y="1651097"/>
                <a:ext cx="7659329" cy="4484232"/>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1067" dirty="0">
                  <a:gradFill>
                    <a:gsLst>
                      <a:gs pos="0">
                        <a:srgbClr val="FFFFFF"/>
                      </a:gs>
                      <a:gs pos="100000">
                        <a:srgbClr val="FFFFFF"/>
                      </a:gs>
                    </a:gsLst>
                    <a:lin ang="5400000" scaled="0"/>
                  </a:gradFill>
                </a:endParaRPr>
              </a:p>
            </p:txBody>
          </p:sp>
        </p:grpSp>
        <p:sp>
          <p:nvSpPr>
            <p:cNvPr id="85" name="Rectangle 84"/>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2800" dirty="0">
                  <a:gradFill>
                    <a:gsLst>
                      <a:gs pos="0">
                        <a:srgbClr val="FFFFFF"/>
                      </a:gs>
                      <a:gs pos="100000">
                        <a:srgbClr val="FFFFFF"/>
                      </a:gs>
                    </a:gsLst>
                    <a:lin ang="5400000" scaled="0"/>
                  </a:gradFill>
                  <a:sym typeface="Wingdings" pitchFamily="2" charset="2"/>
                </a:rPr>
                <a:t>:-)</a:t>
              </a:r>
              <a:endParaRPr lang="en-US" sz="2400" dirty="0">
                <a:gradFill>
                  <a:gsLst>
                    <a:gs pos="0">
                      <a:srgbClr val="FFFFFF"/>
                    </a:gs>
                    <a:gs pos="100000">
                      <a:srgbClr val="FFFFFF"/>
                    </a:gs>
                  </a:gsLst>
                  <a:lin ang="5400000" scaled="0"/>
                </a:gradFill>
              </a:endParaRPr>
            </a:p>
          </p:txBody>
        </p:sp>
      </p:grpSp>
      <p:grpSp>
        <p:nvGrpSpPr>
          <p:cNvPr id="90" name="Group 89"/>
          <p:cNvGrpSpPr/>
          <p:nvPr/>
        </p:nvGrpSpPr>
        <p:grpSpPr>
          <a:xfrm>
            <a:off x="9736549" y="4325130"/>
            <a:ext cx="955281" cy="695329"/>
            <a:chOff x="5633504" y="3707933"/>
            <a:chExt cx="866164" cy="631077"/>
          </a:xfrm>
        </p:grpSpPr>
        <p:grpSp>
          <p:nvGrpSpPr>
            <p:cNvPr id="91" name="Group 90"/>
            <p:cNvGrpSpPr/>
            <p:nvPr/>
          </p:nvGrpSpPr>
          <p:grpSpPr>
            <a:xfrm>
              <a:off x="5633504" y="3707933"/>
              <a:ext cx="866164" cy="631077"/>
              <a:chOff x="2146300" y="552450"/>
              <a:chExt cx="7896225" cy="5753100"/>
            </a:xfrm>
          </p:grpSpPr>
          <p:pic>
            <p:nvPicPr>
              <p:cNvPr id="93" name="Picture 9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94" name="Rectangle 93"/>
              <p:cNvSpPr/>
              <p:nvPr/>
            </p:nvSpPr>
            <p:spPr bwMode="auto">
              <a:xfrm>
                <a:off x="2271251" y="1651097"/>
                <a:ext cx="7659329" cy="4484232"/>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1067" dirty="0">
                  <a:gradFill>
                    <a:gsLst>
                      <a:gs pos="0">
                        <a:srgbClr val="FFFFFF"/>
                      </a:gs>
                      <a:gs pos="100000">
                        <a:srgbClr val="FFFFFF"/>
                      </a:gs>
                    </a:gsLst>
                    <a:lin ang="5400000" scaled="0"/>
                  </a:gradFill>
                </a:endParaRPr>
              </a:p>
            </p:txBody>
          </p:sp>
        </p:grpSp>
        <p:sp>
          <p:nvSpPr>
            <p:cNvPr id="92" name="Rectangle 91"/>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2800" dirty="0">
                  <a:gradFill>
                    <a:gsLst>
                      <a:gs pos="0">
                        <a:srgbClr val="FFFFFF"/>
                      </a:gs>
                      <a:gs pos="100000">
                        <a:srgbClr val="FFFFFF"/>
                      </a:gs>
                    </a:gsLst>
                    <a:lin ang="5400000" scaled="0"/>
                  </a:gradFill>
                  <a:sym typeface="Wingdings" pitchFamily="2" charset="2"/>
                </a:rPr>
                <a:t>:-)</a:t>
              </a:r>
              <a:endParaRPr lang="en-US" sz="2400" dirty="0">
                <a:gradFill>
                  <a:gsLst>
                    <a:gs pos="0">
                      <a:srgbClr val="FFFFFF"/>
                    </a:gs>
                    <a:gs pos="100000">
                      <a:srgbClr val="FFFFFF"/>
                    </a:gs>
                  </a:gsLst>
                  <a:lin ang="5400000" scaled="0"/>
                </a:gradFill>
              </a:endParaRPr>
            </a:p>
          </p:txBody>
        </p:sp>
      </p:grpSp>
      <p:sp>
        <p:nvSpPr>
          <p:cNvPr id="99" name="Title 1"/>
          <p:cNvSpPr txBox="1">
            <a:spLocks/>
          </p:cNvSpPr>
          <p:nvPr/>
        </p:nvSpPr>
        <p:spPr>
          <a:xfrm>
            <a:off x="1222396" y="1533590"/>
            <a:ext cx="1589944" cy="443198"/>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914348"/>
            <a:r>
              <a:rPr lang="en-US" dirty="0">
                <a:gradFill>
                  <a:gsLst>
                    <a:gs pos="0">
                      <a:srgbClr val="5F5F5F"/>
                    </a:gs>
                    <a:gs pos="100000">
                      <a:srgbClr val="5F5F5F"/>
                    </a:gs>
                  </a:gsLst>
                  <a:lin ang="5400000" scaled="0"/>
                </a:gradFill>
              </a:rPr>
              <a:t>standard</a:t>
            </a:r>
            <a:endParaRPr sz="4267" dirty="0">
              <a:gradFill>
                <a:gsLst>
                  <a:gs pos="0">
                    <a:srgbClr val="5F5F5F"/>
                  </a:gs>
                  <a:gs pos="100000">
                    <a:srgbClr val="5F5F5F"/>
                  </a:gs>
                </a:gsLst>
                <a:lin ang="5400000" scaled="0"/>
              </a:gradFill>
            </a:endParaRPr>
          </a:p>
        </p:txBody>
      </p:sp>
      <p:sp>
        <p:nvSpPr>
          <p:cNvPr id="3" name="Title 2"/>
          <p:cNvSpPr>
            <a:spLocks noGrp="1"/>
          </p:cNvSpPr>
          <p:nvPr>
            <p:ph type="title"/>
          </p:nvPr>
        </p:nvSpPr>
        <p:spPr/>
        <p:txBody>
          <a:bodyPr/>
          <a:lstStyle/>
          <a:p>
            <a:r>
              <a:rPr lang="en-US" dirty="0">
                <a:gradFill>
                  <a:gsLst>
                    <a:gs pos="0">
                      <a:srgbClr val="FFFFFF"/>
                    </a:gs>
                    <a:gs pos="100000">
                      <a:srgbClr val="FFFFFF"/>
                    </a:gs>
                  </a:gsLst>
                  <a:lin ang="5400000" scaled="0"/>
                </a:gradFill>
              </a:rPr>
              <a:t>web sites </a:t>
            </a:r>
          </a:p>
        </p:txBody>
      </p:sp>
    </p:spTree>
    <p:extLst>
      <p:ext uri="{BB962C8B-B14F-4D97-AF65-F5344CB8AC3E}">
        <p14:creationId xmlns:p14="http://schemas.microsoft.com/office/powerpoint/2010/main" val="31515977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0"/>
                                  </p:stCondLst>
                                  <p:childTnLst>
                                    <p:animEffect transition="out" filter="fade">
                                      <p:cBhvr>
                                        <p:cTn id="6" dur="500"/>
                                        <p:tgtEl>
                                          <p:spTgt spid="123"/>
                                        </p:tgtEl>
                                      </p:cBhvr>
                                    </p:animEffect>
                                    <p:set>
                                      <p:cBhvr>
                                        <p:cTn id="7" dur="1" fill="hold">
                                          <p:stCondLst>
                                            <p:cond delay="499"/>
                                          </p:stCondLst>
                                        </p:cTn>
                                        <p:tgtEl>
                                          <p:spTgt spid="123"/>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44"/>
                                        </p:tgtEl>
                                      </p:cBhvr>
                                    </p:animEffect>
                                    <p:set>
                                      <p:cBhvr>
                                        <p:cTn id="10" dur="1" fill="hold">
                                          <p:stCondLst>
                                            <p:cond delay="499"/>
                                          </p:stCondLst>
                                        </p:cTn>
                                        <p:tgtEl>
                                          <p:spTgt spid="144"/>
                                        </p:tgtEl>
                                        <p:attrNameLst>
                                          <p:attrName>style.visibility</p:attrName>
                                        </p:attrNameLst>
                                      </p:cBhvr>
                                      <p:to>
                                        <p:strVal val="hidden"/>
                                      </p:to>
                                    </p:se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58"/>
                                        </p:tgtEl>
                                        <p:attrNameLst>
                                          <p:attrName>style.visibility</p:attrName>
                                        </p:attrNameLst>
                                      </p:cBhvr>
                                      <p:to>
                                        <p:strVal val="visible"/>
                                      </p:to>
                                    </p:set>
                                    <p:animEffect transition="in" filter="fade">
                                      <p:cBhvr>
                                        <p:cTn id="14" dur="500"/>
                                        <p:tgtEl>
                                          <p:spTgt spid="58"/>
                                        </p:tgtEl>
                                      </p:cBhvr>
                                    </p:animEffect>
                                  </p:childTnLst>
                                </p:cTn>
                              </p:par>
                              <p:par>
                                <p:cTn id="15" presetID="10" presetClass="entr" presetSubtype="0" fill="hold" nodeType="with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fade">
                                      <p:cBhvr>
                                        <p:cTn id="17" dur="500"/>
                                        <p:tgtEl>
                                          <p:spTgt spid="78"/>
                                        </p:tgtEl>
                                      </p:cBhvr>
                                    </p:animEffect>
                                  </p:childTnLst>
                                </p:cTn>
                              </p:par>
                            </p:childTnLst>
                          </p:cTn>
                        </p:par>
                        <p:par>
                          <p:cTn id="18" fill="hold">
                            <p:stCondLst>
                              <p:cond delay="1000"/>
                            </p:stCondLst>
                            <p:childTnLst>
                              <p:par>
                                <p:cTn id="19" presetID="10" presetClass="entr" presetSubtype="0" fill="hold" nodeType="afterEffect">
                                  <p:stCondLst>
                                    <p:cond delay="750"/>
                                  </p:stCondLst>
                                  <p:childTnLst>
                                    <p:set>
                                      <p:cBhvr>
                                        <p:cTn id="20" dur="1" fill="hold">
                                          <p:stCondLst>
                                            <p:cond delay="0"/>
                                          </p:stCondLst>
                                        </p:cTn>
                                        <p:tgtEl>
                                          <p:spTgt spid="63"/>
                                        </p:tgtEl>
                                        <p:attrNameLst>
                                          <p:attrName>style.visibility</p:attrName>
                                        </p:attrNameLst>
                                      </p:cBhvr>
                                      <p:to>
                                        <p:strVal val="visible"/>
                                      </p:to>
                                    </p:set>
                                    <p:animEffect transition="in" filter="fade">
                                      <p:cBhvr>
                                        <p:cTn id="21" dur="500"/>
                                        <p:tgtEl>
                                          <p:spTgt spid="63"/>
                                        </p:tgtEl>
                                      </p:cBhvr>
                                    </p:animEffect>
                                  </p:childTnLst>
                                </p:cTn>
                              </p:par>
                              <p:par>
                                <p:cTn id="22" presetID="10" presetClass="entr" presetSubtype="0" fill="hold" nodeType="withEffect">
                                  <p:stCondLst>
                                    <p:cond delay="750"/>
                                  </p:stCondLst>
                                  <p:childTnLst>
                                    <p:set>
                                      <p:cBhvr>
                                        <p:cTn id="23" dur="1" fill="hold">
                                          <p:stCondLst>
                                            <p:cond delay="0"/>
                                          </p:stCondLst>
                                        </p:cTn>
                                        <p:tgtEl>
                                          <p:spTgt spid="83"/>
                                        </p:tgtEl>
                                        <p:attrNameLst>
                                          <p:attrName>style.visibility</p:attrName>
                                        </p:attrNameLst>
                                      </p:cBhvr>
                                      <p:to>
                                        <p:strVal val="visible"/>
                                      </p:to>
                                    </p:set>
                                    <p:animEffect transition="in" filter="fade">
                                      <p:cBhvr>
                                        <p:cTn id="24" dur="500"/>
                                        <p:tgtEl>
                                          <p:spTgt spid="83"/>
                                        </p:tgtEl>
                                      </p:cBhvr>
                                    </p:animEffect>
                                  </p:childTnLst>
                                </p:cTn>
                              </p:par>
                            </p:childTnLst>
                          </p:cTn>
                        </p:par>
                        <p:par>
                          <p:cTn id="25" fill="hold">
                            <p:stCondLst>
                              <p:cond delay="2250"/>
                            </p:stCondLst>
                            <p:childTnLst>
                              <p:par>
                                <p:cTn id="26" presetID="10" presetClass="entr" presetSubtype="0" fill="hold" nodeType="afterEffect">
                                  <p:stCondLst>
                                    <p:cond delay="500"/>
                                  </p:stCondLst>
                                  <p:childTnLst>
                                    <p:set>
                                      <p:cBhvr>
                                        <p:cTn id="27" dur="1" fill="hold">
                                          <p:stCondLst>
                                            <p:cond delay="0"/>
                                          </p:stCondLst>
                                        </p:cTn>
                                        <p:tgtEl>
                                          <p:spTgt spid="73"/>
                                        </p:tgtEl>
                                        <p:attrNameLst>
                                          <p:attrName>style.visibility</p:attrName>
                                        </p:attrNameLst>
                                      </p:cBhvr>
                                      <p:to>
                                        <p:strVal val="visible"/>
                                      </p:to>
                                    </p:set>
                                    <p:animEffect transition="in" filter="fade">
                                      <p:cBhvr>
                                        <p:cTn id="28" dur="500"/>
                                        <p:tgtEl>
                                          <p:spTgt spid="73"/>
                                        </p:tgtEl>
                                      </p:cBhvr>
                                    </p:animEffect>
                                  </p:childTnLst>
                                </p:cTn>
                              </p:par>
                            </p:childTnLst>
                          </p:cTn>
                        </p:par>
                        <p:par>
                          <p:cTn id="29" fill="hold">
                            <p:stCondLst>
                              <p:cond delay="3250"/>
                            </p:stCondLst>
                            <p:childTnLst>
                              <p:par>
                                <p:cTn id="30" presetID="10" presetClass="entr" presetSubtype="0" fill="hold" nodeType="afterEffect">
                                  <p:stCondLst>
                                    <p:cond delay="0"/>
                                  </p:stCondLst>
                                  <p:childTnLst>
                                    <p:set>
                                      <p:cBhvr>
                                        <p:cTn id="31" dur="1" fill="hold">
                                          <p:stCondLst>
                                            <p:cond delay="0"/>
                                          </p:stCondLst>
                                        </p:cTn>
                                        <p:tgtEl>
                                          <p:spTgt spid="90"/>
                                        </p:tgtEl>
                                        <p:attrNameLst>
                                          <p:attrName>style.visibility</p:attrName>
                                        </p:attrNameLst>
                                      </p:cBhvr>
                                      <p:to>
                                        <p:strVal val="visible"/>
                                      </p:to>
                                    </p:set>
                                    <p:animEffect transition="in" filter="fade">
                                      <p:cBhvr>
                                        <p:cTn id="32"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 name="Group 94"/>
          <p:cNvGrpSpPr/>
          <p:nvPr/>
        </p:nvGrpSpPr>
        <p:grpSpPr>
          <a:xfrm>
            <a:off x="-1" y="1"/>
            <a:ext cx="12183975" cy="983235"/>
            <a:chOff x="-1" y="0"/>
            <a:chExt cx="12180802" cy="983234"/>
          </a:xfrm>
        </p:grpSpPr>
        <p:sp>
          <p:nvSpPr>
            <p:cNvPr id="96" name="Rectangle 95"/>
            <p:cNvSpPr/>
            <p:nvPr/>
          </p:nvSpPr>
          <p:spPr bwMode="auto">
            <a:xfrm>
              <a:off x="-1" y="0"/>
              <a:ext cx="8587620"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97" name="Rectangle 96"/>
            <p:cNvSpPr/>
            <p:nvPr/>
          </p:nvSpPr>
          <p:spPr bwMode="auto">
            <a:xfrm>
              <a:off x="8550971" y="0"/>
              <a:ext cx="2174417"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98" name="Rectangle 97"/>
            <p:cNvSpPr/>
            <p:nvPr/>
          </p:nvSpPr>
          <p:spPr bwMode="auto">
            <a:xfrm>
              <a:off x="10677244" y="0"/>
              <a:ext cx="1503557"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sp>
        <p:nvSpPr>
          <p:cNvPr id="21" name="Rectangle 20"/>
          <p:cNvSpPr/>
          <p:nvPr/>
        </p:nvSpPr>
        <p:spPr bwMode="auto">
          <a:xfrm>
            <a:off x="3032633" y="1643572"/>
            <a:ext cx="8337732" cy="248368"/>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sp>
        <p:nvSpPr>
          <p:cNvPr id="23" name="Rectangle 22"/>
          <p:cNvSpPr/>
          <p:nvPr/>
        </p:nvSpPr>
        <p:spPr bwMode="auto">
          <a:xfrm>
            <a:off x="3035170" y="1643572"/>
            <a:ext cx="2369097" cy="2483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grpSp>
        <p:nvGrpSpPr>
          <p:cNvPr id="67" name="Group 66"/>
          <p:cNvGrpSpPr/>
          <p:nvPr/>
        </p:nvGrpSpPr>
        <p:grpSpPr>
          <a:xfrm>
            <a:off x="2" y="5727773"/>
            <a:ext cx="12192001" cy="1046296"/>
            <a:chOff x="-5012460" y="5194194"/>
            <a:chExt cx="16033937"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0" y="5194194"/>
              <a:ext cx="1447405"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30" name="Title 1"/>
          <p:cNvSpPr txBox="1">
            <a:spLocks/>
          </p:cNvSpPr>
          <p:nvPr/>
        </p:nvSpPr>
        <p:spPr>
          <a:xfrm>
            <a:off x="8684153" y="453415"/>
            <a:ext cx="1839112"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9007" algn="l"/>
              </a:tabLst>
            </a:pPr>
            <a:r>
              <a:rPr sz="3200" dirty="0">
                <a:gradFill>
                  <a:gsLst>
                    <a:gs pos="0">
                      <a:srgbClr val="0071BC"/>
                    </a:gs>
                    <a:gs pos="100000">
                      <a:srgbClr val="0071BC"/>
                    </a:gs>
                  </a:gsLst>
                  <a:lin ang="5400000" scaled="0"/>
                </a:gradFill>
              </a:rPr>
              <a:t>standard</a:t>
            </a:r>
          </a:p>
        </p:txBody>
      </p:sp>
      <p:cxnSp>
        <p:nvCxnSpPr>
          <p:cNvPr id="131" name="Straight Connector 130"/>
          <p:cNvCxnSpPr/>
          <p:nvPr/>
        </p:nvCxnSpPr>
        <p:spPr>
          <a:xfrm flipV="1">
            <a:off x="8589856" y="300008"/>
            <a:ext cx="0" cy="683227"/>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8589861" y="300008"/>
            <a:ext cx="2090169"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0680025" y="300013"/>
            <a:ext cx="0" cy="683225"/>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0680030" y="983233"/>
            <a:ext cx="1511975"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983233"/>
            <a:ext cx="8589856"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3032635" y="2539690"/>
            <a:ext cx="2372865" cy="2928764"/>
            <a:chOff x="2274475" y="1904767"/>
            <a:chExt cx="1779649" cy="2196573"/>
          </a:xfrm>
        </p:grpSpPr>
        <p:grpSp>
          <p:nvGrpSpPr>
            <p:cNvPr id="136" name="Group 135"/>
            <p:cNvGrpSpPr/>
            <p:nvPr/>
          </p:nvGrpSpPr>
          <p:grpSpPr>
            <a:xfrm>
              <a:off x="2274475" y="1904767"/>
              <a:ext cx="1779649" cy="2196573"/>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138" name="TextBox 137"/>
              <p:cNvSpPr txBox="1"/>
              <p:nvPr/>
            </p:nvSpPr>
            <p:spPr>
              <a:xfrm>
                <a:off x="5014374" y="2791511"/>
                <a:ext cx="2152657" cy="221599"/>
              </a:xfrm>
              <a:prstGeom prst="rect">
                <a:avLst/>
              </a:prstGeom>
              <a:noFill/>
            </p:spPr>
            <p:txBody>
              <a:bodyPr wrap="none" lIns="0" tIns="0" rIns="0" bIns="0" rtlCol="0">
                <a:spAutoFit/>
              </a:bodyPr>
              <a:lstStyle/>
              <a:p>
                <a:pPr defTabSz="1218967">
                  <a:lnSpc>
                    <a:spcPct val="90000"/>
                  </a:lnSpc>
                  <a:spcBef>
                    <a:spcPct val="20000"/>
                  </a:spcBef>
                  <a:buSzPct val="80000"/>
                </a:pPr>
                <a:r>
                  <a:rPr lang="en-US" sz="1600" b="1" cap="all" dirty="0">
                    <a:gradFill>
                      <a:gsLst>
                        <a:gs pos="0">
                          <a:srgbClr val="FFFFFF"/>
                        </a:gs>
                        <a:gs pos="100000">
                          <a:srgbClr val="FFFFFF"/>
                        </a:gs>
                      </a:gsLst>
                      <a:lin ang="5400000" scaled="0"/>
                    </a:gradFill>
                  </a:rPr>
                  <a:t>Standard instance</a:t>
                </a:r>
              </a:p>
            </p:txBody>
          </p:sp>
        </p:grpSp>
        <p:grpSp>
          <p:nvGrpSpPr>
            <p:cNvPr id="144" name="Group 143"/>
            <p:cNvGrpSpPr/>
            <p:nvPr/>
          </p:nvGrpSpPr>
          <p:grpSpPr>
            <a:xfrm>
              <a:off x="2353918" y="2398485"/>
              <a:ext cx="1620765" cy="1179719"/>
              <a:chOff x="5633503" y="3707934"/>
              <a:chExt cx="866165" cy="631077"/>
            </a:xfrm>
          </p:grpSpPr>
          <p:grpSp>
            <p:nvGrpSpPr>
              <p:cNvPr id="145" name="Group 144"/>
              <p:cNvGrpSpPr/>
              <p:nvPr/>
            </p:nvGrpSpPr>
            <p:grpSpPr>
              <a:xfrm>
                <a:off x="5633503" y="3707934"/>
                <a:ext cx="866164" cy="631077"/>
                <a:chOff x="2146305" y="552450"/>
                <a:chExt cx="7896221" cy="5753100"/>
              </a:xfrm>
            </p:grpSpPr>
            <p:pic>
              <p:nvPicPr>
                <p:cNvPr id="147" name="Picture 1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5467" dirty="0">
                    <a:gradFill>
                      <a:gsLst>
                        <a:gs pos="0">
                          <a:srgbClr val="FFFFFF"/>
                        </a:gs>
                        <a:gs pos="100000">
                          <a:srgbClr val="FFFFFF"/>
                        </a:gs>
                      </a:gsLst>
                      <a:lin ang="5400000" scaled="0"/>
                    </a:gradFill>
                    <a:sym typeface="Wingdings" pitchFamily="2" charset="2"/>
                  </a:rPr>
                  <a:t>:-)</a:t>
                </a:r>
                <a:endParaRPr lang="en-US" sz="4800" dirty="0">
                  <a:gradFill>
                    <a:gsLst>
                      <a:gs pos="0">
                        <a:srgbClr val="FFFFFF"/>
                      </a:gs>
                      <a:gs pos="100000">
                        <a:srgbClr val="FFFFFF"/>
                      </a:gs>
                    </a:gsLst>
                    <a:lin ang="5400000" scaled="0"/>
                  </a:gradFill>
                </a:endParaRPr>
              </a:p>
            </p:txBody>
          </p:sp>
        </p:grpSp>
      </p:grpSp>
      <p:sp>
        <p:nvSpPr>
          <p:cNvPr id="99" name="Title 1"/>
          <p:cNvSpPr txBox="1">
            <a:spLocks/>
          </p:cNvSpPr>
          <p:nvPr/>
        </p:nvSpPr>
        <p:spPr>
          <a:xfrm>
            <a:off x="397566" y="1533590"/>
            <a:ext cx="2414775" cy="443198"/>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914348"/>
            <a:r>
              <a:rPr lang="en-US" dirty="0" err="1">
                <a:gradFill>
                  <a:gsLst>
                    <a:gs pos="0">
                      <a:srgbClr val="5F5F5F"/>
                    </a:gs>
                    <a:gs pos="100000">
                      <a:srgbClr val="5F5F5F"/>
                    </a:gs>
                  </a:gsLst>
                  <a:lin ang="5400000" scaled="0"/>
                </a:gradFill>
              </a:rPr>
              <a:t>cpu</a:t>
            </a:r>
            <a:r>
              <a:rPr lang="en-US" dirty="0">
                <a:gradFill>
                  <a:gsLst>
                    <a:gs pos="0">
                      <a:srgbClr val="5F5F5F"/>
                    </a:gs>
                    <a:gs pos="100000">
                      <a:srgbClr val="5F5F5F"/>
                    </a:gs>
                  </a:gsLst>
                  <a:lin ang="5400000" scaled="0"/>
                </a:gradFill>
              </a:rPr>
              <a:t> utilization</a:t>
            </a:r>
            <a:endParaRPr sz="4267" dirty="0">
              <a:gradFill>
                <a:gsLst>
                  <a:gs pos="0">
                    <a:srgbClr val="5F5F5F"/>
                  </a:gs>
                  <a:gs pos="100000">
                    <a:srgbClr val="5F5F5F"/>
                  </a:gs>
                </a:gsLst>
                <a:lin ang="5400000" scaled="0"/>
              </a:gradFill>
            </a:endParaRPr>
          </a:p>
        </p:txBody>
      </p:sp>
      <p:sp>
        <p:nvSpPr>
          <p:cNvPr id="3" name="Title 2"/>
          <p:cNvSpPr>
            <a:spLocks noGrp="1"/>
          </p:cNvSpPr>
          <p:nvPr>
            <p:ph type="title"/>
          </p:nvPr>
        </p:nvSpPr>
        <p:spPr/>
        <p:txBody>
          <a:bodyPr/>
          <a:lstStyle/>
          <a:p>
            <a:r>
              <a:rPr lang="en-US" dirty="0" smtClean="0">
                <a:gradFill>
                  <a:gsLst>
                    <a:gs pos="0">
                      <a:srgbClr val="FFFFFF"/>
                    </a:gs>
                    <a:gs pos="100000">
                      <a:srgbClr val="FFFFFF"/>
                    </a:gs>
                  </a:gsLst>
                  <a:lin ang="5400000" scaled="0"/>
                </a:gradFill>
              </a:rPr>
              <a:t>auto-scaling</a:t>
            </a:r>
            <a:endParaRPr lang="en-US" dirty="0">
              <a:gradFill>
                <a:gsLst>
                  <a:gs pos="0">
                    <a:srgbClr val="FFFFFF"/>
                  </a:gs>
                  <a:gs pos="100000">
                    <a:srgbClr val="FFFFFF"/>
                  </a:gs>
                </a:gsLst>
                <a:lin ang="5400000" scaled="0"/>
              </a:gradFill>
            </a:endParaRPr>
          </a:p>
        </p:txBody>
      </p:sp>
      <p:sp>
        <p:nvSpPr>
          <p:cNvPr id="102" name="Rectangle 101"/>
          <p:cNvSpPr/>
          <p:nvPr/>
        </p:nvSpPr>
        <p:spPr bwMode="auto">
          <a:xfrm>
            <a:off x="5404267" y="1645214"/>
            <a:ext cx="3594533" cy="24508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grpSp>
        <p:nvGrpSpPr>
          <p:cNvPr id="104" name="Group 103"/>
          <p:cNvGrpSpPr/>
          <p:nvPr/>
        </p:nvGrpSpPr>
        <p:grpSpPr>
          <a:xfrm>
            <a:off x="5511424" y="2520077"/>
            <a:ext cx="2372865" cy="2928764"/>
            <a:chOff x="2274474" y="1904767"/>
            <a:chExt cx="1779649" cy="2196573"/>
          </a:xfrm>
        </p:grpSpPr>
        <p:grpSp>
          <p:nvGrpSpPr>
            <p:cNvPr id="105" name="Group 104"/>
            <p:cNvGrpSpPr/>
            <p:nvPr/>
          </p:nvGrpSpPr>
          <p:grpSpPr>
            <a:xfrm>
              <a:off x="2274474" y="1904767"/>
              <a:ext cx="1779649" cy="2196573"/>
              <a:chOff x="4888659" y="2633150"/>
              <a:chExt cx="2372247" cy="2928764"/>
            </a:xfrm>
          </p:grpSpPr>
          <p:sp>
            <p:nvSpPr>
              <p:cNvPr id="111"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112" name="TextBox 111"/>
              <p:cNvSpPr txBox="1"/>
              <p:nvPr/>
            </p:nvSpPr>
            <p:spPr>
              <a:xfrm>
                <a:off x="5014374" y="2791511"/>
                <a:ext cx="2152657" cy="221599"/>
              </a:xfrm>
              <a:prstGeom prst="rect">
                <a:avLst/>
              </a:prstGeom>
              <a:noFill/>
            </p:spPr>
            <p:txBody>
              <a:bodyPr wrap="none" lIns="0" tIns="0" rIns="0" bIns="0" rtlCol="0">
                <a:spAutoFit/>
              </a:bodyPr>
              <a:lstStyle/>
              <a:p>
                <a:pPr defTabSz="1218967">
                  <a:lnSpc>
                    <a:spcPct val="90000"/>
                  </a:lnSpc>
                  <a:spcBef>
                    <a:spcPct val="20000"/>
                  </a:spcBef>
                  <a:buSzPct val="80000"/>
                </a:pPr>
                <a:r>
                  <a:rPr lang="en-US" sz="1600" b="1" cap="all" dirty="0">
                    <a:gradFill>
                      <a:gsLst>
                        <a:gs pos="0">
                          <a:srgbClr val="FFFFFF"/>
                        </a:gs>
                        <a:gs pos="100000">
                          <a:srgbClr val="FFFFFF"/>
                        </a:gs>
                      </a:gsLst>
                      <a:lin ang="5400000" scaled="0"/>
                    </a:gradFill>
                  </a:rPr>
                  <a:t>Standard instance</a:t>
                </a:r>
              </a:p>
            </p:txBody>
          </p:sp>
        </p:grpSp>
        <p:grpSp>
          <p:nvGrpSpPr>
            <p:cNvPr id="106" name="Group 105"/>
            <p:cNvGrpSpPr/>
            <p:nvPr/>
          </p:nvGrpSpPr>
          <p:grpSpPr>
            <a:xfrm>
              <a:off x="2353918" y="2398485"/>
              <a:ext cx="1620765" cy="1179719"/>
              <a:chOff x="5633503" y="3707934"/>
              <a:chExt cx="866165" cy="631077"/>
            </a:xfrm>
          </p:grpSpPr>
          <p:grpSp>
            <p:nvGrpSpPr>
              <p:cNvPr id="107" name="Group 106"/>
              <p:cNvGrpSpPr/>
              <p:nvPr/>
            </p:nvGrpSpPr>
            <p:grpSpPr>
              <a:xfrm>
                <a:off x="5633503" y="3707934"/>
                <a:ext cx="866164" cy="631077"/>
                <a:chOff x="2146305" y="552450"/>
                <a:chExt cx="7896221" cy="5753100"/>
              </a:xfrm>
            </p:grpSpPr>
            <p:pic>
              <p:nvPicPr>
                <p:cNvPr id="109" name="Picture 10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10" name="Rectangle 109"/>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sp>
            <p:nvSpPr>
              <p:cNvPr id="108" name="Rectangle 107"/>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5467" dirty="0">
                    <a:gradFill>
                      <a:gsLst>
                        <a:gs pos="0">
                          <a:srgbClr val="FFFFFF"/>
                        </a:gs>
                        <a:gs pos="100000">
                          <a:srgbClr val="FFFFFF"/>
                        </a:gs>
                      </a:gsLst>
                      <a:lin ang="5400000" scaled="0"/>
                    </a:gradFill>
                    <a:sym typeface="Wingdings" pitchFamily="2" charset="2"/>
                  </a:rPr>
                  <a:t>:-)</a:t>
                </a:r>
                <a:endParaRPr lang="en-US" sz="4800" dirty="0">
                  <a:gradFill>
                    <a:gsLst>
                      <a:gs pos="0">
                        <a:srgbClr val="FFFFFF"/>
                      </a:gs>
                      <a:gs pos="100000">
                        <a:srgbClr val="FFFFFF"/>
                      </a:gs>
                    </a:gsLst>
                    <a:lin ang="5400000" scaled="0"/>
                  </a:gradFill>
                </a:endParaRPr>
              </a:p>
            </p:txBody>
          </p:sp>
        </p:grpSp>
      </p:grpSp>
      <p:grpSp>
        <p:nvGrpSpPr>
          <p:cNvPr id="114" name="Group 113"/>
          <p:cNvGrpSpPr/>
          <p:nvPr/>
        </p:nvGrpSpPr>
        <p:grpSpPr>
          <a:xfrm>
            <a:off x="7981567" y="2500463"/>
            <a:ext cx="2372865" cy="2928764"/>
            <a:chOff x="2274475" y="1904767"/>
            <a:chExt cx="1779649" cy="2196573"/>
          </a:xfrm>
        </p:grpSpPr>
        <p:grpSp>
          <p:nvGrpSpPr>
            <p:cNvPr id="115" name="Group 114"/>
            <p:cNvGrpSpPr/>
            <p:nvPr/>
          </p:nvGrpSpPr>
          <p:grpSpPr>
            <a:xfrm>
              <a:off x="2274475" y="1904767"/>
              <a:ext cx="1779649" cy="2196573"/>
              <a:chOff x="4888659" y="2633150"/>
              <a:chExt cx="2372247" cy="2928764"/>
            </a:xfrm>
          </p:grpSpPr>
          <p:sp>
            <p:nvSpPr>
              <p:cNvPr id="140"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sp>
            <p:nvSpPr>
              <p:cNvPr id="141" name="TextBox 140"/>
              <p:cNvSpPr txBox="1"/>
              <p:nvPr/>
            </p:nvSpPr>
            <p:spPr>
              <a:xfrm>
                <a:off x="5014374" y="2791511"/>
                <a:ext cx="2152657" cy="221599"/>
              </a:xfrm>
              <a:prstGeom prst="rect">
                <a:avLst/>
              </a:prstGeom>
              <a:noFill/>
            </p:spPr>
            <p:txBody>
              <a:bodyPr wrap="none" lIns="0" tIns="0" rIns="0" bIns="0" rtlCol="0">
                <a:spAutoFit/>
              </a:bodyPr>
              <a:lstStyle/>
              <a:p>
                <a:pPr defTabSz="1218967">
                  <a:lnSpc>
                    <a:spcPct val="90000"/>
                  </a:lnSpc>
                  <a:spcBef>
                    <a:spcPct val="20000"/>
                  </a:spcBef>
                  <a:buSzPct val="80000"/>
                </a:pPr>
                <a:r>
                  <a:rPr lang="en-US" sz="1600" b="1" cap="all" dirty="0">
                    <a:gradFill>
                      <a:gsLst>
                        <a:gs pos="0">
                          <a:srgbClr val="FFFFFF"/>
                        </a:gs>
                        <a:gs pos="100000">
                          <a:srgbClr val="FFFFFF"/>
                        </a:gs>
                      </a:gsLst>
                      <a:lin ang="5400000" scaled="0"/>
                    </a:gradFill>
                  </a:rPr>
                  <a:t>Standard instance</a:t>
                </a:r>
              </a:p>
            </p:txBody>
          </p:sp>
        </p:grpSp>
        <p:grpSp>
          <p:nvGrpSpPr>
            <p:cNvPr id="116" name="Group 115"/>
            <p:cNvGrpSpPr/>
            <p:nvPr/>
          </p:nvGrpSpPr>
          <p:grpSpPr>
            <a:xfrm>
              <a:off x="2353918" y="2398485"/>
              <a:ext cx="1620765" cy="1179719"/>
              <a:chOff x="5633503" y="3707934"/>
              <a:chExt cx="866165" cy="631077"/>
            </a:xfrm>
          </p:grpSpPr>
          <p:grpSp>
            <p:nvGrpSpPr>
              <p:cNvPr id="119" name="Group 118"/>
              <p:cNvGrpSpPr/>
              <p:nvPr/>
            </p:nvGrpSpPr>
            <p:grpSpPr>
              <a:xfrm>
                <a:off x="5633503" y="3707934"/>
                <a:ext cx="866164" cy="631077"/>
                <a:chOff x="2146305" y="552450"/>
                <a:chExt cx="7896221" cy="5753100"/>
              </a:xfrm>
            </p:grpSpPr>
            <p:pic>
              <p:nvPicPr>
                <p:cNvPr id="121" name="Picture 1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39" name="Rectangle 138"/>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FFFFFF"/>
                        </a:gs>
                        <a:gs pos="100000">
                          <a:srgbClr val="FFFFFF"/>
                        </a:gs>
                      </a:gsLst>
                      <a:lin ang="5400000" scaled="0"/>
                    </a:gradFill>
                  </a:endParaRPr>
                </a:p>
              </p:txBody>
            </p:sp>
          </p:grpSp>
          <p:sp>
            <p:nvSpPr>
              <p:cNvPr id="120" name="Rectangle 119"/>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r>
                  <a:rPr lang="en-US" sz="5467" dirty="0">
                    <a:gradFill>
                      <a:gsLst>
                        <a:gs pos="0">
                          <a:srgbClr val="FFFFFF"/>
                        </a:gs>
                        <a:gs pos="100000">
                          <a:srgbClr val="FFFFFF"/>
                        </a:gs>
                      </a:gsLst>
                      <a:lin ang="5400000" scaled="0"/>
                    </a:gradFill>
                    <a:sym typeface="Wingdings" pitchFamily="2" charset="2"/>
                  </a:rPr>
                  <a:t>:-)</a:t>
                </a:r>
                <a:endParaRPr lang="en-US" sz="4800" dirty="0">
                  <a:gradFill>
                    <a:gsLst>
                      <a:gs pos="0">
                        <a:srgbClr val="FFFFFF"/>
                      </a:gs>
                      <a:gs pos="100000">
                        <a:srgbClr val="FFFFFF"/>
                      </a:gs>
                    </a:gsLst>
                    <a:lin ang="5400000" scaled="0"/>
                  </a:gradFill>
                </a:endParaRPr>
              </a:p>
            </p:txBody>
          </p:sp>
        </p:grpSp>
      </p:grpSp>
      <p:sp>
        <p:nvSpPr>
          <p:cNvPr id="150" name="Rectangle 149"/>
          <p:cNvSpPr/>
          <p:nvPr/>
        </p:nvSpPr>
        <p:spPr bwMode="auto">
          <a:xfrm>
            <a:off x="9000034" y="1647455"/>
            <a:ext cx="2369097" cy="244485"/>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sp>
        <p:nvSpPr>
          <p:cNvPr id="142" name="Rectangle 141"/>
          <p:cNvSpPr/>
          <p:nvPr/>
        </p:nvSpPr>
        <p:spPr bwMode="auto">
          <a:xfrm>
            <a:off x="5308695" y="1503419"/>
            <a:ext cx="96805"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sp>
        <p:nvSpPr>
          <p:cNvPr id="143" name="Rectangle 142"/>
          <p:cNvSpPr/>
          <p:nvPr/>
        </p:nvSpPr>
        <p:spPr bwMode="auto">
          <a:xfrm>
            <a:off x="8990977" y="1503419"/>
            <a:ext cx="103395"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914084" fontAlgn="base">
              <a:spcBef>
                <a:spcPct val="0"/>
              </a:spcBef>
              <a:spcAft>
                <a:spcPct val="0"/>
              </a:spcAft>
            </a:pPr>
            <a:endParaRPr lang="en-US" sz="2267" dirty="0">
              <a:gradFill>
                <a:gsLst>
                  <a:gs pos="0">
                    <a:srgbClr val="5F5F5F"/>
                  </a:gs>
                  <a:gs pos="100000">
                    <a:srgbClr val="5F5F5F"/>
                  </a:gs>
                </a:gsLst>
                <a:lin ang="5400000" scaled="0"/>
              </a:gradFill>
            </a:endParaRPr>
          </a:p>
        </p:txBody>
      </p:sp>
    </p:spTree>
    <p:extLst>
      <p:ext uri="{BB962C8B-B14F-4D97-AF65-F5344CB8AC3E}">
        <p14:creationId xmlns:p14="http://schemas.microsoft.com/office/powerpoint/2010/main" val="29165939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left)">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02"/>
                                        </p:tgtEl>
                                        <p:attrNameLst>
                                          <p:attrName>style.visibility</p:attrName>
                                        </p:attrNameLst>
                                      </p:cBhvr>
                                      <p:to>
                                        <p:strVal val="visible"/>
                                      </p:to>
                                    </p:set>
                                    <p:animEffect transition="in" filter="wipe(left)">
                                      <p:cBhvr>
                                        <p:cTn id="15" dur="500"/>
                                        <p:tgtEl>
                                          <p:spTgt spid="102"/>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104"/>
                                        </p:tgtEl>
                                        <p:attrNameLst>
                                          <p:attrName>style.visibility</p:attrName>
                                        </p:attrNameLst>
                                      </p:cBhvr>
                                      <p:to>
                                        <p:strVal val="visible"/>
                                      </p:to>
                                    </p:set>
                                    <p:animEffect transition="in" filter="fade">
                                      <p:cBhvr>
                                        <p:cTn id="19" dur="500"/>
                                        <p:tgtEl>
                                          <p:spTgt spid="10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xit" presetSubtype="2" fill="hold" grpId="1" nodeType="clickEffect">
                                  <p:stCondLst>
                                    <p:cond delay="0"/>
                                  </p:stCondLst>
                                  <p:childTnLst>
                                    <p:animEffect transition="out" filter="wipe(right)">
                                      <p:cBhvr>
                                        <p:cTn id="23" dur="500"/>
                                        <p:tgtEl>
                                          <p:spTgt spid="102"/>
                                        </p:tgtEl>
                                      </p:cBhvr>
                                    </p:animEffect>
                                    <p:set>
                                      <p:cBhvr>
                                        <p:cTn id="24" dur="1" fill="hold">
                                          <p:stCondLst>
                                            <p:cond delay="499"/>
                                          </p:stCondLst>
                                        </p:cTn>
                                        <p:tgtEl>
                                          <p:spTgt spid="102"/>
                                        </p:tgtEl>
                                        <p:attrNameLst>
                                          <p:attrName>style.visibility</p:attrName>
                                        </p:attrNameLst>
                                      </p:cBhvr>
                                      <p:to>
                                        <p:strVal val="hidden"/>
                                      </p:to>
                                    </p:set>
                                  </p:childTnLst>
                                </p:cTn>
                              </p:par>
                            </p:childTnLst>
                          </p:cTn>
                        </p:par>
                        <p:par>
                          <p:cTn id="25" fill="hold">
                            <p:stCondLst>
                              <p:cond delay="500"/>
                            </p:stCondLst>
                            <p:childTnLst>
                              <p:par>
                                <p:cTn id="26" presetID="10" presetClass="exit" presetSubtype="0" fill="hold" nodeType="afterEffect">
                                  <p:stCondLst>
                                    <p:cond delay="0"/>
                                  </p:stCondLst>
                                  <p:childTnLst>
                                    <p:animEffect transition="out" filter="fade">
                                      <p:cBhvr>
                                        <p:cTn id="27" dur="500"/>
                                        <p:tgtEl>
                                          <p:spTgt spid="104"/>
                                        </p:tgtEl>
                                      </p:cBhvr>
                                    </p:animEffect>
                                    <p:set>
                                      <p:cBhvr>
                                        <p:cTn id="28" dur="1" fill="hold">
                                          <p:stCondLst>
                                            <p:cond delay="499"/>
                                          </p:stCondLst>
                                        </p:cTn>
                                        <p:tgtEl>
                                          <p:spTgt spid="104"/>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2" nodeType="clickEffect">
                                  <p:stCondLst>
                                    <p:cond delay="0"/>
                                  </p:stCondLst>
                                  <p:childTnLst>
                                    <p:set>
                                      <p:cBhvr>
                                        <p:cTn id="32" dur="1" fill="hold">
                                          <p:stCondLst>
                                            <p:cond delay="0"/>
                                          </p:stCondLst>
                                        </p:cTn>
                                        <p:tgtEl>
                                          <p:spTgt spid="102"/>
                                        </p:tgtEl>
                                        <p:attrNameLst>
                                          <p:attrName>style.visibility</p:attrName>
                                        </p:attrNameLst>
                                      </p:cBhvr>
                                      <p:to>
                                        <p:strVal val="visible"/>
                                      </p:to>
                                    </p:set>
                                    <p:animEffect transition="in" filter="wipe(left)">
                                      <p:cBhvr>
                                        <p:cTn id="33" dur="500"/>
                                        <p:tgtEl>
                                          <p:spTgt spid="102"/>
                                        </p:tgtEl>
                                      </p:cBhvr>
                                    </p:animEffect>
                                  </p:childTnLst>
                                </p:cTn>
                              </p:par>
                            </p:childTnLst>
                          </p:cTn>
                        </p:par>
                        <p:par>
                          <p:cTn id="34" fill="hold">
                            <p:stCondLst>
                              <p:cond delay="500"/>
                            </p:stCondLst>
                            <p:childTnLst>
                              <p:par>
                                <p:cTn id="35" presetID="10" presetClass="entr" presetSubtype="0" fill="hold" nodeType="afterEffect">
                                  <p:stCondLst>
                                    <p:cond delay="0"/>
                                  </p:stCondLst>
                                  <p:childTnLst>
                                    <p:set>
                                      <p:cBhvr>
                                        <p:cTn id="36" dur="1" fill="hold">
                                          <p:stCondLst>
                                            <p:cond delay="0"/>
                                          </p:stCondLst>
                                        </p:cTn>
                                        <p:tgtEl>
                                          <p:spTgt spid="104"/>
                                        </p:tgtEl>
                                        <p:attrNameLst>
                                          <p:attrName>style.visibility</p:attrName>
                                        </p:attrNameLst>
                                      </p:cBhvr>
                                      <p:to>
                                        <p:strVal val="visible"/>
                                      </p:to>
                                    </p:set>
                                    <p:animEffect transition="in" filter="fade">
                                      <p:cBhvr>
                                        <p:cTn id="37" dur="500"/>
                                        <p:tgtEl>
                                          <p:spTgt spid="104"/>
                                        </p:tgtEl>
                                      </p:cBhvr>
                                    </p:animEffect>
                                  </p:childTnLst>
                                </p:cTn>
                              </p:par>
                            </p:childTnLst>
                          </p:cTn>
                        </p:par>
                        <p:par>
                          <p:cTn id="38" fill="hold">
                            <p:stCondLst>
                              <p:cond delay="1000"/>
                            </p:stCondLst>
                            <p:childTnLst>
                              <p:par>
                                <p:cTn id="39" presetID="22" presetClass="entr" presetSubtype="8" fill="hold" grpId="0" nodeType="afterEffect">
                                  <p:stCondLst>
                                    <p:cond delay="0"/>
                                  </p:stCondLst>
                                  <p:childTnLst>
                                    <p:set>
                                      <p:cBhvr>
                                        <p:cTn id="40" dur="1" fill="hold">
                                          <p:stCondLst>
                                            <p:cond delay="0"/>
                                          </p:stCondLst>
                                        </p:cTn>
                                        <p:tgtEl>
                                          <p:spTgt spid="150"/>
                                        </p:tgtEl>
                                        <p:attrNameLst>
                                          <p:attrName>style.visibility</p:attrName>
                                        </p:attrNameLst>
                                      </p:cBhvr>
                                      <p:to>
                                        <p:strVal val="visible"/>
                                      </p:to>
                                    </p:set>
                                    <p:animEffect transition="in" filter="wipe(left)">
                                      <p:cBhvr>
                                        <p:cTn id="41" dur="500"/>
                                        <p:tgtEl>
                                          <p:spTgt spid="150"/>
                                        </p:tgtEl>
                                      </p:cBhvr>
                                    </p:animEffect>
                                  </p:childTnLst>
                                </p:cTn>
                              </p:par>
                            </p:childTnLst>
                          </p:cTn>
                        </p:par>
                        <p:par>
                          <p:cTn id="42" fill="hold">
                            <p:stCondLst>
                              <p:cond delay="1500"/>
                            </p:stCondLst>
                            <p:childTnLst>
                              <p:par>
                                <p:cTn id="43" presetID="10" presetClass="entr" presetSubtype="0" fill="hold" nodeType="afterEffect">
                                  <p:stCondLst>
                                    <p:cond delay="0"/>
                                  </p:stCondLst>
                                  <p:childTnLst>
                                    <p:set>
                                      <p:cBhvr>
                                        <p:cTn id="44" dur="1" fill="hold">
                                          <p:stCondLst>
                                            <p:cond delay="0"/>
                                          </p:stCondLst>
                                        </p:cTn>
                                        <p:tgtEl>
                                          <p:spTgt spid="114"/>
                                        </p:tgtEl>
                                        <p:attrNameLst>
                                          <p:attrName>style.visibility</p:attrName>
                                        </p:attrNameLst>
                                      </p:cBhvr>
                                      <p:to>
                                        <p:strVal val="visible"/>
                                      </p:to>
                                    </p:set>
                                    <p:animEffect transition="in" filter="fade">
                                      <p:cBhvr>
                                        <p:cTn id="45" dur="500"/>
                                        <p:tgtEl>
                                          <p:spTgt spid="11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xit" presetSubtype="2" fill="hold" grpId="1" nodeType="clickEffect">
                                  <p:stCondLst>
                                    <p:cond delay="0"/>
                                  </p:stCondLst>
                                  <p:childTnLst>
                                    <p:animEffect transition="out" filter="wipe(right)">
                                      <p:cBhvr>
                                        <p:cTn id="49" dur="500"/>
                                        <p:tgtEl>
                                          <p:spTgt spid="150"/>
                                        </p:tgtEl>
                                      </p:cBhvr>
                                    </p:animEffect>
                                    <p:set>
                                      <p:cBhvr>
                                        <p:cTn id="50" dur="1" fill="hold">
                                          <p:stCondLst>
                                            <p:cond delay="499"/>
                                          </p:stCondLst>
                                        </p:cTn>
                                        <p:tgtEl>
                                          <p:spTgt spid="150"/>
                                        </p:tgtEl>
                                        <p:attrNameLst>
                                          <p:attrName>style.visibility</p:attrName>
                                        </p:attrNameLst>
                                      </p:cBhvr>
                                      <p:to>
                                        <p:strVal val="hidden"/>
                                      </p:to>
                                    </p:set>
                                  </p:childTnLst>
                                </p:cTn>
                              </p:par>
                            </p:childTnLst>
                          </p:cTn>
                        </p:par>
                        <p:par>
                          <p:cTn id="51" fill="hold">
                            <p:stCondLst>
                              <p:cond delay="500"/>
                            </p:stCondLst>
                            <p:childTnLst>
                              <p:par>
                                <p:cTn id="52" presetID="10" presetClass="exit" presetSubtype="0" fill="hold" nodeType="afterEffect">
                                  <p:stCondLst>
                                    <p:cond delay="0"/>
                                  </p:stCondLst>
                                  <p:childTnLst>
                                    <p:animEffect transition="out" filter="fade">
                                      <p:cBhvr>
                                        <p:cTn id="53" dur="500"/>
                                        <p:tgtEl>
                                          <p:spTgt spid="114"/>
                                        </p:tgtEl>
                                      </p:cBhvr>
                                    </p:animEffect>
                                    <p:set>
                                      <p:cBhvr>
                                        <p:cTn id="54" dur="1" fill="hold">
                                          <p:stCondLst>
                                            <p:cond delay="499"/>
                                          </p:stCondLst>
                                        </p:cTn>
                                        <p:tgtEl>
                                          <p:spTgt spid="114"/>
                                        </p:tgtEl>
                                        <p:attrNameLst>
                                          <p:attrName>style.visibility</p:attrName>
                                        </p:attrNameLst>
                                      </p:cBhvr>
                                      <p:to>
                                        <p:strVal val="hidden"/>
                                      </p:to>
                                    </p:set>
                                  </p:childTnLst>
                                </p:cTn>
                              </p:par>
                            </p:childTnLst>
                          </p:cTn>
                        </p:par>
                        <p:par>
                          <p:cTn id="55" fill="hold">
                            <p:stCondLst>
                              <p:cond delay="1000"/>
                            </p:stCondLst>
                            <p:childTnLst>
                              <p:par>
                                <p:cTn id="56" presetID="22" presetClass="exit" presetSubtype="2" fill="hold" grpId="3" nodeType="afterEffect">
                                  <p:stCondLst>
                                    <p:cond delay="0"/>
                                  </p:stCondLst>
                                  <p:childTnLst>
                                    <p:animEffect transition="out" filter="wipe(right)">
                                      <p:cBhvr>
                                        <p:cTn id="57" dur="500"/>
                                        <p:tgtEl>
                                          <p:spTgt spid="102"/>
                                        </p:tgtEl>
                                      </p:cBhvr>
                                    </p:animEffect>
                                    <p:set>
                                      <p:cBhvr>
                                        <p:cTn id="58" dur="1" fill="hold">
                                          <p:stCondLst>
                                            <p:cond delay="499"/>
                                          </p:stCondLst>
                                        </p:cTn>
                                        <p:tgtEl>
                                          <p:spTgt spid="102"/>
                                        </p:tgtEl>
                                        <p:attrNameLst>
                                          <p:attrName>style.visibility</p:attrName>
                                        </p:attrNameLst>
                                      </p:cBhvr>
                                      <p:to>
                                        <p:strVal val="hidden"/>
                                      </p:to>
                                    </p:set>
                                  </p:childTnLst>
                                </p:cTn>
                              </p:par>
                            </p:childTnLst>
                          </p:cTn>
                        </p:par>
                        <p:par>
                          <p:cTn id="59" fill="hold">
                            <p:stCondLst>
                              <p:cond delay="1500"/>
                            </p:stCondLst>
                            <p:childTnLst>
                              <p:par>
                                <p:cTn id="60" presetID="10" presetClass="exit" presetSubtype="0" fill="hold" nodeType="afterEffect">
                                  <p:stCondLst>
                                    <p:cond delay="0"/>
                                  </p:stCondLst>
                                  <p:childTnLst>
                                    <p:animEffect transition="out" filter="fade">
                                      <p:cBhvr>
                                        <p:cTn id="61" dur="500"/>
                                        <p:tgtEl>
                                          <p:spTgt spid="104"/>
                                        </p:tgtEl>
                                      </p:cBhvr>
                                    </p:animEffect>
                                    <p:set>
                                      <p:cBhvr>
                                        <p:cTn id="62" dur="1" fill="hold">
                                          <p:stCondLst>
                                            <p:cond delay="499"/>
                                          </p:stCondLst>
                                        </p:cTn>
                                        <p:tgtEl>
                                          <p:spTgt spid="10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02" grpId="0" animBg="1"/>
      <p:bldP spid="102" grpId="1" animBg="1"/>
      <p:bldP spid="102" grpId="2" animBg="1"/>
      <p:bldP spid="102" grpId="3" animBg="1"/>
      <p:bldP spid="150" grpId="0" animBg="1"/>
      <p:bldP spid="150" grpId="1"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817</Words>
  <Application>Microsoft Office PowerPoint</Application>
  <PresentationFormat>Widescreen</PresentationFormat>
  <Paragraphs>147</Paragraphs>
  <Slides>13</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宋体</vt:lpstr>
      <vt:lpstr>Arial</vt:lpstr>
      <vt:lpstr>Calibri</vt:lpstr>
      <vt:lpstr>Calibri Light</vt:lpstr>
      <vt:lpstr>Segoe Light</vt:lpstr>
      <vt:lpstr>Segoe UI</vt:lpstr>
      <vt:lpstr>Segoe UI Light</vt:lpstr>
      <vt:lpstr>Wingdings</vt:lpstr>
      <vt:lpstr>Office Theme</vt:lpstr>
      <vt:lpstr>This deck for module 3 website intro</vt:lpstr>
      <vt:lpstr>PowerPoint Presentation</vt:lpstr>
      <vt:lpstr>PowerPoint Presentation</vt:lpstr>
      <vt:lpstr>Supported Publishing Methods</vt:lpstr>
      <vt:lpstr>Supported Web Frameworks</vt:lpstr>
      <vt:lpstr>scale</vt:lpstr>
      <vt:lpstr>web sites</vt:lpstr>
      <vt:lpstr>web sites </vt:lpstr>
      <vt:lpstr>auto-scaling</vt:lpstr>
      <vt:lpstr>Windows Azure Web App Gallery</vt:lpstr>
      <vt:lpstr>Creating a Wordpress  site</vt:lpstr>
      <vt:lpstr> Website examples</vt:lpstr>
      <vt:lpstr>Application Scenarios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deck for module 3 website intro</dc:title>
  <dc:creator>Dennis Gannon</dc:creator>
  <cp:lastModifiedBy>Dennis Gannon</cp:lastModifiedBy>
  <cp:revision>1</cp:revision>
  <dcterms:created xsi:type="dcterms:W3CDTF">2013-10-03T23:32:20Z</dcterms:created>
  <dcterms:modified xsi:type="dcterms:W3CDTF">2013-10-03T23:33:11Z</dcterms:modified>
</cp:coreProperties>
</file>