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21.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56" r:id="rId1"/>
  </p:sldMasterIdLst>
  <p:notesMasterIdLst>
    <p:notesMasterId r:id="rId44"/>
  </p:notesMasterIdLst>
  <p:sldIdLst>
    <p:sldId id="415" r:id="rId2"/>
    <p:sldId id="419" r:id="rId3"/>
    <p:sldId id="422" r:id="rId4"/>
    <p:sldId id="356" r:id="rId5"/>
    <p:sldId id="358" r:id="rId6"/>
    <p:sldId id="359" r:id="rId7"/>
    <p:sldId id="360" r:id="rId8"/>
    <p:sldId id="426" r:id="rId9"/>
    <p:sldId id="427" r:id="rId10"/>
    <p:sldId id="428" r:id="rId11"/>
    <p:sldId id="429" r:id="rId12"/>
    <p:sldId id="430" r:id="rId13"/>
    <p:sldId id="412" r:id="rId14"/>
    <p:sldId id="413" r:id="rId15"/>
    <p:sldId id="414" r:id="rId16"/>
    <p:sldId id="411" r:id="rId17"/>
    <p:sldId id="373" r:id="rId18"/>
    <p:sldId id="368" r:id="rId19"/>
    <p:sldId id="369" r:id="rId20"/>
    <p:sldId id="371" r:id="rId21"/>
    <p:sldId id="381" r:id="rId22"/>
    <p:sldId id="374" r:id="rId23"/>
    <p:sldId id="375" r:id="rId24"/>
    <p:sldId id="376" r:id="rId25"/>
    <p:sldId id="377" r:id="rId26"/>
    <p:sldId id="379" r:id="rId27"/>
    <p:sldId id="380" r:id="rId28"/>
    <p:sldId id="382" r:id="rId29"/>
    <p:sldId id="383" r:id="rId30"/>
    <p:sldId id="384" r:id="rId31"/>
    <p:sldId id="385" r:id="rId32"/>
    <p:sldId id="397" r:id="rId33"/>
    <p:sldId id="400" r:id="rId34"/>
    <p:sldId id="404" r:id="rId35"/>
    <p:sldId id="405" r:id="rId36"/>
    <p:sldId id="406" r:id="rId37"/>
    <p:sldId id="407" r:id="rId38"/>
    <p:sldId id="409" r:id="rId39"/>
    <p:sldId id="423" r:id="rId40"/>
    <p:sldId id="421" r:id="rId41"/>
    <p:sldId id="418" r:id="rId42"/>
    <p:sldId id="42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8" autoAdjust="0"/>
    <p:restoredTop sz="74264" autoAdjust="0"/>
  </p:normalViewPr>
  <p:slideViewPr>
    <p:cSldViewPr snapToGrid="0">
      <p:cViewPr varScale="1">
        <p:scale>
          <a:sx n="86" d="100"/>
          <a:sy n="86" d="100"/>
        </p:scale>
        <p:origin x="888" y="90"/>
      </p:cViewPr>
      <p:guideLst/>
    </p:cSldViewPr>
  </p:slideViewPr>
  <p:outlineViewPr>
    <p:cViewPr>
      <p:scale>
        <a:sx n="33" d="100"/>
        <a:sy n="33" d="100"/>
      </p:scale>
      <p:origin x="0" y="-804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FC784-41E4-4FAF-8734-172CC089935E}" type="datetimeFigureOut">
              <a:rPr lang="en-GB" smtClean="0"/>
              <a:t>06/05/2015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8B2DBC-4761-4AFA-8E4B-8D7C098108C2}" type="slidenum">
              <a:rPr lang="en-GB" smtClean="0"/>
              <a:t>‹#›</a:t>
            </a:fld>
            <a:endParaRPr lang="en-GB"/>
          </a:p>
        </p:txBody>
      </p:sp>
    </p:spTree>
    <p:extLst>
      <p:ext uri="{BB962C8B-B14F-4D97-AF65-F5344CB8AC3E}">
        <p14:creationId xmlns:p14="http://schemas.microsoft.com/office/powerpoint/2010/main" val="272462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3499392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Gen2.5 hardware also known</a:t>
            </a:r>
            <a:r>
              <a:rPr lang="en-US" baseline="0" dirty="0" smtClean="0"/>
              <a:t> as HPC hardware internally should technically have been considered a new family. The CPUs of this hardware are the same generation as the CPUs in the Gen3 hardware, and the frequency of the hardware is higher than the Gen3 hardware. This hardware also has Infiniband RDMA network cards for very low latency VM-to-VM connections when using the MPI libraries. However this hardware does not have local SSDs so we do not classify it as a variation of the D-Series of VMs</a:t>
            </a:r>
          </a:p>
          <a:p>
            <a:endParaRPr lang="en-US" baseline="0" dirty="0" smtClean="0"/>
          </a:p>
          <a:p>
            <a:r>
              <a:rPr lang="en-US" baseline="0" dirty="0" smtClean="0"/>
              <a:t>Under NDA: We will be releasing a set of VM sizes on this hardware called Standard_A10 and Standard_A11 which will offer these high quality CPUs without the RDMA network card. This will allow for lower prices for CPU sensitive workloads.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5/6/2015 3:15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168360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Gen3</a:t>
            </a:r>
            <a:r>
              <a:rPr lang="en-US" baseline="0" dirty="0" smtClean="0"/>
              <a:t> hardware supports the A-Series (except A8 – A11) and D-Series of VM sizes.</a:t>
            </a:r>
          </a:p>
          <a:p>
            <a:endParaRPr lang="en-US" baseline="0" dirty="0" smtClean="0"/>
          </a:p>
          <a:p>
            <a:r>
              <a:rPr lang="en-US" baseline="0" dirty="0" smtClean="0"/>
              <a:t>The CPU in this hardware is a later generation than the CPU used in Gen2 hardware, and it is the same CPU family (Sandy Bridge) that is used in the Gen2.5 (HPC) hardware. The CPU frequency in this hardware is lower than the CPU frequency of the Gen2.5 (HPC) hardware.</a:t>
            </a:r>
          </a:p>
          <a:p>
            <a:endParaRPr lang="en-US" baseline="0" dirty="0" smtClean="0"/>
          </a:p>
          <a:p>
            <a:r>
              <a:rPr lang="en-US" baseline="0" dirty="0" smtClean="0"/>
              <a:t>When running a A-Series VM on this hardware the CPU cycles will be throttled to provide equivalent CPU horsepower as the Gen2 and Gen2-HighMem clusters.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5/6/2015 3:15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266650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 G-Series of VMs are the latest and largest VM sizes available</a:t>
            </a:r>
            <a:r>
              <a:rPr lang="en-US" baseline="0" dirty="0" smtClean="0"/>
              <a:t> in Azure. </a:t>
            </a:r>
          </a:p>
          <a:p>
            <a:pPr marL="171450" indent="-171450">
              <a:buFont typeface="Arial" panose="020B0604020202020204" pitchFamily="34" charset="0"/>
              <a:buChar char="•"/>
            </a:pPr>
            <a:r>
              <a:rPr lang="en-US" baseline="0" dirty="0" smtClean="0"/>
              <a:t>There is more RAM and local SSD space per core on these VMs than any other VM Size in the A or D Series</a:t>
            </a:r>
          </a:p>
          <a:p>
            <a:pPr marL="171450" indent="-171450">
              <a:buFont typeface="Arial" panose="020B0604020202020204" pitchFamily="34" charset="0"/>
              <a:buChar char="•"/>
            </a:pPr>
            <a:r>
              <a:rPr lang="en-US" baseline="0" dirty="0" smtClean="0"/>
              <a:t>The CPUs are two generations past the CPUs used in the Gen3 hardware (Haswell vs. Sandy Bridge) which leads to more CPU power per core than any earlier hardware. </a:t>
            </a:r>
          </a:p>
          <a:p>
            <a:pPr marL="388712" lvl="1" indent="-171450">
              <a:buFont typeface="Arial" panose="020B0604020202020204" pitchFamily="34" charset="0"/>
              <a:buChar char="•"/>
            </a:pPr>
            <a:r>
              <a:rPr lang="en-US" baseline="0" dirty="0" smtClean="0"/>
              <a:t>However the A8 – A11 VMs are very close to the CPU horsepower of the G-Series because the A8 – A11 run at 2.9 GHz while the G1 – G5 VMs run at 2.0 GHz</a:t>
            </a:r>
          </a:p>
          <a:p>
            <a:pPr marL="388712" lvl="1" indent="-171450">
              <a:buFont typeface="Arial" panose="020B0604020202020204" pitchFamily="34" charset="0"/>
              <a:buChar char="•"/>
            </a:pPr>
            <a:r>
              <a:rPr lang="en-US" baseline="0" dirty="0" smtClean="0"/>
              <a:t>For some CPU-bound workloads the A8 – A11 may be better due to the higher frequency</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5/6/2015 3:15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35599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http://vmdepot.msopentech.com/Vhd/Show?vhdId=8689&amp;version=9728</a:t>
            </a:r>
            <a:endParaRPr lang="en-US" dirty="0"/>
          </a:p>
        </p:txBody>
      </p:sp>
      <p:sp>
        <p:nvSpPr>
          <p:cNvPr id="4" name="Slide Number Placeholder 3"/>
          <p:cNvSpPr>
            <a:spLocks noGrp="1"/>
          </p:cNvSpPr>
          <p:nvPr>
            <p:ph type="sldNum" sz="quarter" idx="10"/>
          </p:nvPr>
        </p:nvSpPr>
        <p:spPr/>
        <p:txBody>
          <a:bodyPr/>
          <a:lstStyle/>
          <a:p>
            <a:fld id="{2F8B2DBC-4761-4AFA-8E4B-8D7C098108C2}" type="slidenum">
              <a:rPr lang="en-GB" smtClean="0"/>
              <a:t>16</a:t>
            </a:fld>
            <a:endParaRPr lang="en-GB"/>
          </a:p>
        </p:txBody>
      </p:sp>
    </p:spTree>
    <p:extLst>
      <p:ext uri="{BB962C8B-B14F-4D97-AF65-F5344CB8AC3E}">
        <p14:creationId xmlns:p14="http://schemas.microsoft.com/office/powerpoint/2010/main" val="1361217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579746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You need an</a:t>
            </a:r>
            <a:r>
              <a:rPr lang="en-US" baseline="0" dirty="0" smtClean="0"/>
              <a:t> availability set for a 99.95% SLA</a:t>
            </a:r>
          </a:p>
          <a:p>
            <a:endParaRPr lang="en-US" baseline="0" dirty="0" smtClean="0"/>
          </a:p>
          <a:p>
            <a:r>
              <a:rPr lang="en-US" b="1" baseline="0" dirty="0" smtClean="0"/>
              <a:t>Notes:</a:t>
            </a:r>
            <a:endParaRPr lang="en-US" b="1" dirty="0" smtClean="0"/>
          </a:p>
          <a:p>
            <a:r>
              <a:rPr lang="en-US" dirty="0" smtClean="0"/>
              <a:t>Without</a:t>
            </a:r>
            <a:r>
              <a:rPr lang="en-US" baseline="0" dirty="0" smtClean="0"/>
              <a:t> at least two virtual machines performing the same workload grouped into an availability set you get a 99.95% SLA. </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973397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defTabSz="721141">
              <a:lnSpc>
                <a:spcPct val="90000"/>
              </a:lnSpc>
              <a:spcAft>
                <a:spcPts val="263"/>
              </a:spcAft>
              <a:defRPr/>
            </a:pPr>
            <a:r>
              <a:rPr lang="en-NZ" b="1" dirty="0" smtClean="0"/>
              <a:t>Slide Objective:</a:t>
            </a:r>
          </a:p>
          <a:p>
            <a:pPr defTabSz="721141">
              <a:lnSpc>
                <a:spcPct val="90000"/>
              </a:lnSpc>
              <a:spcAft>
                <a:spcPts val="263"/>
              </a:spcAft>
              <a:defRPr/>
            </a:pPr>
            <a:r>
              <a:rPr lang="en-NZ" b="0" dirty="0" smtClean="0"/>
              <a:t>Discuss achieving</a:t>
            </a:r>
            <a:r>
              <a:rPr lang="en-NZ" b="0" baseline="0" dirty="0" smtClean="0"/>
              <a:t> very high availability with Microsoft Azure</a:t>
            </a:r>
            <a:endParaRPr lang="en-NZ" b="0" dirty="0" smtClean="0"/>
          </a:p>
          <a:p>
            <a:endParaRPr lang="en-NZ" dirty="0" smtClean="0"/>
          </a:p>
          <a:p>
            <a:r>
              <a:rPr lang="en-NZ" b="1" dirty="0" smtClean="0"/>
              <a:t>Notes:</a:t>
            </a:r>
          </a:p>
          <a:p>
            <a:pPr marL="173336" indent="-173336">
              <a:buFont typeface="Arial" pitchFamily="34" charset="0"/>
              <a:buChar char="•"/>
            </a:pPr>
            <a:r>
              <a:rPr lang="en-NZ" dirty="0" smtClean="0"/>
              <a:t>Fault Domain is a physical unit of failure, and is closely related to the physical infrastructure in the data centers. </a:t>
            </a:r>
          </a:p>
          <a:p>
            <a:pPr marL="341310" lvl="1" indent="-173336">
              <a:buFont typeface="Arial" pitchFamily="34" charset="0"/>
              <a:buChar char="•"/>
            </a:pPr>
            <a:r>
              <a:rPr lang="en-NZ" dirty="0" smtClean="0"/>
              <a:t>In Microsoft Azure the rack can be considered a fault domain. However there is no 1:1 mapping between fault domain and rack.  </a:t>
            </a:r>
          </a:p>
          <a:p>
            <a:pPr marL="341310" lvl="1" indent="-173336">
              <a:buFont typeface="Arial" pitchFamily="34" charset="0"/>
              <a:buChar char="•"/>
            </a:pPr>
            <a:endParaRPr lang="en-NZ" dirty="0" smtClean="0"/>
          </a:p>
          <a:p>
            <a:pPr marL="173336" indent="-173336">
              <a:buFont typeface="Arial" pitchFamily="34" charset="0"/>
              <a:buChar char="•"/>
            </a:pPr>
            <a:r>
              <a:rPr lang="en-NZ" dirty="0" smtClean="0"/>
              <a:t>Microsoft Azure Fabric is responsible to deploy the instances of your application in different fault domains. </a:t>
            </a:r>
          </a:p>
          <a:p>
            <a:pPr marL="341310" lvl="1" indent="-173336">
              <a:buFont typeface="Arial" pitchFamily="34" charset="0"/>
              <a:buChar char="•"/>
            </a:pPr>
            <a:r>
              <a:rPr lang="en-NZ" dirty="0" smtClean="0"/>
              <a:t>Obviously this only</a:t>
            </a:r>
            <a:r>
              <a:rPr lang="en-NZ" baseline="0" dirty="0" smtClean="0"/>
              <a:t> applies if you run more than 1 instance</a:t>
            </a:r>
          </a:p>
          <a:p>
            <a:pPr marL="341310" lvl="1" indent="-173336">
              <a:buFont typeface="Arial" pitchFamily="34" charset="0"/>
              <a:buChar char="•"/>
            </a:pPr>
            <a:endParaRPr lang="en-NZ" dirty="0" smtClean="0"/>
          </a:p>
          <a:p>
            <a:pPr marL="173336" indent="-173336">
              <a:buFont typeface="Arial" pitchFamily="34" charset="0"/>
              <a:buChar char="•"/>
            </a:pPr>
            <a:r>
              <a:rPr lang="en-NZ" dirty="0" smtClean="0"/>
              <a:t>Right now Fabric makes sure that your application uses at least 2 (two) fault domains, however depending on capacity and VM availability it may happen that it is spread across more than that. </a:t>
            </a:r>
          </a:p>
          <a:p>
            <a:pPr marL="173336" indent="-173336">
              <a:buFont typeface="Arial" pitchFamily="34" charset="0"/>
              <a:buChar char="•"/>
            </a:pPr>
            <a:r>
              <a:rPr lang="en-NZ" dirty="0" smtClean="0"/>
              <a:t>As a developer u have no direct control over how many fault domains your application will use but the way you configure it may impact your availability</a:t>
            </a:r>
          </a:p>
          <a:p>
            <a:endParaRPr lang="en-NZ" dirty="0" smtClean="0"/>
          </a:p>
          <a:p>
            <a:pPr marL="173336" indent="-173336">
              <a:buFont typeface="Arial" pitchFamily="34" charset="0"/>
              <a:buChar char="•"/>
            </a:pPr>
            <a:r>
              <a:rPr lang="en-NZ" dirty="0" smtClean="0"/>
              <a:t>Upgrade Domain is a logical unit, which determines how particular service will be upgraded. </a:t>
            </a:r>
          </a:p>
          <a:p>
            <a:pPr marL="173336" indent="-173336">
              <a:buFont typeface="Arial" pitchFamily="34" charset="0"/>
              <a:buChar char="•"/>
            </a:pPr>
            <a:r>
              <a:rPr lang="en-NZ" dirty="0" smtClean="0"/>
              <a:t>The default number of upgrade domains that are configured for your application is 5 (five). You can control how many upgrade domains your application will use through the upgradeDomain configuration setting in your service definition file (CSDEF). </a:t>
            </a:r>
          </a:p>
          <a:p>
            <a:pPr marL="173336" indent="-173336">
              <a:buFont typeface="Arial" pitchFamily="34" charset="0"/>
              <a:buChar char="•"/>
            </a:pPr>
            <a:r>
              <a:rPr lang="en-NZ" dirty="0" smtClean="0"/>
              <a:t>Microsoft Azure Fabric ensures that particular upgrade domain is not within single fault domain</a:t>
            </a:r>
          </a:p>
          <a:p>
            <a:pPr marL="341310" lvl="1" indent="-173336">
              <a:buFont typeface="Arial" pitchFamily="34" charset="0"/>
              <a:buChar char="•"/>
            </a:pPr>
            <a:r>
              <a:rPr lang="en-NZ" dirty="0" smtClean="0"/>
              <a:t>That is Upgrade</a:t>
            </a:r>
            <a:r>
              <a:rPr lang="en-NZ" baseline="0" dirty="0" smtClean="0"/>
              <a:t> domains are orthogonal to fault domains</a:t>
            </a:r>
          </a:p>
          <a:p>
            <a:pPr marL="341310" lvl="1" indent="-173336">
              <a:buFont typeface="Arial" pitchFamily="34" charset="0"/>
              <a:buChar char="•"/>
            </a:pPr>
            <a:endParaRPr lang="en-NZ" baseline="0" dirty="0" smtClean="0"/>
          </a:p>
          <a:p>
            <a:pPr marL="173336" indent="-173336">
              <a:buFont typeface="Arial" pitchFamily="34" charset="0"/>
              <a:buChar char="•"/>
            </a:pPr>
            <a:r>
              <a:rPr lang="en-NZ" baseline="0" dirty="0" smtClean="0"/>
              <a:t>Roles are then spread out over upgrade domains and fault domains. Subject to running a reasonable number of instances this removes the risk of a single point of failure</a:t>
            </a:r>
            <a:endParaRPr lang="en-NZ"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7000858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NZ" dirty="0" smtClean="0"/>
              <a:t>Explain availability</a:t>
            </a:r>
            <a:r>
              <a:rPr lang="en-NZ" baseline="0" dirty="0" smtClean="0"/>
              <a:t> sets</a:t>
            </a:r>
          </a:p>
          <a:p>
            <a:endParaRPr lang="en-NZ" baseline="0" dirty="0" smtClean="0"/>
          </a:p>
          <a:p>
            <a:r>
              <a:rPr lang="en-NZ" b="1" baseline="0" dirty="0" smtClean="0"/>
              <a:t>Notes:</a:t>
            </a:r>
            <a:endParaRPr lang="en-NZ" b="1" dirty="0" smtClean="0"/>
          </a:p>
          <a:p>
            <a:r>
              <a:rPr lang="en-NZ" dirty="0" smtClean="0"/>
              <a:t>Availability sets</a:t>
            </a:r>
            <a:r>
              <a:rPr lang="en-NZ" baseline="0" dirty="0" smtClean="0"/>
              <a:t> tell the Fabric Controller to place VMs in the same set on different racks for faults and in separate upgrade domains for updates. </a:t>
            </a:r>
          </a:p>
          <a:p>
            <a:r>
              <a:rPr lang="en-NZ" baseline="0" dirty="0" smtClean="0"/>
              <a:t>This essentially tells the FC not to take the guest OS down of all VMs in the same set for host updates. </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1916204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48676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a:t>
            </a:r>
            <a:r>
              <a:rPr lang="en-US" b="1" baseline="0" dirty="0" smtClean="0"/>
              <a:t> Objective:</a:t>
            </a:r>
          </a:p>
          <a:p>
            <a:r>
              <a:rPr lang="en-US" dirty="0" smtClean="0"/>
              <a:t>Highlight</a:t>
            </a:r>
            <a:r>
              <a:rPr lang="en-US" baseline="0" dirty="0" smtClean="0"/>
              <a:t> the differences in default cache policy between the OS disk and DataDisk </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2852555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218643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458"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pPr defTabSz="924458">
              <a:defRPr/>
            </a:pPr>
            <a:r>
              <a:rPr lang="en-US" dirty="0" smtClean="0"/>
              <a:t>Explain how disks are durable</a:t>
            </a:r>
            <a:r>
              <a:rPr lang="en-US" baseline="0" dirty="0" smtClean="0"/>
              <a:t> and how Microsoft Azure storage works</a:t>
            </a:r>
          </a:p>
          <a:p>
            <a:pPr defTabSz="924458">
              <a:defRPr/>
            </a:pPr>
            <a:endParaRPr lang="en-US" baseline="0" dirty="0" smtClean="0"/>
          </a:p>
          <a:p>
            <a:pPr defTabSz="924458">
              <a:defRPr/>
            </a:pPr>
            <a:r>
              <a:rPr lang="en-US" b="1" baseline="0" dirty="0" smtClean="0"/>
              <a:t>Notes:</a:t>
            </a:r>
            <a:endParaRPr lang="en-US" b="1" dirty="0" smtClean="0"/>
          </a:p>
          <a:p>
            <a:pPr defTabSz="924458">
              <a:defRPr/>
            </a:pPr>
            <a:r>
              <a:rPr lang="en-US" dirty="0" smtClean="0"/>
              <a:t>The</a:t>
            </a:r>
            <a:r>
              <a:rPr lang="en-US" baseline="0" dirty="0" smtClean="0"/>
              <a:t> OS and Data Disks are stored in Microsoft Azure storage. So in addition to the data being persistent you also get the benefits of storage which means your VHD is replicated 3X’s locally and also 3X’s in a separate data center in the same region (geo-replication)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40815832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This slide simply</a:t>
            </a:r>
            <a:r>
              <a:rPr lang="en-US" baseline="0" dirty="0" smtClean="0"/>
              <a:t> highlights that if the physical hardware backing your VM goes down a new server will start and pick up the same VHD.</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40391024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590831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the differences between disks and images with VMs</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4255542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 the</a:t>
            </a:r>
            <a:r>
              <a:rPr lang="en-US" baseline="0" dirty="0" smtClean="0"/>
              <a:t> benefits of image mobility </a:t>
            </a:r>
          </a:p>
          <a:p>
            <a:endParaRPr lang="en-US" baseline="0" dirty="0" smtClean="0"/>
          </a:p>
          <a:p>
            <a:r>
              <a:rPr lang="en-US" b="1" baseline="0" dirty="0" smtClean="0"/>
              <a:t>Notes:</a:t>
            </a:r>
            <a:endParaRPr lang="en-US" b="1" dirty="0" smtClean="0"/>
          </a:p>
          <a:p>
            <a:r>
              <a:rPr lang="en-US" dirty="0" smtClean="0"/>
              <a:t>One of the key benefits of IaaS is flexibility and control. The</a:t>
            </a:r>
            <a:r>
              <a:rPr lang="en-US" baseline="0" dirty="0" smtClean="0"/>
              <a:t> Microsoft Azure solution provides the capability of not only moving VHDs TO the cloud but also allows you to copy the VHD back down and run it locally or on another cloud provider. Great for testing out production issues or any other need where you require a copy of the production server.</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4227988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458"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pPr defTabSz="924458">
              <a:defRPr/>
            </a:pPr>
            <a:r>
              <a:rPr lang="en-US" b="0" dirty="0" smtClean="0"/>
              <a:t>Explain workflow for bringing your own VHD</a:t>
            </a:r>
            <a:r>
              <a:rPr lang="en-US" b="0" baseline="0" dirty="0" smtClean="0"/>
              <a:t> </a:t>
            </a:r>
          </a:p>
          <a:p>
            <a:pPr defTabSz="924458">
              <a:defRPr/>
            </a:pPr>
            <a:endParaRPr lang="en-US" b="0" baseline="0" dirty="0" smtClean="0"/>
          </a:p>
          <a:p>
            <a:pPr defTabSz="924458">
              <a:defRPr/>
            </a:pPr>
            <a:r>
              <a:rPr lang="en-US" b="1" baseline="0" dirty="0" smtClean="0"/>
              <a:t>Notes:</a:t>
            </a:r>
            <a:endParaRPr lang="en-US" b="1" dirty="0" smtClean="0"/>
          </a:p>
          <a:p>
            <a:pPr defTabSz="924458">
              <a:defRPr/>
            </a:pPr>
            <a:r>
              <a:rPr lang="en-US" dirty="0" smtClean="0"/>
              <a:t>This use case is when you already</a:t>
            </a:r>
            <a:r>
              <a:rPr lang="en-US" baseline="0" dirty="0" smtClean="0"/>
              <a:t> have a “golden image(s)” your company uses for server provisioning or you have a VM running on premises that you would just like to run in our data center. You take the vhd – use CSUpload or System Center App Controller to upload as a page blob to a storage account. From there use the portal to add as an image (sysprepped) or disk (configured VM) and there you can create a VM based off of the vhd.</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5441581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p>
          <a:p>
            <a:r>
              <a:rPr lang="en-US" sz="900" b="0" kern="1200" dirty="0" smtClean="0">
                <a:solidFill>
                  <a:schemeClr val="tx1"/>
                </a:solidFill>
                <a:effectLst/>
                <a:latin typeface="Segoe UI" pitchFamily="34" charset="0"/>
                <a:ea typeface="+mn-ea"/>
                <a:cs typeface="+mn-cs"/>
              </a:rPr>
              <a:t>Provide</a:t>
            </a:r>
            <a:r>
              <a:rPr lang="en-US" sz="900" b="0" kern="1200" baseline="0" dirty="0" smtClean="0">
                <a:solidFill>
                  <a:schemeClr val="tx1"/>
                </a:solidFill>
                <a:effectLst/>
                <a:latin typeface="Segoe UI" pitchFamily="34" charset="0"/>
                <a:ea typeface="+mn-ea"/>
                <a:cs typeface="+mn-cs"/>
              </a:rPr>
              <a:t> context for functionality available in the Gallery experience</a:t>
            </a:r>
            <a:endParaRPr lang="en-US" sz="900" b="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13175003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r>
              <a:rPr lang="en-US" sz="900" kern="1200" dirty="0" smtClean="0">
                <a:solidFill>
                  <a:schemeClr val="tx1"/>
                </a:solidFill>
                <a:effectLst/>
                <a:latin typeface="Segoe UI" pitchFamily="34" charset="0"/>
                <a:ea typeface="+mn-ea"/>
                <a:cs typeface="+mn-cs"/>
              </a:rPr>
              <a:t>Explain the process around Bring-Your-Own-Linux VHD which supports customized images</a:t>
            </a:r>
            <a:r>
              <a:rPr lang="en-US" sz="900" kern="1200" baseline="0" dirty="0" smtClean="0">
                <a:solidFill>
                  <a:schemeClr val="tx1"/>
                </a:solidFill>
                <a:effectLst/>
                <a:latin typeface="Segoe UI" pitchFamily="34" charset="0"/>
                <a:ea typeface="+mn-ea"/>
                <a:cs typeface="+mn-cs"/>
              </a:rPr>
              <a:t> created in Hyper-V</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r>
              <a:rPr lang="en-US" sz="900" kern="1200" dirty="0" smtClean="0">
                <a:solidFill>
                  <a:schemeClr val="tx1"/>
                </a:solidFill>
                <a:effectLst/>
                <a:latin typeface="Segoe UI" pitchFamily="34" charset="0"/>
                <a:ea typeface="+mn-ea"/>
                <a:cs typeface="+mn-cs"/>
              </a:rPr>
              <a:t>Tutorial</a:t>
            </a:r>
            <a:r>
              <a:rPr lang="en-US" sz="900" kern="1200" baseline="0" dirty="0" smtClean="0">
                <a:solidFill>
                  <a:schemeClr val="tx1"/>
                </a:solidFill>
                <a:effectLst/>
                <a:latin typeface="Segoe UI" pitchFamily="34" charset="0"/>
                <a:ea typeface="+mn-ea"/>
                <a:cs typeface="+mn-cs"/>
              </a:rPr>
              <a:t> on WindowsAzure.com: http://www.windowsazure.com/en-us/manage/linux/common-tasks/upload-a-vhd/</a:t>
            </a:r>
            <a:endParaRPr lang="en-US" sz="900" kern="1200" dirty="0" smtClean="0">
              <a:solidFill>
                <a:schemeClr val="tx1"/>
              </a:solidFill>
              <a:effectLst/>
              <a:latin typeface="Segoe UI" pitchFamily="34" charset="0"/>
              <a:ea typeface="+mn-ea"/>
              <a:cs typeface="+mn-cs"/>
            </a:endParaRPr>
          </a:p>
          <a:p>
            <a:endParaRPr lang="en-US" sz="9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27411182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smtClean="0"/>
              <a:t>1 –</a:t>
            </a:r>
            <a:r>
              <a:rPr lang="en-US" baseline="0" dirty="0" smtClean="0"/>
              <a:t> simple Example</a:t>
            </a:r>
          </a:p>
          <a:p>
            <a:r>
              <a:rPr lang="en-US" baseline="0" dirty="0" smtClean="0"/>
              <a:t>2 – Real world – KINECT!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7565041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smtClean="0"/>
              <a:t>1 –</a:t>
            </a:r>
            <a:r>
              <a:rPr lang="en-US" baseline="0" dirty="0" smtClean="0"/>
              <a:t> simple Example</a:t>
            </a:r>
          </a:p>
          <a:p>
            <a:r>
              <a:rPr lang="en-US" baseline="0" dirty="0" smtClean="0"/>
              <a:t>2 – Real world – KINECT!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3766228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99">
              <a:spcAft>
                <a:spcPts val="340"/>
              </a:spcAft>
              <a:defRPr/>
            </a:pPr>
            <a:r>
              <a:rPr lang="en-US" b="1" dirty="0" smtClean="0"/>
              <a:t>Slide Objectives:</a:t>
            </a:r>
          </a:p>
          <a:p>
            <a:pPr marL="174982" indent="-174982">
              <a:buFont typeface="Arial" pitchFamily="34" charset="0"/>
              <a:buChar char="•"/>
            </a:pPr>
            <a:r>
              <a:rPr lang="en-US" dirty="0" smtClean="0"/>
              <a:t>Introduce the topics that will be</a:t>
            </a:r>
            <a:r>
              <a:rPr lang="en-US" baseline="0" dirty="0" smtClean="0"/>
              <a:t> covered in this session</a:t>
            </a:r>
            <a:endParaRPr lang="en-US" dirty="0" smtClean="0"/>
          </a:p>
          <a:p>
            <a:pPr marL="174982" indent="-174982">
              <a:buFont typeface="Arial" pitchFamily="34" charset="0"/>
              <a:buChar char="•"/>
            </a:pPr>
            <a:endParaRPr lang="en-US"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endParaRPr lang="en-US" dirty="0" smtClean="0"/>
          </a:p>
          <a:p>
            <a:r>
              <a:rPr lang="en-US" b="1" dirty="0" smtClean="0"/>
              <a:t>Speaking Points:</a:t>
            </a:r>
          </a:p>
          <a:p>
            <a:endParaRPr lang="en-US" dirty="0" smtClean="0"/>
          </a:p>
          <a:p>
            <a:r>
              <a:rPr lang="en-US" b="1" dirty="0" smtClean="0"/>
              <a:t>Notes:</a:t>
            </a:r>
          </a:p>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7450887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smtClean="0"/>
              <a:t>1 –</a:t>
            </a:r>
            <a:r>
              <a:rPr lang="en-US" baseline="0" dirty="0" smtClean="0"/>
              <a:t> simple Example</a:t>
            </a:r>
          </a:p>
          <a:p>
            <a:r>
              <a:rPr lang="en-US" baseline="0" dirty="0" smtClean="0"/>
              <a:t>2 – Real world – KINECT!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5350222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smtClean="0"/>
              <a:t>1 –</a:t>
            </a:r>
            <a:r>
              <a:rPr lang="en-US" baseline="0" dirty="0" smtClean="0"/>
              <a:t> simple Example</a:t>
            </a:r>
          </a:p>
          <a:p>
            <a:r>
              <a:rPr lang="en-US" baseline="0" dirty="0" smtClean="0"/>
              <a:t>2 – Real world – KINECT!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7059183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dirty="0" smtClean="0"/>
              <a:t>1 –</a:t>
            </a:r>
            <a:r>
              <a:rPr lang="en-US" baseline="0" dirty="0" smtClean="0"/>
              <a:t> simple Example</a:t>
            </a:r>
          </a:p>
          <a:p>
            <a:r>
              <a:rPr lang="en-US" baseline="0" dirty="0" smtClean="0"/>
              <a:t>2 – Real world – KINECT!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7005828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40</a:t>
            </a:fld>
            <a:endParaRPr lang="en-US" dirty="0"/>
          </a:p>
        </p:txBody>
      </p:sp>
    </p:spTree>
    <p:extLst>
      <p:ext uri="{BB962C8B-B14F-4D97-AF65-F5344CB8AC3E}">
        <p14:creationId xmlns:p14="http://schemas.microsoft.com/office/powerpoint/2010/main" val="6077063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Leave</a:t>
            </a:r>
            <a:r>
              <a:rPr lang="en-US" baseline="0" smtClean="0"/>
              <a:t> in appendix for QA when the question is asked.</a:t>
            </a:r>
            <a:endParaRPr lang="en-US"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3138393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b="1" dirty="0" smtClean="0"/>
              <a:t>Slide</a:t>
            </a:r>
            <a:r>
              <a:rPr lang="en-US" b="1" baseline="0" dirty="0" smtClean="0"/>
              <a:t> Objective:</a:t>
            </a:r>
            <a:endParaRPr lang="en-US" b="1" dirty="0" smtClean="0"/>
          </a:p>
          <a:p>
            <a:pPr>
              <a:spcBef>
                <a:spcPct val="0"/>
              </a:spcBef>
            </a:pPr>
            <a:r>
              <a:rPr lang="en-US" dirty="0" smtClean="0"/>
              <a:t>Microsoft provides a</a:t>
            </a:r>
            <a:r>
              <a:rPr lang="en-US" baseline="0" dirty="0" smtClean="0"/>
              <a:t> continuous solution from private cloud to the public cloud. No matter where you are on your technology roadmap we have a solution to fit your needs. </a:t>
            </a:r>
          </a:p>
          <a:p>
            <a:pPr>
              <a:spcBef>
                <a:spcPct val="0"/>
              </a:spcBef>
            </a:pPr>
            <a:r>
              <a:rPr lang="en-US" baseline="0" dirty="0" smtClean="0"/>
              <a:t>We are a trusted advisor and platform in the traditional enterprise and ISV space and with the new IaaS offering we are making it easier to bring this same level of trust and ease of use to the public cloud. </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734720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workflow for provisioning VMs in the cloud </a:t>
            </a:r>
          </a:p>
          <a:p>
            <a:endParaRPr lang="en-US" baseline="0" dirty="0" smtClean="0"/>
          </a:p>
          <a:p>
            <a:r>
              <a:rPr lang="en-US" b="1" baseline="0" dirty="0" smtClean="0"/>
              <a:t>Notes:</a:t>
            </a:r>
            <a:endParaRPr lang="en-US" b="1" dirty="0" smtClean="0"/>
          </a:p>
          <a:p>
            <a:r>
              <a:rPr lang="en-US" dirty="0" smtClean="0"/>
              <a:t>Cloud First Provisioning</a:t>
            </a:r>
            <a:r>
              <a:rPr lang="en-US" baseline="0" dirty="0" smtClean="0"/>
              <a:t> means exactly what is says. Building a VM in the cloud first. </a:t>
            </a:r>
          </a:p>
          <a:p>
            <a:endParaRPr lang="en-US" baseline="0" dirty="0" smtClean="0"/>
          </a:p>
          <a:p>
            <a:r>
              <a:rPr lang="en-US" baseline="0" dirty="0" smtClean="0"/>
              <a:t>You have three methods of starting this process: Build a VM from the portal, from the command line OR programmatically calling the REST API. </a:t>
            </a:r>
          </a:p>
          <a:p>
            <a:endParaRPr lang="en-US" baseline="0" dirty="0" smtClean="0"/>
          </a:p>
          <a:p>
            <a:r>
              <a:rPr lang="en-US" baseline="0" dirty="0" smtClean="0"/>
              <a:t>Once your choice of provisioning is made you will need to select the image and instance size to start from. </a:t>
            </a:r>
          </a:p>
          <a:p>
            <a:endParaRPr lang="en-US" baseline="0" dirty="0" smtClean="0"/>
          </a:p>
          <a:p>
            <a:r>
              <a:rPr lang="en-US" baseline="0" dirty="0" smtClean="0"/>
              <a:t>The newly created disk will be stored in blob storage and your machine will boot.</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1587005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mn-lt"/>
                <a:ea typeface="+mn-ea"/>
                <a:cs typeface="+mn-cs"/>
              </a:rPr>
              <a:t>Windows Server</a:t>
            </a:r>
            <a:r>
              <a:rPr lang="en-US" sz="1600" kern="1200" dirty="0" smtClean="0">
                <a:solidFill>
                  <a:schemeClr val="tx1"/>
                </a:solidFill>
                <a:effectLst/>
                <a:latin typeface="+mn-lt"/>
                <a:ea typeface="+mn-ea"/>
                <a:cs typeface="+mn-cs"/>
              </a:rPr>
              <a:t/>
            </a:r>
            <a:br>
              <a:rPr lang="en-US" sz="1600" kern="1200" dirty="0" smtClean="0">
                <a:solidFill>
                  <a:schemeClr val="tx1"/>
                </a:solidFill>
                <a:effectLst/>
                <a:latin typeface="+mn-lt"/>
                <a:ea typeface="+mn-ea"/>
                <a:cs typeface="+mn-cs"/>
              </a:rPr>
            </a:br>
            <a:r>
              <a:rPr lang="en-US" sz="1600" kern="1200" dirty="0" smtClean="0">
                <a:solidFill>
                  <a:schemeClr val="tx1"/>
                </a:solidFill>
                <a:effectLst/>
                <a:latin typeface="+mn-lt"/>
                <a:ea typeface="+mn-ea"/>
                <a:cs typeface="+mn-cs"/>
              </a:rPr>
              <a:t>Windows Server 2008 R2 and later versions are supported for the following roles: </a:t>
            </a:r>
          </a:p>
          <a:p>
            <a:pPr marL="285750" indent="-285750">
              <a:buFont typeface="Arial" panose="020B0604020202020204" pitchFamily="34" charset="0"/>
              <a:buChar char="•"/>
            </a:pPr>
            <a:r>
              <a:rPr lang="en-US" sz="1400" kern="1200" dirty="0" smtClean="0">
                <a:solidFill>
                  <a:schemeClr val="tx1"/>
                </a:solidFill>
                <a:effectLst/>
                <a:latin typeface="+mn-lt"/>
                <a:ea typeface="+mn-ea"/>
                <a:cs typeface="+mn-cs"/>
              </a:rPr>
              <a:t>Active Directory Domain Services</a:t>
            </a:r>
          </a:p>
          <a:p>
            <a:pPr marL="285750" indent="-285750">
              <a:buFont typeface="Arial" panose="020B0604020202020204" pitchFamily="34" charset="0"/>
              <a:buChar char="•"/>
            </a:pPr>
            <a:r>
              <a:rPr lang="en-US" sz="1400" kern="1200" dirty="0" smtClean="0">
                <a:solidFill>
                  <a:schemeClr val="tx1"/>
                </a:solidFill>
                <a:effectLst/>
                <a:latin typeface="+mn-lt"/>
                <a:ea typeface="+mn-ea"/>
                <a:cs typeface="+mn-cs"/>
              </a:rPr>
              <a:t>Active Directory Federation Services</a:t>
            </a:r>
          </a:p>
          <a:p>
            <a:pPr marL="285750" indent="-285750">
              <a:buFont typeface="Arial" panose="020B0604020202020204" pitchFamily="34" charset="0"/>
              <a:buChar char="•"/>
            </a:pPr>
            <a:r>
              <a:rPr lang="en-US" sz="1400" kern="1200" dirty="0" smtClean="0">
                <a:solidFill>
                  <a:schemeClr val="tx1"/>
                </a:solidFill>
                <a:effectLst/>
                <a:latin typeface="+mn-lt"/>
                <a:ea typeface="+mn-ea"/>
                <a:cs typeface="+mn-cs"/>
              </a:rPr>
              <a:t>Active Directory Lightweight Directory Services</a:t>
            </a:r>
          </a:p>
          <a:p>
            <a:pPr marL="285750" indent="-285750">
              <a:buFont typeface="Arial" panose="020B0604020202020204" pitchFamily="34" charset="0"/>
              <a:buChar char="•"/>
            </a:pPr>
            <a:r>
              <a:rPr lang="en-US" sz="1400" kern="1200" dirty="0" smtClean="0">
                <a:solidFill>
                  <a:schemeClr val="tx1"/>
                </a:solidFill>
                <a:effectLst/>
                <a:latin typeface="+mn-lt"/>
                <a:ea typeface="+mn-ea"/>
                <a:cs typeface="+mn-cs"/>
              </a:rPr>
              <a:t>Application Server</a:t>
            </a:r>
          </a:p>
          <a:p>
            <a:pPr marL="285750" indent="-285750">
              <a:buFont typeface="Arial" panose="020B0604020202020204" pitchFamily="34" charset="0"/>
              <a:buChar char="•"/>
            </a:pPr>
            <a:r>
              <a:rPr lang="en-US" sz="1400" kern="1200" dirty="0" smtClean="0">
                <a:solidFill>
                  <a:schemeClr val="tx1"/>
                </a:solidFill>
                <a:effectLst/>
                <a:latin typeface="+mn-lt"/>
                <a:ea typeface="+mn-ea"/>
                <a:cs typeface="+mn-cs"/>
              </a:rPr>
              <a:t>DNS Server</a:t>
            </a:r>
          </a:p>
          <a:p>
            <a:pPr marL="285750" indent="-285750">
              <a:buFont typeface="Arial" panose="020B0604020202020204" pitchFamily="34" charset="0"/>
              <a:buChar char="•"/>
            </a:pPr>
            <a:r>
              <a:rPr lang="en-US" sz="1400" kern="1200" dirty="0" smtClean="0">
                <a:solidFill>
                  <a:schemeClr val="tx1"/>
                </a:solidFill>
                <a:effectLst/>
                <a:latin typeface="+mn-lt"/>
                <a:ea typeface="+mn-ea"/>
                <a:cs typeface="+mn-cs"/>
              </a:rPr>
              <a:t>Fax Server</a:t>
            </a:r>
          </a:p>
          <a:p>
            <a:pPr marL="285750" indent="-285750">
              <a:buFont typeface="Arial" panose="020B0604020202020204" pitchFamily="34" charset="0"/>
              <a:buChar char="•"/>
            </a:pPr>
            <a:r>
              <a:rPr lang="en-US" sz="1400" kern="1200" dirty="0" smtClean="0">
                <a:solidFill>
                  <a:schemeClr val="tx1"/>
                </a:solidFill>
                <a:effectLst/>
                <a:latin typeface="+mn-lt"/>
                <a:ea typeface="+mn-ea"/>
                <a:cs typeface="+mn-cs"/>
              </a:rPr>
              <a:t>Network Policy and Access Services</a:t>
            </a:r>
          </a:p>
          <a:p>
            <a:pPr marL="285750" indent="-285750">
              <a:buFont typeface="Arial" panose="020B0604020202020204" pitchFamily="34" charset="0"/>
              <a:buChar char="•"/>
            </a:pPr>
            <a:r>
              <a:rPr lang="en-US" sz="1400" kern="1200" dirty="0" smtClean="0">
                <a:solidFill>
                  <a:schemeClr val="tx1"/>
                </a:solidFill>
                <a:effectLst/>
                <a:latin typeface="+mn-lt"/>
                <a:ea typeface="+mn-ea"/>
                <a:cs typeface="+mn-cs"/>
              </a:rPr>
              <a:t>Print and Document Services</a:t>
            </a:r>
          </a:p>
          <a:p>
            <a:pPr marL="285750" indent="-285750">
              <a:buFont typeface="Arial" panose="020B0604020202020204" pitchFamily="34" charset="0"/>
              <a:buChar char="•"/>
            </a:pPr>
            <a:r>
              <a:rPr lang="en-US" sz="1400" kern="1200" dirty="0" smtClean="0">
                <a:solidFill>
                  <a:schemeClr val="tx1"/>
                </a:solidFill>
                <a:effectLst/>
                <a:latin typeface="+mn-lt"/>
                <a:ea typeface="+mn-ea"/>
                <a:cs typeface="+mn-cs"/>
              </a:rPr>
              <a:t>Web Server (IIS)</a:t>
            </a:r>
          </a:p>
          <a:p>
            <a:pPr marL="285750" indent="-285750">
              <a:buFont typeface="Arial" panose="020B0604020202020204" pitchFamily="34" charset="0"/>
              <a:buChar char="•"/>
            </a:pPr>
            <a:r>
              <a:rPr lang="en-US" sz="1400" kern="1200" dirty="0" smtClean="0">
                <a:solidFill>
                  <a:schemeClr val="tx1"/>
                </a:solidFill>
                <a:effectLst/>
                <a:latin typeface="+mn-lt"/>
                <a:ea typeface="+mn-ea"/>
                <a:cs typeface="+mn-cs"/>
              </a:rPr>
              <a:t>Windows Deployment Services</a:t>
            </a:r>
          </a:p>
          <a:p>
            <a:pPr marL="285750" indent="-285750">
              <a:buFont typeface="Arial" panose="020B0604020202020204" pitchFamily="34" charset="0"/>
              <a:buChar char="•"/>
            </a:pPr>
            <a:r>
              <a:rPr lang="en-US" sz="1400" kern="1200" dirty="0" smtClean="0">
                <a:solidFill>
                  <a:schemeClr val="tx1"/>
                </a:solidFill>
                <a:effectLst/>
                <a:latin typeface="+mn-lt"/>
                <a:ea typeface="+mn-ea"/>
                <a:cs typeface="+mn-cs"/>
              </a:rPr>
              <a:t>Windows Server Update Services</a:t>
            </a:r>
          </a:p>
          <a:p>
            <a:pPr marL="285750" indent="-285750">
              <a:buFont typeface="Arial" panose="020B0604020202020204" pitchFamily="34" charset="0"/>
              <a:buChar char="•"/>
            </a:pPr>
            <a:r>
              <a:rPr lang="en-US" sz="1400" kern="1200" dirty="0" smtClean="0">
                <a:solidFill>
                  <a:schemeClr val="tx1"/>
                </a:solidFill>
                <a:effectLst/>
                <a:latin typeface="+mn-lt"/>
                <a:ea typeface="+mn-ea"/>
                <a:cs typeface="+mn-cs"/>
              </a:rPr>
              <a:t>File Services</a:t>
            </a:r>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429913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Provide an understanding of which Distributions</a:t>
            </a:r>
            <a:r>
              <a:rPr lang="en-US" baseline="0" dirty="0" smtClean="0">
                <a:effectLst/>
                <a:latin typeface="Segoe UI" panose="020B0502040204020203" pitchFamily="34" charset="0"/>
              </a:rPr>
              <a:t> of Linux are offered in the Microsoft Azure Image Gallery.</a:t>
            </a:r>
            <a:endParaRPr lang="en-US" dirty="0" smtClean="0">
              <a:effectLst/>
              <a:latin typeface="Segoe UI" panose="020B0502040204020203" pitchFamily="34" charset="0"/>
            </a:endParaRPr>
          </a:p>
          <a:p>
            <a:pPr rtl="0"/>
            <a:endParaRPr lang="en-US" b="1" dirty="0" smtClean="0">
              <a:effectLst/>
              <a:latin typeface="Segoe UI" panose="020B0502040204020203" pitchFamily="34" charset="0"/>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Linux</a:t>
            </a:r>
            <a:r>
              <a:rPr lang="en-US" baseline="0" dirty="0" smtClean="0">
                <a:effectLst/>
                <a:latin typeface="Segoe UI" panose="020B0502040204020203" pitchFamily="34" charset="0"/>
              </a:rPr>
              <a:t> Virtual Machines Product Page: http://www.windowsazure.com/en-us/manage/linux </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93527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Gen2 hardware supports VM sizes from A0 – A4. The higher</a:t>
            </a:r>
            <a:r>
              <a:rPr lang="en-US" baseline="0" dirty="0" smtClean="0"/>
              <a:t> memory A-series VMs are not supported on this hardware because each physical node only contains 32GB of RAM.</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5/6/2015 3:15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031888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HighMem</a:t>
            </a:r>
            <a:r>
              <a:rPr lang="en-US" dirty="0" smtClean="0"/>
              <a:t> versio</a:t>
            </a:r>
            <a:r>
              <a:rPr lang="en-US" baseline="0" dirty="0" smtClean="0"/>
              <a:t>n of Gen2 hardware contains 64GB of RAM per physical nodes which allows for the A-Series VMs with higher memory to core ratio (A5, A6 and A7) to be hosted on these servers along with the lower memory A-Series of VMs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5/6/2015 3:15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6932496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1901288396"/>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5885604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2840357795"/>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204375762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1667696454"/>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25195498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2822473650"/>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a:gradFill>
                  <a:gsLst>
                    <a:gs pos="0">
                      <a:srgbClr val="292929"/>
                    </a:gs>
                    <a:gs pos="100000">
                      <a:srgbClr val="292929"/>
                    </a:gs>
                  </a:gsLst>
                  <a:lin ang="5400000" scaled="0"/>
                </a:gradFill>
                <a:cs typeface="Segoe UI" pitchFamily="34" charset="0"/>
              </a:rPr>
              <a:t>© </a:t>
            </a:r>
            <a:r>
              <a:rPr lang="en-US" sz="700" smtClean="0">
                <a:gradFill>
                  <a:gsLst>
                    <a:gs pos="0">
                      <a:srgbClr val="292929"/>
                    </a:gs>
                    <a:gs pos="100000">
                      <a:srgbClr val="292929"/>
                    </a:gs>
                  </a:gsLst>
                  <a:lin ang="5400000" scaled="0"/>
                </a:gradFill>
                <a:cs typeface="Segoe UI" pitchFamily="34" charset="0"/>
              </a:rPr>
              <a:t>201</a:t>
            </a:r>
            <a:r>
              <a:rPr lang="en-US" altLang="zh-CN" sz="700" smtClean="0">
                <a:gradFill>
                  <a:gsLst>
                    <a:gs pos="0">
                      <a:srgbClr val="292929"/>
                    </a:gs>
                    <a:gs pos="100000">
                      <a:srgbClr val="292929"/>
                    </a:gs>
                  </a:gsLst>
                  <a:lin ang="5400000" scaled="0"/>
                </a:gradFill>
                <a:cs typeface="Segoe UI" pitchFamily="34" charset="0"/>
              </a:rPr>
              <a:t>4</a:t>
            </a:r>
            <a:r>
              <a:rPr lang="en-US" sz="70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1220544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122729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4176873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97363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800"/>
            <a:ext cx="11151917" cy="946413"/>
          </a:xfrm>
        </p:spPr>
        <p:txBody>
          <a:bodyPr/>
          <a:lstStyle>
            <a:lvl1pPr marL="3174" indent="0">
              <a:spcBef>
                <a:spcPts val="0"/>
              </a:spcBef>
              <a:spcAft>
                <a:spcPts val="900"/>
              </a:spcAft>
              <a:buSzPct val="80000"/>
              <a:buFont typeface="Arial" pitchFamily="34" charset="0"/>
              <a:buNone/>
              <a:defRPr sz="3999" spc="-100" baseline="0">
                <a:gradFill>
                  <a:gsLst>
                    <a:gs pos="0">
                      <a:srgbClr val="595959"/>
                    </a:gs>
                    <a:gs pos="86000">
                      <a:srgbClr val="595959"/>
                    </a:gs>
                  </a:gsLst>
                  <a:lin ang="5400000" scaled="0"/>
                </a:gradFill>
                <a:latin typeface="Segoe UI Light" pitchFamily="34" charset="0"/>
              </a:defRPr>
            </a:lvl1pPr>
            <a:lvl2pPr marL="3174" indent="0">
              <a:spcBef>
                <a:spcPts val="0"/>
              </a:spcBef>
              <a:buSzPct val="80000"/>
              <a:buFont typeface="Arial" pitchFamily="34" charset="0"/>
              <a:buNone/>
              <a:defRPr sz="1999" spc="-50" baseline="0">
                <a:gradFill>
                  <a:gsLst>
                    <a:gs pos="0">
                      <a:srgbClr val="595959"/>
                    </a:gs>
                    <a:gs pos="86000">
                      <a:srgbClr val="595959"/>
                    </a:gs>
                  </a:gsLst>
                  <a:lin ang="5400000" scaled="0"/>
                </a:gradFill>
              </a:defRPr>
            </a:lvl2pPr>
            <a:lvl3pPr marL="1258510" indent="-403104">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482" indent="-34597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931" indent="-33644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3" name="图片 2"/>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172943343"/>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420002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8"/>
            <a:ext cx="11653523" cy="1985641"/>
          </a:xfrm>
        </p:spPr>
        <p:txBody>
          <a:bodyPr/>
          <a:lstStyle>
            <a:lvl1pPr marL="0" indent="0">
              <a:buNone/>
              <a:defRPr>
                <a:solidFill>
                  <a:srgbClr val="00188F"/>
                </a:solidFill>
              </a:defRPr>
            </a:lvl1pPr>
            <a:lvl2pPr marL="0" indent="0">
              <a:buFontTx/>
              <a:buNone/>
              <a:defRPr sz="1960"/>
            </a:lvl2pPr>
            <a:lvl3pPr marL="224022" indent="0">
              <a:buNone/>
              <a:defRPr/>
            </a:lvl3pPr>
            <a:lvl4pPr marL="448044" indent="0">
              <a:buNone/>
              <a:defRPr/>
            </a:lvl4pPr>
            <a:lvl5pPr marL="67206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552485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spcCol="0" rtlCol="0" anchor="ctr" anchorCtr="0" compatLnSpc="1">
            <a:prstTxWarp prst="textNoShape">
              <a:avLst/>
            </a:prstTxWarp>
          </a:bodyPr>
          <a:lstStyle/>
          <a:p>
            <a:pPr algn="ctr" defTabSz="913711" fontAlgn="base">
              <a:spcBef>
                <a:spcPct val="0"/>
              </a:spcBef>
              <a:spcAft>
                <a:spcPct val="0"/>
              </a:spcAft>
            </a:pPr>
            <a:endParaRPr lang="en-US" sz="23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849" y="3005013"/>
            <a:ext cx="2401042" cy="2135547"/>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25"/>
              <a:endParaRPr lang="en-US" sz="1900">
                <a:solidFill>
                  <a:srgbClr val="5F5F5F"/>
                </a:solidFill>
              </a:endParaRPr>
            </a:p>
          </p:txBody>
        </p:sp>
      </p:grpSp>
      <p:sp>
        <p:nvSpPr>
          <p:cNvPr id="3" name="Subtitle 2"/>
          <p:cNvSpPr>
            <a:spLocks noGrp="1"/>
          </p:cNvSpPr>
          <p:nvPr>
            <p:ph type="subTitle" idx="1" hasCustomPrompt="1"/>
          </p:nvPr>
        </p:nvSpPr>
        <p:spPr>
          <a:xfrm>
            <a:off x="3475625" y="3419856"/>
            <a:ext cx="6951250" cy="1243584"/>
          </a:xfrm>
        </p:spPr>
        <p:txBody>
          <a:bodyPr vert="horz" wrap="square" lIns="182864" tIns="182864" rIns="0" bIns="0" rtlCol="0" anchor="ctr" anchorCtr="0">
            <a:spAutoFit/>
          </a:bodyPr>
          <a:lstStyle>
            <a:lvl1pPr marL="574627" indent="-571452">
              <a:buNone/>
              <a:defRPr lang="en-US" sz="4400" spc="-100" dirty="0" smtClean="0">
                <a:solidFill>
                  <a:schemeClr val="tx1">
                    <a:alpha val="99000"/>
                  </a:schemeClr>
                </a:solidFill>
                <a:latin typeface="Segoe UI Light" pitchFamily="34" charset="0"/>
              </a:defRPr>
            </a:lvl1pPr>
            <a:lvl2pPr marL="346046" indent="-342871">
              <a:buNone/>
              <a:defRPr lang="en-US" spc="-51"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344" y="228602"/>
            <a:ext cx="11149441" cy="757131"/>
          </a:xfrm>
        </p:spPr>
        <p:txBody>
          <a:bodyPr vert="horz" wrap="square" lIns="0" tIns="0" rIns="0" bIns="0" rtlCol="0" anchor="t">
            <a:spAutoFit/>
          </a:bodyPr>
          <a:lstStyle>
            <a:lvl1pPr marL="0" indent="0">
              <a:buNone/>
              <a:defRPr lang="en-US" sz="55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23782939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75626552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6826012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21940229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35421345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dirty="0"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1522696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944280949"/>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339482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dirty="0" smtClean="0"/>
              <a:t>Click to edit Master text styles</a:t>
            </a:r>
          </a:p>
          <a:p>
            <a:pPr marL="3174" lvl="1" indent="0" algn="l" defTabSz="914089"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70672118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1544267"/>
      </p:ext>
    </p:extLst>
  </p:cSld>
  <p:clrMap bg1="lt1" tx1="dk1" bg2="lt2" tx2="dk2" accent1="accent1" accent2="accent2" accent3="accent3" accent4="accent4" accent5="accent5" accent6="accent6" hlink="hlink" folHlink="folHlink"/>
  <p:sldLayoutIdLst>
    <p:sldLayoutId id="2147484557" r:id="rId1"/>
    <p:sldLayoutId id="2147484558" r:id="rId2"/>
    <p:sldLayoutId id="2147484559" r:id="rId3"/>
    <p:sldLayoutId id="2147484560" r:id="rId4"/>
    <p:sldLayoutId id="2147484561" r:id="rId5"/>
    <p:sldLayoutId id="2147484562" r:id="rId6"/>
    <p:sldLayoutId id="2147484563" r:id="rId7"/>
    <p:sldLayoutId id="2147484564" r:id="rId8"/>
    <p:sldLayoutId id="2147484565" r:id="rId9"/>
    <p:sldLayoutId id="2147484566" r:id="rId10"/>
    <p:sldLayoutId id="2147484567" r:id="rId11"/>
    <p:sldLayoutId id="2147484568" r:id="rId12"/>
    <p:sldLayoutId id="2147484569" r:id="rId13"/>
    <p:sldLayoutId id="2147484570" r:id="rId14"/>
    <p:sldLayoutId id="2147484571" r:id="rId15"/>
    <p:sldLayoutId id="2147484572" r:id="rId16"/>
    <p:sldLayoutId id="2147484573" r:id="rId17"/>
    <p:sldLayoutId id="2147484574" r:id="rId18"/>
    <p:sldLayoutId id="2147484575" r:id="rId19"/>
    <p:sldLayoutId id="2147484576" r:id="rId20"/>
    <p:sldLayoutId id="2147484577" r:id="rId21"/>
    <p:sldLayoutId id="2147484578" r:id="rId22"/>
    <p:sldLayoutId id="2147484579" r:id="rId23"/>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0.xml"/><Relationship Id="rId1" Type="http://schemas.openxmlformats.org/officeDocument/2006/relationships/slideLayout" Target="../slideLayouts/slideLayout23.xml"/><Relationship Id="rId4" Type="http://schemas.openxmlformats.org/officeDocument/2006/relationships/image" Target="../media/image31.emf"/></Relationships>
</file>

<file path=ppt/slides/_rels/slide1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1.xml"/><Relationship Id="rId1" Type="http://schemas.openxmlformats.org/officeDocument/2006/relationships/slideLayout" Target="../slideLayouts/slideLayout23.xml"/><Relationship Id="rId4" Type="http://schemas.openxmlformats.org/officeDocument/2006/relationships/image" Target="../media/image31.emf"/></Relationships>
</file>

<file path=ppt/slides/_rels/slide1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2.xml"/><Relationship Id="rId1" Type="http://schemas.openxmlformats.org/officeDocument/2006/relationships/slideLayout" Target="../slideLayouts/slideLayout23.xml"/><Relationship Id="rId4" Type="http://schemas.openxmlformats.org/officeDocument/2006/relationships/image" Target="../media/image31.emf"/></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1.xml"/><Relationship Id="rId6" Type="http://schemas.openxmlformats.org/officeDocument/2006/relationships/image" Target="../media/image37.png"/><Relationship Id="rId5" Type="http://schemas.openxmlformats.org/officeDocument/2006/relationships/hyperlink" Target="http://vmdepot.msopentech.com/Vhd/Show?vhdId=8689&amp;version=9728" TargetMode="Externa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4.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notesSlide" Target="../notesSlides/notesSlide15.xml"/><Relationship Id="rId4"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tags" Target="../tags/tag15.xml"/><Relationship Id="rId2" Type="http://schemas.openxmlformats.org/officeDocument/2006/relationships/tags" Target="../tags/tag5.xml"/><Relationship Id="rId16" Type="http://schemas.openxmlformats.org/officeDocument/2006/relationships/notesSlide" Target="../notesSlides/notesSlide17.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slideLayout" Target="../slideLayouts/slideLayout6.xml"/><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6.xml"/><Relationship Id="rId1" Type="http://schemas.openxmlformats.org/officeDocument/2006/relationships/tags" Target="../tags/tag18.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6.xml"/><Relationship Id="rId1" Type="http://schemas.openxmlformats.org/officeDocument/2006/relationships/tags" Target="../tags/tag19.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6.xml"/><Relationship Id="rId1" Type="http://schemas.openxmlformats.org/officeDocument/2006/relationships/tags" Target="../tags/tag20.xml"/><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4.e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1.xml"/><Relationship Id="rId5" Type="http://schemas.openxmlformats.org/officeDocument/2006/relationships/image" Target="../media/image14.emf"/><Relationship Id="rId4" Type="http://schemas.openxmlformats.org/officeDocument/2006/relationships/image" Target="../media/image13.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19.xml"/><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emf"/><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upport.microsoft.com/kb/2721672" TargetMode="External"/><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jp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9.xml"/><Relationship Id="rId1" Type="http://schemas.openxmlformats.org/officeDocument/2006/relationships/slideLayout" Target="../slideLayouts/slideLayout23.xml"/><Relationship Id="rId4" Type="http://schemas.openxmlformats.org/officeDocument/2006/relationships/image" Target="../media/image3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0701" y="2234114"/>
            <a:ext cx="10329400" cy="1359196"/>
          </a:xfrm>
        </p:spPr>
        <p:txBody>
          <a:bodyPr/>
          <a:lstStyle/>
          <a:p>
            <a:r>
              <a:rPr lang="en-US" sz="6000" dirty="0" smtClean="0"/>
              <a:t>Microsoft Azure Virtual Machines</a:t>
            </a:r>
            <a:endParaRPr lang="en-US" sz="6000" dirty="0"/>
          </a:p>
        </p:txBody>
      </p:sp>
      <p:sp>
        <p:nvSpPr>
          <p:cNvPr id="2" name="Text Placeholder 1"/>
          <p:cNvSpPr>
            <a:spLocks noGrp="1"/>
          </p:cNvSpPr>
          <p:nvPr>
            <p:ph type="body" sz="quarter" idx="11"/>
          </p:nvPr>
        </p:nvSpPr>
        <p:spPr>
          <a:xfrm>
            <a:off x="520701" y="4863354"/>
            <a:ext cx="9019334" cy="738664"/>
          </a:xfrm>
        </p:spPr>
        <p:txBody>
          <a:bodyPr/>
          <a:lstStyle/>
          <a:p>
            <a:r>
              <a:rPr lang="en-US" b="1" dirty="0" smtClean="0"/>
              <a:t>Microsoft Research</a:t>
            </a:r>
          </a:p>
          <a:p>
            <a:r>
              <a:rPr lang="en-US" dirty="0" smtClean="0"/>
              <a:t>Microsoft Azure for Research Training</a:t>
            </a:r>
            <a:endParaRPr lang="en-US" dirty="0"/>
          </a:p>
        </p:txBody>
      </p:sp>
    </p:spTree>
    <p:extLst>
      <p:ext uri="{BB962C8B-B14F-4D97-AF65-F5344CB8AC3E}">
        <p14:creationId xmlns:p14="http://schemas.microsoft.com/office/powerpoint/2010/main" val="41532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Datacenter Configuration</a:t>
            </a:r>
            <a:endParaRPr lang="en-US" dirty="0"/>
          </a:p>
        </p:txBody>
      </p:sp>
      <p:sp>
        <p:nvSpPr>
          <p:cNvPr id="8" name="Rectangle 7"/>
          <p:cNvSpPr/>
          <p:nvPr/>
        </p:nvSpPr>
        <p:spPr bwMode="auto">
          <a:xfrm>
            <a:off x="3992079" y="1231081"/>
            <a:ext cx="3065773" cy="1751022"/>
          </a:xfrm>
          <a:prstGeom prst="rect">
            <a:avLst/>
          </a:prstGeom>
          <a:noFill/>
          <a:ln w="444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r>
              <a:rPr lang="en-US" sz="2745" dirty="0">
                <a:gradFill>
                  <a:gsLst>
                    <a:gs pos="0">
                      <a:srgbClr val="FFFFFF"/>
                    </a:gs>
                    <a:gs pos="100000">
                      <a:srgbClr val="FFFFFF"/>
                    </a:gs>
                  </a:gsLst>
                  <a:lin ang="5400000" scaled="0"/>
                </a:gradFill>
                <a:ea typeface="Segoe UI" pitchFamily="34" charset="0"/>
                <a:cs typeface="Segoe UI" pitchFamily="34" charset="0"/>
              </a:rPr>
              <a:t>Compute Cluster:</a:t>
            </a:r>
          </a:p>
          <a:p>
            <a:pPr algn="ctr" defTabSz="914043" fontAlgn="base">
              <a:lnSpc>
                <a:spcPct val="90000"/>
              </a:lnSpc>
              <a:spcBef>
                <a:spcPct val="0"/>
              </a:spcBef>
              <a:spcAft>
                <a:spcPct val="0"/>
              </a:spcAft>
            </a:pPr>
            <a:r>
              <a:rPr lang="en-US" sz="2745" dirty="0">
                <a:gradFill>
                  <a:gsLst>
                    <a:gs pos="0">
                      <a:srgbClr val="FFFFFF"/>
                    </a:gs>
                    <a:gs pos="100000">
                      <a:srgbClr val="FFFFFF"/>
                    </a:gs>
                  </a:gsLst>
                  <a:lin ang="5400000" scaled="0"/>
                </a:gradFill>
                <a:ea typeface="Segoe UI" pitchFamily="34" charset="0"/>
                <a:cs typeface="Segoe UI" pitchFamily="34" charset="0"/>
              </a:rPr>
              <a:t>Gen2.5 – RDMA</a:t>
            </a:r>
            <a:endParaRPr lang="en-US" sz="2745" dirty="0">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p:nvGrpSpPr>
        <p:grpSpPr>
          <a:xfrm>
            <a:off x="2300388" y="3030488"/>
            <a:ext cx="4167318" cy="2485717"/>
            <a:chOff x="10074057" y="1409765"/>
            <a:chExt cx="6249152" cy="2535561"/>
          </a:xfrm>
        </p:grpSpPr>
        <p:sp>
          <p:nvSpPr>
            <p:cNvPr id="18" name="Title 1"/>
            <p:cNvSpPr txBox="1">
              <a:spLocks/>
            </p:cNvSpPr>
            <p:nvPr/>
          </p:nvSpPr>
          <p:spPr>
            <a:xfrm>
              <a:off x="10074057" y="1409765"/>
              <a:ext cx="5501171" cy="1210144"/>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4705" spc="-100" dirty="0">
                  <a:gradFill>
                    <a:gsLst>
                      <a:gs pos="1250">
                        <a:srgbClr val="FFFFFF"/>
                      </a:gs>
                      <a:gs pos="100000">
                        <a:srgbClr val="FFFFFF"/>
                      </a:gs>
                    </a:gsLst>
                    <a:lin ang="5400000" scaled="0"/>
                  </a:gradFill>
                  <a:latin typeface="Segoe UI Light"/>
                </a:rPr>
                <a:t>The </a:t>
              </a:r>
              <a:r>
                <a:rPr lang="en-US" sz="5294" b="1" spc="-100" dirty="0">
                  <a:gradFill>
                    <a:gsLst>
                      <a:gs pos="1250">
                        <a:srgbClr val="FFFFFF"/>
                      </a:gs>
                      <a:gs pos="100000">
                        <a:srgbClr val="FFFFFF"/>
                      </a:gs>
                    </a:gsLst>
                    <a:lin ang="5400000" scaled="0"/>
                  </a:gradFill>
                  <a:latin typeface="Segoe UI"/>
                </a:rPr>
                <a:t>A</a:t>
              </a:r>
              <a:r>
                <a:rPr lang="en-US" sz="4705" spc="-100" dirty="0">
                  <a:gradFill>
                    <a:gsLst>
                      <a:gs pos="1250">
                        <a:srgbClr val="FFFFFF"/>
                      </a:gs>
                      <a:gs pos="100000">
                        <a:srgbClr val="FFFFFF"/>
                      </a:gs>
                    </a:gsLst>
                    <a:lin ang="5400000" scaled="0"/>
                  </a:gradFill>
                  <a:latin typeface="Segoe UI Light"/>
                </a:rPr>
                <a:t> family</a:t>
              </a:r>
              <a:endParaRPr lang="en-US" sz="4705" spc="-100" dirty="0">
                <a:gradFill>
                  <a:gsLst>
                    <a:gs pos="1250">
                      <a:srgbClr val="FFFFFF"/>
                    </a:gs>
                    <a:gs pos="100000">
                      <a:srgbClr val="FFFFFF"/>
                    </a:gs>
                  </a:gsLst>
                  <a:lin ang="5400000" scaled="0"/>
                </a:gradFill>
                <a:latin typeface="Segoe UI Light"/>
              </a:endParaRPr>
            </a:p>
          </p:txBody>
        </p:sp>
        <p:sp>
          <p:nvSpPr>
            <p:cNvPr id="19" name="Content Placeholder 2"/>
            <p:cNvSpPr txBox="1">
              <a:spLocks/>
            </p:cNvSpPr>
            <p:nvPr/>
          </p:nvSpPr>
          <p:spPr>
            <a:xfrm>
              <a:off x="10213786" y="2344914"/>
              <a:ext cx="6109423" cy="1600412"/>
            </a:xfrm>
            <a:prstGeom prst="rect">
              <a:avLst/>
            </a:prstGeom>
            <a:noFill/>
          </p:spPr>
          <p:txBody>
            <a:bodyPr vert="horz" wrap="square" lIns="143407" tIns="89630" rIns="143407" bIns="89630"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5"/>
                </a:spcBef>
                <a:buClr>
                  <a:schemeClr val="bg1"/>
                </a:buClr>
                <a:buNone/>
              </a:pPr>
              <a:r>
                <a:rPr lang="en-US" sz="2353" dirty="0">
                  <a:solidFill>
                    <a:srgbClr val="FFFFFF"/>
                  </a:solidFill>
                  <a:latin typeface="Segoe UI"/>
                </a:rPr>
                <a:t>High Performance RDMA</a:t>
              </a:r>
            </a:p>
            <a:p>
              <a:pPr marL="0" indent="0">
                <a:lnSpc>
                  <a:spcPct val="100000"/>
                </a:lnSpc>
                <a:spcBef>
                  <a:spcPts val="1175"/>
                </a:spcBef>
                <a:buClr>
                  <a:schemeClr val="bg1"/>
                </a:buClr>
                <a:buNone/>
              </a:pPr>
              <a:r>
                <a:rPr lang="en-US" sz="2353" dirty="0">
                  <a:solidFill>
                    <a:srgbClr val="FFFFFF"/>
                  </a:solidFill>
                  <a:latin typeface="Segoe UI"/>
                </a:rPr>
                <a:t>Higher Performance CPUs</a:t>
              </a:r>
            </a:p>
            <a:p>
              <a:pPr marL="0" indent="0">
                <a:lnSpc>
                  <a:spcPct val="100000"/>
                </a:lnSpc>
                <a:spcBef>
                  <a:spcPts val="1175"/>
                </a:spcBef>
                <a:buClr>
                  <a:schemeClr val="bg1"/>
                </a:buClr>
                <a:buNone/>
              </a:pPr>
              <a:r>
                <a:rPr lang="en-US" sz="2353" dirty="0">
                  <a:solidFill>
                    <a:srgbClr val="FFFFFF"/>
                  </a:solidFill>
                  <a:latin typeface="Segoe UI"/>
                </a:rPr>
                <a:t>Local Storage: Magnetic</a:t>
              </a:r>
            </a:p>
          </p:txBody>
        </p:sp>
        <p:cxnSp>
          <p:nvCxnSpPr>
            <p:cNvPr id="20" name="Straight Connector 19"/>
            <p:cNvCxnSpPr/>
            <p:nvPr/>
          </p:nvCxnSpPr>
          <p:spPr>
            <a:xfrm>
              <a:off x="10213786" y="2290724"/>
              <a:ext cx="4570432" cy="0"/>
            </a:xfrm>
            <a:prstGeom prst="line">
              <a:avLst/>
            </a:prstGeom>
            <a:noFill/>
            <a:ln w="9525" cap="flat" cmpd="sng" algn="ctr">
              <a:solidFill>
                <a:srgbClr val="68217A"/>
              </a:solidFill>
              <a:prstDash val="solid"/>
              <a:headEnd type="none"/>
              <a:tailEnd type="none"/>
            </a:ln>
            <a:effectLst/>
          </p:spPr>
        </p:cxnSp>
      </p:grpSp>
      <p:grpSp>
        <p:nvGrpSpPr>
          <p:cNvPr id="21" name="Group 20"/>
          <p:cNvGrpSpPr/>
          <p:nvPr/>
        </p:nvGrpSpPr>
        <p:grpSpPr>
          <a:xfrm>
            <a:off x="124347" y="3100625"/>
            <a:ext cx="2156113" cy="3267722"/>
            <a:chOff x="6845008" y="987225"/>
            <a:chExt cx="4392065" cy="5715101"/>
          </a:xfrm>
        </p:grpSpPr>
        <p:sp>
          <p:nvSpPr>
            <p:cNvPr id="22" name="Rectangle 21"/>
            <p:cNvSpPr/>
            <p:nvPr/>
          </p:nvSpPr>
          <p:spPr bwMode="auto">
            <a:xfrm>
              <a:off x="7353300" y="1397000"/>
              <a:ext cx="3517900" cy="240551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3" name="Group 22"/>
            <p:cNvGrpSpPr/>
            <p:nvPr/>
          </p:nvGrpSpPr>
          <p:grpSpPr>
            <a:xfrm>
              <a:off x="6845008" y="987225"/>
              <a:ext cx="4392065" cy="5715101"/>
              <a:chOff x="6982264" y="1006524"/>
              <a:chExt cx="4480135" cy="5829701"/>
            </a:xfrm>
          </p:grpSpPr>
          <p:pic>
            <p:nvPicPr>
              <p:cNvPr id="25" name="Picture 24"/>
              <p:cNvPicPr>
                <a:picLocks noChangeAspect="1"/>
              </p:cNvPicPr>
              <p:nvPr/>
            </p:nvPicPr>
            <p:blipFill>
              <a:blip r:embed="rId3"/>
              <a:stretch>
                <a:fillRect/>
              </a:stretch>
            </p:blipFill>
            <p:spPr>
              <a:xfrm>
                <a:off x="6982264" y="4945062"/>
                <a:ext cx="4480135" cy="1891163"/>
              </a:xfrm>
              <a:prstGeom prst="rect">
                <a:avLst/>
              </a:prstGeom>
            </p:spPr>
          </p:pic>
          <p:sp>
            <p:nvSpPr>
              <p:cNvPr id="26" name="AutoShape 3"/>
              <p:cNvSpPr>
                <a:spLocks noChangeAspect="1" noChangeArrowheads="1" noTextEdit="1"/>
              </p:cNvSpPr>
              <p:nvPr/>
            </p:nvSpPr>
            <p:spPr bwMode="auto">
              <a:xfrm>
                <a:off x="7132637" y="1006524"/>
                <a:ext cx="4304244" cy="389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386">
                  <a:defRPr/>
                </a:pPr>
                <a:endParaRPr lang="en-US" sz="1765" kern="0">
                  <a:solidFill>
                    <a:srgbClr val="FFFFFF"/>
                  </a:solidFill>
                </a:endParaRPr>
              </a:p>
            </p:txBody>
          </p:sp>
          <p:pic>
            <p:nvPicPr>
              <p:cNvPr id="27" name="Picture 26"/>
              <p:cNvPicPr>
                <a:picLocks noChangeAspect="1"/>
              </p:cNvPicPr>
              <p:nvPr/>
            </p:nvPicPr>
            <p:blipFill>
              <a:blip r:embed="rId4"/>
              <a:stretch>
                <a:fillRect/>
              </a:stretch>
            </p:blipFill>
            <p:spPr>
              <a:xfrm>
                <a:off x="7199561" y="1096580"/>
                <a:ext cx="4182165" cy="3848481"/>
              </a:xfrm>
              <a:prstGeom prst="rect">
                <a:avLst/>
              </a:prstGeom>
            </p:spPr>
          </p:pic>
        </p:grpSp>
        <p:sp>
          <p:nvSpPr>
            <p:cNvPr id="24" name="TextBox 23"/>
            <p:cNvSpPr txBox="1"/>
            <p:nvPr/>
          </p:nvSpPr>
          <p:spPr>
            <a:xfrm>
              <a:off x="8302763" y="1639132"/>
              <a:ext cx="1603044" cy="1931331"/>
            </a:xfrm>
            <a:prstGeom prst="rect">
              <a:avLst/>
            </a:prstGeom>
            <a:noFill/>
          </p:spPr>
          <p:txBody>
            <a:bodyPr wrap="square" lIns="179259" tIns="143407" rIns="179259" bIns="143407" rtlCol="0">
              <a:spAutoFit/>
            </a:bodyPr>
            <a:lstStyle/>
            <a:p>
              <a:pPr defTabSz="896386">
                <a:lnSpc>
                  <a:spcPct val="90000"/>
                </a:lnSpc>
                <a:spcAft>
                  <a:spcPts val="588"/>
                </a:spcAft>
                <a:defRPr/>
              </a:pPr>
              <a:r>
                <a:rPr lang="en-US" sz="5882" b="1" kern="0" dirty="0">
                  <a:solidFill>
                    <a:srgbClr val="FFFFFF"/>
                  </a:solidFill>
                </a:rPr>
                <a:t>A</a:t>
              </a:r>
              <a:endParaRPr lang="en-US" sz="13525" b="1" kern="0" dirty="0">
                <a:solidFill>
                  <a:srgbClr val="FFFFFF"/>
                </a:solidFill>
              </a:endParaRPr>
            </a:p>
          </p:txBody>
        </p:sp>
      </p:grpSp>
      <p:sp>
        <p:nvSpPr>
          <p:cNvPr id="28" name="Content Placeholder 2"/>
          <p:cNvSpPr txBox="1">
            <a:spLocks/>
          </p:cNvSpPr>
          <p:nvPr/>
        </p:nvSpPr>
        <p:spPr>
          <a:xfrm>
            <a:off x="2372757" y="5543924"/>
            <a:ext cx="8633348" cy="1056017"/>
          </a:xfrm>
          <a:prstGeom prst="rect">
            <a:avLst/>
          </a:prstGeom>
          <a:noFill/>
        </p:spPr>
        <p:txBody>
          <a:bodyPr vert="horz" wrap="square" lIns="143407" tIns="89630" rIns="143407" bIns="89630"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5"/>
              </a:spcBef>
              <a:buClr>
                <a:srgbClr val="505050"/>
              </a:buClr>
              <a:buNone/>
            </a:pPr>
            <a:r>
              <a:rPr lang="en-US" sz="2353" dirty="0">
                <a:solidFill>
                  <a:srgbClr val="FFFFFF"/>
                </a:solidFill>
                <a:latin typeface="Segoe UI"/>
              </a:rPr>
              <a:t>Standard_A8 – Standard_A9</a:t>
            </a:r>
          </a:p>
          <a:p>
            <a:pPr marL="0" indent="0">
              <a:lnSpc>
                <a:spcPct val="100000"/>
              </a:lnSpc>
              <a:spcBef>
                <a:spcPts val="1175"/>
              </a:spcBef>
              <a:buClr>
                <a:srgbClr val="505050"/>
              </a:buClr>
              <a:buNone/>
            </a:pPr>
            <a:r>
              <a:rPr lang="en-US" sz="2353" dirty="0">
                <a:solidFill>
                  <a:srgbClr val="FFFFFF"/>
                </a:solidFill>
                <a:latin typeface="Segoe UI"/>
              </a:rPr>
              <a:t>Standard_A10 - Standard_A11 (Coming soon w/o RDMA)</a:t>
            </a:r>
          </a:p>
        </p:txBody>
      </p:sp>
      <p:cxnSp>
        <p:nvCxnSpPr>
          <p:cNvPr id="29" name="Straight Connector 28"/>
          <p:cNvCxnSpPr/>
          <p:nvPr/>
        </p:nvCxnSpPr>
        <p:spPr>
          <a:xfrm>
            <a:off x="2411496" y="5501717"/>
            <a:ext cx="3047844" cy="0"/>
          </a:xfrm>
          <a:prstGeom prst="line">
            <a:avLst/>
          </a:prstGeom>
          <a:noFill/>
          <a:ln w="9525" cap="flat" cmpd="sng" algn="ctr">
            <a:solidFill>
              <a:srgbClr val="68217A"/>
            </a:solidFill>
            <a:prstDash val="solid"/>
            <a:headEnd type="none"/>
            <a:tailEnd type="none"/>
          </a:ln>
          <a:effectLst/>
        </p:spPr>
      </p:cxnSp>
    </p:spTree>
    <p:extLst>
      <p:ext uri="{BB962C8B-B14F-4D97-AF65-F5344CB8AC3E}">
        <p14:creationId xmlns:p14="http://schemas.microsoft.com/office/powerpoint/2010/main" val="371344412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Datacenter Configuration</a:t>
            </a:r>
            <a:endParaRPr lang="en-US" dirty="0"/>
          </a:p>
        </p:txBody>
      </p:sp>
      <p:sp>
        <p:nvSpPr>
          <p:cNvPr id="8" name="Rectangle 7"/>
          <p:cNvSpPr/>
          <p:nvPr/>
        </p:nvSpPr>
        <p:spPr bwMode="auto">
          <a:xfrm>
            <a:off x="3992079" y="1231081"/>
            <a:ext cx="3065773" cy="1751022"/>
          </a:xfrm>
          <a:prstGeom prst="rect">
            <a:avLst/>
          </a:prstGeom>
          <a:noFill/>
          <a:ln w="444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r>
              <a:rPr lang="en-US" sz="2745" dirty="0">
                <a:gradFill>
                  <a:gsLst>
                    <a:gs pos="0">
                      <a:srgbClr val="FFFFFF"/>
                    </a:gs>
                    <a:gs pos="100000">
                      <a:srgbClr val="FFFFFF"/>
                    </a:gs>
                  </a:gsLst>
                  <a:lin ang="5400000" scaled="0"/>
                </a:gradFill>
                <a:ea typeface="Segoe UI" pitchFamily="34" charset="0"/>
                <a:cs typeface="Segoe UI" pitchFamily="34" charset="0"/>
              </a:rPr>
              <a:t>Compute Cluster:</a:t>
            </a:r>
          </a:p>
          <a:p>
            <a:pPr algn="ctr" defTabSz="914043" fontAlgn="base">
              <a:lnSpc>
                <a:spcPct val="90000"/>
              </a:lnSpc>
              <a:spcBef>
                <a:spcPct val="0"/>
              </a:spcBef>
              <a:spcAft>
                <a:spcPct val="0"/>
              </a:spcAft>
            </a:pPr>
            <a:r>
              <a:rPr lang="en-US" sz="2745" dirty="0">
                <a:gradFill>
                  <a:gsLst>
                    <a:gs pos="0">
                      <a:srgbClr val="FFFFFF"/>
                    </a:gs>
                    <a:gs pos="100000">
                      <a:srgbClr val="FFFFFF"/>
                    </a:gs>
                  </a:gsLst>
                  <a:lin ang="5400000" scaled="0"/>
                </a:gradFill>
                <a:ea typeface="Segoe UI" pitchFamily="34" charset="0"/>
                <a:cs typeface="Segoe UI" pitchFamily="34" charset="0"/>
              </a:rPr>
              <a:t>Gen3</a:t>
            </a:r>
            <a:endParaRPr lang="en-US" sz="2745" dirty="0">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p:nvGrpSpPr>
        <p:grpSpPr>
          <a:xfrm>
            <a:off x="2300388" y="3030488"/>
            <a:ext cx="5232071" cy="2485717"/>
            <a:chOff x="10074057" y="1409765"/>
            <a:chExt cx="7845817" cy="2535561"/>
          </a:xfrm>
        </p:grpSpPr>
        <p:sp>
          <p:nvSpPr>
            <p:cNvPr id="18" name="Title 1"/>
            <p:cNvSpPr txBox="1">
              <a:spLocks/>
            </p:cNvSpPr>
            <p:nvPr/>
          </p:nvSpPr>
          <p:spPr>
            <a:xfrm>
              <a:off x="10074057" y="1409765"/>
              <a:ext cx="5501171" cy="1210144"/>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4705" spc="-100" dirty="0">
                  <a:gradFill>
                    <a:gsLst>
                      <a:gs pos="1250">
                        <a:srgbClr val="FFFFFF"/>
                      </a:gs>
                      <a:gs pos="100000">
                        <a:srgbClr val="FFFFFF"/>
                      </a:gs>
                    </a:gsLst>
                    <a:lin ang="5400000" scaled="0"/>
                  </a:gradFill>
                  <a:latin typeface="Segoe UI Light"/>
                </a:rPr>
                <a:t>The </a:t>
              </a:r>
              <a:r>
                <a:rPr lang="en-US" sz="5294" b="1" spc="-100" dirty="0">
                  <a:gradFill>
                    <a:gsLst>
                      <a:gs pos="1250">
                        <a:srgbClr val="FFFFFF"/>
                      </a:gs>
                      <a:gs pos="100000">
                        <a:srgbClr val="FFFFFF"/>
                      </a:gs>
                    </a:gsLst>
                    <a:lin ang="5400000" scaled="0"/>
                  </a:gradFill>
                  <a:latin typeface="Segoe UI"/>
                </a:rPr>
                <a:t>A</a:t>
              </a:r>
              <a:r>
                <a:rPr lang="en-US" sz="4705" spc="-100" dirty="0">
                  <a:gradFill>
                    <a:gsLst>
                      <a:gs pos="1250">
                        <a:srgbClr val="FFFFFF"/>
                      </a:gs>
                      <a:gs pos="100000">
                        <a:srgbClr val="FFFFFF"/>
                      </a:gs>
                    </a:gsLst>
                    <a:lin ang="5400000" scaled="0"/>
                  </a:gradFill>
                  <a:latin typeface="Segoe UI Light"/>
                </a:rPr>
                <a:t> family</a:t>
              </a:r>
              <a:endParaRPr lang="en-US" sz="4705" spc="-100" dirty="0">
                <a:gradFill>
                  <a:gsLst>
                    <a:gs pos="1250">
                      <a:srgbClr val="FFFFFF"/>
                    </a:gs>
                    <a:gs pos="100000">
                      <a:srgbClr val="FFFFFF"/>
                    </a:gs>
                  </a:gsLst>
                  <a:lin ang="5400000" scaled="0"/>
                </a:gradFill>
                <a:latin typeface="Segoe UI Light"/>
              </a:endParaRPr>
            </a:p>
          </p:txBody>
        </p:sp>
        <p:sp>
          <p:nvSpPr>
            <p:cNvPr id="19" name="Content Placeholder 2"/>
            <p:cNvSpPr txBox="1">
              <a:spLocks/>
            </p:cNvSpPr>
            <p:nvPr/>
          </p:nvSpPr>
          <p:spPr>
            <a:xfrm>
              <a:off x="10213786" y="2344914"/>
              <a:ext cx="7706088" cy="1600412"/>
            </a:xfrm>
            <a:prstGeom prst="rect">
              <a:avLst/>
            </a:prstGeom>
            <a:noFill/>
          </p:spPr>
          <p:txBody>
            <a:bodyPr vert="horz" wrap="square" lIns="143407" tIns="89630" rIns="143407" bIns="89630"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5"/>
                </a:spcBef>
                <a:buClr>
                  <a:srgbClr val="505050"/>
                </a:buClr>
                <a:buNone/>
              </a:pPr>
              <a:r>
                <a:rPr lang="en-US" sz="2353" dirty="0">
                  <a:solidFill>
                    <a:srgbClr val="FFFFFF"/>
                  </a:solidFill>
                  <a:latin typeface="Segoe UI"/>
                </a:rPr>
                <a:t>Highest </a:t>
              </a:r>
              <a:r>
                <a:rPr lang="en-US" sz="2353" dirty="0">
                  <a:solidFill>
                    <a:srgbClr val="FFFFFF"/>
                  </a:solidFill>
                  <a:latin typeface="Segoe UI"/>
                </a:rPr>
                <a:t>value VM Size</a:t>
              </a:r>
            </a:p>
            <a:p>
              <a:pPr marL="0" indent="0">
                <a:lnSpc>
                  <a:spcPct val="100000"/>
                </a:lnSpc>
                <a:spcBef>
                  <a:spcPts val="1175"/>
                </a:spcBef>
                <a:buClr>
                  <a:srgbClr val="505050"/>
                </a:buClr>
                <a:buNone/>
              </a:pPr>
              <a:r>
                <a:rPr lang="en-US" sz="2353" dirty="0">
                  <a:solidFill>
                    <a:srgbClr val="FFFFFF"/>
                  </a:solidFill>
                  <a:latin typeface="Segoe UI"/>
                </a:rPr>
                <a:t>Basic and Standard Sizes</a:t>
              </a:r>
            </a:p>
            <a:p>
              <a:pPr marL="0" indent="0">
                <a:lnSpc>
                  <a:spcPct val="100000"/>
                </a:lnSpc>
                <a:spcBef>
                  <a:spcPts val="1175"/>
                </a:spcBef>
                <a:buClr>
                  <a:srgbClr val="505050"/>
                </a:buClr>
                <a:buNone/>
              </a:pPr>
              <a:r>
                <a:rPr lang="en-US" sz="2353" dirty="0">
                  <a:solidFill>
                    <a:srgbClr val="FFFFFF"/>
                  </a:solidFill>
                  <a:latin typeface="Segoe UI"/>
                </a:rPr>
                <a:t>Higher Memory Options</a:t>
              </a:r>
              <a:endParaRPr lang="en-US" sz="2353" dirty="0">
                <a:solidFill>
                  <a:srgbClr val="FFFFFF"/>
                </a:solidFill>
                <a:latin typeface="Segoe UI"/>
              </a:endParaRPr>
            </a:p>
          </p:txBody>
        </p:sp>
        <p:cxnSp>
          <p:nvCxnSpPr>
            <p:cNvPr id="20" name="Straight Connector 19"/>
            <p:cNvCxnSpPr/>
            <p:nvPr/>
          </p:nvCxnSpPr>
          <p:spPr>
            <a:xfrm>
              <a:off x="10213786" y="2290724"/>
              <a:ext cx="4570432" cy="0"/>
            </a:xfrm>
            <a:prstGeom prst="line">
              <a:avLst/>
            </a:prstGeom>
            <a:noFill/>
            <a:ln w="9525" cap="flat" cmpd="sng" algn="ctr">
              <a:solidFill>
                <a:srgbClr val="68217A"/>
              </a:solidFill>
              <a:prstDash val="solid"/>
              <a:headEnd type="none"/>
              <a:tailEnd type="none"/>
            </a:ln>
            <a:effectLst/>
          </p:spPr>
        </p:cxnSp>
      </p:grpSp>
      <p:grpSp>
        <p:nvGrpSpPr>
          <p:cNvPr id="21" name="Group 20"/>
          <p:cNvGrpSpPr/>
          <p:nvPr/>
        </p:nvGrpSpPr>
        <p:grpSpPr>
          <a:xfrm>
            <a:off x="124347" y="3100625"/>
            <a:ext cx="2156113" cy="3267722"/>
            <a:chOff x="6845008" y="987225"/>
            <a:chExt cx="4392065" cy="5715101"/>
          </a:xfrm>
        </p:grpSpPr>
        <p:sp>
          <p:nvSpPr>
            <p:cNvPr id="22" name="Rectangle 21"/>
            <p:cNvSpPr/>
            <p:nvPr/>
          </p:nvSpPr>
          <p:spPr bwMode="auto">
            <a:xfrm>
              <a:off x="7353300" y="1397000"/>
              <a:ext cx="3517900" cy="240551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3" name="Group 22"/>
            <p:cNvGrpSpPr/>
            <p:nvPr/>
          </p:nvGrpSpPr>
          <p:grpSpPr>
            <a:xfrm>
              <a:off x="6845008" y="987225"/>
              <a:ext cx="4392065" cy="5715101"/>
              <a:chOff x="6982264" y="1006524"/>
              <a:chExt cx="4480135" cy="5829701"/>
            </a:xfrm>
          </p:grpSpPr>
          <p:pic>
            <p:nvPicPr>
              <p:cNvPr id="25" name="Picture 24"/>
              <p:cNvPicPr>
                <a:picLocks noChangeAspect="1"/>
              </p:cNvPicPr>
              <p:nvPr/>
            </p:nvPicPr>
            <p:blipFill>
              <a:blip r:embed="rId3"/>
              <a:stretch>
                <a:fillRect/>
              </a:stretch>
            </p:blipFill>
            <p:spPr>
              <a:xfrm>
                <a:off x="6982264" y="4945062"/>
                <a:ext cx="4480135" cy="1891163"/>
              </a:xfrm>
              <a:prstGeom prst="rect">
                <a:avLst/>
              </a:prstGeom>
            </p:spPr>
          </p:pic>
          <p:sp>
            <p:nvSpPr>
              <p:cNvPr id="26" name="AutoShape 3"/>
              <p:cNvSpPr>
                <a:spLocks noChangeAspect="1" noChangeArrowheads="1" noTextEdit="1"/>
              </p:cNvSpPr>
              <p:nvPr/>
            </p:nvSpPr>
            <p:spPr bwMode="auto">
              <a:xfrm>
                <a:off x="7132637" y="1006524"/>
                <a:ext cx="4304244" cy="389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386">
                  <a:defRPr/>
                </a:pPr>
                <a:endParaRPr lang="en-US" sz="1765" kern="0">
                  <a:solidFill>
                    <a:srgbClr val="FFFFFF"/>
                  </a:solidFill>
                </a:endParaRPr>
              </a:p>
            </p:txBody>
          </p:sp>
          <p:pic>
            <p:nvPicPr>
              <p:cNvPr id="27" name="Picture 26"/>
              <p:cNvPicPr>
                <a:picLocks noChangeAspect="1"/>
              </p:cNvPicPr>
              <p:nvPr/>
            </p:nvPicPr>
            <p:blipFill>
              <a:blip r:embed="rId4"/>
              <a:stretch>
                <a:fillRect/>
              </a:stretch>
            </p:blipFill>
            <p:spPr>
              <a:xfrm>
                <a:off x="7199561" y="1096580"/>
                <a:ext cx="4182165" cy="3848481"/>
              </a:xfrm>
              <a:prstGeom prst="rect">
                <a:avLst/>
              </a:prstGeom>
            </p:spPr>
          </p:pic>
        </p:grpSp>
        <p:sp>
          <p:nvSpPr>
            <p:cNvPr id="24" name="TextBox 23"/>
            <p:cNvSpPr txBox="1"/>
            <p:nvPr/>
          </p:nvSpPr>
          <p:spPr>
            <a:xfrm>
              <a:off x="8302763" y="1639132"/>
              <a:ext cx="1603044" cy="1931331"/>
            </a:xfrm>
            <a:prstGeom prst="rect">
              <a:avLst/>
            </a:prstGeom>
            <a:noFill/>
          </p:spPr>
          <p:txBody>
            <a:bodyPr wrap="square" lIns="179259" tIns="143407" rIns="179259" bIns="143407" rtlCol="0">
              <a:spAutoFit/>
            </a:bodyPr>
            <a:lstStyle/>
            <a:p>
              <a:pPr defTabSz="896386">
                <a:lnSpc>
                  <a:spcPct val="90000"/>
                </a:lnSpc>
                <a:spcAft>
                  <a:spcPts val="588"/>
                </a:spcAft>
                <a:defRPr/>
              </a:pPr>
              <a:r>
                <a:rPr lang="en-US" sz="5882" b="1" kern="0" dirty="0">
                  <a:solidFill>
                    <a:srgbClr val="FFFFFF"/>
                  </a:solidFill>
                </a:rPr>
                <a:t>A</a:t>
              </a:r>
              <a:endParaRPr lang="en-US" sz="13525" b="1" kern="0" dirty="0">
                <a:solidFill>
                  <a:srgbClr val="FFFFFF"/>
                </a:solidFill>
              </a:endParaRPr>
            </a:p>
          </p:txBody>
        </p:sp>
      </p:grpSp>
      <p:sp>
        <p:nvSpPr>
          <p:cNvPr id="28" name="Content Placeholder 2"/>
          <p:cNvSpPr txBox="1">
            <a:spLocks/>
          </p:cNvSpPr>
          <p:nvPr/>
        </p:nvSpPr>
        <p:spPr>
          <a:xfrm>
            <a:off x="2372757" y="5543924"/>
            <a:ext cx="4074138" cy="1056017"/>
          </a:xfrm>
          <a:prstGeom prst="rect">
            <a:avLst/>
          </a:prstGeom>
          <a:noFill/>
        </p:spPr>
        <p:txBody>
          <a:bodyPr vert="horz" wrap="square" lIns="143407" tIns="89630" rIns="143407" bIns="89630"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5"/>
              </a:spcBef>
              <a:buClr>
                <a:srgbClr val="505050"/>
              </a:buClr>
              <a:buNone/>
            </a:pPr>
            <a:r>
              <a:rPr lang="en-US" sz="2353" dirty="0">
                <a:solidFill>
                  <a:srgbClr val="FFFFFF"/>
                </a:solidFill>
                <a:latin typeface="Segoe UI"/>
              </a:rPr>
              <a:t>Standard_A0 – Standard_A7</a:t>
            </a:r>
            <a:endParaRPr lang="en-US" sz="2353" b="1" dirty="0">
              <a:solidFill>
                <a:srgbClr val="FFFFFF"/>
              </a:solidFill>
              <a:latin typeface="Segoe UI"/>
            </a:endParaRPr>
          </a:p>
          <a:p>
            <a:pPr marL="0" indent="0">
              <a:lnSpc>
                <a:spcPct val="100000"/>
              </a:lnSpc>
              <a:spcBef>
                <a:spcPts val="1175"/>
              </a:spcBef>
              <a:buClr>
                <a:srgbClr val="505050"/>
              </a:buClr>
              <a:buNone/>
            </a:pPr>
            <a:r>
              <a:rPr lang="en-US" sz="2353" dirty="0">
                <a:solidFill>
                  <a:srgbClr val="FFFFFF"/>
                </a:solidFill>
                <a:latin typeface="Segoe UI"/>
              </a:rPr>
              <a:t>Basic_A0 – Basic_A4</a:t>
            </a:r>
          </a:p>
        </p:txBody>
      </p:sp>
      <p:cxnSp>
        <p:nvCxnSpPr>
          <p:cNvPr id="29" name="Straight Connector 28"/>
          <p:cNvCxnSpPr/>
          <p:nvPr/>
        </p:nvCxnSpPr>
        <p:spPr>
          <a:xfrm>
            <a:off x="2411496" y="5501717"/>
            <a:ext cx="3047844" cy="0"/>
          </a:xfrm>
          <a:prstGeom prst="line">
            <a:avLst/>
          </a:prstGeom>
          <a:noFill/>
          <a:ln w="9525" cap="flat" cmpd="sng" algn="ctr">
            <a:solidFill>
              <a:srgbClr val="68217A"/>
            </a:solidFill>
            <a:prstDash val="solid"/>
            <a:headEnd type="none"/>
            <a:tailEnd type="none"/>
          </a:ln>
          <a:effectLst/>
        </p:spPr>
      </p:cxnSp>
      <p:grpSp>
        <p:nvGrpSpPr>
          <p:cNvPr id="30" name="Group 29"/>
          <p:cNvGrpSpPr/>
          <p:nvPr/>
        </p:nvGrpSpPr>
        <p:grpSpPr>
          <a:xfrm>
            <a:off x="8152050" y="3100625"/>
            <a:ext cx="5232071" cy="2485717"/>
            <a:chOff x="10074057" y="1409765"/>
            <a:chExt cx="7845817" cy="2535561"/>
          </a:xfrm>
        </p:grpSpPr>
        <p:sp>
          <p:nvSpPr>
            <p:cNvPr id="31" name="Title 1"/>
            <p:cNvSpPr txBox="1">
              <a:spLocks/>
            </p:cNvSpPr>
            <p:nvPr/>
          </p:nvSpPr>
          <p:spPr>
            <a:xfrm>
              <a:off x="10074057" y="1409765"/>
              <a:ext cx="5501171" cy="1210144"/>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4705" spc="-100" dirty="0">
                  <a:gradFill>
                    <a:gsLst>
                      <a:gs pos="1250">
                        <a:srgbClr val="FFFFFF"/>
                      </a:gs>
                      <a:gs pos="100000">
                        <a:srgbClr val="FFFFFF"/>
                      </a:gs>
                    </a:gsLst>
                    <a:lin ang="5400000" scaled="0"/>
                  </a:gradFill>
                  <a:latin typeface="Segoe UI Light"/>
                </a:rPr>
                <a:t>The </a:t>
              </a:r>
              <a:r>
                <a:rPr lang="en-US" sz="5294" b="1" spc="-100" dirty="0">
                  <a:gradFill>
                    <a:gsLst>
                      <a:gs pos="1250">
                        <a:srgbClr val="FFFFFF"/>
                      </a:gs>
                      <a:gs pos="100000">
                        <a:srgbClr val="FFFFFF"/>
                      </a:gs>
                    </a:gsLst>
                    <a:lin ang="5400000" scaled="0"/>
                  </a:gradFill>
                  <a:latin typeface="Segoe UI"/>
                </a:rPr>
                <a:t>D</a:t>
              </a:r>
              <a:r>
                <a:rPr lang="en-US" sz="4705" spc="-100" dirty="0">
                  <a:gradFill>
                    <a:gsLst>
                      <a:gs pos="1250">
                        <a:srgbClr val="FFFFFF"/>
                      </a:gs>
                      <a:gs pos="100000">
                        <a:srgbClr val="FFFFFF"/>
                      </a:gs>
                    </a:gsLst>
                    <a:lin ang="5400000" scaled="0"/>
                  </a:gradFill>
                  <a:latin typeface="Segoe UI Light"/>
                </a:rPr>
                <a:t> family</a:t>
              </a:r>
              <a:endParaRPr lang="en-US" sz="4705" spc="-100" dirty="0">
                <a:gradFill>
                  <a:gsLst>
                    <a:gs pos="1250">
                      <a:srgbClr val="FFFFFF"/>
                    </a:gs>
                    <a:gs pos="100000">
                      <a:srgbClr val="FFFFFF"/>
                    </a:gs>
                  </a:gsLst>
                  <a:lin ang="5400000" scaled="0"/>
                </a:gradFill>
                <a:latin typeface="Segoe UI Light"/>
              </a:endParaRPr>
            </a:p>
          </p:txBody>
        </p:sp>
        <p:sp>
          <p:nvSpPr>
            <p:cNvPr id="32" name="Content Placeholder 2"/>
            <p:cNvSpPr txBox="1">
              <a:spLocks/>
            </p:cNvSpPr>
            <p:nvPr/>
          </p:nvSpPr>
          <p:spPr>
            <a:xfrm>
              <a:off x="10213786" y="2344914"/>
              <a:ext cx="7706088" cy="1600412"/>
            </a:xfrm>
            <a:prstGeom prst="rect">
              <a:avLst/>
            </a:prstGeom>
            <a:noFill/>
          </p:spPr>
          <p:txBody>
            <a:bodyPr vert="horz" wrap="square" lIns="143407" tIns="89630" rIns="143407" bIns="89630"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5"/>
                </a:spcBef>
                <a:buClr>
                  <a:srgbClr val="505050"/>
                </a:buClr>
                <a:buNone/>
              </a:pPr>
              <a:r>
                <a:rPr lang="en-US" sz="2353" dirty="0">
                  <a:solidFill>
                    <a:srgbClr val="FFFFFF"/>
                  </a:solidFill>
                  <a:latin typeface="Segoe UI"/>
                </a:rPr>
                <a:t>60% faster CPU</a:t>
              </a:r>
            </a:p>
            <a:p>
              <a:pPr marL="0" indent="0">
                <a:lnSpc>
                  <a:spcPct val="100000"/>
                </a:lnSpc>
                <a:spcBef>
                  <a:spcPts val="1175"/>
                </a:spcBef>
                <a:buClr>
                  <a:srgbClr val="505050"/>
                </a:buClr>
                <a:buNone/>
              </a:pPr>
              <a:r>
                <a:rPr lang="en-US" sz="2353" dirty="0">
                  <a:solidFill>
                    <a:srgbClr val="FFFFFF"/>
                  </a:solidFill>
                  <a:latin typeface="Segoe UI"/>
                </a:rPr>
                <a:t>Up to 112 GB Memory</a:t>
              </a:r>
            </a:p>
            <a:p>
              <a:pPr marL="0" indent="0">
                <a:lnSpc>
                  <a:spcPct val="100000"/>
                </a:lnSpc>
                <a:spcBef>
                  <a:spcPts val="1175"/>
                </a:spcBef>
                <a:buClr>
                  <a:srgbClr val="505050"/>
                </a:buClr>
                <a:buNone/>
              </a:pPr>
              <a:r>
                <a:rPr lang="en-US" sz="2353" dirty="0">
                  <a:solidFill>
                    <a:srgbClr val="FFFFFF"/>
                  </a:solidFill>
                  <a:latin typeface="Segoe UI"/>
                </a:rPr>
                <a:t>Local SSD </a:t>
              </a:r>
              <a:r>
                <a:rPr lang="en-US" sz="2353" dirty="0">
                  <a:solidFill>
                    <a:srgbClr val="FFFFFF"/>
                  </a:solidFill>
                  <a:latin typeface="Segoe UI"/>
                </a:rPr>
                <a:t>storage</a:t>
              </a:r>
              <a:endParaRPr lang="en-US" sz="2353" dirty="0">
                <a:solidFill>
                  <a:srgbClr val="FFFFFF"/>
                </a:solidFill>
                <a:latin typeface="Segoe UI"/>
              </a:endParaRPr>
            </a:p>
          </p:txBody>
        </p:sp>
        <p:cxnSp>
          <p:nvCxnSpPr>
            <p:cNvPr id="33" name="Straight Connector 32"/>
            <p:cNvCxnSpPr/>
            <p:nvPr/>
          </p:nvCxnSpPr>
          <p:spPr>
            <a:xfrm>
              <a:off x="10213786" y="2290724"/>
              <a:ext cx="4570432" cy="0"/>
            </a:xfrm>
            <a:prstGeom prst="line">
              <a:avLst/>
            </a:prstGeom>
            <a:noFill/>
            <a:ln w="9525" cap="flat" cmpd="sng" algn="ctr">
              <a:solidFill>
                <a:srgbClr val="68217A"/>
              </a:solidFill>
              <a:prstDash val="solid"/>
              <a:headEnd type="none"/>
              <a:tailEnd type="none"/>
            </a:ln>
            <a:effectLst/>
          </p:spPr>
        </p:cxnSp>
      </p:grpSp>
      <p:grpSp>
        <p:nvGrpSpPr>
          <p:cNvPr id="34" name="Group 33"/>
          <p:cNvGrpSpPr/>
          <p:nvPr/>
        </p:nvGrpSpPr>
        <p:grpSpPr>
          <a:xfrm>
            <a:off x="5994685" y="3170763"/>
            <a:ext cx="2156113" cy="3267722"/>
            <a:chOff x="6845008" y="987225"/>
            <a:chExt cx="4392065" cy="5715101"/>
          </a:xfrm>
        </p:grpSpPr>
        <p:sp>
          <p:nvSpPr>
            <p:cNvPr id="35" name="Rectangle 34"/>
            <p:cNvSpPr/>
            <p:nvPr/>
          </p:nvSpPr>
          <p:spPr bwMode="auto">
            <a:xfrm>
              <a:off x="7353300" y="1397000"/>
              <a:ext cx="3517900" cy="240551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36" name="Group 35"/>
            <p:cNvGrpSpPr/>
            <p:nvPr/>
          </p:nvGrpSpPr>
          <p:grpSpPr>
            <a:xfrm>
              <a:off x="6845008" y="987225"/>
              <a:ext cx="4392065" cy="5715101"/>
              <a:chOff x="6982264" y="1006524"/>
              <a:chExt cx="4480135" cy="5829701"/>
            </a:xfrm>
          </p:grpSpPr>
          <p:pic>
            <p:nvPicPr>
              <p:cNvPr id="38" name="Picture 37"/>
              <p:cNvPicPr>
                <a:picLocks noChangeAspect="1"/>
              </p:cNvPicPr>
              <p:nvPr/>
            </p:nvPicPr>
            <p:blipFill>
              <a:blip r:embed="rId3"/>
              <a:stretch>
                <a:fillRect/>
              </a:stretch>
            </p:blipFill>
            <p:spPr>
              <a:xfrm>
                <a:off x="6982264" y="4945062"/>
                <a:ext cx="4480135" cy="1891163"/>
              </a:xfrm>
              <a:prstGeom prst="rect">
                <a:avLst/>
              </a:prstGeom>
            </p:spPr>
          </p:pic>
          <p:sp>
            <p:nvSpPr>
              <p:cNvPr id="39" name="AutoShape 3"/>
              <p:cNvSpPr>
                <a:spLocks noChangeAspect="1" noChangeArrowheads="1" noTextEdit="1"/>
              </p:cNvSpPr>
              <p:nvPr/>
            </p:nvSpPr>
            <p:spPr bwMode="auto">
              <a:xfrm>
                <a:off x="7132637" y="1006524"/>
                <a:ext cx="4304244" cy="389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386">
                  <a:defRPr/>
                </a:pPr>
                <a:endParaRPr lang="en-US" sz="1765" kern="0">
                  <a:solidFill>
                    <a:srgbClr val="FFFFFF"/>
                  </a:solidFill>
                </a:endParaRPr>
              </a:p>
            </p:txBody>
          </p:sp>
          <p:pic>
            <p:nvPicPr>
              <p:cNvPr id="40" name="Picture 39"/>
              <p:cNvPicPr>
                <a:picLocks noChangeAspect="1"/>
              </p:cNvPicPr>
              <p:nvPr/>
            </p:nvPicPr>
            <p:blipFill>
              <a:blip r:embed="rId4"/>
              <a:stretch>
                <a:fillRect/>
              </a:stretch>
            </p:blipFill>
            <p:spPr>
              <a:xfrm>
                <a:off x="7199561" y="1096580"/>
                <a:ext cx="4182165" cy="3848481"/>
              </a:xfrm>
              <a:prstGeom prst="rect">
                <a:avLst/>
              </a:prstGeom>
            </p:spPr>
          </p:pic>
        </p:grpSp>
        <p:sp>
          <p:nvSpPr>
            <p:cNvPr id="37" name="TextBox 36"/>
            <p:cNvSpPr txBox="1"/>
            <p:nvPr/>
          </p:nvSpPr>
          <p:spPr>
            <a:xfrm>
              <a:off x="8302763" y="1639132"/>
              <a:ext cx="1603044" cy="1931331"/>
            </a:xfrm>
            <a:prstGeom prst="rect">
              <a:avLst/>
            </a:prstGeom>
            <a:noFill/>
          </p:spPr>
          <p:txBody>
            <a:bodyPr wrap="square" lIns="179259" tIns="143407" rIns="179259" bIns="143407" rtlCol="0">
              <a:spAutoFit/>
            </a:bodyPr>
            <a:lstStyle/>
            <a:p>
              <a:pPr defTabSz="896386">
                <a:lnSpc>
                  <a:spcPct val="90000"/>
                </a:lnSpc>
                <a:spcAft>
                  <a:spcPts val="588"/>
                </a:spcAft>
                <a:defRPr/>
              </a:pPr>
              <a:r>
                <a:rPr lang="en-US" sz="5882" b="1" kern="0" dirty="0">
                  <a:solidFill>
                    <a:srgbClr val="FFFFFF"/>
                  </a:solidFill>
                </a:rPr>
                <a:t>D</a:t>
              </a:r>
              <a:endParaRPr lang="en-US" sz="13525" b="1" kern="0" dirty="0">
                <a:solidFill>
                  <a:srgbClr val="FFFFFF"/>
                </a:solidFill>
              </a:endParaRPr>
            </a:p>
          </p:txBody>
        </p:sp>
      </p:grpSp>
      <p:sp>
        <p:nvSpPr>
          <p:cNvPr id="41" name="Content Placeholder 2"/>
          <p:cNvSpPr txBox="1">
            <a:spLocks/>
          </p:cNvSpPr>
          <p:nvPr/>
        </p:nvSpPr>
        <p:spPr>
          <a:xfrm>
            <a:off x="8224419" y="5614062"/>
            <a:ext cx="4344205" cy="543082"/>
          </a:xfrm>
          <a:prstGeom prst="rect">
            <a:avLst/>
          </a:prstGeom>
          <a:noFill/>
        </p:spPr>
        <p:txBody>
          <a:bodyPr vert="horz" wrap="square" lIns="143407" tIns="89630" rIns="143407" bIns="89630"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5"/>
              </a:spcBef>
              <a:buClr>
                <a:srgbClr val="505050"/>
              </a:buClr>
              <a:buNone/>
            </a:pPr>
            <a:r>
              <a:rPr lang="en-US" sz="2353" dirty="0">
                <a:solidFill>
                  <a:srgbClr val="FFFFFF"/>
                </a:solidFill>
                <a:latin typeface="Segoe UI"/>
              </a:rPr>
              <a:t>Standard_D0 – Standard_D14</a:t>
            </a:r>
            <a:endParaRPr lang="en-US" sz="2353" b="1" dirty="0">
              <a:solidFill>
                <a:srgbClr val="FFFFFF"/>
              </a:solidFill>
              <a:latin typeface="Segoe UI"/>
            </a:endParaRPr>
          </a:p>
        </p:txBody>
      </p:sp>
    </p:spTree>
    <p:extLst>
      <p:ext uri="{BB962C8B-B14F-4D97-AF65-F5344CB8AC3E}">
        <p14:creationId xmlns:p14="http://schemas.microsoft.com/office/powerpoint/2010/main" val="15439520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Datacenter Configuration</a:t>
            </a:r>
            <a:endParaRPr lang="en-US" dirty="0"/>
          </a:p>
        </p:txBody>
      </p:sp>
      <p:sp>
        <p:nvSpPr>
          <p:cNvPr id="8" name="Rectangle 7"/>
          <p:cNvSpPr/>
          <p:nvPr/>
        </p:nvSpPr>
        <p:spPr bwMode="auto">
          <a:xfrm>
            <a:off x="3992079" y="1231081"/>
            <a:ext cx="3065773" cy="1751022"/>
          </a:xfrm>
          <a:prstGeom prst="rect">
            <a:avLst/>
          </a:prstGeom>
          <a:noFill/>
          <a:ln w="444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r>
              <a:rPr lang="en-US" sz="2745" dirty="0">
                <a:gradFill>
                  <a:gsLst>
                    <a:gs pos="0">
                      <a:srgbClr val="FFFFFF"/>
                    </a:gs>
                    <a:gs pos="100000">
                      <a:srgbClr val="FFFFFF"/>
                    </a:gs>
                  </a:gsLst>
                  <a:lin ang="5400000" scaled="0"/>
                </a:gradFill>
                <a:ea typeface="Segoe UI" pitchFamily="34" charset="0"/>
                <a:cs typeface="Segoe UI" pitchFamily="34" charset="0"/>
              </a:rPr>
              <a:t>Compute Cluster:</a:t>
            </a:r>
          </a:p>
          <a:p>
            <a:pPr algn="ctr" defTabSz="914043" fontAlgn="base">
              <a:lnSpc>
                <a:spcPct val="90000"/>
              </a:lnSpc>
              <a:spcBef>
                <a:spcPct val="0"/>
              </a:spcBef>
              <a:spcAft>
                <a:spcPct val="0"/>
              </a:spcAft>
            </a:pPr>
            <a:r>
              <a:rPr lang="en-US" sz="2745" dirty="0">
                <a:gradFill>
                  <a:gsLst>
                    <a:gs pos="0">
                      <a:srgbClr val="FFFFFF"/>
                    </a:gs>
                    <a:gs pos="100000">
                      <a:srgbClr val="FFFFFF"/>
                    </a:gs>
                  </a:gsLst>
                  <a:lin ang="5400000" scaled="0"/>
                </a:gradFill>
                <a:ea typeface="Segoe UI" pitchFamily="34" charset="0"/>
                <a:cs typeface="Segoe UI" pitchFamily="34" charset="0"/>
              </a:rPr>
              <a:t>Gen3 - G</a:t>
            </a:r>
            <a:endParaRPr lang="en-US" sz="2745" dirty="0">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p:nvGrpSpPr>
        <p:grpSpPr>
          <a:xfrm>
            <a:off x="4597477" y="2982104"/>
            <a:ext cx="7213314" cy="2491812"/>
            <a:chOff x="10074057" y="1409765"/>
            <a:chExt cx="7845817" cy="2541779"/>
          </a:xfrm>
        </p:grpSpPr>
        <p:sp>
          <p:nvSpPr>
            <p:cNvPr id="18" name="Title 1"/>
            <p:cNvSpPr txBox="1">
              <a:spLocks/>
            </p:cNvSpPr>
            <p:nvPr/>
          </p:nvSpPr>
          <p:spPr>
            <a:xfrm>
              <a:off x="10074057" y="1409765"/>
              <a:ext cx="5501171" cy="1210144"/>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4705" spc="-100" dirty="0">
                  <a:gradFill>
                    <a:gsLst>
                      <a:gs pos="1250">
                        <a:srgbClr val="FFFFFF"/>
                      </a:gs>
                      <a:gs pos="100000">
                        <a:srgbClr val="FFFFFF"/>
                      </a:gs>
                    </a:gsLst>
                    <a:lin ang="5400000" scaled="0"/>
                  </a:gradFill>
                  <a:latin typeface="Segoe UI Light"/>
                </a:rPr>
                <a:t>The </a:t>
              </a:r>
              <a:r>
                <a:rPr lang="en-US" sz="5294" b="1" spc="-100" dirty="0">
                  <a:gradFill>
                    <a:gsLst>
                      <a:gs pos="1250">
                        <a:srgbClr val="FFFFFF"/>
                      </a:gs>
                      <a:gs pos="100000">
                        <a:srgbClr val="FFFFFF"/>
                      </a:gs>
                    </a:gsLst>
                    <a:lin ang="5400000" scaled="0"/>
                  </a:gradFill>
                  <a:latin typeface="Segoe UI"/>
                </a:rPr>
                <a:t>G</a:t>
              </a:r>
              <a:r>
                <a:rPr lang="en-US" sz="4705" spc="-100" dirty="0">
                  <a:gradFill>
                    <a:gsLst>
                      <a:gs pos="1250">
                        <a:srgbClr val="FFFFFF"/>
                      </a:gs>
                      <a:gs pos="100000">
                        <a:srgbClr val="FFFFFF"/>
                      </a:gs>
                    </a:gsLst>
                    <a:lin ang="5400000" scaled="0"/>
                  </a:gradFill>
                  <a:latin typeface="Segoe UI Light"/>
                </a:rPr>
                <a:t> family</a:t>
              </a:r>
              <a:endParaRPr lang="en-US" sz="4705" spc="-100" dirty="0">
                <a:gradFill>
                  <a:gsLst>
                    <a:gs pos="1250">
                      <a:srgbClr val="FFFFFF"/>
                    </a:gs>
                    <a:gs pos="100000">
                      <a:srgbClr val="FFFFFF"/>
                    </a:gs>
                  </a:gsLst>
                  <a:lin ang="5400000" scaled="0"/>
                </a:gradFill>
                <a:latin typeface="Segoe UI Light"/>
              </a:endParaRPr>
            </a:p>
          </p:txBody>
        </p:sp>
        <p:sp>
          <p:nvSpPr>
            <p:cNvPr id="19" name="Content Placeholder 2"/>
            <p:cNvSpPr txBox="1">
              <a:spLocks/>
            </p:cNvSpPr>
            <p:nvPr/>
          </p:nvSpPr>
          <p:spPr>
            <a:xfrm>
              <a:off x="10213787" y="2344914"/>
              <a:ext cx="7706087" cy="1606630"/>
            </a:xfrm>
            <a:prstGeom prst="rect">
              <a:avLst/>
            </a:prstGeom>
            <a:noFill/>
          </p:spPr>
          <p:txBody>
            <a:bodyPr vert="horz" wrap="square" lIns="143407" tIns="89630" rIns="143407" bIns="89630"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5"/>
                </a:spcBef>
                <a:buClr>
                  <a:srgbClr val="505050"/>
                </a:buClr>
                <a:buNone/>
              </a:pPr>
              <a:r>
                <a:rPr lang="en-US" sz="2353" dirty="0">
                  <a:solidFill>
                    <a:srgbClr val="FFFFFF"/>
                  </a:solidFill>
                  <a:latin typeface="Segoe UI"/>
                </a:rPr>
                <a:t>Optimized for data workloads</a:t>
              </a:r>
            </a:p>
            <a:p>
              <a:pPr marL="0" indent="0">
                <a:lnSpc>
                  <a:spcPct val="100000"/>
                </a:lnSpc>
                <a:spcBef>
                  <a:spcPts val="1175"/>
                </a:spcBef>
                <a:buClr>
                  <a:srgbClr val="505050"/>
                </a:buClr>
                <a:buNone/>
              </a:pPr>
              <a:r>
                <a:rPr lang="en-US" sz="2353" dirty="0">
                  <a:solidFill>
                    <a:srgbClr val="FFFFFF"/>
                  </a:solidFill>
                  <a:latin typeface="Segoe UI"/>
                </a:rPr>
                <a:t>Up to 32 CPU cores, 448 GB RAM, 6.5 TB local SSD</a:t>
              </a:r>
            </a:p>
            <a:p>
              <a:pPr marL="0" indent="0">
                <a:lnSpc>
                  <a:spcPct val="100000"/>
                </a:lnSpc>
                <a:spcBef>
                  <a:spcPts val="1175"/>
                </a:spcBef>
                <a:buClr>
                  <a:srgbClr val="505050"/>
                </a:buClr>
                <a:buNone/>
              </a:pPr>
              <a:r>
                <a:rPr lang="en-US" sz="2353" dirty="0">
                  <a:solidFill>
                    <a:srgbClr val="FFFFFF"/>
                  </a:solidFill>
                  <a:latin typeface="Segoe UI"/>
                </a:rPr>
                <a:t>Latest generation Intel processor</a:t>
              </a:r>
            </a:p>
          </p:txBody>
        </p:sp>
        <p:cxnSp>
          <p:nvCxnSpPr>
            <p:cNvPr id="20" name="Straight Connector 19"/>
            <p:cNvCxnSpPr/>
            <p:nvPr/>
          </p:nvCxnSpPr>
          <p:spPr>
            <a:xfrm>
              <a:off x="10213786" y="2290724"/>
              <a:ext cx="4570432" cy="0"/>
            </a:xfrm>
            <a:prstGeom prst="line">
              <a:avLst/>
            </a:prstGeom>
            <a:noFill/>
            <a:ln w="9525" cap="flat" cmpd="sng" algn="ctr">
              <a:solidFill>
                <a:srgbClr val="68217A"/>
              </a:solidFill>
              <a:prstDash val="solid"/>
              <a:headEnd type="none"/>
              <a:tailEnd type="none"/>
            </a:ln>
            <a:effectLst/>
          </p:spPr>
        </p:cxnSp>
      </p:grpSp>
      <p:grpSp>
        <p:nvGrpSpPr>
          <p:cNvPr id="21" name="Group 20"/>
          <p:cNvGrpSpPr/>
          <p:nvPr/>
        </p:nvGrpSpPr>
        <p:grpSpPr>
          <a:xfrm>
            <a:off x="2421436" y="3052241"/>
            <a:ext cx="2156113" cy="3267722"/>
            <a:chOff x="6845008" y="987225"/>
            <a:chExt cx="4392065" cy="5715101"/>
          </a:xfrm>
        </p:grpSpPr>
        <p:sp>
          <p:nvSpPr>
            <p:cNvPr id="22" name="Rectangle 21"/>
            <p:cNvSpPr/>
            <p:nvPr/>
          </p:nvSpPr>
          <p:spPr bwMode="auto">
            <a:xfrm>
              <a:off x="7353300" y="1397000"/>
              <a:ext cx="3517900" cy="240551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3" name="Group 22"/>
            <p:cNvGrpSpPr/>
            <p:nvPr/>
          </p:nvGrpSpPr>
          <p:grpSpPr>
            <a:xfrm>
              <a:off x="6845008" y="987225"/>
              <a:ext cx="4392065" cy="5715101"/>
              <a:chOff x="6982264" y="1006524"/>
              <a:chExt cx="4480135" cy="5829701"/>
            </a:xfrm>
          </p:grpSpPr>
          <p:pic>
            <p:nvPicPr>
              <p:cNvPr id="25" name="Picture 24"/>
              <p:cNvPicPr>
                <a:picLocks noChangeAspect="1"/>
              </p:cNvPicPr>
              <p:nvPr/>
            </p:nvPicPr>
            <p:blipFill>
              <a:blip r:embed="rId3"/>
              <a:stretch>
                <a:fillRect/>
              </a:stretch>
            </p:blipFill>
            <p:spPr>
              <a:xfrm>
                <a:off x="6982264" y="4945062"/>
                <a:ext cx="4480135" cy="1891163"/>
              </a:xfrm>
              <a:prstGeom prst="rect">
                <a:avLst/>
              </a:prstGeom>
            </p:spPr>
          </p:pic>
          <p:sp>
            <p:nvSpPr>
              <p:cNvPr id="26" name="AutoShape 3"/>
              <p:cNvSpPr>
                <a:spLocks noChangeAspect="1" noChangeArrowheads="1" noTextEdit="1"/>
              </p:cNvSpPr>
              <p:nvPr/>
            </p:nvSpPr>
            <p:spPr bwMode="auto">
              <a:xfrm>
                <a:off x="7132637" y="1006524"/>
                <a:ext cx="4304244" cy="389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386">
                  <a:defRPr/>
                </a:pPr>
                <a:endParaRPr lang="en-US" sz="1765" kern="0">
                  <a:solidFill>
                    <a:srgbClr val="FFFFFF"/>
                  </a:solidFill>
                </a:endParaRPr>
              </a:p>
            </p:txBody>
          </p:sp>
        </p:grpSp>
        <p:sp>
          <p:nvSpPr>
            <p:cNvPr id="24" name="TextBox 23"/>
            <p:cNvSpPr txBox="1"/>
            <p:nvPr/>
          </p:nvSpPr>
          <p:spPr>
            <a:xfrm>
              <a:off x="8302763" y="1639132"/>
              <a:ext cx="1603044" cy="1931331"/>
            </a:xfrm>
            <a:prstGeom prst="rect">
              <a:avLst/>
            </a:prstGeom>
            <a:noFill/>
          </p:spPr>
          <p:txBody>
            <a:bodyPr wrap="square" lIns="179259" tIns="143407" rIns="179259" bIns="143407" rtlCol="0">
              <a:spAutoFit/>
            </a:bodyPr>
            <a:lstStyle/>
            <a:p>
              <a:pPr defTabSz="896386">
                <a:lnSpc>
                  <a:spcPct val="90000"/>
                </a:lnSpc>
                <a:spcAft>
                  <a:spcPts val="588"/>
                </a:spcAft>
                <a:defRPr/>
              </a:pPr>
              <a:r>
                <a:rPr lang="en-US" sz="5882" b="1" kern="0" dirty="0">
                  <a:solidFill>
                    <a:srgbClr val="FFFFFF"/>
                  </a:solidFill>
                </a:rPr>
                <a:t>G</a:t>
              </a:r>
              <a:endParaRPr lang="en-US" sz="13525" b="1" kern="0" dirty="0">
                <a:solidFill>
                  <a:srgbClr val="FFFFFF"/>
                </a:solidFill>
              </a:endParaRPr>
            </a:p>
          </p:txBody>
        </p:sp>
      </p:grpSp>
      <p:sp>
        <p:nvSpPr>
          <p:cNvPr id="28" name="Content Placeholder 2"/>
          <p:cNvSpPr txBox="1">
            <a:spLocks/>
          </p:cNvSpPr>
          <p:nvPr/>
        </p:nvSpPr>
        <p:spPr>
          <a:xfrm>
            <a:off x="4669846" y="5495541"/>
            <a:ext cx="4074138" cy="543082"/>
          </a:xfrm>
          <a:prstGeom prst="rect">
            <a:avLst/>
          </a:prstGeom>
          <a:noFill/>
        </p:spPr>
        <p:txBody>
          <a:bodyPr vert="horz" wrap="square" lIns="143407" tIns="89630" rIns="143407" bIns="89630"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5"/>
              </a:spcBef>
              <a:buClr>
                <a:srgbClr val="505050"/>
              </a:buClr>
              <a:buNone/>
            </a:pPr>
            <a:r>
              <a:rPr lang="en-US" sz="2353" dirty="0">
                <a:solidFill>
                  <a:srgbClr val="FFFFFF"/>
                </a:solidFill>
                <a:latin typeface="Segoe UI"/>
              </a:rPr>
              <a:t>Standard_G1 – Standard_G5</a:t>
            </a:r>
            <a:endParaRPr lang="en-US" sz="2353" b="1" dirty="0">
              <a:solidFill>
                <a:srgbClr val="FFFFFF"/>
              </a:solidFill>
              <a:latin typeface="Segoe UI"/>
            </a:endParaRPr>
          </a:p>
        </p:txBody>
      </p:sp>
      <p:cxnSp>
        <p:nvCxnSpPr>
          <p:cNvPr id="29" name="Straight Connector 28"/>
          <p:cNvCxnSpPr/>
          <p:nvPr/>
        </p:nvCxnSpPr>
        <p:spPr>
          <a:xfrm>
            <a:off x="4708585" y="5453333"/>
            <a:ext cx="3047844" cy="0"/>
          </a:xfrm>
          <a:prstGeom prst="line">
            <a:avLst/>
          </a:prstGeom>
          <a:noFill/>
          <a:ln w="9525" cap="flat" cmpd="sng" algn="ctr">
            <a:solidFill>
              <a:srgbClr val="68217A"/>
            </a:solidFill>
            <a:prstDash val="solid"/>
            <a:headEnd type="none"/>
            <a:tailEnd type="none"/>
          </a:ln>
          <a:effectLst/>
        </p:spPr>
      </p:cxnSp>
      <p:pic>
        <p:nvPicPr>
          <p:cNvPr id="42" name="Picture 41"/>
          <p:cNvPicPr>
            <a:picLocks noChangeAspect="1"/>
          </p:cNvPicPr>
          <p:nvPr/>
        </p:nvPicPr>
        <p:blipFill>
          <a:blip r:embed="rId4"/>
          <a:stretch>
            <a:fillRect/>
          </a:stretch>
        </p:blipFill>
        <p:spPr>
          <a:xfrm>
            <a:off x="2526013" y="3102720"/>
            <a:ext cx="2012712" cy="2157189"/>
          </a:xfrm>
          <a:prstGeom prst="rect">
            <a:avLst/>
          </a:prstGeom>
        </p:spPr>
      </p:pic>
    </p:spTree>
    <p:extLst>
      <p:ext uri="{BB962C8B-B14F-4D97-AF65-F5344CB8AC3E}">
        <p14:creationId xmlns:p14="http://schemas.microsoft.com/office/powerpoint/2010/main" val="133558402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664797"/>
          </a:xfrm>
        </p:spPr>
        <p:txBody>
          <a:bodyPr/>
          <a:lstStyle/>
          <a:p>
            <a:r>
              <a:rPr lang="en-US" sz="4800" dirty="0" smtClean="0"/>
              <a:t>Create a VM from the Microsoft Azure portal</a:t>
            </a:r>
            <a:endParaRPr lang="en-US" sz="4800" dirty="0"/>
          </a:p>
        </p:txBody>
      </p:sp>
      <p:pic>
        <p:nvPicPr>
          <p:cNvPr id="4" name="图片 3"/>
          <p:cNvPicPr>
            <a:picLocks noChangeAspect="1"/>
          </p:cNvPicPr>
          <p:nvPr/>
        </p:nvPicPr>
        <p:blipFill>
          <a:blip r:embed="rId2"/>
          <a:stretch>
            <a:fillRect/>
          </a:stretch>
        </p:blipFill>
        <p:spPr>
          <a:xfrm>
            <a:off x="1571625" y="1066800"/>
            <a:ext cx="9048750" cy="47244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8263779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766887" y="428625"/>
            <a:ext cx="8658225" cy="600075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52768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748277" y="293589"/>
            <a:ext cx="8639175" cy="58769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9810745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664797"/>
          </a:xfrm>
        </p:spPr>
        <p:txBody>
          <a:bodyPr/>
          <a:lstStyle/>
          <a:p>
            <a:r>
              <a:rPr lang="en-GB" sz="4800" dirty="0" smtClean="0"/>
              <a:t>Linux Virtual Machines from the </a:t>
            </a:r>
            <a:r>
              <a:rPr lang="en-GB" sz="4800" dirty="0" err="1" smtClean="0"/>
              <a:t>VMDepot</a:t>
            </a:r>
            <a:endParaRPr lang="en-GB" sz="4800" dirty="0"/>
          </a:p>
        </p:txBody>
      </p:sp>
      <p:pic>
        <p:nvPicPr>
          <p:cNvPr id="4" name="Picture 3"/>
          <p:cNvPicPr>
            <a:picLocks noChangeAspect="1"/>
          </p:cNvPicPr>
          <p:nvPr/>
        </p:nvPicPr>
        <p:blipFill>
          <a:blip r:embed="rId3"/>
          <a:stretch>
            <a:fillRect/>
          </a:stretch>
        </p:blipFill>
        <p:spPr>
          <a:xfrm>
            <a:off x="1992193" y="1080906"/>
            <a:ext cx="4546542" cy="3529732"/>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stretch>
            <a:fillRect/>
          </a:stretch>
        </p:blipFill>
        <p:spPr>
          <a:xfrm>
            <a:off x="3592836" y="2268589"/>
            <a:ext cx="4546542" cy="3529732"/>
          </a:xfrm>
          <a:prstGeom prst="rect">
            <a:avLst/>
          </a:prstGeom>
          <a:ln>
            <a:noFill/>
          </a:ln>
          <a:effectLst>
            <a:outerShdw blurRad="292100" dist="139700" dir="2700000" algn="tl" rotWithShape="0">
              <a:srgbClr val="333333">
                <a:alpha val="65000"/>
              </a:srgbClr>
            </a:outerShdw>
          </a:effectLst>
        </p:spPr>
      </p:pic>
      <p:pic>
        <p:nvPicPr>
          <p:cNvPr id="3" name="Picture 2">
            <a:hlinkClick r:id="rId5"/>
          </p:cNvPr>
          <p:cNvPicPr>
            <a:picLocks noChangeAspect="1"/>
          </p:cNvPicPr>
          <p:nvPr/>
        </p:nvPicPr>
        <p:blipFill>
          <a:blip r:embed="rId6"/>
          <a:stretch>
            <a:fillRect/>
          </a:stretch>
        </p:blipFill>
        <p:spPr>
          <a:xfrm>
            <a:off x="4528735" y="3182181"/>
            <a:ext cx="5211286" cy="3325623"/>
          </a:xfrm>
          <a:prstGeom prst="rect">
            <a:avLst/>
          </a:prstGeom>
        </p:spPr>
      </p:pic>
    </p:spTree>
    <p:extLst>
      <p:ext uri="{BB962C8B-B14F-4D97-AF65-F5344CB8AC3E}">
        <p14:creationId xmlns:p14="http://schemas.microsoft.com/office/powerpoint/2010/main" val="6249147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344" y="2485913"/>
            <a:ext cx="10696186" cy="1378644"/>
          </a:xfrm>
        </p:spPr>
        <p:txBody>
          <a:bodyPr/>
          <a:lstStyle/>
          <a:p>
            <a:r>
              <a:rPr lang="en-US" dirty="0" smtClean="0"/>
              <a:t>Virtual Machines Availability</a:t>
            </a:r>
            <a:endParaRPr lang="en-US" dirty="0"/>
          </a:p>
        </p:txBody>
      </p:sp>
    </p:spTree>
    <p:extLst>
      <p:ext uri="{BB962C8B-B14F-4D97-AF65-F5344CB8AC3E}">
        <p14:creationId xmlns:p14="http://schemas.microsoft.com/office/powerpoint/2010/main" val="2544269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Service Level Agreements	</a:t>
            </a:r>
          </a:p>
        </p:txBody>
      </p:sp>
      <p:sp>
        <p:nvSpPr>
          <p:cNvPr id="7" name="Rectangle 6"/>
          <p:cNvSpPr/>
          <p:nvPr/>
        </p:nvSpPr>
        <p:spPr bwMode="auto">
          <a:xfrm>
            <a:off x="520701" y="1492210"/>
            <a:ext cx="10987719" cy="4327397"/>
          </a:xfrm>
          <a:prstGeom prst="rect">
            <a:avLst/>
          </a:prstGeom>
          <a:solidFill>
            <a:schemeClr val="bg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1218494" fontAlgn="base">
              <a:spcBef>
                <a:spcPct val="0"/>
              </a:spcBef>
              <a:spcAft>
                <a:spcPct val="0"/>
              </a:spcAft>
            </a:pPr>
            <a:endParaRPr lang="en-US" sz="3732"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Content Placeholder 2"/>
          <p:cNvSpPr txBox="1">
            <a:spLocks/>
          </p:cNvSpPr>
          <p:nvPr/>
        </p:nvSpPr>
        <p:spPr>
          <a:xfrm>
            <a:off x="4874035" y="2426769"/>
            <a:ext cx="7379248" cy="1347869"/>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6"/>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6"/>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6"/>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3732" dirty="0">
                <a:solidFill>
                  <a:srgbClr val="00188F">
                    <a:alpha val="99000"/>
                  </a:srgbClr>
                </a:solidFill>
                <a:latin typeface="Segoe UI Light"/>
              </a:rPr>
              <a:t>What’s included</a:t>
            </a:r>
          </a:p>
          <a:p>
            <a:pPr lvl="1"/>
            <a:r>
              <a:rPr lang="en-US" sz="2000" dirty="0">
                <a:solidFill>
                  <a:srgbClr val="505050">
                    <a:alpha val="99000"/>
                  </a:srgbClr>
                </a:solidFill>
              </a:rPr>
              <a:t>Compute Hardware failure (disk, </a:t>
            </a:r>
            <a:r>
              <a:rPr lang="en-US" sz="2000" dirty="0" err="1">
                <a:solidFill>
                  <a:srgbClr val="505050">
                    <a:alpha val="99000"/>
                  </a:srgbClr>
                </a:solidFill>
              </a:rPr>
              <a:t>cpu</a:t>
            </a:r>
            <a:r>
              <a:rPr lang="en-US" sz="2000" dirty="0">
                <a:solidFill>
                  <a:srgbClr val="505050">
                    <a:alpha val="99000"/>
                  </a:srgbClr>
                </a:solidFill>
              </a:rPr>
              <a:t>, memory)</a:t>
            </a:r>
          </a:p>
          <a:p>
            <a:pPr lvl="1"/>
            <a:r>
              <a:rPr lang="en-US" sz="2000" dirty="0">
                <a:solidFill>
                  <a:srgbClr val="505050">
                    <a:alpha val="99000"/>
                  </a:srgbClr>
                </a:solidFill>
              </a:rPr>
              <a:t>Datacenter failures - Network failure, power failure</a:t>
            </a:r>
          </a:p>
          <a:p>
            <a:pPr lvl="1"/>
            <a:r>
              <a:rPr lang="en-US" sz="2000" dirty="0">
                <a:solidFill>
                  <a:srgbClr val="505050">
                    <a:alpha val="99000"/>
                  </a:srgbClr>
                </a:solidFill>
              </a:rPr>
              <a:t>Hardware upgrades, Software maintenance – Host OS Updates</a:t>
            </a:r>
          </a:p>
        </p:txBody>
      </p:sp>
      <p:sp>
        <p:nvSpPr>
          <p:cNvPr id="13" name="Content Placeholder 2"/>
          <p:cNvSpPr txBox="1">
            <a:spLocks/>
          </p:cNvSpPr>
          <p:nvPr/>
        </p:nvSpPr>
        <p:spPr>
          <a:xfrm>
            <a:off x="4874036" y="3885759"/>
            <a:ext cx="7379249" cy="830997"/>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6"/>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6"/>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6"/>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4000" dirty="0">
                <a:solidFill>
                  <a:srgbClr val="00188F">
                    <a:alpha val="99000"/>
                  </a:srgbClr>
                </a:solidFill>
                <a:latin typeface="Segoe UI Light"/>
              </a:rPr>
              <a:t>What is not included</a:t>
            </a:r>
          </a:p>
          <a:p>
            <a:pPr lvl="1"/>
            <a:r>
              <a:rPr lang="en-US" sz="2000" dirty="0">
                <a:solidFill>
                  <a:srgbClr val="505050">
                    <a:alpha val="99000"/>
                  </a:srgbClr>
                </a:solidFill>
              </a:rPr>
              <a:t>VM Container crashes, Guest OS Updates</a:t>
            </a:r>
          </a:p>
        </p:txBody>
      </p:sp>
      <p:sp>
        <p:nvSpPr>
          <p:cNvPr id="14" name="Content Placeholder 2"/>
          <p:cNvSpPr txBox="1">
            <a:spLocks/>
          </p:cNvSpPr>
          <p:nvPr/>
        </p:nvSpPr>
        <p:spPr>
          <a:xfrm>
            <a:off x="4874035" y="1492210"/>
            <a:ext cx="7379248" cy="830997"/>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6"/>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6"/>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6"/>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4000" dirty="0">
                <a:solidFill>
                  <a:srgbClr val="00188F">
                    <a:alpha val="99000"/>
                  </a:srgbClr>
                </a:solidFill>
                <a:latin typeface="Segoe UI Light"/>
              </a:rPr>
              <a:t>99.95% for multiple role instances</a:t>
            </a:r>
          </a:p>
          <a:p>
            <a:pPr lvl="1"/>
            <a:r>
              <a:rPr lang="en-US" sz="2000" dirty="0">
                <a:solidFill>
                  <a:srgbClr val="505050">
                    <a:alpha val="99000"/>
                  </a:srgbClr>
                </a:solidFill>
              </a:rPr>
              <a:t>4.38 hours of downtime per year</a:t>
            </a:r>
          </a:p>
        </p:txBody>
      </p:sp>
      <p:sp>
        <p:nvSpPr>
          <p:cNvPr id="10" name="Rectangle 9"/>
          <p:cNvSpPr/>
          <p:nvPr>
            <p:custDataLst>
              <p:tags r:id="rId1"/>
            </p:custDataLst>
          </p:nvPr>
        </p:nvSpPr>
        <p:spPr bwMode="auto">
          <a:xfrm>
            <a:off x="270759" y="2003929"/>
            <a:ext cx="4332817" cy="30534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spcCol="0" rtlCol="0" anchor="ctr" anchorCtr="0" compatLnSpc="1">
            <a:prstTxWarp prst="textNoShape">
              <a:avLst/>
            </a:prstTxWarp>
          </a:bodyPr>
          <a:lstStyle/>
          <a:p>
            <a:pPr algn="ctr" defTabSz="913529"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5" name="Rectangle 14"/>
          <p:cNvSpPr/>
          <p:nvPr/>
        </p:nvSpPr>
        <p:spPr bwMode="auto">
          <a:xfrm>
            <a:off x="2681235" y="2426769"/>
            <a:ext cx="1689137" cy="220368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30" tIns="60916" rIns="121830" bIns="121878" numCol="1" spcCol="0" rtlCol="0" anchor="b" anchorCtr="0" compatLnSpc="1">
            <a:prstTxWarp prst="textNoShape">
              <a:avLst/>
            </a:prstTxWarp>
          </a:bodyPr>
          <a:lstStyle/>
          <a:p>
            <a:pPr algn="ctr" defTabSz="913529" fontAlgn="base">
              <a:spcBef>
                <a:spcPct val="0"/>
              </a:spcBef>
              <a:spcAft>
                <a:spcPct val="0"/>
              </a:spcAft>
            </a:pPr>
            <a:r>
              <a:rPr lang="en-US" sz="1600" b="1" dirty="0">
                <a:ln>
                  <a:solidFill>
                    <a:srgbClr val="FFFFFF">
                      <a:alpha val="0"/>
                    </a:srgbClr>
                  </a:solidFill>
                </a:ln>
                <a:solidFill>
                  <a:srgbClr val="00188F"/>
                </a:solidFill>
              </a:rPr>
              <a:t>Server 2</a:t>
            </a:r>
          </a:p>
        </p:txBody>
      </p:sp>
      <p:sp>
        <p:nvSpPr>
          <p:cNvPr id="16" name="Rectangle 15"/>
          <p:cNvSpPr/>
          <p:nvPr>
            <p:custDataLst>
              <p:tags r:id="rId2"/>
            </p:custDataLst>
          </p:nvPr>
        </p:nvSpPr>
        <p:spPr bwMode="auto">
          <a:xfrm>
            <a:off x="270759" y="5051135"/>
            <a:ext cx="4332816" cy="61779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spcCol="0" rtlCol="0" anchor="ctr" anchorCtr="0" compatLnSpc="1">
            <a:prstTxWarp prst="textNoShape">
              <a:avLst/>
            </a:prstTxWarp>
          </a:bodyPr>
          <a:lstStyle/>
          <a:p>
            <a:pPr algn="ctr" defTabSz="913529" fontAlgn="base">
              <a:spcBef>
                <a:spcPct val="0"/>
              </a:spcBef>
              <a:spcAft>
                <a:spcPct val="0"/>
              </a:spcAft>
            </a:pPr>
            <a:r>
              <a:rPr lang="en-US" sz="2266" dirty="0">
                <a:gradFill>
                  <a:gsLst>
                    <a:gs pos="0">
                      <a:srgbClr val="FFFFFF"/>
                    </a:gs>
                    <a:gs pos="100000">
                      <a:srgbClr val="FFFFFF"/>
                    </a:gs>
                  </a:gsLst>
                  <a:lin ang="5400000" scaled="0"/>
                </a:gradFill>
              </a:rPr>
              <a:t>SLA 99.95</a:t>
            </a:r>
          </a:p>
        </p:txBody>
      </p:sp>
      <p:sp>
        <p:nvSpPr>
          <p:cNvPr id="17" name="Rectangle 16"/>
          <p:cNvSpPr/>
          <p:nvPr>
            <p:custDataLst>
              <p:tags r:id="rId3"/>
            </p:custDataLst>
          </p:nvPr>
        </p:nvSpPr>
        <p:spPr bwMode="auto">
          <a:xfrm>
            <a:off x="270761" y="1394322"/>
            <a:ext cx="4332814" cy="6177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spcCol="0" rtlCol="0" anchor="ctr" anchorCtr="0" compatLnSpc="1">
            <a:prstTxWarp prst="textNoShape">
              <a:avLst/>
            </a:prstTxWarp>
          </a:bodyPr>
          <a:lstStyle/>
          <a:p>
            <a:pPr algn="ctr" defTabSz="913529" fontAlgn="base">
              <a:spcBef>
                <a:spcPct val="0"/>
              </a:spcBef>
              <a:spcAft>
                <a:spcPct val="0"/>
              </a:spcAft>
            </a:pPr>
            <a:r>
              <a:rPr lang="en-US" sz="2266" b="1" dirty="0">
                <a:gradFill>
                  <a:gsLst>
                    <a:gs pos="0">
                      <a:srgbClr val="FFFFFF"/>
                    </a:gs>
                    <a:gs pos="100000">
                      <a:srgbClr val="FFFFFF"/>
                    </a:gs>
                  </a:gsLst>
                  <a:lin ang="5400000" scaled="0"/>
                </a:gradFill>
              </a:rPr>
              <a:t>Availability set</a:t>
            </a:r>
          </a:p>
        </p:txBody>
      </p:sp>
      <p:pic>
        <p:nvPicPr>
          <p:cNvPr id="19" name="Picture 18"/>
          <p:cNvPicPr>
            <a:picLocks noChangeAspect="1"/>
          </p:cNvPicPr>
          <p:nvPr/>
        </p:nvPicPr>
        <p:blipFill>
          <a:blip r:embed="rId7">
            <a:grayscl/>
          </a:blip>
          <a:stretch>
            <a:fillRect/>
          </a:stretch>
        </p:blipFill>
        <p:spPr>
          <a:xfrm>
            <a:off x="2838796" y="2822454"/>
            <a:ext cx="1374012" cy="1255562"/>
          </a:xfrm>
          <a:prstGeom prst="rect">
            <a:avLst/>
          </a:prstGeom>
        </p:spPr>
      </p:pic>
      <p:sp>
        <p:nvSpPr>
          <p:cNvPr id="20" name="Rectangle 19"/>
          <p:cNvSpPr/>
          <p:nvPr/>
        </p:nvSpPr>
        <p:spPr bwMode="auto">
          <a:xfrm>
            <a:off x="520701" y="2434437"/>
            <a:ext cx="1689137" cy="220368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30" tIns="60916" rIns="121830" bIns="121878" numCol="1" spcCol="0" rtlCol="0" anchor="b" anchorCtr="0" compatLnSpc="1">
            <a:prstTxWarp prst="textNoShape">
              <a:avLst/>
            </a:prstTxWarp>
          </a:bodyPr>
          <a:lstStyle/>
          <a:p>
            <a:pPr algn="ctr" defTabSz="913529" fontAlgn="base">
              <a:spcBef>
                <a:spcPct val="0"/>
              </a:spcBef>
              <a:spcAft>
                <a:spcPct val="0"/>
              </a:spcAft>
            </a:pPr>
            <a:r>
              <a:rPr lang="en-US" sz="1600" b="1" dirty="0">
                <a:ln>
                  <a:solidFill>
                    <a:srgbClr val="FFFFFF">
                      <a:alpha val="0"/>
                    </a:srgbClr>
                  </a:solidFill>
                </a:ln>
                <a:solidFill>
                  <a:srgbClr val="00188F"/>
                </a:solidFill>
              </a:rPr>
              <a:t>Server 1</a:t>
            </a:r>
          </a:p>
        </p:txBody>
      </p:sp>
      <p:pic>
        <p:nvPicPr>
          <p:cNvPr id="21" name="Picture 20"/>
          <p:cNvPicPr>
            <a:picLocks noChangeAspect="1"/>
          </p:cNvPicPr>
          <p:nvPr/>
        </p:nvPicPr>
        <p:blipFill>
          <a:blip r:embed="rId7">
            <a:grayscl/>
          </a:blip>
          <a:stretch>
            <a:fillRect/>
          </a:stretch>
        </p:blipFill>
        <p:spPr>
          <a:xfrm>
            <a:off x="678262" y="2830122"/>
            <a:ext cx="1374012" cy="1255562"/>
          </a:xfrm>
          <a:prstGeom prst="rect">
            <a:avLst/>
          </a:prstGeom>
        </p:spPr>
      </p:pic>
    </p:spTree>
    <p:extLst>
      <p:ext uri="{BB962C8B-B14F-4D97-AF65-F5344CB8AC3E}">
        <p14:creationId xmlns:p14="http://schemas.microsoft.com/office/powerpoint/2010/main" val="2113597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p:cNvSpPr/>
          <p:nvPr/>
        </p:nvSpPr>
        <p:spPr bwMode="auto">
          <a:xfrm>
            <a:off x="520701" y="1492211"/>
            <a:ext cx="10987719" cy="4327397"/>
          </a:xfrm>
          <a:prstGeom prst="rect">
            <a:avLst/>
          </a:prstGeom>
          <a:solidFill>
            <a:schemeClr val="bg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1" tIns="60941" rIns="60941" bIns="60941" numCol="1" spcCol="0" rtlCol="0" fromWordArt="0" anchor="ctr" anchorCtr="0" forceAA="0" compatLnSpc="1">
            <a:prstTxWarp prst="textNoShape">
              <a:avLst/>
            </a:prstTxWarp>
            <a:noAutofit/>
          </a:bodyPr>
          <a:lstStyle/>
          <a:p>
            <a:pPr algn="ctr" defTabSz="1218443" fontAlgn="base">
              <a:spcBef>
                <a:spcPct val="0"/>
              </a:spcBef>
              <a:spcAft>
                <a:spcPct val="0"/>
              </a:spcAft>
            </a:pPr>
            <a:endParaRPr lang="en-US" sz="3199"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NZ" sz="5400" dirty="0"/>
              <a:t>Fault and Update Domains</a:t>
            </a:r>
          </a:p>
        </p:txBody>
      </p:sp>
      <p:sp>
        <p:nvSpPr>
          <p:cNvPr id="3" name="Text Placeholder 2"/>
          <p:cNvSpPr>
            <a:spLocks noGrp="1"/>
          </p:cNvSpPr>
          <p:nvPr>
            <p:ph type="body" sz="quarter" idx="4294967295"/>
          </p:nvPr>
        </p:nvSpPr>
        <p:spPr>
          <a:xfrm>
            <a:off x="5270500" y="1457325"/>
            <a:ext cx="6921500" cy="4365625"/>
          </a:xfrm>
        </p:spPr>
        <p:txBody>
          <a:bodyPr/>
          <a:lstStyle/>
          <a:p>
            <a:pPr marL="0" indent="0">
              <a:buNone/>
            </a:pPr>
            <a:r>
              <a:rPr lang="en-NZ" sz="3199" dirty="0">
                <a:solidFill>
                  <a:schemeClr val="tx2">
                    <a:alpha val="99000"/>
                  </a:schemeClr>
                </a:solidFill>
              </a:rPr>
              <a:t>Fault Domains</a:t>
            </a:r>
          </a:p>
          <a:p>
            <a:pPr marL="3174" lvl="1"/>
            <a:r>
              <a:rPr lang="en-NZ" sz="1866" dirty="0">
                <a:solidFill>
                  <a:schemeClr val="tx1">
                    <a:alpha val="99000"/>
                  </a:schemeClr>
                </a:solidFill>
              </a:rPr>
              <a:t>Represent groups of  resources anticipated to fail together</a:t>
            </a:r>
          </a:p>
          <a:p>
            <a:pPr marL="3174" lvl="1"/>
            <a:r>
              <a:rPr lang="en-NZ" sz="1866" dirty="0">
                <a:solidFill>
                  <a:schemeClr val="tx1">
                    <a:alpha val="99000"/>
                  </a:schemeClr>
                </a:solidFill>
              </a:rPr>
              <a:t>i.e. Same rack, same server</a:t>
            </a:r>
          </a:p>
          <a:p>
            <a:pPr marL="3174" lvl="1"/>
            <a:r>
              <a:rPr lang="en-NZ" sz="1866" dirty="0">
                <a:solidFill>
                  <a:schemeClr val="tx1">
                    <a:alpha val="99000"/>
                  </a:schemeClr>
                </a:solidFill>
              </a:rPr>
              <a:t>Fabric spreads instances across fault at least 2 fault domains</a:t>
            </a:r>
            <a:endParaRPr lang="en-NZ" sz="1466" dirty="0"/>
          </a:p>
          <a:p>
            <a:pPr marL="0" indent="0">
              <a:buNone/>
            </a:pPr>
            <a:r>
              <a:rPr lang="en-NZ" sz="3199" dirty="0">
                <a:solidFill>
                  <a:schemeClr val="tx2">
                    <a:alpha val="99000"/>
                  </a:schemeClr>
                </a:solidFill>
              </a:rPr>
              <a:t>Update Domains</a:t>
            </a:r>
          </a:p>
          <a:p>
            <a:pPr marL="3174" lvl="1"/>
            <a:r>
              <a:rPr lang="en-NZ" sz="1866" dirty="0">
                <a:solidFill>
                  <a:schemeClr val="tx1">
                    <a:alpha val="99000"/>
                  </a:schemeClr>
                </a:solidFill>
              </a:rPr>
              <a:t>Represents groups of resources that will be updated together</a:t>
            </a:r>
          </a:p>
          <a:p>
            <a:pPr marL="3174" lvl="1"/>
            <a:r>
              <a:rPr lang="en-NZ" sz="1866" dirty="0">
                <a:solidFill>
                  <a:schemeClr val="tx1">
                    <a:alpha val="99000"/>
                  </a:schemeClr>
                </a:solidFill>
              </a:rPr>
              <a:t>Host OS updates honour service update domains</a:t>
            </a:r>
          </a:p>
          <a:p>
            <a:pPr marL="3174" lvl="1"/>
            <a:r>
              <a:rPr lang="en-NZ" sz="1866" dirty="0">
                <a:solidFill>
                  <a:schemeClr val="tx1">
                    <a:alpha val="99000"/>
                  </a:schemeClr>
                </a:solidFill>
              </a:rPr>
              <a:t>Specified in service definition</a:t>
            </a:r>
          </a:p>
          <a:p>
            <a:pPr marL="3174" lvl="1"/>
            <a:r>
              <a:rPr lang="en-NZ" sz="1866" dirty="0">
                <a:solidFill>
                  <a:schemeClr val="tx1">
                    <a:alpha val="99000"/>
                  </a:schemeClr>
                </a:solidFill>
              </a:rPr>
              <a:t>Default of 5 (up to 20)</a:t>
            </a:r>
            <a:endParaRPr lang="en-NZ" sz="1600" dirty="0"/>
          </a:p>
          <a:p>
            <a:pPr marL="0" indent="0">
              <a:buNone/>
            </a:pPr>
            <a:r>
              <a:rPr lang="en-NZ" sz="3199" dirty="0">
                <a:solidFill>
                  <a:schemeClr val="tx2">
                    <a:alpha val="99000"/>
                  </a:schemeClr>
                </a:solidFill>
              </a:rPr>
              <a:t>Fabric spreads role instances across Update Domains and Fault Domains</a:t>
            </a:r>
          </a:p>
        </p:txBody>
      </p:sp>
      <p:grpSp>
        <p:nvGrpSpPr>
          <p:cNvPr id="5" name="Group 4"/>
          <p:cNvGrpSpPr/>
          <p:nvPr/>
        </p:nvGrpSpPr>
        <p:grpSpPr>
          <a:xfrm>
            <a:off x="520703" y="1521676"/>
            <a:ext cx="4327397" cy="4327397"/>
            <a:chOff x="389436" y="1066800"/>
            <a:chExt cx="1371600" cy="1371600"/>
          </a:xfrm>
        </p:grpSpPr>
        <p:sp>
          <p:nvSpPr>
            <p:cNvPr id="4" name="Rectangle 3"/>
            <p:cNvSpPr/>
            <p:nvPr/>
          </p:nvSpPr>
          <p:spPr bwMode="auto">
            <a:xfrm>
              <a:off x="389436" y="1066800"/>
              <a:ext cx="137160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1218443" fontAlgn="base">
                <a:spcBef>
                  <a:spcPct val="0"/>
                </a:spcBef>
                <a:spcAft>
                  <a:spcPct val="0"/>
                </a:spcAft>
              </a:pPr>
              <a:endParaRPr lang="en-US" sz="3199" dirty="0">
                <a:gradFill>
                  <a:gsLst>
                    <a:gs pos="0">
                      <a:srgbClr val="FFFFFF"/>
                    </a:gs>
                    <a:gs pos="100000">
                      <a:srgbClr val="FFFFFF"/>
                    </a:gs>
                  </a:gsLst>
                  <a:lin ang="5400000" scaled="0"/>
                </a:gradFill>
                <a:ea typeface="Segoe UI" pitchFamily="34" charset="0"/>
                <a:cs typeface="Segoe UI" pitchFamily="34" charset="0"/>
              </a:endParaRPr>
            </a:p>
          </p:txBody>
        </p:sp>
        <p:sp>
          <p:nvSpPr>
            <p:cNvPr id="7" name="Freeform 11"/>
            <p:cNvSpPr>
              <a:spLocks noEditPoints="1"/>
            </p:cNvSpPr>
            <p:nvPr/>
          </p:nvSpPr>
          <p:spPr bwMode="black">
            <a:xfrm>
              <a:off x="674468" y="1361380"/>
              <a:ext cx="801535" cy="801118"/>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chemeClr val="bg1"/>
            </a:solidFill>
            <a:ln>
              <a:noFill/>
            </a:ln>
          </p:spPr>
          <p:txBody>
            <a:bodyPr vert="horz" wrap="square" lIns="82292" tIns="41145" rIns="82292" bIns="41145" numCol="1" anchor="t" anchorCtr="0" compatLnSpc="1">
              <a:prstTxWarp prst="textNoShape">
                <a:avLst/>
              </a:prstTxWarp>
            </a:bodyPr>
            <a:lstStyle/>
            <a:p>
              <a:pPr defTabSz="1218683"/>
              <a:endParaRPr lang="en-US" sz="1600" dirty="0">
                <a:solidFill>
                  <a:srgbClr val="505050"/>
                </a:solidFill>
              </a:endParaRPr>
            </a:p>
          </p:txBody>
        </p:sp>
      </p:grpSp>
    </p:spTree>
    <p:extLst>
      <p:ext uri="{BB962C8B-B14F-4D97-AF65-F5344CB8AC3E}">
        <p14:creationId xmlns:p14="http://schemas.microsoft.com/office/powerpoint/2010/main" val="320910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Machines</a:t>
            </a:r>
            <a:endParaRPr lang="en-US" dirty="0"/>
          </a:p>
        </p:txBody>
      </p:sp>
      <p:sp>
        <p:nvSpPr>
          <p:cNvPr id="3" name="Text Placeholder 2"/>
          <p:cNvSpPr>
            <a:spLocks noGrp="1"/>
          </p:cNvSpPr>
          <p:nvPr>
            <p:ph type="body" sz="quarter" idx="10"/>
          </p:nvPr>
        </p:nvSpPr>
        <p:spPr>
          <a:xfrm>
            <a:off x="520701" y="1447799"/>
            <a:ext cx="11149013" cy="2511457"/>
          </a:xfrm>
        </p:spPr>
        <p:txBody>
          <a:bodyPr/>
          <a:lstStyle/>
          <a:p>
            <a:r>
              <a:rPr lang="en-US" sz="3600" dirty="0"/>
              <a:t>Learning objectives – what you will learn:</a:t>
            </a:r>
          </a:p>
          <a:p>
            <a:pPr marL="574675" indent="-571500">
              <a:buFont typeface="Arial" panose="020B0604020202020204" pitchFamily="34" charset="0"/>
              <a:buChar char="•"/>
            </a:pPr>
            <a:r>
              <a:rPr lang="en-US" sz="2800" dirty="0"/>
              <a:t>W</a:t>
            </a:r>
            <a:r>
              <a:rPr lang="en-US" sz="2800" dirty="0" smtClean="0"/>
              <a:t>ide </a:t>
            </a:r>
            <a:r>
              <a:rPr lang="en-US" sz="2800" dirty="0"/>
              <a:t>variety of pre-configured virtual machines available from the gallery</a:t>
            </a:r>
          </a:p>
          <a:p>
            <a:pPr marL="574675" indent="-571500">
              <a:buFont typeface="Arial" panose="020B0604020202020204" pitchFamily="34" charset="0"/>
              <a:buChar char="•"/>
            </a:pPr>
            <a:r>
              <a:rPr lang="en-US" sz="2800" dirty="0"/>
              <a:t>How to make your own virtual machine from an existing installation</a:t>
            </a:r>
          </a:p>
          <a:p>
            <a:pPr marL="574675" indent="-571500">
              <a:buFont typeface="Arial" panose="020B0604020202020204" pitchFamily="34" charset="0"/>
              <a:buChar char="•"/>
            </a:pPr>
            <a:r>
              <a:rPr lang="en-US" sz="2800" dirty="0"/>
              <a:t>An example using Windows and Visual Studio</a:t>
            </a:r>
          </a:p>
          <a:p>
            <a:pPr marL="574675" indent="-571500">
              <a:buFont typeface="Arial" panose="020B0604020202020204" pitchFamily="34" charset="0"/>
              <a:buChar char="•"/>
            </a:pPr>
            <a:r>
              <a:rPr lang="en-US" sz="2800" dirty="0"/>
              <a:t>An example using Linux and </a:t>
            </a:r>
            <a:r>
              <a:rPr lang="en-US" sz="2800" dirty="0" err="1"/>
              <a:t>IPython</a:t>
            </a:r>
            <a:r>
              <a:rPr lang="en-US" sz="2800" dirty="0"/>
              <a:t> notebook</a:t>
            </a:r>
          </a:p>
        </p:txBody>
      </p:sp>
    </p:spTree>
    <p:extLst>
      <p:ext uri="{BB962C8B-B14F-4D97-AF65-F5344CB8AC3E}">
        <p14:creationId xmlns:p14="http://schemas.microsoft.com/office/powerpoint/2010/main" val="348563080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lstStyle/>
          <a:p>
            <a:r>
              <a:rPr lang="en-NZ" sz="5400" dirty="0"/>
              <a:t>Virtual Machine Availability Sets</a:t>
            </a:r>
            <a:r>
              <a:rPr lang="en-NZ" dirty="0" smtClean="0"/>
              <a:t/>
            </a:r>
            <a:br>
              <a:rPr lang="en-NZ" dirty="0" smtClean="0"/>
            </a:br>
            <a:r>
              <a:rPr lang="en-US" sz="3999" dirty="0">
                <a:solidFill>
                  <a:schemeClr val="tx2">
                    <a:alpha val="99000"/>
                  </a:schemeClr>
                </a:solidFill>
              </a:rPr>
              <a:t>Update Domains are honored by host OS updates</a:t>
            </a:r>
            <a:endParaRPr lang="en-NZ" sz="3999" dirty="0">
              <a:solidFill>
                <a:schemeClr val="tx2">
                  <a:alpha val="99000"/>
                </a:schemeClr>
              </a:solidFill>
            </a:endParaRPr>
          </a:p>
        </p:txBody>
      </p:sp>
      <p:sp>
        <p:nvSpPr>
          <p:cNvPr id="3" name="Rectangle 2"/>
          <p:cNvSpPr/>
          <p:nvPr>
            <p:custDataLst>
              <p:tags r:id="rId1"/>
            </p:custDataLst>
          </p:nvPr>
        </p:nvSpPr>
        <p:spPr bwMode="auto">
          <a:xfrm>
            <a:off x="2252325" y="1905924"/>
            <a:ext cx="2664373" cy="4727181"/>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1218683" fontAlgn="base">
              <a:spcBef>
                <a:spcPct val="0"/>
              </a:spcBef>
              <a:spcAft>
                <a:spcPct val="0"/>
              </a:spcAft>
            </a:pPr>
            <a:r>
              <a:rPr lang="en-US" sz="3199" dirty="0">
                <a:ln>
                  <a:solidFill>
                    <a:srgbClr val="FFFFFF">
                      <a:alpha val="0"/>
                    </a:srgbClr>
                  </a:solidFill>
                </a:ln>
                <a:solidFill>
                  <a:srgbClr val="595959"/>
                </a:solidFill>
                <a:latin typeface="Segoe UI Light" pitchFamily="34" charset="0"/>
              </a:rPr>
              <a:t>Fault Domain</a:t>
            </a:r>
          </a:p>
        </p:txBody>
      </p:sp>
      <p:sp>
        <p:nvSpPr>
          <p:cNvPr id="4" name="Rectangle 3"/>
          <p:cNvSpPr/>
          <p:nvPr>
            <p:custDataLst>
              <p:tags r:id="rId2"/>
            </p:custDataLst>
          </p:nvPr>
        </p:nvSpPr>
        <p:spPr bwMode="auto">
          <a:xfrm>
            <a:off x="2411032" y="2379046"/>
            <a:ext cx="2377439" cy="416071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4" tIns="45701" rIns="91364" bIns="45683" numCol="1" spcCol="0" rtlCol="0" anchor="t" anchorCtr="0" compatLnSpc="1">
            <a:prstTxWarp prst="textNoShape">
              <a:avLst/>
            </a:prstTxWarp>
          </a:bodyPr>
          <a:lstStyle/>
          <a:p>
            <a:pPr algn="ctr" defTabSz="913414" fontAlgn="base">
              <a:spcBef>
                <a:spcPts val="1200"/>
              </a:spcBef>
              <a:spcAft>
                <a:spcPct val="0"/>
              </a:spcAft>
            </a:pPr>
            <a:r>
              <a:rPr lang="en-US" sz="3199" dirty="0">
                <a:ln>
                  <a:solidFill>
                    <a:srgbClr val="FFFFFF">
                      <a:alpha val="0"/>
                    </a:srgbClr>
                  </a:solidFill>
                </a:ln>
                <a:solidFill>
                  <a:srgbClr val="595959"/>
                </a:solidFill>
              </a:rPr>
              <a:t>Rack</a:t>
            </a:r>
            <a:endParaRPr lang="en-US" sz="1466" dirty="0">
              <a:ln>
                <a:solidFill>
                  <a:srgbClr val="FFFFFF">
                    <a:alpha val="0"/>
                  </a:srgbClr>
                </a:solidFill>
              </a:ln>
              <a:solidFill>
                <a:srgbClr val="595959"/>
              </a:solidFill>
            </a:endParaRPr>
          </a:p>
        </p:txBody>
      </p:sp>
      <p:sp>
        <p:nvSpPr>
          <p:cNvPr id="11" name="Rectangle 10"/>
          <p:cNvSpPr/>
          <p:nvPr>
            <p:custDataLst>
              <p:tags r:id="rId3"/>
            </p:custDataLst>
          </p:nvPr>
        </p:nvSpPr>
        <p:spPr bwMode="auto">
          <a:xfrm>
            <a:off x="7237983" y="1905924"/>
            <a:ext cx="2664373" cy="4727181"/>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1218683" fontAlgn="base">
              <a:spcBef>
                <a:spcPct val="0"/>
              </a:spcBef>
              <a:spcAft>
                <a:spcPct val="0"/>
              </a:spcAft>
            </a:pPr>
            <a:r>
              <a:rPr lang="en-US" sz="3199" dirty="0">
                <a:ln>
                  <a:solidFill>
                    <a:srgbClr val="FFFFFF">
                      <a:alpha val="0"/>
                    </a:srgbClr>
                  </a:solidFill>
                </a:ln>
                <a:solidFill>
                  <a:srgbClr val="595959"/>
                </a:solidFill>
                <a:latin typeface="Segoe UI Light" pitchFamily="34" charset="0"/>
              </a:rPr>
              <a:t>Fault Domain</a:t>
            </a:r>
          </a:p>
        </p:txBody>
      </p:sp>
      <p:sp>
        <p:nvSpPr>
          <p:cNvPr id="12" name="Rectangle 11"/>
          <p:cNvSpPr/>
          <p:nvPr>
            <p:custDataLst>
              <p:tags r:id="rId4"/>
            </p:custDataLst>
          </p:nvPr>
        </p:nvSpPr>
        <p:spPr bwMode="auto">
          <a:xfrm>
            <a:off x="7396690" y="2379046"/>
            <a:ext cx="2377439" cy="416071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4" tIns="45701" rIns="91364" bIns="45683" numCol="1" spcCol="0" rtlCol="0" anchor="t" anchorCtr="0" compatLnSpc="1">
            <a:prstTxWarp prst="textNoShape">
              <a:avLst/>
            </a:prstTxWarp>
          </a:bodyPr>
          <a:lstStyle/>
          <a:p>
            <a:pPr algn="ctr" defTabSz="913414" fontAlgn="base">
              <a:spcBef>
                <a:spcPts val="1200"/>
              </a:spcBef>
              <a:spcAft>
                <a:spcPct val="0"/>
              </a:spcAft>
            </a:pPr>
            <a:r>
              <a:rPr lang="en-US" sz="3199" dirty="0">
                <a:ln>
                  <a:solidFill>
                    <a:srgbClr val="FFFFFF">
                      <a:alpha val="0"/>
                    </a:srgbClr>
                  </a:solidFill>
                </a:ln>
                <a:solidFill>
                  <a:srgbClr val="595959"/>
                </a:solidFill>
              </a:rPr>
              <a:t>Rack</a:t>
            </a:r>
            <a:endParaRPr lang="en-US" sz="1466" dirty="0">
              <a:ln>
                <a:solidFill>
                  <a:srgbClr val="FFFFFF">
                    <a:alpha val="0"/>
                  </a:srgbClr>
                </a:solidFill>
              </a:ln>
              <a:solidFill>
                <a:srgbClr val="595959"/>
              </a:solidFill>
            </a:endParaRPr>
          </a:p>
        </p:txBody>
      </p:sp>
      <p:sp>
        <p:nvSpPr>
          <p:cNvPr id="19" name="Rectangle 18"/>
          <p:cNvSpPr/>
          <p:nvPr>
            <p:custDataLst>
              <p:tags r:id="rId5"/>
            </p:custDataLst>
          </p:nvPr>
        </p:nvSpPr>
        <p:spPr bwMode="auto">
          <a:xfrm>
            <a:off x="2333911" y="2860304"/>
            <a:ext cx="7502142" cy="1599098"/>
          </a:xfrm>
          <a:prstGeom prst="rect">
            <a:avLst/>
          </a:prstGeom>
          <a:solidFill>
            <a:schemeClr val="accent2">
              <a:lumMod val="60000"/>
              <a:lumOff val="40000"/>
            </a:schemeClr>
          </a:solid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ctr" anchorCtr="0" compatLnSpc="1">
            <a:prstTxWarp prst="textNoShape">
              <a:avLst/>
            </a:prstTxWarp>
          </a:bodyPr>
          <a:lstStyle/>
          <a:p>
            <a:pPr algn="ctr" defTabSz="913726" fontAlgn="base">
              <a:spcBef>
                <a:spcPct val="0"/>
              </a:spcBef>
              <a:spcAft>
                <a:spcPct val="0"/>
              </a:spcAft>
            </a:pPr>
            <a:r>
              <a:rPr lang="en-US" sz="2000" dirty="0">
                <a:ln>
                  <a:solidFill>
                    <a:srgbClr val="FFFFFF">
                      <a:alpha val="0"/>
                    </a:srgbClr>
                  </a:solidFill>
                </a:ln>
                <a:solidFill>
                  <a:srgbClr val="FFFFFF"/>
                </a:solidFill>
              </a:rPr>
              <a:t>Availability Set</a:t>
            </a:r>
          </a:p>
        </p:txBody>
      </p:sp>
      <p:sp>
        <p:nvSpPr>
          <p:cNvPr id="21" name="Rectangle 20"/>
          <p:cNvSpPr/>
          <p:nvPr>
            <p:custDataLst>
              <p:tags r:id="rId6"/>
            </p:custDataLst>
          </p:nvPr>
        </p:nvSpPr>
        <p:spPr bwMode="auto">
          <a:xfrm>
            <a:off x="2333911" y="4716808"/>
            <a:ext cx="7502142" cy="1646950"/>
          </a:xfrm>
          <a:prstGeom prst="rect">
            <a:avLst/>
          </a:prstGeom>
          <a:solidFill>
            <a:schemeClr val="accent4">
              <a:lumMod val="75000"/>
            </a:schemeClr>
          </a:solid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ctr" anchorCtr="0" compatLnSpc="1">
            <a:prstTxWarp prst="textNoShape">
              <a:avLst/>
            </a:prstTxWarp>
          </a:bodyPr>
          <a:lstStyle/>
          <a:p>
            <a:pPr algn="ctr" defTabSz="913726" fontAlgn="base">
              <a:spcBef>
                <a:spcPct val="0"/>
              </a:spcBef>
              <a:spcAft>
                <a:spcPct val="0"/>
              </a:spcAft>
            </a:pPr>
            <a:r>
              <a:rPr lang="en-US" sz="2000" dirty="0">
                <a:ln>
                  <a:solidFill>
                    <a:srgbClr val="FFFFFF">
                      <a:alpha val="0"/>
                    </a:srgbClr>
                  </a:solidFill>
                </a:ln>
                <a:solidFill>
                  <a:srgbClr val="FFFFFF"/>
                </a:solidFill>
              </a:rPr>
              <a:t>Availability Set</a:t>
            </a:r>
          </a:p>
        </p:txBody>
      </p:sp>
      <p:sp>
        <p:nvSpPr>
          <p:cNvPr id="5" name="Rectangle 4"/>
          <p:cNvSpPr/>
          <p:nvPr>
            <p:custDataLst>
              <p:tags r:id="rId7"/>
            </p:custDataLst>
          </p:nvPr>
        </p:nvSpPr>
        <p:spPr bwMode="auto">
          <a:xfrm>
            <a:off x="2578672" y="2860300"/>
            <a:ext cx="2011680" cy="16469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rgbClr val="FFFFFF">
                      <a:alpha val="0"/>
                    </a:srgbClr>
                  </a:solidFill>
                </a:ln>
                <a:solidFill>
                  <a:srgbClr val="FFFFFF"/>
                </a:solidFill>
              </a:rPr>
              <a:t>Virtual Machine</a:t>
            </a:r>
          </a:p>
        </p:txBody>
      </p:sp>
      <p:sp>
        <p:nvSpPr>
          <p:cNvPr id="8" name="Rectangle 7"/>
          <p:cNvSpPr/>
          <p:nvPr>
            <p:custDataLst>
              <p:tags r:id="rId8"/>
            </p:custDataLst>
          </p:nvPr>
        </p:nvSpPr>
        <p:spPr bwMode="auto">
          <a:xfrm>
            <a:off x="2578672" y="4716808"/>
            <a:ext cx="2011680" cy="164695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rgbClr val="FFFFFF">
                      <a:alpha val="0"/>
                    </a:srgbClr>
                  </a:solidFill>
                </a:ln>
                <a:solidFill>
                  <a:srgbClr val="FFFFFF"/>
                </a:solidFill>
              </a:rPr>
              <a:t>Virtual Machine</a:t>
            </a:r>
          </a:p>
        </p:txBody>
      </p:sp>
      <p:sp>
        <p:nvSpPr>
          <p:cNvPr id="13" name="Rectangle 12"/>
          <p:cNvSpPr/>
          <p:nvPr>
            <p:custDataLst>
              <p:tags r:id="rId9"/>
            </p:custDataLst>
          </p:nvPr>
        </p:nvSpPr>
        <p:spPr bwMode="auto">
          <a:xfrm>
            <a:off x="7564328" y="2860300"/>
            <a:ext cx="2011680" cy="16469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rgbClr val="FFFFFF">
                      <a:alpha val="0"/>
                    </a:srgbClr>
                  </a:solidFill>
                </a:ln>
                <a:solidFill>
                  <a:srgbClr val="FFFFFF"/>
                </a:solidFill>
              </a:rPr>
              <a:t>Virtual Machine</a:t>
            </a:r>
          </a:p>
        </p:txBody>
      </p:sp>
      <p:sp>
        <p:nvSpPr>
          <p:cNvPr id="16" name="Rectangle 15"/>
          <p:cNvSpPr/>
          <p:nvPr>
            <p:custDataLst>
              <p:tags r:id="rId10"/>
            </p:custDataLst>
          </p:nvPr>
        </p:nvSpPr>
        <p:spPr bwMode="auto">
          <a:xfrm>
            <a:off x="7564328" y="4716808"/>
            <a:ext cx="2011680" cy="164695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rgbClr val="FFFFFF">
                      <a:alpha val="0"/>
                    </a:srgbClr>
                  </a:solidFill>
                </a:ln>
                <a:solidFill>
                  <a:srgbClr val="FFFFFF"/>
                </a:solidFill>
              </a:rPr>
              <a:t>Virtual Machine</a:t>
            </a:r>
          </a:p>
        </p:txBody>
      </p:sp>
      <p:sp>
        <p:nvSpPr>
          <p:cNvPr id="6" name="Rectangle 5"/>
          <p:cNvSpPr/>
          <p:nvPr>
            <p:custDataLst>
              <p:tags r:id="rId11"/>
            </p:custDataLst>
          </p:nvPr>
        </p:nvSpPr>
        <p:spPr bwMode="auto">
          <a:xfrm>
            <a:off x="2852990" y="3311025"/>
            <a:ext cx="1463040" cy="100570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rgbClr val="FFFFFF">
                      <a:alpha val="0"/>
                    </a:srgbClr>
                  </a:solidFill>
                </a:ln>
                <a:solidFill>
                  <a:srgbClr val="595959"/>
                </a:solidFill>
              </a:rPr>
              <a:t>IIS1</a:t>
            </a:r>
          </a:p>
          <a:p>
            <a:pPr algn="ctr" defTabSz="913726" fontAlgn="base">
              <a:spcBef>
                <a:spcPct val="0"/>
              </a:spcBef>
              <a:spcAft>
                <a:spcPct val="0"/>
              </a:spcAft>
            </a:pPr>
            <a:endParaRPr lang="en-NZ" sz="2000" dirty="0">
              <a:ln>
                <a:solidFill>
                  <a:srgbClr val="FFFFFF">
                    <a:alpha val="0"/>
                  </a:srgbClr>
                </a:solidFill>
              </a:ln>
              <a:solidFill>
                <a:srgbClr val="595959"/>
              </a:solidFill>
            </a:endParaRPr>
          </a:p>
        </p:txBody>
      </p:sp>
      <p:sp>
        <p:nvSpPr>
          <p:cNvPr id="9" name="Rectangle 8"/>
          <p:cNvSpPr/>
          <p:nvPr>
            <p:custDataLst>
              <p:tags r:id="rId12"/>
            </p:custDataLst>
          </p:nvPr>
        </p:nvSpPr>
        <p:spPr bwMode="auto">
          <a:xfrm>
            <a:off x="2852990" y="5167531"/>
            <a:ext cx="1463040" cy="10584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rgbClr val="FFFFFF">
                      <a:alpha val="0"/>
                    </a:srgbClr>
                  </a:solidFill>
                </a:ln>
                <a:solidFill>
                  <a:srgbClr val="595959"/>
                </a:solidFill>
              </a:rPr>
              <a:t>SQL1</a:t>
            </a:r>
          </a:p>
          <a:p>
            <a:pPr algn="ctr" defTabSz="913726" fontAlgn="base">
              <a:spcBef>
                <a:spcPct val="0"/>
              </a:spcBef>
              <a:spcAft>
                <a:spcPct val="0"/>
              </a:spcAft>
            </a:pPr>
            <a:endParaRPr lang="en-NZ" sz="2000" dirty="0">
              <a:ln>
                <a:solidFill>
                  <a:srgbClr val="FFFFFF">
                    <a:alpha val="0"/>
                  </a:srgbClr>
                </a:solidFill>
              </a:ln>
              <a:solidFill>
                <a:srgbClr val="595959"/>
              </a:solidFill>
            </a:endParaRPr>
          </a:p>
        </p:txBody>
      </p:sp>
      <p:sp>
        <p:nvSpPr>
          <p:cNvPr id="14" name="Rectangle 13"/>
          <p:cNvSpPr/>
          <p:nvPr>
            <p:custDataLst>
              <p:tags r:id="rId13"/>
            </p:custDataLst>
          </p:nvPr>
        </p:nvSpPr>
        <p:spPr bwMode="auto">
          <a:xfrm>
            <a:off x="7838648" y="3300305"/>
            <a:ext cx="1463040" cy="1016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rgbClr val="FFFFFF">
                      <a:alpha val="0"/>
                    </a:srgbClr>
                  </a:solidFill>
                </a:ln>
                <a:solidFill>
                  <a:srgbClr val="595959"/>
                </a:solidFill>
              </a:rPr>
              <a:t>IIS2</a:t>
            </a:r>
          </a:p>
          <a:p>
            <a:pPr algn="ctr" defTabSz="913726" fontAlgn="base">
              <a:spcBef>
                <a:spcPct val="0"/>
              </a:spcBef>
              <a:spcAft>
                <a:spcPct val="0"/>
              </a:spcAft>
            </a:pPr>
            <a:endParaRPr lang="en-NZ" sz="2000" dirty="0">
              <a:ln>
                <a:solidFill>
                  <a:srgbClr val="FFFFFF">
                    <a:alpha val="0"/>
                  </a:srgbClr>
                </a:solidFill>
              </a:ln>
              <a:solidFill>
                <a:srgbClr val="595959"/>
              </a:solidFill>
            </a:endParaRPr>
          </a:p>
        </p:txBody>
      </p:sp>
      <p:sp>
        <p:nvSpPr>
          <p:cNvPr id="17" name="Rectangle 16"/>
          <p:cNvSpPr/>
          <p:nvPr>
            <p:custDataLst>
              <p:tags r:id="rId14"/>
            </p:custDataLst>
          </p:nvPr>
        </p:nvSpPr>
        <p:spPr bwMode="auto">
          <a:xfrm>
            <a:off x="7838648" y="5167531"/>
            <a:ext cx="1463040" cy="10584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rgbClr val="FFFFFF">
                      <a:alpha val="0"/>
                    </a:srgbClr>
                  </a:solidFill>
                </a:ln>
                <a:solidFill>
                  <a:srgbClr val="595959"/>
                </a:solidFill>
              </a:rPr>
              <a:t>SQL2</a:t>
            </a:r>
          </a:p>
          <a:p>
            <a:pPr algn="ctr" defTabSz="913726" fontAlgn="base">
              <a:spcBef>
                <a:spcPct val="0"/>
              </a:spcBef>
              <a:spcAft>
                <a:spcPct val="0"/>
              </a:spcAft>
            </a:pPr>
            <a:endParaRPr lang="en-NZ" sz="2000" dirty="0">
              <a:ln>
                <a:solidFill>
                  <a:srgbClr val="FFFFFF">
                    <a:alpha val="0"/>
                  </a:srgbClr>
                </a:solidFill>
              </a:ln>
              <a:solidFill>
                <a:srgbClr val="595959"/>
              </a:solidFill>
            </a:endParaRPr>
          </a:p>
        </p:txBody>
      </p:sp>
      <p:sp>
        <p:nvSpPr>
          <p:cNvPr id="20" name="Rectangle 19"/>
          <p:cNvSpPr/>
          <p:nvPr/>
        </p:nvSpPr>
        <p:spPr>
          <a:xfrm>
            <a:off x="8128130" y="3951621"/>
            <a:ext cx="914557" cy="410182"/>
          </a:xfrm>
          <a:prstGeom prst="rect">
            <a:avLst/>
          </a:prstGeom>
        </p:spPr>
        <p:txBody>
          <a:bodyPr wrap="none" lIns="121862" tIns="60931" rIns="121862" bIns="60931">
            <a:spAutoFit/>
          </a:bodyPr>
          <a:lstStyle/>
          <a:p>
            <a:pPr algn="ctr" defTabSz="913802" fontAlgn="base">
              <a:spcBef>
                <a:spcPct val="0"/>
              </a:spcBef>
              <a:spcAft>
                <a:spcPct val="0"/>
              </a:spcAft>
            </a:pPr>
            <a:r>
              <a:rPr lang="en-US" sz="1866" dirty="0">
                <a:ln>
                  <a:solidFill>
                    <a:srgbClr val="FFFFFF">
                      <a:alpha val="0"/>
                    </a:srgbClr>
                  </a:solidFill>
                </a:ln>
                <a:solidFill>
                  <a:srgbClr val="595959"/>
                </a:solidFill>
              </a:rPr>
              <a:t>UD #2</a:t>
            </a:r>
          </a:p>
        </p:txBody>
      </p:sp>
      <p:sp>
        <p:nvSpPr>
          <p:cNvPr id="22" name="Rectangle 21"/>
          <p:cNvSpPr/>
          <p:nvPr/>
        </p:nvSpPr>
        <p:spPr>
          <a:xfrm>
            <a:off x="8112887" y="5762086"/>
            <a:ext cx="914557" cy="410182"/>
          </a:xfrm>
          <a:prstGeom prst="rect">
            <a:avLst/>
          </a:prstGeom>
        </p:spPr>
        <p:txBody>
          <a:bodyPr wrap="none" lIns="121862" tIns="60931" rIns="121862" bIns="60931">
            <a:spAutoFit/>
          </a:bodyPr>
          <a:lstStyle/>
          <a:p>
            <a:pPr algn="ctr" defTabSz="913802" fontAlgn="base">
              <a:spcBef>
                <a:spcPct val="0"/>
              </a:spcBef>
              <a:spcAft>
                <a:spcPct val="0"/>
              </a:spcAft>
            </a:pPr>
            <a:r>
              <a:rPr lang="en-US" sz="1866" dirty="0">
                <a:ln>
                  <a:solidFill>
                    <a:srgbClr val="FFFFFF">
                      <a:alpha val="0"/>
                    </a:srgbClr>
                  </a:solidFill>
                </a:ln>
                <a:solidFill>
                  <a:srgbClr val="595959"/>
                </a:solidFill>
              </a:rPr>
              <a:t>UD #2</a:t>
            </a:r>
          </a:p>
        </p:txBody>
      </p:sp>
      <p:sp>
        <p:nvSpPr>
          <p:cNvPr id="2" name="TextBox 1"/>
          <p:cNvSpPr txBox="1"/>
          <p:nvPr/>
        </p:nvSpPr>
        <p:spPr>
          <a:xfrm>
            <a:off x="3202034" y="4027764"/>
            <a:ext cx="668453" cy="258404"/>
          </a:xfrm>
          <a:prstGeom prst="rect">
            <a:avLst/>
          </a:prstGeom>
          <a:noFill/>
        </p:spPr>
        <p:txBody>
          <a:bodyPr wrap="none" lIns="0" tIns="0" rIns="0" bIns="0" rtlCol="0">
            <a:spAutoFit/>
          </a:bodyPr>
          <a:lstStyle/>
          <a:p>
            <a:pPr defTabSz="1218683">
              <a:lnSpc>
                <a:spcPct val="90000"/>
              </a:lnSpc>
              <a:spcBef>
                <a:spcPct val="20000"/>
              </a:spcBef>
              <a:buSzPct val="80000"/>
            </a:pPr>
            <a:r>
              <a:rPr lang="en-US" sz="1866" dirty="0">
                <a:ln>
                  <a:solidFill>
                    <a:srgbClr val="FFFFFF">
                      <a:alpha val="0"/>
                    </a:srgbClr>
                  </a:solidFill>
                </a:ln>
                <a:solidFill>
                  <a:srgbClr val="595959"/>
                </a:solidFill>
              </a:rPr>
              <a:t>UD #1</a:t>
            </a:r>
            <a:endParaRPr lang="en-US" sz="1866" dirty="0">
              <a:gradFill>
                <a:gsLst>
                  <a:gs pos="0">
                    <a:srgbClr val="292929">
                      <a:lumMod val="90000"/>
                      <a:lumOff val="10000"/>
                    </a:srgbClr>
                  </a:gs>
                  <a:gs pos="86000">
                    <a:srgbClr val="292929">
                      <a:lumMod val="90000"/>
                      <a:lumOff val="10000"/>
                    </a:srgbClr>
                  </a:gs>
                </a:gsLst>
                <a:lin ang="5400000" scaled="0"/>
              </a:gradFill>
            </a:endParaRPr>
          </a:p>
        </p:txBody>
      </p:sp>
      <p:sp>
        <p:nvSpPr>
          <p:cNvPr id="18" name="Rectangle 17"/>
          <p:cNvSpPr/>
          <p:nvPr/>
        </p:nvSpPr>
        <p:spPr>
          <a:xfrm>
            <a:off x="3142471" y="5741192"/>
            <a:ext cx="914557" cy="410182"/>
          </a:xfrm>
          <a:prstGeom prst="rect">
            <a:avLst/>
          </a:prstGeom>
        </p:spPr>
        <p:txBody>
          <a:bodyPr wrap="none" lIns="121862" tIns="60931" rIns="121862" bIns="60931">
            <a:spAutoFit/>
          </a:bodyPr>
          <a:lstStyle/>
          <a:p>
            <a:pPr algn="ctr" defTabSz="913802" fontAlgn="base">
              <a:spcBef>
                <a:spcPct val="0"/>
              </a:spcBef>
              <a:spcAft>
                <a:spcPct val="0"/>
              </a:spcAft>
            </a:pPr>
            <a:r>
              <a:rPr lang="en-US" sz="1866" dirty="0">
                <a:ln>
                  <a:solidFill>
                    <a:srgbClr val="FFFFFF">
                      <a:alpha val="0"/>
                    </a:srgbClr>
                  </a:solidFill>
                </a:ln>
                <a:solidFill>
                  <a:srgbClr val="595959"/>
                </a:solidFill>
              </a:rPr>
              <a:t>UD #1</a:t>
            </a:r>
          </a:p>
        </p:txBody>
      </p:sp>
      <p:sp>
        <p:nvSpPr>
          <p:cNvPr id="23" name="Freeform 62"/>
          <p:cNvSpPr>
            <a:spLocks noEditPoints="1"/>
          </p:cNvSpPr>
          <p:nvPr/>
        </p:nvSpPr>
        <p:spPr bwMode="black">
          <a:xfrm>
            <a:off x="2951345" y="3472873"/>
            <a:ext cx="395326" cy="395120"/>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tx1"/>
          </a:solidFill>
          <a:ln>
            <a:noFill/>
          </a:ln>
        </p:spPr>
        <p:txBody>
          <a:bodyPr vert="horz" wrap="square" lIns="82295" tIns="41148" rIns="82295" bIns="41148" numCol="1" anchor="t" anchorCtr="0" compatLnSpc="1">
            <a:prstTxWarp prst="textNoShape">
              <a:avLst/>
            </a:prstTxWarp>
          </a:bodyPr>
          <a:lstStyle/>
          <a:p>
            <a:pPr defTabSz="1218683"/>
            <a:endParaRPr lang="en-US" sz="1600" dirty="0">
              <a:solidFill>
                <a:srgbClr val="505050"/>
              </a:solidFill>
            </a:endParaRPr>
          </a:p>
        </p:txBody>
      </p:sp>
      <p:sp>
        <p:nvSpPr>
          <p:cNvPr id="24" name="Freeform 62"/>
          <p:cNvSpPr>
            <a:spLocks noEditPoints="1"/>
          </p:cNvSpPr>
          <p:nvPr/>
        </p:nvSpPr>
        <p:spPr bwMode="black">
          <a:xfrm>
            <a:off x="7924016" y="3486215"/>
            <a:ext cx="395326" cy="395120"/>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tx1"/>
          </a:solidFill>
          <a:ln>
            <a:noFill/>
          </a:ln>
        </p:spPr>
        <p:txBody>
          <a:bodyPr vert="horz" wrap="square" lIns="82295" tIns="41148" rIns="82295" bIns="41148" numCol="1" anchor="t" anchorCtr="0" compatLnSpc="1">
            <a:prstTxWarp prst="textNoShape">
              <a:avLst/>
            </a:prstTxWarp>
          </a:bodyPr>
          <a:lstStyle/>
          <a:p>
            <a:pPr defTabSz="1218683"/>
            <a:endParaRPr lang="en-US" sz="1600" dirty="0">
              <a:solidFill>
                <a:srgbClr val="505050"/>
              </a:solidFill>
            </a:endParaRPr>
          </a:p>
        </p:txBody>
      </p:sp>
      <p:sp>
        <p:nvSpPr>
          <p:cNvPr id="25" name="Freeform 34"/>
          <p:cNvSpPr>
            <a:spLocks noEditPoints="1"/>
          </p:cNvSpPr>
          <p:nvPr/>
        </p:nvSpPr>
        <p:spPr bwMode="auto">
          <a:xfrm>
            <a:off x="2962635" y="5356456"/>
            <a:ext cx="372746" cy="365679"/>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tx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292" tIns="41145" rIns="82292" bIns="41145" numCol="1" rtlCol="0" anchor="ctr" anchorCtr="0" compatLnSpc="1">
            <a:prstTxWarp prst="textNoShape">
              <a:avLst/>
            </a:prstTxWarp>
          </a:bodyPr>
          <a:lstStyle/>
          <a:p>
            <a:pPr defTabSz="740439"/>
            <a:endParaRPr lang="en-US" sz="3199" spc="-123" dirty="0">
              <a:solidFill>
                <a:srgbClr val="505050">
                  <a:lumMod val="50000"/>
                </a:srgbClr>
              </a:solidFill>
              <a:latin typeface="Segoe Light" pitchFamily="34" charset="0"/>
            </a:endParaRPr>
          </a:p>
        </p:txBody>
      </p:sp>
      <p:sp>
        <p:nvSpPr>
          <p:cNvPr id="26" name="Freeform 34"/>
          <p:cNvSpPr>
            <a:spLocks noEditPoints="1"/>
          </p:cNvSpPr>
          <p:nvPr/>
        </p:nvSpPr>
        <p:spPr bwMode="auto">
          <a:xfrm>
            <a:off x="7946598" y="5356456"/>
            <a:ext cx="372746" cy="365679"/>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tx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292" tIns="41145" rIns="82292" bIns="41145" numCol="1" rtlCol="0" anchor="ctr" anchorCtr="0" compatLnSpc="1">
            <a:prstTxWarp prst="textNoShape">
              <a:avLst/>
            </a:prstTxWarp>
          </a:bodyPr>
          <a:lstStyle/>
          <a:p>
            <a:pPr defTabSz="740439"/>
            <a:endParaRPr lang="en-US" sz="3199" spc="-123" dirty="0">
              <a:solidFill>
                <a:srgbClr val="505050">
                  <a:lumMod val="50000"/>
                </a:srgbClr>
              </a:solidFill>
              <a:latin typeface="Segoe Light" pitchFamily="34" charset="0"/>
            </a:endParaRPr>
          </a:p>
        </p:txBody>
      </p:sp>
    </p:spTree>
    <p:extLst>
      <p:ext uri="{BB962C8B-B14F-4D97-AF65-F5344CB8AC3E}">
        <p14:creationId xmlns:p14="http://schemas.microsoft.com/office/powerpoint/2010/main" val="2172393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1" grpId="0" animBg="1"/>
      <p:bldP spid="12" grpId="0" animBg="1"/>
      <p:bldP spid="19" grpId="0" animBg="1"/>
      <p:bldP spid="21" grpId="0" animBg="1"/>
      <p:bldP spid="20" grpId="0"/>
      <p:bldP spid="22" grpId="0"/>
      <p:bldP spid="2"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344" y="2485913"/>
            <a:ext cx="10696186" cy="1378644"/>
          </a:xfrm>
        </p:spPr>
        <p:txBody>
          <a:bodyPr/>
          <a:lstStyle/>
          <a:p>
            <a:r>
              <a:rPr lang="en-US" dirty="0" smtClean="0"/>
              <a:t>Virtual Machine Data Disks</a:t>
            </a:r>
            <a:endParaRPr lang="en-US" dirty="0"/>
          </a:p>
        </p:txBody>
      </p:sp>
    </p:spTree>
    <p:extLst>
      <p:ext uri="{BB962C8B-B14F-4D97-AF65-F5344CB8AC3E}">
        <p14:creationId xmlns:p14="http://schemas.microsoft.com/office/powerpoint/2010/main" val="1726275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VM disk layout</a:t>
            </a:r>
          </a:p>
        </p:txBody>
      </p:sp>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309" y="1600678"/>
            <a:ext cx="10055781" cy="4793579"/>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a:endCxn id="7" idx="2"/>
          </p:cNvCxnSpPr>
          <p:nvPr/>
        </p:nvCxnSpPr>
        <p:spPr>
          <a:xfrm flipH="1" flipV="1">
            <a:off x="6248361" y="2819557"/>
            <a:ext cx="1371243" cy="685624"/>
          </a:xfrm>
          <a:prstGeom prst="straightConnector1">
            <a:avLst/>
          </a:prstGeom>
          <a:ln w="57150">
            <a:solidFill>
              <a:schemeClr val="accent1"/>
            </a:solidFill>
            <a:tailEnd type="arrow"/>
          </a:ln>
        </p:spPr>
        <p:style>
          <a:lnRef idx="3">
            <a:schemeClr val="accent2"/>
          </a:lnRef>
          <a:fillRef idx="0">
            <a:schemeClr val="accent2"/>
          </a:fillRef>
          <a:effectRef idx="2">
            <a:schemeClr val="accent2"/>
          </a:effectRef>
          <a:fontRef idx="minor">
            <a:schemeClr val="tx1"/>
          </a:fontRef>
        </p:style>
      </p:cxnSp>
      <p:sp>
        <p:nvSpPr>
          <p:cNvPr id="7" name="Rectangle 6"/>
          <p:cNvSpPr/>
          <p:nvPr/>
        </p:nvSpPr>
        <p:spPr bwMode="auto">
          <a:xfrm>
            <a:off x="4343856" y="1169663"/>
            <a:ext cx="3809008" cy="1649897"/>
          </a:xfrm>
          <a:prstGeom prst="rect">
            <a:avLst/>
          </a:prstGeom>
          <a:solidFill>
            <a:schemeClr val="tx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ea typeface="Segoe UI" pitchFamily="34" charset="0"/>
                <a:cs typeface="Segoe UI" pitchFamily="34" charset="0"/>
              </a:rPr>
              <a:t>OS Disk</a:t>
            </a:r>
          </a:p>
          <a:p>
            <a:pPr marL="342814" indent="-342814" defTabSz="913870">
              <a:buFont typeface="Arial" pitchFamily="34" charset="0"/>
              <a:buChar char="•"/>
            </a:pPr>
            <a:r>
              <a:rPr lang="en-US" sz="2199" dirty="0">
                <a:solidFill>
                  <a:srgbClr val="FFFFFF">
                    <a:alpha val="98824"/>
                  </a:srgbClr>
                </a:solidFill>
                <a:ea typeface="Segoe UI" pitchFamily="34" charset="0"/>
                <a:cs typeface="Segoe UI" pitchFamily="34" charset="0"/>
              </a:rPr>
              <a:t>Persistent</a:t>
            </a:r>
          </a:p>
          <a:p>
            <a:pPr marL="342814" indent="-342814" defTabSz="913870">
              <a:buFont typeface="Arial" pitchFamily="34" charset="0"/>
              <a:buChar char="•"/>
            </a:pPr>
            <a:r>
              <a:rPr lang="en-US" sz="2199" dirty="0">
                <a:solidFill>
                  <a:srgbClr val="FFFFFF">
                    <a:alpha val="98824"/>
                  </a:srgbClr>
                </a:solidFill>
                <a:ea typeface="Segoe UI" pitchFamily="34" charset="0"/>
                <a:cs typeface="Segoe UI" pitchFamily="34" charset="0"/>
              </a:rPr>
              <a:t>SATA</a:t>
            </a:r>
          </a:p>
          <a:p>
            <a:pPr marL="342814" indent="-342814" defTabSz="913870">
              <a:buFont typeface="Arial" pitchFamily="34" charset="0"/>
              <a:buChar char="•"/>
            </a:pPr>
            <a:r>
              <a:rPr lang="en-US" sz="2199" b="1" dirty="0">
                <a:solidFill>
                  <a:srgbClr val="FFFFFF">
                    <a:alpha val="98824"/>
                  </a:srgbClr>
                </a:solidFill>
                <a:ea typeface="Segoe UI" pitchFamily="34" charset="0"/>
                <a:cs typeface="Segoe UI" pitchFamily="34" charset="0"/>
              </a:rPr>
              <a:t>Drive C:</a:t>
            </a:r>
          </a:p>
        </p:txBody>
      </p:sp>
      <p:pic>
        <p:nvPicPr>
          <p:cNvPr id="358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948" y="3330507"/>
            <a:ext cx="9511410" cy="3494764"/>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Arrow Connector 12"/>
          <p:cNvCxnSpPr>
            <a:stCxn id="7" idx="2"/>
          </p:cNvCxnSpPr>
          <p:nvPr/>
        </p:nvCxnSpPr>
        <p:spPr>
          <a:xfrm flipH="1">
            <a:off x="3505875" y="2819560"/>
            <a:ext cx="2742486" cy="1447424"/>
          </a:xfrm>
          <a:prstGeom prst="straightConnector1">
            <a:avLst/>
          </a:prstGeom>
          <a:ln w="57150">
            <a:solidFill>
              <a:schemeClr val="accent1"/>
            </a:solidFill>
            <a:tailEnd type="arrow"/>
          </a:ln>
        </p:spPr>
        <p:style>
          <a:lnRef idx="3">
            <a:schemeClr val="accent2"/>
          </a:lnRef>
          <a:fillRef idx="0">
            <a:schemeClr val="accent2"/>
          </a:fillRef>
          <a:effectRef idx="2">
            <a:schemeClr val="accent2"/>
          </a:effectRef>
          <a:fontRef idx="minor">
            <a:schemeClr val="tx1"/>
          </a:fontRef>
        </p:style>
      </p:cxnSp>
      <p:sp>
        <p:nvSpPr>
          <p:cNvPr id="16" name="Rectangle 15"/>
          <p:cNvSpPr/>
          <p:nvPr/>
        </p:nvSpPr>
        <p:spPr bwMode="auto">
          <a:xfrm>
            <a:off x="427520" y="3505181"/>
            <a:ext cx="9764018" cy="380901"/>
          </a:xfrm>
          <a:prstGeom prst="rect">
            <a:avLst/>
          </a:prstGeom>
          <a:solidFill>
            <a:srgbClr val="94C949">
              <a:alpha val="50196"/>
            </a:srgb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a:endParaRPr lang="en-US" sz="2199" dirty="0">
              <a:solidFill>
                <a:srgbClr val="FFFFFF">
                  <a:alpha val="98824"/>
                </a:srgbClr>
              </a:soli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833216880"/>
      </p:ext>
    </p:extLst>
  </p:cSld>
  <p:clrMapOvr>
    <a:masterClrMapping/>
  </p:clrMapOvr>
  <p:transition advTm="1667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35844"/>
                                        </p:tgtEl>
                                        <p:attrNameLst>
                                          <p:attrName>style.visibility</p:attrName>
                                        </p:attrNameLst>
                                      </p:cBhvr>
                                      <p:to>
                                        <p:strVal val="visible"/>
                                      </p:to>
                                    </p:set>
                                    <p:animEffect transition="in" filter="fade">
                                      <p:cBhvr>
                                        <p:cTn id="25" dur="500"/>
                                        <p:tgtEl>
                                          <p:spTgt spid="35844"/>
                                        </p:tgtEl>
                                      </p:cBhvr>
                                    </p:animEffect>
                                  </p:childTnLst>
                                </p:cTn>
                              </p:par>
                              <p:par>
                                <p:cTn id="26" presetID="10" presetClass="exit" presetSubtype="0" fill="hold" grpId="1" nodeType="withEffect">
                                  <p:stCondLst>
                                    <p:cond delay="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16"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VM disk layout</a:t>
            </a:r>
          </a:p>
        </p:txBody>
      </p:sp>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309" y="1600678"/>
            <a:ext cx="10055781" cy="4793579"/>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V="1">
            <a:off x="7467244" y="2494604"/>
            <a:ext cx="404423" cy="1247308"/>
          </a:xfrm>
          <a:prstGeom prst="straightConnector1">
            <a:avLst/>
          </a:prstGeom>
          <a:ln w="57150">
            <a:solidFill>
              <a:schemeClr val="accent1">
                <a:alpha val="92157"/>
              </a:schemeClr>
            </a:solidFill>
            <a:tailEnd type="arrow"/>
          </a:ln>
        </p:spPr>
        <p:style>
          <a:lnRef idx="3">
            <a:schemeClr val="accent2"/>
          </a:lnRef>
          <a:fillRef idx="0">
            <a:schemeClr val="accent2"/>
          </a:fillRef>
          <a:effectRef idx="2">
            <a:schemeClr val="accent2"/>
          </a:effectRef>
          <a:fontRef idx="minor">
            <a:schemeClr val="tx1"/>
          </a:fontRef>
        </p:style>
      </p:cxnSp>
      <p:sp>
        <p:nvSpPr>
          <p:cNvPr id="7" name="Rectangle 6"/>
          <p:cNvSpPr/>
          <p:nvPr/>
        </p:nvSpPr>
        <p:spPr bwMode="auto">
          <a:xfrm>
            <a:off x="5967161" y="1191350"/>
            <a:ext cx="3809008" cy="1371243"/>
          </a:xfrm>
          <a:prstGeom prst="rect">
            <a:avLst/>
          </a:prstGeom>
          <a:solidFill>
            <a:schemeClr val="tx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ea typeface="Segoe UI" pitchFamily="34" charset="0"/>
                <a:cs typeface="Segoe UI" pitchFamily="34" charset="0"/>
              </a:rPr>
              <a:t>Temporary Storage Disk</a:t>
            </a:r>
          </a:p>
          <a:p>
            <a:pPr marL="342814" indent="-342814" defTabSz="913870">
              <a:buFont typeface="Arial" pitchFamily="34" charset="0"/>
              <a:buChar char="•"/>
            </a:pPr>
            <a:r>
              <a:rPr lang="en-US" sz="2199" dirty="0">
                <a:solidFill>
                  <a:srgbClr val="FFFFFF">
                    <a:alpha val="98824"/>
                  </a:srgbClr>
                </a:solidFill>
                <a:ea typeface="Segoe UI" pitchFamily="34" charset="0"/>
                <a:cs typeface="Segoe UI" pitchFamily="34" charset="0"/>
              </a:rPr>
              <a:t>Local (Not Persistent)</a:t>
            </a:r>
          </a:p>
          <a:p>
            <a:pPr marL="342814" indent="-342814" defTabSz="913870">
              <a:buFont typeface="Arial" pitchFamily="34" charset="0"/>
              <a:buChar char="•"/>
            </a:pPr>
            <a:r>
              <a:rPr lang="en-US" sz="2199" dirty="0">
                <a:solidFill>
                  <a:srgbClr val="FFFFFF">
                    <a:alpha val="98824"/>
                  </a:srgbClr>
                </a:solidFill>
                <a:ea typeface="Segoe UI" pitchFamily="34" charset="0"/>
                <a:cs typeface="Segoe UI" pitchFamily="34" charset="0"/>
              </a:rPr>
              <a:t>SATA</a:t>
            </a:r>
          </a:p>
          <a:p>
            <a:pPr marL="342814" indent="-342814" defTabSz="913870">
              <a:buFont typeface="Arial" pitchFamily="34" charset="0"/>
              <a:buChar char="•"/>
            </a:pPr>
            <a:r>
              <a:rPr lang="en-US" sz="2199" b="1" dirty="0">
                <a:solidFill>
                  <a:srgbClr val="FFFFFF">
                    <a:alpha val="98824"/>
                  </a:srgbClr>
                </a:solidFill>
                <a:ea typeface="Segoe UI" pitchFamily="34" charset="0"/>
                <a:cs typeface="Segoe UI" pitchFamily="34" charset="0"/>
              </a:rPr>
              <a:t>Drive D:</a:t>
            </a:r>
          </a:p>
        </p:txBody>
      </p:sp>
      <p:pic>
        <p:nvPicPr>
          <p:cNvPr id="368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95" y="3200461"/>
            <a:ext cx="9492366" cy="3494764"/>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Arrow Connector 12"/>
          <p:cNvCxnSpPr/>
          <p:nvPr/>
        </p:nvCxnSpPr>
        <p:spPr>
          <a:xfrm flipH="1">
            <a:off x="5562740" y="2494605"/>
            <a:ext cx="2308927" cy="1704389"/>
          </a:xfrm>
          <a:prstGeom prst="straightConnector1">
            <a:avLst/>
          </a:prstGeom>
          <a:ln w="57150">
            <a:solidFill>
              <a:schemeClr val="accent1">
                <a:alpha val="92157"/>
              </a:schemeClr>
            </a:solidFill>
            <a:tailEnd type="arrow"/>
          </a:ln>
        </p:spPr>
        <p:style>
          <a:lnRef idx="3">
            <a:schemeClr val="accent2"/>
          </a:lnRef>
          <a:fillRef idx="0">
            <a:schemeClr val="accent2"/>
          </a:fillRef>
          <a:effectRef idx="2">
            <a:schemeClr val="accent2"/>
          </a:effectRef>
          <a:fontRef idx="minor">
            <a:schemeClr val="tx1"/>
          </a:fontRef>
        </p:style>
      </p:cxnSp>
      <p:sp>
        <p:nvSpPr>
          <p:cNvPr id="4" name="Rectangle 3"/>
          <p:cNvSpPr/>
          <p:nvPr/>
        </p:nvSpPr>
        <p:spPr bwMode="auto">
          <a:xfrm>
            <a:off x="458669" y="3809902"/>
            <a:ext cx="9764018" cy="380901"/>
          </a:xfrm>
          <a:prstGeom prst="rect">
            <a:avLst/>
          </a:prstGeom>
          <a:solidFill>
            <a:srgbClr val="94C949">
              <a:alpha val="50196"/>
            </a:srgb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a:endParaRPr lang="en-US" sz="2199" dirty="0">
              <a:solidFill>
                <a:srgbClr val="FFFFFF">
                  <a:alpha val="98824"/>
                </a:srgbClr>
              </a:soli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551375412"/>
      </p:ext>
    </p:extLst>
  </p:cSld>
  <p:clrMapOvr>
    <a:masterClrMapping/>
  </p:clrMapOvr>
  <p:transition advTm="36105">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36866"/>
                                        </p:tgtEl>
                                        <p:attrNameLst>
                                          <p:attrName>style.visibility</p:attrName>
                                        </p:attrNameLst>
                                      </p:cBhvr>
                                      <p:to>
                                        <p:strVal val="visible"/>
                                      </p:to>
                                    </p:set>
                                    <p:animEffect transition="in" filter="fade">
                                      <p:cBhvr>
                                        <p:cTn id="25" dur="500"/>
                                        <p:tgtEl>
                                          <p:spTgt spid="36866"/>
                                        </p:tgtEl>
                                      </p:cBhvr>
                                    </p:animEffect>
                                  </p:childTnLst>
                                </p:cTn>
                              </p:par>
                              <p:par>
                                <p:cTn id="26" presetID="10" presetClass="exit" presetSubtype="0" fill="hold" grpId="1" nodeType="with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P spid="4"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VM disk layout</a:t>
            </a:r>
          </a:p>
        </p:txBody>
      </p:sp>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309" y="1600678"/>
            <a:ext cx="10055781" cy="4793579"/>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a:endCxn id="7" idx="2"/>
          </p:cNvCxnSpPr>
          <p:nvPr/>
        </p:nvCxnSpPr>
        <p:spPr>
          <a:xfrm flipV="1">
            <a:off x="7467246" y="2819560"/>
            <a:ext cx="2556701" cy="1256973"/>
          </a:xfrm>
          <a:prstGeom prst="straightConnector1">
            <a:avLst/>
          </a:prstGeom>
          <a:ln w="57150">
            <a:solidFill>
              <a:schemeClr val="accent1">
                <a:alpha val="89804"/>
              </a:schemeClr>
            </a:solidFill>
            <a:tailEnd type="arrow"/>
          </a:ln>
        </p:spPr>
        <p:style>
          <a:lnRef idx="3">
            <a:schemeClr val="accent2"/>
          </a:lnRef>
          <a:fillRef idx="0">
            <a:schemeClr val="accent2"/>
          </a:fillRef>
          <a:effectRef idx="2">
            <a:schemeClr val="accent2"/>
          </a:effectRef>
          <a:fontRef idx="minor">
            <a:schemeClr val="tx1"/>
          </a:fontRef>
        </p:style>
      </p:cxnSp>
      <p:sp>
        <p:nvSpPr>
          <p:cNvPr id="7" name="Rectangle 6"/>
          <p:cNvSpPr/>
          <p:nvPr/>
        </p:nvSpPr>
        <p:spPr bwMode="auto">
          <a:xfrm>
            <a:off x="8119439" y="1339817"/>
            <a:ext cx="3809008" cy="1479743"/>
          </a:xfrm>
          <a:prstGeom prst="rect">
            <a:avLst/>
          </a:prstGeom>
          <a:solidFill>
            <a:schemeClr val="tx2"/>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ea typeface="Segoe UI" pitchFamily="34" charset="0"/>
                <a:cs typeface="Segoe UI" pitchFamily="34" charset="0"/>
              </a:rPr>
              <a:t>Data Disk(s)</a:t>
            </a:r>
          </a:p>
          <a:p>
            <a:pPr marL="342814" indent="-342814" defTabSz="913870">
              <a:buFont typeface="Arial" pitchFamily="34" charset="0"/>
              <a:buChar char="•"/>
            </a:pPr>
            <a:r>
              <a:rPr lang="en-US" sz="2199" dirty="0">
                <a:solidFill>
                  <a:srgbClr val="FFFFFF">
                    <a:alpha val="98824"/>
                  </a:srgbClr>
                </a:solidFill>
                <a:ea typeface="Segoe UI" pitchFamily="34" charset="0"/>
                <a:cs typeface="Segoe UI" pitchFamily="34" charset="0"/>
              </a:rPr>
              <a:t>Persistent</a:t>
            </a:r>
          </a:p>
          <a:p>
            <a:pPr marL="342814" indent="-342814" defTabSz="913870">
              <a:buFont typeface="Arial" pitchFamily="34" charset="0"/>
              <a:buChar char="•"/>
            </a:pPr>
            <a:r>
              <a:rPr lang="en-US" sz="2199" dirty="0">
                <a:solidFill>
                  <a:srgbClr val="FFFFFF">
                    <a:alpha val="98824"/>
                  </a:srgbClr>
                </a:solidFill>
                <a:ea typeface="Segoe UI" pitchFamily="34" charset="0"/>
                <a:cs typeface="Segoe UI" pitchFamily="34" charset="0"/>
              </a:rPr>
              <a:t>SCSI</a:t>
            </a:r>
          </a:p>
          <a:p>
            <a:pPr marL="342814" indent="-342814" defTabSz="913870">
              <a:buFont typeface="Arial" pitchFamily="34" charset="0"/>
              <a:buChar char="•"/>
            </a:pPr>
            <a:r>
              <a:rPr lang="en-US" sz="2199" b="1" dirty="0">
                <a:solidFill>
                  <a:srgbClr val="FFFFFF">
                    <a:alpha val="98824"/>
                  </a:srgbClr>
                </a:solidFill>
                <a:ea typeface="Segoe UI" pitchFamily="34" charset="0"/>
                <a:cs typeface="Segoe UI" pitchFamily="34" charset="0"/>
              </a:rPr>
              <a:t>Customer Defined Letter</a:t>
            </a:r>
          </a:p>
        </p:txBody>
      </p:sp>
      <p:sp>
        <p:nvSpPr>
          <p:cNvPr id="4" name="Rectangle 3"/>
          <p:cNvSpPr/>
          <p:nvPr/>
        </p:nvSpPr>
        <p:spPr bwMode="auto">
          <a:xfrm>
            <a:off x="431356" y="4076532"/>
            <a:ext cx="9764018" cy="380901"/>
          </a:xfrm>
          <a:prstGeom prst="rect">
            <a:avLst/>
          </a:prstGeom>
          <a:solidFill>
            <a:srgbClr val="94C949">
              <a:alpha val="50196"/>
            </a:srgb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a:endParaRPr lang="en-US" sz="2199" dirty="0">
              <a:solidFill>
                <a:srgbClr val="FFFFFF">
                  <a:alpha val="98824"/>
                </a:srgbClr>
              </a:solidFill>
              <a:ea typeface="Segoe UI" pitchFamily="34" charset="0"/>
              <a:cs typeface="Segoe UI" pitchFamily="34" charset="0"/>
            </a:endParaRPr>
          </a:p>
        </p:txBody>
      </p:sp>
      <p:pic>
        <p:nvPicPr>
          <p:cNvPr id="399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623" y="3276640"/>
            <a:ext cx="9532042" cy="343763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Arrow Connector 12"/>
          <p:cNvCxnSpPr>
            <a:stCxn id="7" idx="2"/>
          </p:cNvCxnSpPr>
          <p:nvPr/>
        </p:nvCxnSpPr>
        <p:spPr>
          <a:xfrm flipH="1">
            <a:off x="7668752" y="2819560"/>
            <a:ext cx="2355192" cy="1675963"/>
          </a:xfrm>
          <a:prstGeom prst="straightConnector1">
            <a:avLst/>
          </a:prstGeom>
          <a:ln w="57150">
            <a:solidFill>
              <a:schemeClr val="accent1">
                <a:alpha val="89804"/>
              </a:schemeClr>
            </a:solidFill>
            <a:tailEnd type="arrow"/>
          </a:ln>
        </p:spPr>
        <p:style>
          <a:lnRef idx="3">
            <a:schemeClr val="accent2"/>
          </a:lnRef>
          <a:fillRef idx="0">
            <a:schemeClr val="accent2"/>
          </a:fillRef>
          <a:effectRef idx="2">
            <a:schemeClr val="accent2"/>
          </a:effectRef>
          <a:fontRef idx="minor">
            <a:schemeClr val="tx1"/>
          </a:fontRef>
        </p:style>
      </p:cxnSp>
    </p:spTree>
    <p:custDataLst>
      <p:tags r:id="rId1"/>
    </p:custDataLst>
    <p:extLst>
      <p:ext uri="{BB962C8B-B14F-4D97-AF65-F5344CB8AC3E}">
        <p14:creationId xmlns:p14="http://schemas.microsoft.com/office/powerpoint/2010/main" val="1081593482"/>
      </p:ext>
    </p:extLst>
  </p:cSld>
  <p:clrMapOvr>
    <a:masterClrMapping/>
  </p:clrMapOvr>
  <p:transition advTm="4755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xit" presetSubtype="0" fill="hold" grpId="1" nodeType="withEffect">
                                  <p:stCondLst>
                                    <p:cond delay="0"/>
                                  </p:stCondLst>
                                  <p:childTnLst>
                                    <p:animEffect transition="out" filter="fade">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39939"/>
                                        </p:tgtEl>
                                        <p:attrNameLst>
                                          <p:attrName>style.visibility</p:attrName>
                                        </p:attrNameLst>
                                      </p:cBhvr>
                                      <p:to>
                                        <p:strVal val="visible"/>
                                      </p:to>
                                    </p:set>
                                    <p:animEffect transition="in" filter="fade">
                                      <p:cBhvr>
                                        <p:cTn id="28" dur="500"/>
                                        <p:tgtEl>
                                          <p:spTgt spid="39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P spid="4"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Persistent Disk Management</a:t>
            </a:r>
          </a:p>
        </p:txBody>
      </p:sp>
      <p:sp>
        <p:nvSpPr>
          <p:cNvPr id="4" name="Text Placeholder 3"/>
          <p:cNvSpPr>
            <a:spLocks noGrp="1"/>
          </p:cNvSpPr>
          <p:nvPr>
            <p:ph type="body" sz="quarter" idx="4294967295"/>
          </p:nvPr>
        </p:nvSpPr>
        <p:spPr>
          <a:xfrm>
            <a:off x="1042988" y="4860925"/>
            <a:ext cx="11149012" cy="1271588"/>
          </a:xfrm>
        </p:spPr>
        <p:txBody>
          <a:bodyPr/>
          <a:lstStyle/>
          <a:p>
            <a:pPr marL="460261" indent="-457086"/>
            <a:r>
              <a:rPr lang="en-US" sz="2666" dirty="0"/>
              <a:t>C:\ = OS Disk</a:t>
            </a:r>
          </a:p>
          <a:p>
            <a:pPr marL="460261" indent="-457086"/>
            <a:r>
              <a:rPr lang="en-US" sz="2666" dirty="0">
                <a:solidFill>
                  <a:schemeClr val="tx2"/>
                </a:solidFill>
              </a:rPr>
              <a:t>D:\ = </a:t>
            </a:r>
            <a:r>
              <a:rPr lang="en-US" sz="2666" dirty="0">
                <a:solidFill>
                  <a:srgbClr val="FF0000"/>
                </a:solidFill>
              </a:rPr>
              <a:t>Non-Persistent Cache Disk</a:t>
            </a:r>
          </a:p>
          <a:p>
            <a:pPr marL="460261" indent="-457086"/>
            <a:r>
              <a:rPr lang="en-US" sz="2666" dirty="0"/>
              <a:t>E:\, F</a:t>
            </a:r>
            <a:r>
              <a:rPr lang="en-US" sz="2666" dirty="0" smtClean="0"/>
              <a:t>:\, </a:t>
            </a:r>
            <a:r>
              <a:rPr lang="en-US" sz="2666" dirty="0"/>
              <a:t>G:\ ... Data Disks</a:t>
            </a:r>
          </a:p>
        </p:txBody>
      </p:sp>
      <p:graphicFrame>
        <p:nvGraphicFramePr>
          <p:cNvPr id="5" name="Table 4"/>
          <p:cNvGraphicFramePr>
            <a:graphicFrameLocks noGrp="1"/>
          </p:cNvGraphicFramePr>
          <p:nvPr>
            <p:extLst/>
          </p:nvPr>
        </p:nvGraphicFramePr>
        <p:xfrm>
          <a:off x="520701" y="1477458"/>
          <a:ext cx="10476216" cy="3294031"/>
        </p:xfrm>
        <a:graphic>
          <a:graphicData uri="http://schemas.openxmlformats.org/drawingml/2006/table">
            <a:tbl>
              <a:tblPr firstRow="1" bandRow="1">
                <a:tableStyleId>{B301B821-A1FF-4177-AEE7-76D212191A09}</a:tableStyleId>
              </a:tblPr>
              <a:tblGrid>
                <a:gridCol w="2966209"/>
                <a:gridCol w="3017520"/>
                <a:gridCol w="4492487"/>
              </a:tblGrid>
              <a:tr h="494325">
                <a:tc>
                  <a:txBody>
                    <a:bodyPr/>
                    <a:lstStyle/>
                    <a:p>
                      <a:r>
                        <a:rPr lang="en-US" sz="2100" dirty="0" smtClean="0"/>
                        <a:t>Capability</a:t>
                      </a:r>
                      <a:endParaRPr lang="en-US" sz="2100" dirty="0"/>
                    </a:p>
                  </a:txBody>
                  <a:tcPr marL="121888" marR="121888" marT="60944" marB="60944"/>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2100" dirty="0" smtClean="0"/>
                        <a:t>OS</a:t>
                      </a:r>
                      <a:r>
                        <a:rPr lang="en-US" sz="2100" baseline="0" dirty="0" smtClean="0"/>
                        <a:t> Disk</a:t>
                      </a:r>
                      <a:endParaRPr lang="en-US" sz="2100" dirty="0" smtClean="0"/>
                    </a:p>
                  </a:txBody>
                  <a:tcPr marL="121888" marR="121888" marT="60944" marB="60944"/>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900" dirty="0" smtClean="0"/>
                        <a:t>Data Disk </a:t>
                      </a:r>
                      <a:endParaRPr lang="en-US" sz="2500" dirty="0"/>
                    </a:p>
                  </a:txBody>
                  <a:tcPr marL="121888" marR="121888" marT="60944" marB="60944"/>
                </a:tc>
              </a:tr>
              <a:tr h="368626">
                <a:tc>
                  <a:txBody>
                    <a:bodyPr/>
                    <a:lstStyle/>
                    <a:p>
                      <a:r>
                        <a:rPr lang="en-US" sz="2500" dirty="0" smtClean="0"/>
                        <a:t>Host Cache</a:t>
                      </a:r>
                      <a:r>
                        <a:rPr lang="en-US" sz="2500" baseline="0" dirty="0" smtClean="0"/>
                        <a:t> Default</a:t>
                      </a:r>
                      <a:endParaRPr lang="en-US" sz="2500" dirty="0"/>
                    </a:p>
                  </a:txBody>
                  <a:tcPr marL="121888" marR="121888" marT="60944" marB="60944"/>
                </a:tc>
                <a:tc>
                  <a:txBody>
                    <a:bodyPr/>
                    <a:lstStyle/>
                    <a:p>
                      <a:r>
                        <a:rPr lang="en-US" sz="2500" dirty="0" smtClean="0"/>
                        <a:t>ReadWrite</a:t>
                      </a:r>
                      <a:endParaRPr lang="en-US" sz="2500" b="1" dirty="0"/>
                    </a:p>
                  </a:txBody>
                  <a:tcPr marL="121888" marR="121888" marT="60944" marB="60944"/>
                </a:tc>
                <a:tc>
                  <a:txBody>
                    <a:bodyPr/>
                    <a:lstStyle/>
                    <a:p>
                      <a:r>
                        <a:rPr lang="en-US" sz="2500" dirty="0" smtClean="0"/>
                        <a:t>None</a:t>
                      </a:r>
                      <a:endParaRPr lang="en-US" sz="2500" b="1" dirty="0"/>
                    </a:p>
                  </a:txBody>
                  <a:tcPr marL="121888" marR="121888" marT="60944" marB="60944"/>
                </a:tc>
              </a:tr>
              <a:tr h="500927">
                <a:tc>
                  <a:txBody>
                    <a:bodyPr/>
                    <a:lstStyle/>
                    <a:p>
                      <a:r>
                        <a:rPr lang="en-US" sz="2500" dirty="0" smtClean="0"/>
                        <a:t>Max Capacity</a:t>
                      </a:r>
                      <a:endParaRPr lang="en-US" sz="2500" dirty="0"/>
                    </a:p>
                  </a:txBody>
                  <a:tcPr marL="121888" marR="121888" marT="60944" marB="60944"/>
                </a:tc>
                <a:tc>
                  <a:txBody>
                    <a:bodyPr/>
                    <a:lstStyle/>
                    <a:p>
                      <a:r>
                        <a:rPr lang="en-US" sz="2500" dirty="0" smtClean="0"/>
                        <a:t>127</a:t>
                      </a:r>
                      <a:r>
                        <a:rPr lang="en-US" sz="2500" baseline="0" dirty="0" smtClean="0"/>
                        <a:t> GB</a:t>
                      </a:r>
                      <a:endParaRPr lang="en-US" sz="2500" b="1" dirty="0"/>
                    </a:p>
                  </a:txBody>
                  <a:tcPr marL="121888" marR="121888" marT="60944" marB="60944"/>
                </a:tc>
                <a:tc>
                  <a:txBody>
                    <a:bodyPr/>
                    <a:lstStyle/>
                    <a:p>
                      <a:r>
                        <a:rPr lang="en-US" sz="2500" dirty="0" smtClean="0"/>
                        <a:t>1 TB</a:t>
                      </a:r>
                      <a:endParaRPr lang="en-US" sz="2500" b="1" dirty="0"/>
                    </a:p>
                  </a:txBody>
                  <a:tcPr marL="121888" marR="121888" marT="60944" marB="60944"/>
                </a:tc>
              </a:tr>
              <a:tr h="529042">
                <a:tc>
                  <a:txBody>
                    <a:bodyPr/>
                    <a:lstStyle/>
                    <a:p>
                      <a:r>
                        <a:rPr lang="en-US" sz="2500" dirty="0" smtClean="0"/>
                        <a:t>Imaging</a:t>
                      </a:r>
                      <a:r>
                        <a:rPr lang="en-US" sz="2500" baseline="0" dirty="0" smtClean="0"/>
                        <a:t> Capable</a:t>
                      </a:r>
                      <a:endParaRPr lang="en-US" sz="2500" dirty="0"/>
                    </a:p>
                  </a:txBody>
                  <a:tcPr marL="121888" marR="121888" marT="60944" marB="60944"/>
                </a:tc>
                <a:tc>
                  <a:txBody>
                    <a:bodyPr/>
                    <a:lstStyle/>
                    <a:p>
                      <a:r>
                        <a:rPr lang="en-US" sz="2500" dirty="0" smtClean="0"/>
                        <a:t>Yes</a:t>
                      </a:r>
                      <a:endParaRPr lang="en-US" sz="2500" b="1" dirty="0"/>
                    </a:p>
                  </a:txBody>
                  <a:tcPr marL="121888" marR="121888" marT="60944" marB="60944"/>
                </a:tc>
                <a:tc>
                  <a:txBody>
                    <a:bodyPr/>
                    <a:lstStyle/>
                    <a:p>
                      <a:r>
                        <a:rPr lang="en-US" sz="2500" dirty="0" smtClean="0"/>
                        <a:t>No</a:t>
                      </a:r>
                      <a:endParaRPr lang="en-US" sz="2500" b="1" dirty="0"/>
                    </a:p>
                  </a:txBody>
                  <a:tcPr marL="121888" marR="121888" marT="60944" marB="60944"/>
                </a:tc>
              </a:tr>
              <a:tr h="1188720">
                <a:tc>
                  <a:txBody>
                    <a:bodyPr/>
                    <a:lstStyle/>
                    <a:p>
                      <a:r>
                        <a:rPr lang="en-US" sz="2500" dirty="0" smtClean="0"/>
                        <a:t>Hot Update</a:t>
                      </a:r>
                      <a:endParaRPr lang="en-US" sz="2500" dirty="0"/>
                    </a:p>
                  </a:txBody>
                  <a:tcPr marL="121888" marR="121888" marT="60944" marB="60944"/>
                </a:tc>
                <a:tc>
                  <a:txBody>
                    <a:bodyPr/>
                    <a:lstStyle/>
                    <a:p>
                      <a:r>
                        <a:rPr lang="en-US" sz="2500" dirty="0" smtClean="0"/>
                        <a:t>Cache</a:t>
                      </a:r>
                      <a:r>
                        <a:rPr lang="en-US" sz="2500" baseline="0" dirty="0" smtClean="0"/>
                        <a:t> Setting Requires Reboot</a:t>
                      </a:r>
                      <a:endParaRPr lang="en-US" sz="2500" dirty="0"/>
                    </a:p>
                  </a:txBody>
                  <a:tcPr marL="121888" marR="121888" marT="60944" marB="60944"/>
                </a:tc>
                <a:tc>
                  <a:txBody>
                    <a:bodyPr/>
                    <a:lstStyle/>
                    <a:p>
                      <a:r>
                        <a:rPr lang="en-US" sz="2500" dirty="0" smtClean="0"/>
                        <a:t>Change</a:t>
                      </a:r>
                      <a:r>
                        <a:rPr lang="en-US" sz="2500" baseline="0" dirty="0" smtClean="0"/>
                        <a:t> Cache Without Reboot, Add/Remove without Reboot.</a:t>
                      </a:r>
                      <a:endParaRPr lang="en-US" sz="2500" dirty="0"/>
                    </a:p>
                  </a:txBody>
                  <a:tcPr marL="121888" marR="121888" marT="60944" marB="60944"/>
                </a:tc>
              </a:tr>
            </a:tbl>
          </a:graphicData>
        </a:graphic>
      </p:graphicFrame>
    </p:spTree>
    <p:extLst>
      <p:ext uri="{BB962C8B-B14F-4D97-AF65-F5344CB8AC3E}">
        <p14:creationId xmlns:p14="http://schemas.microsoft.com/office/powerpoint/2010/main" val="180357153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5400" dirty="0"/>
              <a:t>Persistent Disks and Highly Durable</a:t>
            </a:r>
          </a:p>
        </p:txBody>
      </p:sp>
      <p:sp>
        <p:nvSpPr>
          <p:cNvPr id="5" name="Rectangle 4"/>
          <p:cNvSpPr/>
          <p:nvPr/>
        </p:nvSpPr>
        <p:spPr bwMode="auto">
          <a:xfrm>
            <a:off x="7028713" y="3217739"/>
            <a:ext cx="4653834" cy="3240858"/>
          </a:xfrm>
          <a:prstGeom prst="rect">
            <a:avLst/>
          </a:prstGeom>
          <a:solidFill>
            <a:schemeClr val="accent3"/>
          </a:solidFill>
          <a:ln w="9525" cap="flat" cmpd="sng" algn="ctr">
            <a:noFill/>
            <a:prstDash val="solid"/>
            <a:headEnd type="none" w="med" len="med"/>
            <a:tailEnd type="none" w="med" len="med"/>
          </a:ln>
          <a:effectLst/>
        </p:spPr>
        <p:txBody>
          <a:bodyPr vert="horz" wrap="square" lIns="121851" tIns="121851" rIns="121851" bIns="121851" numCol="1" rtlCol="0" anchor="b" anchorCtr="0" compatLnSpc="1">
            <a:prstTxWarp prst="textNoShape">
              <a:avLst/>
            </a:prstTxWarp>
          </a:bodyPr>
          <a:lstStyle/>
          <a:p>
            <a:pPr defTabSz="1218683">
              <a:lnSpc>
                <a:spcPct val="90000"/>
              </a:lnSpc>
              <a:buSzPct val="90000"/>
              <a:defRPr/>
            </a:pPr>
            <a:r>
              <a:rPr lang="en-US" sz="2933"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 Azure </a:t>
            </a: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Storage</a:t>
            </a:r>
          </a:p>
        </p:txBody>
      </p:sp>
      <p:sp>
        <p:nvSpPr>
          <p:cNvPr id="6" name="Rectangle 5"/>
          <p:cNvSpPr/>
          <p:nvPr/>
        </p:nvSpPr>
        <p:spPr bwMode="auto">
          <a:xfrm>
            <a:off x="509458" y="1278340"/>
            <a:ext cx="3752921" cy="2442016"/>
          </a:xfrm>
          <a:prstGeom prst="rect">
            <a:avLst/>
          </a:prstGeom>
          <a:solidFill>
            <a:schemeClr val="accent2"/>
          </a:solidFill>
          <a:ln w="9525" cap="flat" cmpd="sng" algn="ctr">
            <a:noFill/>
            <a:prstDash val="solid"/>
            <a:headEnd type="none" w="med" len="med"/>
            <a:tailEnd type="none" w="med" len="med"/>
          </a:ln>
          <a:effectLst/>
        </p:spPr>
        <p:txBody>
          <a:bodyPr vert="horz" wrap="square" lIns="121851" tIns="121851" rIns="121851" bIns="121851" numCol="1" rtlCol="0" anchor="b" anchorCtr="0" compatLnSpc="1">
            <a:prstTxWarp prst="textNoShape">
              <a:avLst/>
            </a:prstTxWarp>
          </a:bodyPr>
          <a:lstStyle/>
          <a:p>
            <a:pPr defTabSz="1218683">
              <a:lnSpc>
                <a:spcPct val="90000"/>
              </a:lnSpc>
              <a:buSzPct val="90000"/>
              <a:defRPr/>
            </a:pPr>
            <a:r>
              <a:rPr lang="en-US" sz="2666"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 Azure </a:t>
            </a:r>
            <a:r>
              <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Storage </a:t>
            </a:r>
            <a:r>
              <a:rPr lang="en-US" sz="3199"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10" name="Freeform 79"/>
          <p:cNvSpPr>
            <a:spLocks noEditPoints="1"/>
          </p:cNvSpPr>
          <p:nvPr/>
        </p:nvSpPr>
        <p:spPr bwMode="black">
          <a:xfrm>
            <a:off x="9015544" y="3646487"/>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sp>
        <p:nvSpPr>
          <p:cNvPr id="12" name="Freeform 79"/>
          <p:cNvSpPr>
            <a:spLocks noEditPoints="1"/>
          </p:cNvSpPr>
          <p:nvPr/>
        </p:nvSpPr>
        <p:spPr bwMode="black">
          <a:xfrm>
            <a:off x="10061311" y="3646487"/>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sp>
        <p:nvSpPr>
          <p:cNvPr id="13" name="Freeform 79"/>
          <p:cNvSpPr>
            <a:spLocks noEditPoints="1"/>
          </p:cNvSpPr>
          <p:nvPr/>
        </p:nvSpPr>
        <p:spPr bwMode="black">
          <a:xfrm>
            <a:off x="10061311" y="4888336"/>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sp>
        <p:nvSpPr>
          <p:cNvPr id="16" name="Freeform 79"/>
          <p:cNvSpPr>
            <a:spLocks noEditPoints="1"/>
          </p:cNvSpPr>
          <p:nvPr/>
        </p:nvSpPr>
        <p:spPr bwMode="black">
          <a:xfrm>
            <a:off x="1622552" y="1494500"/>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sp>
        <p:nvSpPr>
          <p:cNvPr id="17" name="Freeform 79"/>
          <p:cNvSpPr>
            <a:spLocks noEditPoints="1"/>
          </p:cNvSpPr>
          <p:nvPr/>
        </p:nvSpPr>
        <p:spPr bwMode="black">
          <a:xfrm>
            <a:off x="1622552" y="2178546"/>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sp>
        <p:nvSpPr>
          <p:cNvPr id="19" name="Freeform 79"/>
          <p:cNvSpPr>
            <a:spLocks noEditPoints="1"/>
          </p:cNvSpPr>
          <p:nvPr/>
        </p:nvSpPr>
        <p:spPr bwMode="black">
          <a:xfrm>
            <a:off x="2198589" y="2178546"/>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cxnSp>
        <p:nvCxnSpPr>
          <p:cNvPr id="26" name="Straight Connector 25"/>
          <p:cNvCxnSpPr/>
          <p:nvPr/>
        </p:nvCxnSpPr>
        <p:spPr>
          <a:xfrm>
            <a:off x="8309863" y="4565998"/>
            <a:ext cx="1045766" cy="322347"/>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309861" y="4565990"/>
            <a:ext cx="0" cy="31463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145381" y="2467475"/>
            <a:ext cx="4824397" cy="199572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2573245" y="1747752"/>
            <a:ext cx="201384"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961954" y="2000987"/>
            <a:ext cx="0" cy="17755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509455" y="3835051"/>
            <a:ext cx="3750624" cy="2610411"/>
            <a:chOff x="380999" y="2873361"/>
            <a:chExt cx="2632192" cy="1831989"/>
          </a:xfrm>
        </p:grpSpPr>
        <p:sp>
          <p:nvSpPr>
            <p:cNvPr id="46" name="Rectangle 45"/>
            <p:cNvSpPr/>
            <p:nvPr/>
          </p:nvSpPr>
          <p:spPr bwMode="auto">
            <a:xfrm>
              <a:off x="380999" y="2873361"/>
              <a:ext cx="2632192" cy="1831989"/>
            </a:xfrm>
            <a:prstGeom prst="rect">
              <a:avLst/>
            </a:prstGeom>
            <a:solidFill>
              <a:schemeClr val="accent2"/>
            </a:solidFill>
            <a:ln w="9525" cap="flat" cmpd="sng" algn="ctr">
              <a:noFill/>
              <a:prstDash val="solid"/>
              <a:headEnd type="none" w="med" len="med"/>
              <a:tailEnd type="none" w="med" len="med"/>
            </a:ln>
            <a:effectLst/>
          </p:spPr>
          <p:txBody>
            <a:bodyPr vert="horz" wrap="square" lIns="121888" tIns="121888" rIns="121888" bIns="121888" numCol="1" rtlCol="0" anchor="b" anchorCtr="0" compatLnSpc="1">
              <a:prstTxWarp prst="textNoShape">
                <a:avLst/>
              </a:prstTxWarp>
            </a:bodyPr>
            <a:lstStyle/>
            <a:p>
              <a:pPr defTabSz="1218683">
                <a:lnSpc>
                  <a:spcPct val="90000"/>
                </a:lnSpc>
                <a:buSzPct val="90000"/>
                <a:defRPr/>
              </a:pPr>
              <a:r>
                <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47" name="Freeform 128"/>
            <p:cNvSpPr>
              <a:spLocks noChangeAspect="1"/>
            </p:cNvSpPr>
            <p:nvPr/>
          </p:nvSpPr>
          <p:spPr bwMode="black">
            <a:xfrm>
              <a:off x="957648" y="3237645"/>
              <a:ext cx="1383150" cy="76407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pPr defTabSz="1218683"/>
              <a:endParaRPr lang="en-US" sz="3199" dirty="0">
                <a:solidFill>
                  <a:srgbClr val="292929"/>
                </a:solidFill>
              </a:endParaRPr>
            </a:p>
          </p:txBody>
        </p:sp>
        <p:pic>
          <p:nvPicPr>
            <p:cNvPr id="4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1525134" y="3450274"/>
              <a:ext cx="248183" cy="410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49" name="Straight Connector 48"/>
          <p:cNvCxnSpPr>
            <a:stCxn id="46" idx="3"/>
          </p:cNvCxnSpPr>
          <p:nvPr/>
        </p:nvCxnSpPr>
        <p:spPr>
          <a:xfrm flipV="1">
            <a:off x="4260079" y="4450071"/>
            <a:ext cx="3709702" cy="690187"/>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79"/>
          <p:cNvSpPr>
            <a:spLocks noEditPoints="1"/>
          </p:cNvSpPr>
          <p:nvPr/>
        </p:nvSpPr>
        <p:spPr bwMode="black">
          <a:xfrm>
            <a:off x="2774627" y="2178546"/>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sp>
        <p:nvSpPr>
          <p:cNvPr id="18" name="Freeform 79"/>
          <p:cNvSpPr>
            <a:spLocks noEditPoints="1"/>
          </p:cNvSpPr>
          <p:nvPr/>
        </p:nvSpPr>
        <p:spPr bwMode="black">
          <a:xfrm>
            <a:off x="2198589" y="1494500"/>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sp>
        <p:nvSpPr>
          <p:cNvPr id="20" name="Freeform 79"/>
          <p:cNvSpPr>
            <a:spLocks noEditPoints="1"/>
          </p:cNvSpPr>
          <p:nvPr/>
        </p:nvSpPr>
        <p:spPr bwMode="black">
          <a:xfrm>
            <a:off x="2774627" y="1494500"/>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sp>
        <p:nvSpPr>
          <p:cNvPr id="8" name="Freeform 79"/>
          <p:cNvSpPr>
            <a:spLocks noEditPoints="1"/>
          </p:cNvSpPr>
          <p:nvPr/>
        </p:nvSpPr>
        <p:spPr bwMode="black">
          <a:xfrm>
            <a:off x="7969779" y="3646487"/>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sp>
        <p:nvSpPr>
          <p:cNvPr id="9" name="Freeform 79"/>
          <p:cNvSpPr>
            <a:spLocks noEditPoints="1"/>
          </p:cNvSpPr>
          <p:nvPr/>
        </p:nvSpPr>
        <p:spPr bwMode="black">
          <a:xfrm>
            <a:off x="7969779" y="4888336"/>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sp>
        <p:nvSpPr>
          <p:cNvPr id="11" name="Freeform 79"/>
          <p:cNvSpPr>
            <a:spLocks noEditPoints="1"/>
          </p:cNvSpPr>
          <p:nvPr/>
        </p:nvSpPr>
        <p:spPr bwMode="black">
          <a:xfrm>
            <a:off x="9015544" y="4888336"/>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spTree>
    <p:extLst>
      <p:ext uri="{BB962C8B-B14F-4D97-AF65-F5344CB8AC3E}">
        <p14:creationId xmlns:p14="http://schemas.microsoft.com/office/powerpoint/2010/main" val="4654185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9" presetClass="emph" presetSubtype="0" fill="remove" grpId="1" nodeType="afterEffect">
                                  <p:stCondLst>
                                    <p:cond delay="0"/>
                                  </p:stCondLst>
                                  <p:childTnLst>
                                    <p:animClr clrSpc="rgb" dir="cw">
                                      <p:cBhvr override="childStyle">
                                        <p:cTn id="26" dur="2000" fill="hold"/>
                                        <p:tgtEl>
                                          <p:spTgt spid="8"/>
                                        </p:tgtEl>
                                        <p:attrNameLst>
                                          <p:attrName>style.color</p:attrName>
                                        </p:attrNameLst>
                                      </p:cBhvr>
                                      <p:to>
                                        <a:schemeClr val="accent1"/>
                                      </p:to>
                                    </p:animClr>
                                    <p:animClr clrSpc="rgb" dir="cw">
                                      <p:cBhvr>
                                        <p:cTn id="27" dur="2000" fill="hold"/>
                                        <p:tgtEl>
                                          <p:spTgt spid="8"/>
                                        </p:tgtEl>
                                        <p:attrNameLst>
                                          <p:attrName>fillcolor</p:attrName>
                                        </p:attrNameLst>
                                      </p:cBhvr>
                                      <p:to>
                                        <a:schemeClr val="accent1"/>
                                      </p:to>
                                    </p:animClr>
                                    <p:set>
                                      <p:cBhvr>
                                        <p:cTn id="28" dur="2000" fill="hold"/>
                                        <p:tgtEl>
                                          <p:spTgt spid="8"/>
                                        </p:tgtEl>
                                        <p:attrNameLst>
                                          <p:attrName>fill.type</p:attrName>
                                        </p:attrNameLst>
                                      </p:cBhvr>
                                      <p:to>
                                        <p:strVal val="solid"/>
                                      </p:to>
                                    </p:set>
                                    <p:set>
                                      <p:cBhvr>
                                        <p:cTn id="29" dur="2000" fill="hold"/>
                                        <p:tgtEl>
                                          <p:spTgt spid="8"/>
                                        </p:tgtEl>
                                        <p:attrNameLst>
                                          <p:attrName>fill.on</p:attrName>
                                        </p:attrNameLst>
                                      </p:cBhvr>
                                      <p:to>
                                        <p:strVal val="true"/>
                                      </p:to>
                                    </p:set>
                                  </p:childTnLst>
                                </p:cTn>
                              </p:par>
                            </p:childTnLst>
                          </p:cTn>
                        </p:par>
                        <p:par>
                          <p:cTn id="30" fill="hold">
                            <p:stCondLst>
                              <p:cond delay="3000"/>
                            </p:stCondLst>
                            <p:childTnLst>
                              <p:par>
                                <p:cTn id="31" presetID="22" presetClass="entr" presetSubtype="1" fill="hold"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par>
                                <p:cTn id="34" presetID="22" presetClass="entr" presetSubtype="1"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up)">
                                      <p:cBhvr>
                                        <p:cTn id="36" dur="500"/>
                                        <p:tgtEl>
                                          <p:spTgt spid="26"/>
                                        </p:tgtEl>
                                      </p:cBhvr>
                                    </p:animEffect>
                                  </p:childTnLst>
                                </p:cTn>
                              </p:par>
                            </p:childTnLst>
                          </p:cTn>
                        </p:par>
                        <p:par>
                          <p:cTn id="37" fill="hold">
                            <p:stCondLst>
                              <p:cond delay="3500"/>
                            </p:stCondLst>
                            <p:childTnLst>
                              <p:par>
                                <p:cTn id="38" presetID="19" presetClass="emph" presetSubtype="0" fill="remove" grpId="0" nodeType="afterEffect">
                                  <p:stCondLst>
                                    <p:cond delay="0"/>
                                  </p:stCondLst>
                                  <p:childTnLst>
                                    <p:animClr clrSpc="rgb" dir="cw">
                                      <p:cBhvr override="childStyle">
                                        <p:cTn id="39" dur="2000" fill="hold"/>
                                        <p:tgtEl>
                                          <p:spTgt spid="9"/>
                                        </p:tgtEl>
                                        <p:attrNameLst>
                                          <p:attrName>style.color</p:attrName>
                                        </p:attrNameLst>
                                      </p:cBhvr>
                                      <p:to>
                                        <a:schemeClr val="accent1"/>
                                      </p:to>
                                    </p:animClr>
                                    <p:animClr clrSpc="rgb" dir="cw">
                                      <p:cBhvr>
                                        <p:cTn id="40" dur="2000" fill="hold"/>
                                        <p:tgtEl>
                                          <p:spTgt spid="9"/>
                                        </p:tgtEl>
                                        <p:attrNameLst>
                                          <p:attrName>fillcolor</p:attrName>
                                        </p:attrNameLst>
                                      </p:cBhvr>
                                      <p:to>
                                        <a:schemeClr val="accent1"/>
                                      </p:to>
                                    </p:animClr>
                                    <p:set>
                                      <p:cBhvr>
                                        <p:cTn id="41" dur="2000" fill="hold"/>
                                        <p:tgtEl>
                                          <p:spTgt spid="9"/>
                                        </p:tgtEl>
                                        <p:attrNameLst>
                                          <p:attrName>fill.type</p:attrName>
                                        </p:attrNameLst>
                                      </p:cBhvr>
                                      <p:to>
                                        <p:strVal val="solid"/>
                                      </p:to>
                                    </p:set>
                                    <p:set>
                                      <p:cBhvr>
                                        <p:cTn id="42" dur="2000" fill="hold"/>
                                        <p:tgtEl>
                                          <p:spTgt spid="9"/>
                                        </p:tgtEl>
                                        <p:attrNameLst>
                                          <p:attrName>fill.on</p:attrName>
                                        </p:attrNameLst>
                                      </p:cBhvr>
                                      <p:to>
                                        <p:strVal val="true"/>
                                      </p:to>
                                    </p:set>
                                  </p:childTnLst>
                                </p:cTn>
                              </p:par>
                              <p:par>
                                <p:cTn id="43" presetID="19" presetClass="emph" presetSubtype="0" fill="remove" grpId="0" nodeType="withEffect">
                                  <p:stCondLst>
                                    <p:cond delay="0"/>
                                  </p:stCondLst>
                                  <p:childTnLst>
                                    <p:animClr clrSpc="rgb" dir="cw">
                                      <p:cBhvr override="childStyle">
                                        <p:cTn id="44" dur="2000" fill="hold"/>
                                        <p:tgtEl>
                                          <p:spTgt spid="11"/>
                                        </p:tgtEl>
                                        <p:attrNameLst>
                                          <p:attrName>style.color</p:attrName>
                                        </p:attrNameLst>
                                      </p:cBhvr>
                                      <p:to>
                                        <a:schemeClr val="accent1"/>
                                      </p:to>
                                    </p:animClr>
                                    <p:animClr clrSpc="rgb" dir="cw">
                                      <p:cBhvr>
                                        <p:cTn id="45" dur="2000" fill="hold"/>
                                        <p:tgtEl>
                                          <p:spTgt spid="11"/>
                                        </p:tgtEl>
                                        <p:attrNameLst>
                                          <p:attrName>fillcolor</p:attrName>
                                        </p:attrNameLst>
                                      </p:cBhvr>
                                      <p:to>
                                        <a:schemeClr val="accent1"/>
                                      </p:to>
                                    </p:animClr>
                                    <p:set>
                                      <p:cBhvr>
                                        <p:cTn id="46" dur="2000" fill="hold"/>
                                        <p:tgtEl>
                                          <p:spTgt spid="11"/>
                                        </p:tgtEl>
                                        <p:attrNameLst>
                                          <p:attrName>fill.type</p:attrName>
                                        </p:attrNameLst>
                                      </p:cBhvr>
                                      <p:to>
                                        <p:strVal val="solid"/>
                                      </p:to>
                                    </p:set>
                                    <p:set>
                                      <p:cBhvr>
                                        <p:cTn id="47" dur="2000" fill="hold"/>
                                        <p:tgtEl>
                                          <p:spTgt spid="11"/>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right)">
                                      <p:cBhvr>
                                        <p:cTn id="52" dur="1000"/>
                                        <p:tgtEl>
                                          <p:spTgt spid="3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fade">
                                      <p:cBhvr>
                                        <p:cTn id="64" dur="500"/>
                                        <p:tgtEl>
                                          <p:spTgt spid="6"/>
                                        </p:tgtEl>
                                      </p:cBhvr>
                                    </p:animEffect>
                                  </p:childTnLst>
                                </p:cTn>
                              </p:par>
                            </p:childTnLst>
                          </p:cTn>
                        </p:par>
                        <p:par>
                          <p:cTn id="65" fill="hold">
                            <p:stCondLst>
                              <p:cond delay="1000"/>
                            </p:stCondLst>
                            <p:childTnLst>
                              <p:par>
                                <p:cTn id="66" presetID="22" presetClass="entr" presetSubtype="1" fill="hold" nodeType="after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up)">
                                      <p:cBhvr>
                                        <p:cTn id="68" dur="500"/>
                                        <p:tgtEl>
                                          <p:spTgt spid="39"/>
                                        </p:tgtEl>
                                      </p:cBhvr>
                                    </p:animEffect>
                                  </p:childTnLst>
                                </p:cTn>
                              </p:par>
                              <p:par>
                                <p:cTn id="69" presetID="22" presetClass="entr" presetSubtype="1" fill="hold" nodeType="with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wipe(up)">
                                      <p:cBhvr>
                                        <p:cTn id="71" dur="500"/>
                                        <p:tgtEl>
                                          <p:spTgt spid="36"/>
                                        </p:tgtEl>
                                      </p:cBhvr>
                                    </p:animEffect>
                                  </p:childTnLst>
                                </p:cTn>
                              </p:par>
                            </p:childTnLst>
                          </p:cTn>
                        </p:par>
                        <p:par>
                          <p:cTn id="72" fill="hold">
                            <p:stCondLst>
                              <p:cond delay="1500"/>
                            </p:stCondLst>
                            <p:childTnLst>
                              <p:par>
                                <p:cTn id="73" presetID="19" presetClass="emph" presetSubtype="0" fill="remove" grpId="0" nodeType="afterEffect">
                                  <p:stCondLst>
                                    <p:cond delay="0"/>
                                  </p:stCondLst>
                                  <p:childTnLst>
                                    <p:animClr clrSpc="rgb" dir="cw">
                                      <p:cBhvr override="childStyle">
                                        <p:cTn id="74" dur="2000" fill="hold"/>
                                        <p:tgtEl>
                                          <p:spTgt spid="20"/>
                                        </p:tgtEl>
                                        <p:attrNameLst>
                                          <p:attrName>style.color</p:attrName>
                                        </p:attrNameLst>
                                      </p:cBhvr>
                                      <p:to>
                                        <a:schemeClr val="accent1"/>
                                      </p:to>
                                    </p:animClr>
                                    <p:animClr clrSpc="rgb" dir="cw">
                                      <p:cBhvr>
                                        <p:cTn id="75" dur="2000" fill="hold"/>
                                        <p:tgtEl>
                                          <p:spTgt spid="20"/>
                                        </p:tgtEl>
                                        <p:attrNameLst>
                                          <p:attrName>fillcolor</p:attrName>
                                        </p:attrNameLst>
                                      </p:cBhvr>
                                      <p:to>
                                        <a:schemeClr val="accent1"/>
                                      </p:to>
                                    </p:animClr>
                                    <p:set>
                                      <p:cBhvr>
                                        <p:cTn id="76" dur="2000" fill="hold"/>
                                        <p:tgtEl>
                                          <p:spTgt spid="20"/>
                                        </p:tgtEl>
                                        <p:attrNameLst>
                                          <p:attrName>fill.type</p:attrName>
                                        </p:attrNameLst>
                                      </p:cBhvr>
                                      <p:to>
                                        <p:strVal val="solid"/>
                                      </p:to>
                                    </p:set>
                                    <p:set>
                                      <p:cBhvr>
                                        <p:cTn id="77" dur="2000" fill="hold"/>
                                        <p:tgtEl>
                                          <p:spTgt spid="20"/>
                                        </p:tgtEl>
                                        <p:attrNameLst>
                                          <p:attrName>fill.on</p:attrName>
                                        </p:attrNameLst>
                                      </p:cBhvr>
                                      <p:to>
                                        <p:strVal val="true"/>
                                      </p:to>
                                    </p:set>
                                  </p:childTnLst>
                                </p:cTn>
                              </p:par>
                              <p:par>
                                <p:cTn id="78" presetID="19" presetClass="emph" presetSubtype="0" fill="remove" grpId="0" nodeType="withEffect">
                                  <p:stCondLst>
                                    <p:cond delay="0"/>
                                  </p:stCondLst>
                                  <p:childTnLst>
                                    <p:animClr clrSpc="rgb" dir="cw">
                                      <p:cBhvr override="childStyle">
                                        <p:cTn id="79" dur="2000" fill="hold"/>
                                        <p:tgtEl>
                                          <p:spTgt spid="18"/>
                                        </p:tgtEl>
                                        <p:attrNameLst>
                                          <p:attrName>style.color</p:attrName>
                                        </p:attrNameLst>
                                      </p:cBhvr>
                                      <p:to>
                                        <a:schemeClr val="accent1"/>
                                      </p:to>
                                    </p:animClr>
                                    <p:animClr clrSpc="rgb" dir="cw">
                                      <p:cBhvr>
                                        <p:cTn id="80" dur="2000" fill="hold"/>
                                        <p:tgtEl>
                                          <p:spTgt spid="18"/>
                                        </p:tgtEl>
                                        <p:attrNameLst>
                                          <p:attrName>fillcolor</p:attrName>
                                        </p:attrNameLst>
                                      </p:cBhvr>
                                      <p:to>
                                        <a:schemeClr val="accent1"/>
                                      </p:to>
                                    </p:animClr>
                                    <p:set>
                                      <p:cBhvr>
                                        <p:cTn id="81" dur="2000" fill="hold"/>
                                        <p:tgtEl>
                                          <p:spTgt spid="18"/>
                                        </p:tgtEl>
                                        <p:attrNameLst>
                                          <p:attrName>fill.type</p:attrName>
                                        </p:attrNameLst>
                                      </p:cBhvr>
                                      <p:to>
                                        <p:strVal val="solid"/>
                                      </p:to>
                                    </p:set>
                                    <p:set>
                                      <p:cBhvr>
                                        <p:cTn id="82" dur="2000" fill="hold"/>
                                        <p:tgtEl>
                                          <p:spTgt spid="18"/>
                                        </p:tgtEl>
                                        <p:attrNameLst>
                                          <p:attrName>fill.on</p:attrName>
                                        </p:attrNameLst>
                                      </p:cBhvr>
                                      <p:to>
                                        <p:strVal val="true"/>
                                      </p:to>
                                    </p:set>
                                  </p:childTnLst>
                                </p:cTn>
                              </p:par>
                              <p:par>
                                <p:cTn id="83" presetID="19" presetClass="emph" presetSubtype="0" fill="remove" grpId="0" nodeType="withEffect">
                                  <p:stCondLst>
                                    <p:cond delay="0"/>
                                  </p:stCondLst>
                                  <p:childTnLst>
                                    <p:animClr clrSpc="rgb" dir="cw">
                                      <p:cBhvr override="childStyle">
                                        <p:cTn id="84" dur="2000" fill="hold"/>
                                        <p:tgtEl>
                                          <p:spTgt spid="21"/>
                                        </p:tgtEl>
                                        <p:attrNameLst>
                                          <p:attrName>style.color</p:attrName>
                                        </p:attrNameLst>
                                      </p:cBhvr>
                                      <p:to>
                                        <a:schemeClr val="accent1"/>
                                      </p:to>
                                    </p:animClr>
                                    <p:animClr clrSpc="rgb" dir="cw">
                                      <p:cBhvr>
                                        <p:cTn id="85" dur="2000" fill="hold"/>
                                        <p:tgtEl>
                                          <p:spTgt spid="21"/>
                                        </p:tgtEl>
                                        <p:attrNameLst>
                                          <p:attrName>fillcolor</p:attrName>
                                        </p:attrNameLst>
                                      </p:cBhvr>
                                      <p:to>
                                        <a:schemeClr val="accent1"/>
                                      </p:to>
                                    </p:animClr>
                                    <p:set>
                                      <p:cBhvr>
                                        <p:cTn id="86" dur="2000" fill="hold"/>
                                        <p:tgtEl>
                                          <p:spTgt spid="21"/>
                                        </p:tgtEl>
                                        <p:attrNameLst>
                                          <p:attrName>fill.type</p:attrName>
                                        </p:attrNameLst>
                                      </p:cBhvr>
                                      <p:to>
                                        <p:strVal val="solid"/>
                                      </p:to>
                                    </p:set>
                                    <p:set>
                                      <p:cBhvr>
                                        <p:cTn id="87" dur="20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2" grpId="0" animBg="1"/>
      <p:bldP spid="13" grpId="0" animBg="1"/>
      <p:bldP spid="16" grpId="0" animBg="1"/>
      <p:bldP spid="17" grpId="0" animBg="1"/>
      <p:bldP spid="19" grpId="0" animBg="1"/>
      <p:bldP spid="21" grpId="0" animBg="1"/>
      <p:bldP spid="18" grpId="0" animBg="1"/>
      <p:bldP spid="20" grpId="0" animBg="1"/>
      <p:bldP spid="8" grpId="0" animBg="1"/>
      <p:bldP spid="8" grpId="1" animBg="1"/>
      <p:bldP spid="9"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5400" dirty="0"/>
              <a:t>Persistent Disks and Highly Durable</a:t>
            </a:r>
          </a:p>
        </p:txBody>
      </p:sp>
      <p:sp>
        <p:nvSpPr>
          <p:cNvPr id="5" name="Rectangle 4"/>
          <p:cNvSpPr/>
          <p:nvPr/>
        </p:nvSpPr>
        <p:spPr bwMode="auto">
          <a:xfrm>
            <a:off x="7028713" y="3217739"/>
            <a:ext cx="4653834" cy="3240858"/>
          </a:xfrm>
          <a:prstGeom prst="rect">
            <a:avLst/>
          </a:prstGeom>
          <a:solidFill>
            <a:schemeClr val="accent3"/>
          </a:solidFill>
          <a:ln w="9525" cap="flat" cmpd="sng" algn="ctr">
            <a:noFill/>
            <a:prstDash val="solid"/>
            <a:headEnd type="none" w="med" len="med"/>
            <a:tailEnd type="none" w="med" len="med"/>
          </a:ln>
          <a:effectLst/>
        </p:spPr>
        <p:txBody>
          <a:bodyPr vert="horz" wrap="square" lIns="121851" tIns="121851" rIns="121851" bIns="121851" numCol="1" rtlCol="0" anchor="b" anchorCtr="0" compatLnSpc="1">
            <a:prstTxWarp prst="textNoShape">
              <a:avLst/>
            </a:prstTxWarp>
          </a:bodyPr>
          <a:lstStyle/>
          <a:p>
            <a:pPr defTabSz="1218683">
              <a:lnSpc>
                <a:spcPct val="90000"/>
              </a:lnSpc>
              <a:buSzPct val="90000"/>
            </a:pPr>
            <a:r>
              <a:rPr lang="en-US" sz="2933"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 Azure </a:t>
            </a: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Storage</a:t>
            </a:r>
          </a:p>
        </p:txBody>
      </p:sp>
      <p:sp>
        <p:nvSpPr>
          <p:cNvPr id="6" name="Rectangle 5"/>
          <p:cNvSpPr/>
          <p:nvPr/>
        </p:nvSpPr>
        <p:spPr bwMode="auto">
          <a:xfrm>
            <a:off x="509458" y="1278340"/>
            <a:ext cx="3752921" cy="2442016"/>
          </a:xfrm>
          <a:prstGeom prst="rect">
            <a:avLst/>
          </a:prstGeom>
          <a:solidFill>
            <a:schemeClr val="accent2"/>
          </a:solidFill>
          <a:ln w="9525" cap="flat" cmpd="sng" algn="ctr">
            <a:noFill/>
            <a:prstDash val="solid"/>
            <a:headEnd type="none" w="med" len="med"/>
            <a:tailEnd type="none" w="med" len="med"/>
          </a:ln>
          <a:effectLst/>
        </p:spPr>
        <p:txBody>
          <a:bodyPr vert="horz" wrap="square" lIns="121851" tIns="121851" rIns="121851" bIns="121851" numCol="1" rtlCol="0" anchor="b" anchorCtr="0" compatLnSpc="1">
            <a:prstTxWarp prst="textNoShape">
              <a:avLst/>
            </a:prstTxWarp>
          </a:bodyPr>
          <a:lstStyle/>
          <a:p>
            <a:pPr defTabSz="1218683">
              <a:lnSpc>
                <a:spcPct val="90000"/>
              </a:lnSpc>
              <a:buSzPct val="90000"/>
              <a:defRPr/>
            </a:pPr>
            <a:r>
              <a:rPr lang="en-US" sz="2666"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 Azure </a:t>
            </a:r>
            <a:r>
              <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Storage </a:t>
            </a:r>
            <a:r>
              <a:rPr lang="en-US" sz="3199"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7" name="Rectangle 6"/>
          <p:cNvSpPr/>
          <p:nvPr/>
        </p:nvSpPr>
        <p:spPr bwMode="auto">
          <a:xfrm>
            <a:off x="509457" y="3833928"/>
            <a:ext cx="1817323" cy="2614503"/>
          </a:xfrm>
          <a:prstGeom prst="rect">
            <a:avLst/>
          </a:prstGeom>
          <a:solidFill>
            <a:schemeClr val="accent2"/>
          </a:solidFill>
          <a:ln w="9525" cap="flat" cmpd="sng" algn="ctr">
            <a:noFill/>
            <a:prstDash val="solid"/>
            <a:headEnd type="none" w="med" len="med"/>
            <a:tailEnd type="none" w="med" len="med"/>
          </a:ln>
          <a:effectLst/>
        </p:spPr>
        <p:txBody>
          <a:bodyPr vert="horz" wrap="square" lIns="91428" tIns="91428" rIns="91428" bIns="91428" numCol="1" rtlCol="0" anchor="t" anchorCtr="0" compatLnSpc="1">
            <a:prstTxWarp prst="textNoShape">
              <a:avLst/>
            </a:prstTxWarp>
          </a:bodyPr>
          <a:lstStyle/>
          <a:p>
            <a:pPr defTabSz="1218683">
              <a:lnSpc>
                <a:spcPct val="90000"/>
              </a:lnSpc>
              <a:buSzPct val="90000"/>
            </a:pPr>
            <a:endPar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22" name="Freeform 128"/>
          <p:cNvSpPr>
            <a:spLocks noChangeAspect="1"/>
          </p:cNvSpPr>
          <p:nvPr/>
        </p:nvSpPr>
        <p:spPr bwMode="black">
          <a:xfrm>
            <a:off x="627912" y="4352830"/>
            <a:ext cx="1509164" cy="83368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51" tIns="60925" rIns="121851" bIns="60925" numCol="1" anchor="t" anchorCtr="0" compatLnSpc="1">
            <a:prstTxWarp prst="textNoShape">
              <a:avLst/>
            </a:prstTxWarp>
          </a:bodyPr>
          <a:lstStyle/>
          <a:p>
            <a:pPr defTabSz="1218683"/>
            <a:endParaRPr lang="en-US" sz="3199" dirty="0">
              <a:solidFill>
                <a:srgbClr val="292929"/>
              </a:solidFill>
            </a:endParaRPr>
          </a:p>
        </p:txBody>
      </p:sp>
      <p:pic>
        <p:nvPicPr>
          <p:cNvPr id="717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1247099" y="4593448"/>
            <a:ext cx="270793" cy="447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2" name="Straight Connector 41"/>
          <p:cNvCxnSpPr/>
          <p:nvPr/>
        </p:nvCxnSpPr>
        <p:spPr>
          <a:xfrm flipV="1">
            <a:off x="2326780" y="4199592"/>
            <a:ext cx="5643003" cy="860628"/>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3" name="Multiply 2"/>
          <p:cNvSpPr/>
          <p:nvPr/>
        </p:nvSpPr>
        <p:spPr bwMode="auto">
          <a:xfrm>
            <a:off x="423354" y="3789981"/>
            <a:ext cx="1982392" cy="1982392"/>
          </a:xfrm>
          <a:prstGeom prst="mathMultiply">
            <a:avLst/>
          </a:prstGeom>
          <a:solidFill>
            <a:schemeClr val="bg1"/>
          </a:solidFill>
          <a:ln w="28575">
            <a:solidFill>
              <a:schemeClr val="accent5"/>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6" tIns="60923" rIns="121846" bIns="60923" numCol="1" rtlCol="0" anchor="ctr" anchorCtr="0" compatLnSpc="1">
            <a:prstTxWarp prst="textNoShape">
              <a:avLst/>
            </a:prstTxWarp>
          </a:bodyPr>
          <a:lstStyle/>
          <a:p>
            <a:pPr algn="ctr" defTabSz="1218139"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28" name="Group 27"/>
          <p:cNvGrpSpPr/>
          <p:nvPr/>
        </p:nvGrpSpPr>
        <p:grpSpPr>
          <a:xfrm>
            <a:off x="2445056" y="3833928"/>
            <a:ext cx="1817323" cy="2614503"/>
            <a:chOff x="2443468" y="3658616"/>
            <a:chExt cx="1817322" cy="2615184"/>
          </a:xfrm>
        </p:grpSpPr>
        <p:sp>
          <p:nvSpPr>
            <p:cNvPr id="35" name="Rectangle 34"/>
            <p:cNvSpPr/>
            <p:nvPr/>
          </p:nvSpPr>
          <p:spPr bwMode="auto">
            <a:xfrm>
              <a:off x="2443468" y="3658616"/>
              <a:ext cx="1817322" cy="2615184"/>
            </a:xfrm>
            <a:prstGeom prst="rect">
              <a:avLst/>
            </a:prstGeom>
            <a:solidFill>
              <a:schemeClr val="accent2"/>
            </a:solidFill>
            <a:ln w="9525" cap="flat" cmpd="sng" algn="ctr">
              <a:noFill/>
              <a:prstDash val="solid"/>
              <a:headEnd type="none" w="med" len="med"/>
              <a:tailEnd type="none" w="med" len="med"/>
            </a:ln>
            <a:effectLst/>
          </p:spPr>
          <p:txBody>
            <a:bodyPr vert="horz" wrap="square" lIns="121888" tIns="121888" rIns="121888" bIns="121888" numCol="1" rtlCol="0" anchor="b" anchorCtr="0" compatLnSpc="1">
              <a:prstTxWarp prst="textNoShape">
                <a:avLst/>
              </a:prstTxWarp>
            </a:bodyPr>
            <a:lstStyle/>
            <a:p>
              <a:pPr defTabSz="1218683">
                <a:lnSpc>
                  <a:spcPct val="90000"/>
                </a:lnSpc>
                <a:buSzPct val="90000"/>
              </a:pPr>
              <a:r>
                <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37" name="Freeform 128"/>
            <p:cNvSpPr>
              <a:spLocks noChangeAspect="1"/>
            </p:cNvSpPr>
            <p:nvPr/>
          </p:nvSpPr>
          <p:spPr bwMode="black">
            <a:xfrm>
              <a:off x="2633167" y="4199680"/>
              <a:ext cx="1509165" cy="833901"/>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pPr defTabSz="1218683"/>
              <a:endParaRPr lang="en-US" sz="3199" dirty="0">
                <a:solidFill>
                  <a:srgbClr val="292929"/>
                </a:solidFill>
              </a:endParaRPr>
            </a:p>
          </p:txBody>
        </p:sp>
        <p:pic>
          <p:nvPicPr>
            <p:cNvPr id="3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3252353" y="4440360"/>
              <a:ext cx="270794" cy="447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40" name="Straight Connector 39"/>
          <p:cNvCxnSpPr/>
          <p:nvPr/>
        </p:nvCxnSpPr>
        <p:spPr>
          <a:xfrm flipV="1">
            <a:off x="4262378" y="4199592"/>
            <a:ext cx="3724970" cy="85554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43" name="Freeform 79"/>
          <p:cNvSpPr>
            <a:spLocks noEditPoints="1"/>
          </p:cNvSpPr>
          <p:nvPr/>
        </p:nvSpPr>
        <p:spPr bwMode="black">
          <a:xfrm>
            <a:off x="9015544" y="3646487"/>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sp>
        <p:nvSpPr>
          <p:cNvPr id="44" name="Freeform 79"/>
          <p:cNvSpPr>
            <a:spLocks noEditPoints="1"/>
          </p:cNvSpPr>
          <p:nvPr/>
        </p:nvSpPr>
        <p:spPr bwMode="black">
          <a:xfrm>
            <a:off x="10061311" y="3646487"/>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sp>
        <p:nvSpPr>
          <p:cNvPr id="45" name="Freeform 79"/>
          <p:cNvSpPr>
            <a:spLocks noEditPoints="1"/>
          </p:cNvSpPr>
          <p:nvPr/>
        </p:nvSpPr>
        <p:spPr bwMode="black">
          <a:xfrm>
            <a:off x="10061311" y="4888336"/>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cxnSp>
        <p:nvCxnSpPr>
          <p:cNvPr id="46" name="Straight Connector 45"/>
          <p:cNvCxnSpPr/>
          <p:nvPr/>
        </p:nvCxnSpPr>
        <p:spPr>
          <a:xfrm>
            <a:off x="8309863" y="4565998"/>
            <a:ext cx="1045766" cy="322347"/>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8309861" y="4565990"/>
            <a:ext cx="0" cy="31463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Freeform 79"/>
          <p:cNvSpPr>
            <a:spLocks noEditPoints="1"/>
          </p:cNvSpPr>
          <p:nvPr/>
        </p:nvSpPr>
        <p:spPr bwMode="black">
          <a:xfrm>
            <a:off x="7969779" y="4888336"/>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sp>
        <p:nvSpPr>
          <p:cNvPr id="50" name="Freeform 79"/>
          <p:cNvSpPr>
            <a:spLocks noEditPoints="1"/>
          </p:cNvSpPr>
          <p:nvPr/>
        </p:nvSpPr>
        <p:spPr bwMode="black">
          <a:xfrm>
            <a:off x="9015544" y="4888336"/>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sp>
        <p:nvSpPr>
          <p:cNvPr id="51" name="Rectangle 50"/>
          <p:cNvSpPr/>
          <p:nvPr/>
        </p:nvSpPr>
        <p:spPr>
          <a:xfrm>
            <a:off x="479402" y="5587831"/>
            <a:ext cx="1461158" cy="861447"/>
          </a:xfrm>
          <a:prstGeom prst="rect">
            <a:avLst/>
          </a:prstGeom>
        </p:spPr>
        <p:txBody>
          <a:bodyPr wrap="none" lIns="121851" tIns="60925" rIns="121851" bIns="60925">
            <a:spAutoFit/>
          </a:bodyPr>
          <a:lstStyle/>
          <a:p>
            <a:pPr defTabSz="1218683">
              <a:lnSpc>
                <a:spcPct val="90000"/>
              </a:lnSpc>
              <a:buSzPct val="90000"/>
              <a:defRPr/>
            </a:pPr>
            <a:r>
              <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a:t>
            </a:r>
            <a:br>
              <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Machine</a:t>
            </a:r>
          </a:p>
        </p:txBody>
      </p:sp>
      <p:sp>
        <p:nvSpPr>
          <p:cNvPr id="52" name="Freeform 79"/>
          <p:cNvSpPr>
            <a:spLocks noEditPoints="1"/>
          </p:cNvSpPr>
          <p:nvPr/>
        </p:nvSpPr>
        <p:spPr bwMode="black">
          <a:xfrm>
            <a:off x="1622552" y="1494500"/>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sp>
        <p:nvSpPr>
          <p:cNvPr id="53" name="Freeform 79"/>
          <p:cNvSpPr>
            <a:spLocks noEditPoints="1"/>
          </p:cNvSpPr>
          <p:nvPr/>
        </p:nvSpPr>
        <p:spPr bwMode="black">
          <a:xfrm>
            <a:off x="1622552" y="2178546"/>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sp>
        <p:nvSpPr>
          <p:cNvPr id="54" name="Freeform 79"/>
          <p:cNvSpPr>
            <a:spLocks noEditPoints="1"/>
          </p:cNvSpPr>
          <p:nvPr/>
        </p:nvSpPr>
        <p:spPr bwMode="black">
          <a:xfrm>
            <a:off x="2198589" y="2178546"/>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cxnSp>
        <p:nvCxnSpPr>
          <p:cNvPr id="55" name="Straight Connector 54"/>
          <p:cNvCxnSpPr/>
          <p:nvPr/>
        </p:nvCxnSpPr>
        <p:spPr>
          <a:xfrm>
            <a:off x="3145381" y="2467475"/>
            <a:ext cx="4824397" cy="199572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2573245" y="1747752"/>
            <a:ext cx="201384"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961954" y="2000987"/>
            <a:ext cx="0" cy="17755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58" name="Freeform 79"/>
          <p:cNvSpPr>
            <a:spLocks noEditPoints="1"/>
          </p:cNvSpPr>
          <p:nvPr/>
        </p:nvSpPr>
        <p:spPr bwMode="black">
          <a:xfrm>
            <a:off x="2774627" y="2178546"/>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sp>
        <p:nvSpPr>
          <p:cNvPr id="59" name="Freeform 79"/>
          <p:cNvSpPr>
            <a:spLocks noEditPoints="1"/>
          </p:cNvSpPr>
          <p:nvPr/>
        </p:nvSpPr>
        <p:spPr bwMode="black">
          <a:xfrm>
            <a:off x="2198589" y="1494500"/>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sp>
        <p:nvSpPr>
          <p:cNvPr id="60" name="Freeform 79"/>
          <p:cNvSpPr>
            <a:spLocks noEditPoints="1"/>
          </p:cNvSpPr>
          <p:nvPr/>
        </p:nvSpPr>
        <p:spPr bwMode="black">
          <a:xfrm>
            <a:off x="2774627" y="1494500"/>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sp>
        <p:nvSpPr>
          <p:cNvPr id="48" name="Freeform 79"/>
          <p:cNvSpPr>
            <a:spLocks noEditPoints="1"/>
          </p:cNvSpPr>
          <p:nvPr/>
        </p:nvSpPr>
        <p:spPr bwMode="black">
          <a:xfrm>
            <a:off x="7969779" y="3646487"/>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pPr defTabSz="1218683"/>
            <a:endParaRPr lang="en-US" sz="2133" dirty="0">
              <a:solidFill>
                <a:srgbClr val="292929"/>
              </a:solidFill>
            </a:endParaRPr>
          </a:p>
        </p:txBody>
      </p:sp>
    </p:spTree>
    <p:extLst>
      <p:ext uri="{BB962C8B-B14F-4D97-AF65-F5344CB8AC3E}">
        <p14:creationId xmlns:p14="http://schemas.microsoft.com/office/powerpoint/2010/main" val="4194775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grpId="0" nodeType="afterEffect">
                                  <p:stCondLst>
                                    <p:cond delay="0"/>
                                  </p:stCondLst>
                                  <p:childTnLst>
                                    <p:animClr clrSpc="rgb" dir="cw">
                                      <p:cBhvr override="childStyle">
                                        <p:cTn id="6" dur="2000" fill="hold"/>
                                        <p:tgtEl>
                                          <p:spTgt spid="7"/>
                                        </p:tgtEl>
                                        <p:attrNameLst>
                                          <p:attrName>style.color</p:attrName>
                                        </p:attrNameLst>
                                      </p:cBhvr>
                                      <p:to>
                                        <a:srgbClr val="FF0000"/>
                                      </p:to>
                                    </p:animClr>
                                    <p:animClr clrSpc="rgb" dir="cw">
                                      <p:cBhvr>
                                        <p:cTn id="7" dur="2000" fill="hold"/>
                                        <p:tgtEl>
                                          <p:spTgt spid="7"/>
                                        </p:tgtEl>
                                        <p:attrNameLst>
                                          <p:attrName>fillcolor</p:attrName>
                                        </p:attrNameLst>
                                      </p:cBhvr>
                                      <p:to>
                                        <a:srgbClr val="FF0000"/>
                                      </p:to>
                                    </p:animClr>
                                    <p:set>
                                      <p:cBhvr>
                                        <p:cTn id="8" dur="2000" fill="hold"/>
                                        <p:tgtEl>
                                          <p:spTgt spid="7"/>
                                        </p:tgtEl>
                                        <p:attrNameLst>
                                          <p:attrName>fill.type</p:attrName>
                                        </p:attrNameLst>
                                      </p:cBhvr>
                                      <p:to>
                                        <p:strVal val="solid"/>
                                      </p:to>
                                    </p:set>
                                    <p:set>
                                      <p:cBhvr>
                                        <p:cTn id="9" dur="2000" fill="hold"/>
                                        <p:tgtEl>
                                          <p:spTgt spid="7"/>
                                        </p:tgtEl>
                                        <p:attrNameLst>
                                          <p:attrName>fill.on</p:attrName>
                                        </p:attrNameLst>
                                      </p:cBhvr>
                                      <p:to>
                                        <p:strVal val="true"/>
                                      </p:to>
                                    </p:set>
                                  </p:childTnLst>
                                </p:cTn>
                              </p:par>
                              <p:par>
                                <p:cTn id="10" presetID="10" presetClass="exit" presetSubtype="0" fill="hold" nodeType="withEffect">
                                  <p:stCondLst>
                                    <p:cond delay="0"/>
                                  </p:stCondLst>
                                  <p:childTnLst>
                                    <p:animEffect transition="out" filter="fade">
                                      <p:cBhvr>
                                        <p:cTn id="11" dur="500"/>
                                        <p:tgtEl>
                                          <p:spTgt spid="7170"/>
                                        </p:tgtEl>
                                      </p:cBhvr>
                                    </p:animEffect>
                                    <p:set>
                                      <p:cBhvr>
                                        <p:cTn id="12" dur="1" fill="hold">
                                          <p:stCondLst>
                                            <p:cond delay="499"/>
                                          </p:stCondLst>
                                        </p:cTn>
                                        <p:tgtEl>
                                          <p:spTgt spid="717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22"/>
                                        </p:tgtEl>
                                      </p:cBhvr>
                                    </p:animEffect>
                                    <p:set>
                                      <p:cBhvr>
                                        <p:cTn id="20" dur="1" fill="hold">
                                          <p:stCondLst>
                                            <p:cond delay="499"/>
                                          </p:stCondLst>
                                        </p:cTn>
                                        <p:tgtEl>
                                          <p:spTgt spid="22"/>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42"/>
                                        </p:tgtEl>
                                      </p:cBhvr>
                                    </p:animEffect>
                                    <p:set>
                                      <p:cBhvr>
                                        <p:cTn id="26" dur="1" fill="hold">
                                          <p:stCondLst>
                                            <p:cond delay="499"/>
                                          </p:stCondLst>
                                        </p:cTn>
                                        <p:tgtEl>
                                          <p:spTgt spid="42"/>
                                        </p:tgtEl>
                                        <p:attrNameLst>
                                          <p:attrName>style.visibility</p:attrName>
                                        </p:attrNameLst>
                                      </p:cBhvr>
                                      <p:to>
                                        <p:strVal val="hidden"/>
                                      </p:to>
                                    </p:se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10"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22" grpId="0" animBg="1"/>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344" y="2485913"/>
            <a:ext cx="10696186" cy="1378644"/>
          </a:xfrm>
        </p:spPr>
        <p:txBody>
          <a:bodyPr/>
          <a:lstStyle/>
          <a:p>
            <a:r>
              <a:rPr lang="en-US" dirty="0" smtClean="0"/>
              <a:t>Virtual Machines Images</a:t>
            </a:r>
            <a:endParaRPr lang="en-US" dirty="0"/>
          </a:p>
        </p:txBody>
      </p:sp>
    </p:spTree>
    <p:extLst>
      <p:ext uri="{BB962C8B-B14F-4D97-AF65-F5344CB8AC3E}">
        <p14:creationId xmlns:p14="http://schemas.microsoft.com/office/powerpoint/2010/main" val="1763568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3544617" y="1162332"/>
            <a:ext cx="7695487" cy="240897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z="5400" dirty="0"/>
              <a:t>Disks and Images</a:t>
            </a:r>
          </a:p>
        </p:txBody>
      </p:sp>
      <p:grpSp>
        <p:nvGrpSpPr>
          <p:cNvPr id="6" name="Group 5"/>
          <p:cNvGrpSpPr/>
          <p:nvPr/>
        </p:nvGrpSpPr>
        <p:grpSpPr>
          <a:xfrm>
            <a:off x="1107675" y="1162332"/>
            <a:ext cx="2343960" cy="2408979"/>
            <a:chOff x="829782" y="750015"/>
            <a:chExt cx="1758428" cy="1807205"/>
          </a:xfrm>
        </p:grpSpPr>
        <p:sp>
          <p:nvSpPr>
            <p:cNvPr id="27" name="Rectangle 26"/>
            <p:cNvSpPr/>
            <p:nvPr/>
          </p:nvSpPr>
          <p:spPr bwMode="auto">
            <a:xfrm>
              <a:off x="829782" y="750015"/>
              <a:ext cx="1758428" cy="1807205"/>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defTabSz="1218683">
                <a:lnSpc>
                  <a:spcPct val="90000"/>
                </a:lnSpc>
                <a:buSzPct val="90000"/>
                <a:defRPr/>
              </a:pPr>
              <a:r>
                <a:rPr lang="en-US" sz="3199"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marL="380841" indent="-380841" defTabSz="1218683">
                <a:lnSpc>
                  <a:spcPct val="90000"/>
                </a:lnSpc>
                <a:buSzPct val="90000"/>
                <a:buFont typeface="Arial" pitchFamily="34" charset="0"/>
                <a:buChar char="•"/>
                <a:defRPr/>
              </a:pPr>
              <a:endParaRPr lang="en-US" sz="13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defTabSz="1218683">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a:t>
              </a:r>
            </a:p>
            <a:p>
              <a:pPr marL="380841" indent="-380841" defTabSz="1218683">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Partner </a:t>
              </a:r>
            </a:p>
            <a:p>
              <a:pPr marL="380841" indent="-380841" defTabSz="1218683">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User</a:t>
              </a:r>
            </a:p>
          </p:txBody>
        </p:sp>
        <p:sp>
          <p:nvSpPr>
            <p:cNvPr id="28" name="Freeform 79"/>
            <p:cNvSpPr>
              <a:spLocks noEditPoints="1"/>
            </p:cNvSpPr>
            <p:nvPr/>
          </p:nvSpPr>
          <p:spPr bwMode="black">
            <a:xfrm>
              <a:off x="95507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pPr defTabSz="1218683"/>
              <a:endParaRPr lang="en-US" sz="2133" dirty="0">
                <a:solidFill>
                  <a:srgbClr val="505050"/>
                </a:solidFill>
              </a:endParaRPr>
            </a:p>
          </p:txBody>
        </p:sp>
        <p:sp>
          <p:nvSpPr>
            <p:cNvPr id="30" name="Freeform 79"/>
            <p:cNvSpPr>
              <a:spLocks noEditPoints="1"/>
            </p:cNvSpPr>
            <p:nvPr/>
          </p:nvSpPr>
          <p:spPr bwMode="black">
            <a:xfrm>
              <a:off x="13872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pPr defTabSz="1218683"/>
              <a:endParaRPr lang="en-US" sz="2133" dirty="0">
                <a:solidFill>
                  <a:srgbClr val="505050"/>
                </a:solidFill>
              </a:endParaRPr>
            </a:p>
          </p:txBody>
        </p:sp>
        <p:sp>
          <p:nvSpPr>
            <p:cNvPr id="32" name="Freeform 79"/>
            <p:cNvSpPr>
              <a:spLocks noEditPoints="1"/>
            </p:cNvSpPr>
            <p:nvPr/>
          </p:nvSpPr>
          <p:spPr bwMode="black">
            <a:xfrm>
              <a:off x="1801433" y="209465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pPr defTabSz="1218683"/>
              <a:endParaRPr lang="en-US" sz="2133" dirty="0">
                <a:solidFill>
                  <a:srgbClr val="505050"/>
                </a:solidFill>
              </a:endParaRPr>
            </a:p>
          </p:txBody>
        </p:sp>
        <p:sp>
          <p:nvSpPr>
            <p:cNvPr id="38" name="Freeform 79"/>
            <p:cNvSpPr>
              <a:spLocks noEditPoints="1"/>
            </p:cNvSpPr>
            <p:nvPr/>
          </p:nvSpPr>
          <p:spPr bwMode="black">
            <a:xfrm>
              <a:off x="22090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pPr defTabSz="1218683"/>
              <a:endParaRPr lang="en-US" sz="2133" dirty="0">
                <a:solidFill>
                  <a:srgbClr val="505050"/>
                </a:solidFill>
              </a:endParaRPr>
            </a:p>
          </p:txBody>
        </p:sp>
      </p:grpSp>
      <p:grpSp>
        <p:nvGrpSpPr>
          <p:cNvPr id="7" name="Group 6"/>
          <p:cNvGrpSpPr/>
          <p:nvPr/>
        </p:nvGrpSpPr>
        <p:grpSpPr>
          <a:xfrm>
            <a:off x="1107676" y="3782648"/>
            <a:ext cx="2352490" cy="2394751"/>
            <a:chOff x="3055099" y="760689"/>
            <a:chExt cx="1764827" cy="1796531"/>
          </a:xfrm>
        </p:grpSpPr>
        <p:sp>
          <p:nvSpPr>
            <p:cNvPr id="39" name="Rectangle 38"/>
            <p:cNvSpPr/>
            <p:nvPr/>
          </p:nvSpPr>
          <p:spPr bwMode="auto">
            <a:xfrm>
              <a:off x="3055099" y="760689"/>
              <a:ext cx="1764827" cy="1796531"/>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defTabSz="1218683">
                <a:lnSpc>
                  <a:spcPct val="90000"/>
                </a:lnSpc>
                <a:buSzPct val="90000"/>
                <a:defRPr/>
              </a:pPr>
              <a:r>
                <a:rPr lang="en-US" sz="3199"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defTabSz="1218683">
                <a:lnSpc>
                  <a:spcPct val="90000"/>
                </a:lnSpc>
                <a:buSzPct val="90000"/>
                <a:defRPr/>
              </a:pPr>
              <a:endParaRPr lang="en-US" sz="1466"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defTabSz="1218683">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a:t>
              </a:r>
            </a:p>
            <a:p>
              <a:pPr marL="380841" indent="-380841" defTabSz="1218683">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Data Disks</a:t>
              </a:r>
            </a:p>
          </p:txBody>
        </p:sp>
        <p:sp>
          <p:nvSpPr>
            <p:cNvPr id="21" name="Freeform 79"/>
            <p:cNvSpPr>
              <a:spLocks noEditPoints="1"/>
            </p:cNvSpPr>
            <p:nvPr/>
          </p:nvSpPr>
          <p:spPr bwMode="black">
            <a:xfrm>
              <a:off x="314550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pPr defTabSz="1218683"/>
              <a:endParaRPr lang="en-US" sz="2133" dirty="0">
                <a:solidFill>
                  <a:srgbClr val="505050"/>
                </a:solidFill>
              </a:endParaRPr>
            </a:p>
          </p:txBody>
        </p:sp>
        <p:sp>
          <p:nvSpPr>
            <p:cNvPr id="22" name="Freeform 79"/>
            <p:cNvSpPr>
              <a:spLocks noEditPoints="1"/>
            </p:cNvSpPr>
            <p:nvPr/>
          </p:nvSpPr>
          <p:spPr bwMode="black">
            <a:xfrm>
              <a:off x="35776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pPr defTabSz="1218683"/>
              <a:endParaRPr lang="en-US" sz="2133" dirty="0">
                <a:solidFill>
                  <a:srgbClr val="505050"/>
                </a:solidFill>
              </a:endParaRPr>
            </a:p>
          </p:txBody>
        </p:sp>
        <p:sp>
          <p:nvSpPr>
            <p:cNvPr id="23" name="Freeform 79"/>
            <p:cNvSpPr>
              <a:spLocks noEditPoints="1"/>
            </p:cNvSpPr>
            <p:nvPr/>
          </p:nvSpPr>
          <p:spPr bwMode="black">
            <a:xfrm>
              <a:off x="3991860"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pPr defTabSz="1218683"/>
              <a:endParaRPr lang="en-US" sz="2133" dirty="0">
                <a:solidFill>
                  <a:srgbClr val="505050"/>
                </a:solidFill>
              </a:endParaRPr>
            </a:p>
          </p:txBody>
        </p:sp>
        <p:sp>
          <p:nvSpPr>
            <p:cNvPr id="24" name="Freeform 79"/>
            <p:cNvSpPr>
              <a:spLocks noEditPoints="1"/>
            </p:cNvSpPr>
            <p:nvPr/>
          </p:nvSpPr>
          <p:spPr bwMode="black">
            <a:xfrm>
              <a:off x="43994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pPr defTabSz="1218683"/>
              <a:endParaRPr lang="en-US" sz="2133" dirty="0">
                <a:solidFill>
                  <a:srgbClr val="505050"/>
                </a:solidFill>
              </a:endParaRPr>
            </a:p>
          </p:txBody>
        </p:sp>
      </p:grpSp>
      <p:sp>
        <p:nvSpPr>
          <p:cNvPr id="8" name="TextBox 7"/>
          <p:cNvSpPr txBox="1"/>
          <p:nvPr/>
        </p:nvSpPr>
        <p:spPr>
          <a:xfrm>
            <a:off x="3687503" y="1603730"/>
            <a:ext cx="7426920" cy="1526187"/>
          </a:xfrm>
          <a:prstGeom prst="rect">
            <a:avLst/>
          </a:prstGeom>
          <a:noFill/>
        </p:spPr>
        <p:txBody>
          <a:bodyPr wrap="square" lIns="0" tIns="0" rIns="0" bIns="0" rtlCol="0">
            <a:spAutoFit/>
          </a:bodyPr>
          <a:lstStyle/>
          <a:p>
            <a:pPr defTabSz="1218683">
              <a:lnSpc>
                <a:spcPct val="90000"/>
              </a:lnSpc>
              <a:spcBef>
                <a:spcPct val="20000"/>
              </a:spcBef>
              <a:buSzPct val="80000"/>
            </a:pPr>
            <a:r>
              <a:rPr lang="en-US" sz="3199" dirty="0">
                <a:solidFill>
                  <a:srgbClr val="00188F"/>
                </a:solidFill>
              </a:rPr>
              <a:t>Base OS image for new Virtual Machines</a:t>
            </a:r>
          </a:p>
          <a:p>
            <a:pPr defTabSz="1218683">
              <a:lnSpc>
                <a:spcPct val="90000"/>
              </a:lnSpc>
              <a:spcBef>
                <a:spcPct val="20000"/>
              </a:spcBef>
              <a:buSzPct val="80000"/>
            </a:pPr>
            <a:r>
              <a:rPr lang="en-US" sz="3199" dirty="0">
                <a:solidFill>
                  <a:srgbClr val="00188F"/>
                </a:solidFill>
              </a:rPr>
              <a:t>Sys-Prepped/Generalized/Read Only </a:t>
            </a:r>
          </a:p>
          <a:p>
            <a:pPr defTabSz="1218683">
              <a:lnSpc>
                <a:spcPct val="90000"/>
              </a:lnSpc>
              <a:spcBef>
                <a:spcPct val="20000"/>
              </a:spcBef>
              <a:buSzPct val="80000"/>
            </a:pPr>
            <a:r>
              <a:rPr lang="en-US" sz="3199" dirty="0">
                <a:solidFill>
                  <a:srgbClr val="00188F"/>
                </a:solidFill>
              </a:rPr>
              <a:t>Created by uploading or by capture</a:t>
            </a:r>
          </a:p>
        </p:txBody>
      </p:sp>
      <p:sp>
        <p:nvSpPr>
          <p:cNvPr id="37" name="Rectangle 36"/>
          <p:cNvSpPr/>
          <p:nvPr/>
        </p:nvSpPr>
        <p:spPr bwMode="auto">
          <a:xfrm>
            <a:off x="3561834" y="3782648"/>
            <a:ext cx="7678271" cy="240897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36" name="TextBox 35"/>
          <p:cNvSpPr txBox="1"/>
          <p:nvPr/>
        </p:nvSpPr>
        <p:spPr>
          <a:xfrm>
            <a:off x="3813178" y="4399812"/>
            <a:ext cx="6786490" cy="1427699"/>
          </a:xfrm>
          <a:prstGeom prst="rect">
            <a:avLst/>
          </a:prstGeom>
          <a:noFill/>
        </p:spPr>
        <p:txBody>
          <a:bodyPr wrap="square" lIns="0" tIns="0" rIns="0" bIns="0" rtlCol="0">
            <a:spAutoFit/>
          </a:bodyPr>
          <a:lstStyle/>
          <a:p>
            <a:pPr defTabSz="1218683">
              <a:lnSpc>
                <a:spcPct val="90000"/>
              </a:lnSpc>
              <a:spcBef>
                <a:spcPct val="20000"/>
              </a:spcBef>
              <a:buSzPct val="80000"/>
            </a:pPr>
            <a:r>
              <a:rPr lang="en-US" sz="3199" dirty="0">
                <a:solidFill>
                  <a:srgbClr val="00188F"/>
                </a:solidFill>
              </a:rPr>
              <a:t>Writable Disks for Virtual Machines</a:t>
            </a:r>
          </a:p>
          <a:p>
            <a:pPr defTabSz="1218683">
              <a:lnSpc>
                <a:spcPct val="90000"/>
              </a:lnSpc>
              <a:spcBef>
                <a:spcPct val="20000"/>
              </a:spcBef>
              <a:buSzPct val="80000"/>
            </a:pPr>
            <a:r>
              <a:rPr lang="en-US" sz="3199" dirty="0">
                <a:solidFill>
                  <a:srgbClr val="00188F"/>
                </a:solidFill>
              </a:rPr>
              <a:t>Created during VM creation or during upload of existing VHDs</a:t>
            </a:r>
            <a:r>
              <a:rPr lang="en-US" sz="3199" dirty="0" smtClean="0">
                <a:solidFill>
                  <a:srgbClr val="00188F"/>
                </a:solidFill>
              </a:rPr>
              <a:t>.</a:t>
            </a:r>
            <a:endParaRPr lang="en-US" sz="3199" dirty="0">
              <a:solidFill>
                <a:srgbClr val="00188F"/>
              </a:solidFill>
            </a:endParaRPr>
          </a:p>
        </p:txBody>
      </p:sp>
    </p:spTree>
    <p:extLst>
      <p:ext uri="{BB962C8B-B14F-4D97-AF65-F5344CB8AC3E}">
        <p14:creationId xmlns:p14="http://schemas.microsoft.com/office/powerpoint/2010/main" val="164760122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3476074" y="1641845"/>
            <a:ext cx="8193639" cy="4801314"/>
          </a:xfrm>
        </p:spPr>
        <p:txBody>
          <a:bodyPr/>
          <a:lstStyle/>
          <a:p>
            <a:pPr lvl="0"/>
            <a:r>
              <a:rPr lang="en-US" sz="3200" dirty="0" err="1" smtClean="0"/>
              <a:t>IaaS</a:t>
            </a:r>
            <a:r>
              <a:rPr lang="en-US" sz="3200" dirty="0" smtClean="0"/>
              <a:t> recap (Infrastructure as a Service)</a:t>
            </a:r>
          </a:p>
          <a:p>
            <a:r>
              <a:rPr lang="en-US" sz="3200" dirty="0" smtClean="0"/>
              <a:t>Provisioning </a:t>
            </a:r>
            <a:r>
              <a:rPr lang="en-US" sz="3200" dirty="0"/>
              <a:t>VMs in the </a:t>
            </a:r>
            <a:r>
              <a:rPr lang="en-US" sz="3200" dirty="0" smtClean="0"/>
              <a:t>cloud</a:t>
            </a:r>
          </a:p>
          <a:p>
            <a:r>
              <a:rPr lang="en-US" sz="3200" dirty="0" smtClean="0"/>
              <a:t>Windows and Linux VMs </a:t>
            </a:r>
          </a:p>
          <a:p>
            <a:r>
              <a:rPr lang="en-US" sz="3200" dirty="0" smtClean="0"/>
              <a:t>VM gallery</a:t>
            </a:r>
          </a:p>
          <a:p>
            <a:r>
              <a:rPr lang="en-US" sz="3200" dirty="0" smtClean="0"/>
              <a:t>VM sizes and reliability</a:t>
            </a:r>
          </a:p>
          <a:p>
            <a:r>
              <a:rPr lang="en-US" sz="3200" dirty="0" smtClean="0"/>
              <a:t>VM disks and images</a:t>
            </a:r>
          </a:p>
          <a:p>
            <a:r>
              <a:rPr lang="en-US" sz="3200" dirty="0" smtClean="0"/>
              <a:t>Demos</a:t>
            </a:r>
          </a:p>
        </p:txBody>
      </p:sp>
    </p:spTree>
    <p:extLst>
      <p:ext uri="{BB962C8B-B14F-4D97-AF65-F5344CB8AC3E}">
        <p14:creationId xmlns:p14="http://schemas.microsoft.com/office/powerpoint/2010/main" val="298426629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09458" y="1317541"/>
            <a:ext cx="5421625" cy="5167553"/>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6" name="Rectangle 5"/>
          <p:cNvSpPr/>
          <p:nvPr/>
        </p:nvSpPr>
        <p:spPr bwMode="auto">
          <a:xfrm>
            <a:off x="6260923" y="1317541"/>
            <a:ext cx="5421625" cy="5167553"/>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z="5400" dirty="0"/>
              <a:t>Image Mobility</a:t>
            </a:r>
          </a:p>
        </p:txBody>
      </p:sp>
      <p:sp>
        <p:nvSpPr>
          <p:cNvPr id="3" name="Rectangle 2"/>
          <p:cNvSpPr/>
          <p:nvPr/>
        </p:nvSpPr>
        <p:spPr bwMode="auto">
          <a:xfrm>
            <a:off x="510020" y="1317541"/>
            <a:ext cx="5429858" cy="799890"/>
          </a:xfrm>
          <a:prstGeom prst="rect">
            <a:avLst/>
          </a:prstGeom>
          <a:noFill/>
          <a:ln w="9525" cap="flat" cmpd="sng" algn="ctr">
            <a:noFill/>
            <a:prstDash val="solid"/>
            <a:headEnd type="none" w="med" len="med"/>
            <a:tailEnd type="none" w="med" len="med"/>
          </a:ln>
          <a:effectLst/>
        </p:spPr>
        <p:txBody>
          <a:bodyPr vert="horz" wrap="square" lIns="243737" tIns="60933" rIns="121867" bIns="60933" numCol="1" rtlCol="0" anchor="ctr" anchorCtr="0" compatLnSpc="1">
            <a:prstTxWarp prst="textNoShape">
              <a:avLst/>
            </a:prstTxWarp>
          </a:bodyPr>
          <a:lstStyle/>
          <a:p>
            <a:pPr defTabSz="1218683">
              <a:lnSpc>
                <a:spcPct val="90000"/>
              </a:lnSpc>
              <a:buSzPct val="90000"/>
              <a:defRPr/>
            </a:pPr>
            <a:r>
              <a:rPr lang="en-US" sz="2933" kern="0" dirty="0">
                <a:solidFill>
                  <a:srgbClr val="00188F">
                    <a:alpha val="99000"/>
                  </a:srgbClr>
                </a:solidFill>
                <a:latin typeface="Segoe UI Light" pitchFamily="34" charset="0"/>
                <a:ea typeface="Segoe UI" pitchFamily="34" charset="0"/>
                <a:cs typeface="Segoe UI" pitchFamily="34" charset="0"/>
              </a:rPr>
              <a:t>On-Premises</a:t>
            </a:r>
          </a:p>
        </p:txBody>
      </p:sp>
      <p:sp>
        <p:nvSpPr>
          <p:cNvPr id="4" name="Rectangle 3"/>
          <p:cNvSpPr/>
          <p:nvPr/>
        </p:nvSpPr>
        <p:spPr bwMode="auto">
          <a:xfrm>
            <a:off x="6252688" y="1317541"/>
            <a:ext cx="5429858" cy="799890"/>
          </a:xfrm>
          <a:prstGeom prst="rect">
            <a:avLst/>
          </a:prstGeom>
          <a:noFill/>
          <a:ln w="9525" cap="flat" cmpd="sng" algn="ctr">
            <a:noFill/>
            <a:prstDash val="solid"/>
            <a:headEnd type="none" w="med" len="med"/>
            <a:tailEnd type="none" w="med" len="med"/>
          </a:ln>
          <a:effectLst/>
        </p:spPr>
        <p:txBody>
          <a:bodyPr vert="horz" wrap="square" lIns="243737" tIns="60933" rIns="121867" bIns="60933" numCol="1" rtlCol="0" anchor="ctr" anchorCtr="0" compatLnSpc="1">
            <a:prstTxWarp prst="textNoShape">
              <a:avLst/>
            </a:prstTxWarp>
          </a:bodyPr>
          <a:lstStyle/>
          <a:p>
            <a:pPr defTabSz="1218683">
              <a:lnSpc>
                <a:spcPct val="90000"/>
              </a:lnSpc>
              <a:buSzPct val="90000"/>
            </a:pPr>
            <a:r>
              <a:rPr lang="en-US" sz="2933" kern="0" dirty="0">
                <a:solidFill>
                  <a:srgbClr val="000000">
                    <a:alpha val="99000"/>
                  </a:srgbClr>
                </a:solidFill>
                <a:latin typeface="Segoe UI Light" pitchFamily="34" charset="0"/>
                <a:ea typeface="Segoe UI" pitchFamily="34" charset="0"/>
                <a:cs typeface="Segoe UI" pitchFamily="34" charset="0"/>
              </a:rPr>
              <a:t>Cloud</a:t>
            </a:r>
          </a:p>
        </p:txBody>
      </p:sp>
      <p:sp>
        <p:nvSpPr>
          <p:cNvPr id="8" name="Freeform 128"/>
          <p:cNvSpPr>
            <a:spLocks noChangeAspect="1"/>
          </p:cNvSpPr>
          <p:nvPr/>
        </p:nvSpPr>
        <p:spPr bwMode="black">
          <a:xfrm>
            <a:off x="6400722" y="2898497"/>
            <a:ext cx="5078677" cy="280553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67" tIns="60933" rIns="121867" bIns="60933" numCol="1" anchor="t" anchorCtr="0" compatLnSpc="1">
            <a:prstTxWarp prst="textNoShape">
              <a:avLst/>
            </a:prstTxWarp>
          </a:bodyPr>
          <a:lstStyle/>
          <a:p>
            <a:pPr defTabSz="1218683"/>
            <a:endParaRPr lang="en-US" sz="3199" dirty="0">
              <a:solidFill>
                <a:srgbClr val="505050"/>
              </a:solidFill>
            </a:endParaRPr>
          </a:p>
        </p:txBody>
      </p:sp>
      <p:sp>
        <p:nvSpPr>
          <p:cNvPr id="26" name="Right Arrow 25"/>
          <p:cNvSpPr/>
          <p:nvPr/>
        </p:nvSpPr>
        <p:spPr bwMode="auto">
          <a:xfrm>
            <a:off x="8010520" y="4078053"/>
            <a:ext cx="1234260" cy="572238"/>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rgbClr val="FFFFFF">
                    <a:alpha val="0"/>
                  </a:srgbClr>
                </a:solidFill>
              </a:ln>
              <a:solidFill>
                <a:srgbClr val="FFFFFF"/>
              </a:solidFill>
            </a:endParaRPr>
          </a:p>
        </p:txBody>
      </p:sp>
      <p:sp>
        <p:nvSpPr>
          <p:cNvPr id="7" name="U-Turn Arrow 6"/>
          <p:cNvSpPr/>
          <p:nvPr/>
        </p:nvSpPr>
        <p:spPr bwMode="auto">
          <a:xfrm>
            <a:off x="4775544" y="2931117"/>
            <a:ext cx="2640912" cy="694907"/>
          </a:xfrm>
          <a:prstGeom prst="uturnArrow">
            <a:avLst>
              <a:gd name="adj1" fmla="val 25000"/>
              <a:gd name="adj2" fmla="val 25000"/>
              <a:gd name="adj3" fmla="val 25000"/>
              <a:gd name="adj4" fmla="val 43750"/>
              <a:gd name="adj5" fmla="val 97879"/>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rgbClr val="FFFFFF">
                    <a:alpha val="0"/>
                  </a:srgbClr>
                </a:solidFill>
              </a:ln>
              <a:solidFill>
                <a:srgbClr val="FFFFFF"/>
              </a:solidFill>
            </a:endParaRPr>
          </a:p>
        </p:txBody>
      </p:sp>
      <p:sp>
        <p:nvSpPr>
          <p:cNvPr id="29" name="U-Turn Arrow 28"/>
          <p:cNvSpPr/>
          <p:nvPr/>
        </p:nvSpPr>
        <p:spPr bwMode="auto">
          <a:xfrm rot="10800000">
            <a:off x="4775544" y="4876024"/>
            <a:ext cx="2640912" cy="694907"/>
          </a:xfrm>
          <a:prstGeom prst="uturn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rgbClr val="FFFFFF">
                    <a:alpha val="0"/>
                  </a:srgbClr>
                </a:solidFill>
              </a:ln>
              <a:solidFill>
                <a:srgbClr val="FFFFFF"/>
              </a:solidFill>
            </a:endParaRPr>
          </a:p>
        </p:txBody>
      </p:sp>
      <p:grpSp>
        <p:nvGrpSpPr>
          <p:cNvPr id="30" name="Group 29"/>
          <p:cNvGrpSpPr/>
          <p:nvPr/>
        </p:nvGrpSpPr>
        <p:grpSpPr>
          <a:xfrm>
            <a:off x="4369251" y="3657287"/>
            <a:ext cx="1117310" cy="1340771"/>
            <a:chOff x="3200399" y="1566589"/>
            <a:chExt cx="838201" cy="1113144"/>
          </a:xfrm>
        </p:grpSpPr>
        <p:sp>
          <p:nvSpPr>
            <p:cNvPr id="31" name="Folded Corner 30"/>
            <p:cNvSpPr/>
            <p:nvPr/>
          </p:nvSpPr>
          <p:spPr bwMode="auto">
            <a:xfrm flipV="1">
              <a:off x="3200399" y="1566589"/>
              <a:ext cx="838201" cy="1113144"/>
            </a:xfrm>
            <a:prstGeom prst="foldedCorner">
              <a:avLst>
                <a:gd name="adj" fmla="val 32319"/>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32" name="TextBox 31"/>
            <p:cNvSpPr txBox="1"/>
            <p:nvPr/>
          </p:nvSpPr>
          <p:spPr>
            <a:xfrm>
              <a:off x="3200399" y="1976577"/>
              <a:ext cx="838201"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1218683"/>
              <a:r>
                <a:rPr lang="en-US" sz="1600" dirty="0">
                  <a:solidFill>
                    <a:srgbClr val="00188F">
                      <a:alpha val="99000"/>
                    </a:srgbClr>
                  </a:solidFill>
                  <a:latin typeface="Segoe UI"/>
                </a:rPr>
                <a:t>MyApp.vhd</a:t>
              </a:r>
            </a:p>
          </p:txBody>
        </p:sp>
      </p:grpSp>
      <p:sp>
        <p:nvSpPr>
          <p:cNvPr id="33" name="Left-Right Arrow 32"/>
          <p:cNvSpPr/>
          <p:nvPr/>
        </p:nvSpPr>
        <p:spPr bwMode="auto">
          <a:xfrm>
            <a:off x="2947220" y="4065932"/>
            <a:ext cx="1234260" cy="572238"/>
          </a:xfrm>
          <a:prstGeom prst="lef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rgbClr val="FFFFFF">
                    <a:alpha val="0"/>
                  </a:srgbClr>
                </a:solidFill>
              </a:ln>
              <a:solidFill>
                <a:srgbClr val="FFFFFF"/>
              </a:solidFill>
            </a:endParaRPr>
          </a:p>
        </p:txBody>
      </p:sp>
      <p:pic>
        <p:nvPicPr>
          <p:cNvPr id="10" name="Picture 9"/>
          <p:cNvPicPr>
            <a:picLocks noChangeAspect="1"/>
          </p:cNvPicPr>
          <p:nvPr/>
        </p:nvPicPr>
        <p:blipFill>
          <a:blip r:embed="rId3">
            <a:lum bright="-40000" contrast="-40000"/>
          </a:blip>
          <a:stretch>
            <a:fillRect/>
          </a:stretch>
        </p:blipFill>
        <p:spPr>
          <a:xfrm>
            <a:off x="6668736" y="3626023"/>
            <a:ext cx="1293750" cy="1575000"/>
          </a:xfrm>
          <a:prstGeom prst="rect">
            <a:avLst/>
          </a:prstGeom>
        </p:spPr>
      </p:pic>
      <p:pic>
        <p:nvPicPr>
          <p:cNvPr id="19" name="Picture 18"/>
          <p:cNvPicPr>
            <a:picLocks noChangeAspect="1"/>
          </p:cNvPicPr>
          <p:nvPr/>
        </p:nvPicPr>
        <p:blipFill>
          <a:blip r:embed="rId4">
            <a:lum bright="-40000" contrast="-40000"/>
          </a:blip>
          <a:stretch>
            <a:fillRect/>
          </a:stretch>
        </p:blipFill>
        <p:spPr>
          <a:xfrm>
            <a:off x="9340850" y="3907981"/>
            <a:ext cx="1123499" cy="1026646"/>
          </a:xfrm>
          <a:prstGeom prst="rect">
            <a:avLst/>
          </a:prstGeom>
        </p:spPr>
      </p:pic>
      <p:pic>
        <p:nvPicPr>
          <p:cNvPr id="9" name="Picture 8"/>
          <p:cNvPicPr>
            <a:picLocks noChangeAspect="1"/>
          </p:cNvPicPr>
          <p:nvPr/>
        </p:nvPicPr>
        <p:blipFill>
          <a:blip r:embed="rId4">
            <a:lum bright="-40000" contrast="-40000"/>
          </a:blip>
          <a:stretch>
            <a:fillRect/>
          </a:stretch>
        </p:blipFill>
        <p:spPr>
          <a:xfrm>
            <a:off x="1555301" y="3907981"/>
            <a:ext cx="1123499" cy="1026646"/>
          </a:xfrm>
          <a:prstGeom prst="rect">
            <a:avLst/>
          </a:prstGeom>
        </p:spPr>
      </p:pic>
    </p:spTree>
    <p:extLst>
      <p:ext uri="{BB962C8B-B14F-4D97-AF65-F5344CB8AC3E}">
        <p14:creationId xmlns:p14="http://schemas.microsoft.com/office/powerpoint/2010/main" val="28846411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09458" y="1330794"/>
            <a:ext cx="5421625" cy="5167553"/>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Bring </a:t>
            </a:r>
            <a:r>
              <a:rPr lang="en-US" dirty="0" smtClean="0"/>
              <a:t>Your Own </a:t>
            </a:r>
            <a:r>
              <a:rPr lang="en-US" dirty="0"/>
              <a:t>Server/VHD</a:t>
            </a:r>
          </a:p>
        </p:txBody>
      </p:sp>
      <p:sp>
        <p:nvSpPr>
          <p:cNvPr id="3" name="Rectangle 2"/>
          <p:cNvSpPr/>
          <p:nvPr/>
        </p:nvSpPr>
        <p:spPr bwMode="auto">
          <a:xfrm>
            <a:off x="510020" y="1330794"/>
            <a:ext cx="5429858" cy="799890"/>
          </a:xfrm>
          <a:prstGeom prst="rect">
            <a:avLst/>
          </a:prstGeom>
          <a:noFill/>
          <a:ln w="9525" cap="flat" cmpd="sng" algn="ctr">
            <a:noFill/>
            <a:prstDash val="solid"/>
            <a:headEnd type="none" w="med" len="med"/>
            <a:tailEnd type="none" w="med" len="med"/>
          </a:ln>
          <a:effectLst/>
        </p:spPr>
        <p:txBody>
          <a:bodyPr vert="horz" wrap="square" lIns="243737" tIns="60933" rIns="121867" bIns="60933" numCol="1" rtlCol="0" anchor="ctr" anchorCtr="0" compatLnSpc="1">
            <a:prstTxWarp prst="textNoShape">
              <a:avLst/>
            </a:prstTxWarp>
          </a:bodyPr>
          <a:lstStyle/>
          <a:p>
            <a:pPr defTabSz="1218683">
              <a:lnSpc>
                <a:spcPct val="90000"/>
              </a:lnSpc>
              <a:buSzPct val="90000"/>
              <a:defRPr/>
            </a:pPr>
            <a:r>
              <a:rPr lang="en-US" sz="2933" kern="0" dirty="0">
                <a:solidFill>
                  <a:srgbClr val="00188F">
                    <a:alpha val="99000"/>
                  </a:srgbClr>
                </a:solidFill>
                <a:latin typeface="Segoe UI Light" pitchFamily="34" charset="0"/>
                <a:ea typeface="Segoe UI" pitchFamily="34" charset="0"/>
                <a:cs typeface="Segoe UI" pitchFamily="34" charset="0"/>
              </a:rPr>
              <a:t>On-Premises</a:t>
            </a:r>
          </a:p>
        </p:txBody>
      </p:sp>
      <p:sp>
        <p:nvSpPr>
          <p:cNvPr id="10" name="TextBox 9"/>
          <p:cNvSpPr txBox="1"/>
          <p:nvPr/>
        </p:nvSpPr>
        <p:spPr>
          <a:xfrm>
            <a:off x="724969" y="3236342"/>
            <a:ext cx="1703786" cy="390789"/>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1218683"/>
            <a:r>
              <a:rPr lang="en-US" sz="1866" dirty="0">
                <a:solidFill>
                  <a:srgbClr val="00188F">
                    <a:alpha val="99000"/>
                  </a:srgbClr>
                </a:solidFill>
                <a:latin typeface="Segoe UI"/>
              </a:rPr>
              <a:t>On Premises Virtual Server</a:t>
            </a:r>
          </a:p>
        </p:txBody>
      </p:sp>
      <p:grpSp>
        <p:nvGrpSpPr>
          <p:cNvPr id="25" name="Group 24"/>
          <p:cNvGrpSpPr/>
          <p:nvPr/>
        </p:nvGrpSpPr>
        <p:grpSpPr>
          <a:xfrm>
            <a:off x="2630641" y="2314421"/>
            <a:ext cx="2754344" cy="3119542"/>
            <a:chOff x="1972304" y="1566589"/>
            <a:chExt cx="2066296" cy="2340266"/>
          </a:xfrm>
        </p:grpSpPr>
        <p:sp>
          <p:nvSpPr>
            <p:cNvPr id="11" name="Right Arrow 10"/>
            <p:cNvSpPr/>
            <p:nvPr/>
          </p:nvSpPr>
          <p:spPr bwMode="auto">
            <a:xfrm>
              <a:off x="1972304" y="1908516"/>
              <a:ext cx="923296"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4" tIns="45712" rIns="91424" bIns="45712" numCol="1" rtlCol="0" anchor="ctr" anchorCtr="0" compatLnSpc="1">
              <a:prstTxWarp prst="textNoShape">
                <a:avLst/>
              </a:prstTxWarp>
            </a:bodyPr>
            <a:lstStyle/>
            <a:p>
              <a:pPr algn="ctr" defTabSz="913841" fontAlgn="base">
                <a:spcBef>
                  <a:spcPts val="200"/>
                </a:spcBef>
                <a:spcAft>
                  <a:spcPct val="0"/>
                </a:spcAft>
              </a:pPr>
              <a:endParaRPr lang="en-US" sz="2799" dirty="0">
                <a:ln>
                  <a:solidFill>
                    <a:srgbClr val="FFFFFF">
                      <a:alpha val="0"/>
                    </a:srgbClr>
                  </a:solidFill>
                </a:ln>
                <a:solidFill>
                  <a:srgbClr val="FFFFFF"/>
                </a:solidFill>
              </a:endParaRPr>
            </a:p>
          </p:txBody>
        </p:sp>
        <p:grpSp>
          <p:nvGrpSpPr>
            <p:cNvPr id="14" name="Group 13"/>
            <p:cNvGrpSpPr/>
            <p:nvPr/>
          </p:nvGrpSpPr>
          <p:grpSpPr>
            <a:xfrm>
              <a:off x="3200399" y="1566589"/>
              <a:ext cx="838201" cy="1113144"/>
              <a:chOff x="3200399" y="1566589"/>
              <a:chExt cx="838201" cy="1113144"/>
            </a:xfrm>
          </p:grpSpPr>
          <p:sp>
            <p:nvSpPr>
              <p:cNvPr id="12" name="Folded Corner 11"/>
              <p:cNvSpPr/>
              <p:nvPr/>
            </p:nvSpPr>
            <p:spPr bwMode="auto">
              <a:xfrm flipV="1">
                <a:off x="3200399" y="1566589"/>
                <a:ext cx="838201" cy="1113144"/>
              </a:xfrm>
              <a:prstGeom prst="foldedCorner">
                <a:avLst>
                  <a:gd name="adj" fmla="val 32319"/>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13" name="TextBox 12"/>
              <p:cNvSpPr txBox="1"/>
              <p:nvPr/>
            </p:nvSpPr>
            <p:spPr>
              <a:xfrm>
                <a:off x="3200399" y="1976577"/>
                <a:ext cx="838201"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1218683"/>
                <a:r>
                  <a:rPr lang="en-US" sz="1600" dirty="0">
                    <a:solidFill>
                      <a:srgbClr val="00188F">
                        <a:alpha val="99000"/>
                      </a:srgbClr>
                    </a:solidFill>
                    <a:latin typeface="Segoe UI"/>
                  </a:rPr>
                  <a:t>MyApp.vhd</a:t>
                </a:r>
              </a:p>
            </p:txBody>
          </p:sp>
        </p:grpSp>
        <p:sp>
          <p:nvSpPr>
            <p:cNvPr id="15" name="Right Arrow 14"/>
            <p:cNvSpPr/>
            <p:nvPr/>
          </p:nvSpPr>
          <p:spPr bwMode="auto">
            <a:xfrm rot="5400000">
              <a:off x="3373672" y="2606578"/>
              <a:ext cx="491654"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4" tIns="45712" rIns="91424" bIns="45712" numCol="1" rtlCol="0" anchor="ctr" anchorCtr="0" compatLnSpc="1">
              <a:prstTxWarp prst="textNoShape">
                <a:avLst/>
              </a:prstTxWarp>
            </a:bodyPr>
            <a:lstStyle/>
            <a:p>
              <a:pPr algn="ctr" defTabSz="913841" fontAlgn="base">
                <a:spcBef>
                  <a:spcPts val="200"/>
                </a:spcBef>
                <a:spcAft>
                  <a:spcPct val="0"/>
                </a:spcAft>
              </a:pPr>
              <a:endParaRPr lang="en-US" sz="2799" dirty="0">
                <a:ln>
                  <a:solidFill>
                    <a:srgbClr val="FFFFFF">
                      <a:alpha val="0"/>
                    </a:srgbClr>
                  </a:solidFill>
                </a:ln>
                <a:solidFill>
                  <a:srgbClr val="FFFFFF"/>
                </a:solidFill>
              </a:endParaRPr>
            </a:p>
          </p:txBody>
        </p:sp>
        <p:sp>
          <p:nvSpPr>
            <p:cNvPr id="16" name="Freeform 15"/>
            <p:cNvSpPr/>
            <p:nvPr/>
          </p:nvSpPr>
          <p:spPr>
            <a:xfrm>
              <a:off x="3240154" y="3148537"/>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4"/>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913529" fontAlgn="base">
                <a:lnSpc>
                  <a:spcPct val="90000"/>
                </a:lnSpc>
                <a:spcBef>
                  <a:spcPct val="0"/>
                </a:spcBef>
                <a:spcAft>
                  <a:spcPct val="0"/>
                </a:spcAft>
              </a:pPr>
              <a:r>
                <a:rPr lang="en-US" sz="1600" b="1" dirty="0">
                  <a:ln>
                    <a:solidFill>
                      <a:srgbClr val="FFFFFF">
                        <a:alpha val="0"/>
                      </a:srgbClr>
                    </a:solidFill>
                  </a:ln>
                  <a:solidFill>
                    <a:srgbClr val="FFFFFF">
                      <a:alpha val="99000"/>
                    </a:srgbClr>
                  </a:solidFill>
                </a:rPr>
                <a:t>Upload VHD</a:t>
              </a:r>
            </a:p>
          </p:txBody>
        </p:sp>
      </p:grpSp>
      <p:grpSp>
        <p:nvGrpSpPr>
          <p:cNvPr id="27" name="Group 26"/>
          <p:cNvGrpSpPr/>
          <p:nvPr/>
        </p:nvGrpSpPr>
        <p:grpSpPr>
          <a:xfrm>
            <a:off x="6252688" y="1330794"/>
            <a:ext cx="5429858" cy="5167553"/>
            <a:chOff x="4689547" y="828676"/>
            <a:chExt cx="4073454" cy="3876674"/>
          </a:xfrm>
        </p:grpSpPr>
        <p:sp>
          <p:nvSpPr>
            <p:cNvPr id="6" name="Rectangle 5"/>
            <p:cNvSpPr/>
            <p:nvPr/>
          </p:nvSpPr>
          <p:spPr bwMode="auto">
            <a:xfrm>
              <a:off x="4695723" y="828676"/>
              <a:ext cx="4067278" cy="3876674"/>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4" name="Rectangle 3"/>
            <p:cNvSpPr/>
            <p:nvPr/>
          </p:nvSpPr>
          <p:spPr bwMode="auto">
            <a:xfrm>
              <a:off x="4689547" y="828676"/>
              <a:ext cx="4073454" cy="600074"/>
            </a:xfrm>
            <a:prstGeom prst="rect">
              <a:avLst/>
            </a:prstGeom>
            <a:no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defTabSz="1218683">
                <a:lnSpc>
                  <a:spcPct val="90000"/>
                </a:lnSpc>
                <a:buSzPct val="90000"/>
              </a:pPr>
              <a:r>
                <a:rPr lang="en-US" sz="2933" kern="0" dirty="0">
                  <a:solidFill>
                    <a:srgbClr val="000000">
                      <a:alpha val="99000"/>
                    </a:srgbClr>
                  </a:solidFill>
                  <a:latin typeface="Segoe UI Light" pitchFamily="34" charset="0"/>
                  <a:ea typeface="Segoe UI" pitchFamily="34" charset="0"/>
                  <a:cs typeface="Segoe UI" pitchFamily="34" charset="0"/>
                </a:rPr>
                <a:t>Cloud</a:t>
              </a:r>
            </a:p>
          </p:txBody>
        </p:sp>
        <p:sp>
          <p:nvSpPr>
            <p:cNvPr id="8" name="Freeform 128"/>
            <p:cNvSpPr>
              <a:spLocks noChangeAspect="1"/>
            </p:cNvSpPr>
            <p:nvPr/>
          </p:nvSpPr>
          <p:spPr bwMode="black">
            <a:xfrm>
              <a:off x="4692484" y="2014701"/>
              <a:ext cx="3997646" cy="220835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pPr defTabSz="1218683"/>
              <a:endParaRPr lang="en-US" sz="3199" dirty="0">
                <a:solidFill>
                  <a:srgbClr val="505050"/>
                </a:solidFill>
              </a:endParaRPr>
            </a:p>
          </p:txBody>
        </p:sp>
      </p:grpSp>
      <p:grpSp>
        <p:nvGrpSpPr>
          <p:cNvPr id="26" name="Group 25"/>
          <p:cNvGrpSpPr/>
          <p:nvPr/>
        </p:nvGrpSpPr>
        <p:grpSpPr>
          <a:xfrm>
            <a:off x="7904534" y="3857212"/>
            <a:ext cx="3680876" cy="1576759"/>
            <a:chOff x="5928754" y="2723978"/>
            <a:chExt cx="2761376" cy="1182877"/>
          </a:xfrm>
        </p:grpSpPr>
        <p:sp>
          <p:nvSpPr>
            <p:cNvPr id="19" name="Right Arrow 18"/>
            <p:cNvSpPr/>
            <p:nvPr/>
          </p:nvSpPr>
          <p:spPr bwMode="auto">
            <a:xfrm>
              <a:off x="5928754" y="3313051"/>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4" tIns="45712" rIns="91424" bIns="45712" numCol="1" rtlCol="0" anchor="ctr" anchorCtr="0" compatLnSpc="1">
              <a:prstTxWarp prst="textNoShape">
                <a:avLst/>
              </a:prstTxWarp>
            </a:bodyPr>
            <a:lstStyle/>
            <a:p>
              <a:pPr algn="ctr" defTabSz="913841" fontAlgn="base">
                <a:spcBef>
                  <a:spcPts val="200"/>
                </a:spcBef>
                <a:spcAft>
                  <a:spcPct val="0"/>
                </a:spcAft>
              </a:pPr>
              <a:endParaRPr lang="en-US" sz="2799" dirty="0">
                <a:ln>
                  <a:solidFill>
                    <a:srgbClr val="FFFFFF">
                      <a:alpha val="0"/>
                    </a:srgbClr>
                  </a:solidFill>
                </a:ln>
                <a:solidFill>
                  <a:srgbClr val="FFFFFF"/>
                </a:solidFill>
              </a:endParaRPr>
            </a:p>
          </p:txBody>
        </p:sp>
        <p:sp>
          <p:nvSpPr>
            <p:cNvPr id="20" name="Freeform 19"/>
            <p:cNvSpPr/>
            <p:nvPr/>
          </p:nvSpPr>
          <p:spPr>
            <a:xfrm>
              <a:off x="6385072" y="3148537"/>
              <a:ext cx="758516" cy="758318"/>
            </a:xfrm>
            <a:custGeom>
              <a:avLst/>
              <a:gdLst>
                <a:gd name="connsiteX0" fmla="*/ 0 w 1035119"/>
                <a:gd name="connsiteY0" fmla="*/ 517560 h 1035119"/>
                <a:gd name="connsiteX1" fmla="*/ 517560 w 1035119"/>
                <a:gd name="connsiteY1" fmla="*/ 0 h 1035119"/>
                <a:gd name="connsiteX2" fmla="*/ 1035120 w 1035119"/>
                <a:gd name="connsiteY2" fmla="*/ 517560 h 1035119"/>
                <a:gd name="connsiteX3" fmla="*/ 517560 w 1035119"/>
                <a:gd name="connsiteY3" fmla="*/ 1035120 h 1035119"/>
                <a:gd name="connsiteX4" fmla="*/ 0 w 1035119"/>
                <a:gd name="connsiteY4" fmla="*/ 517560 h 103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119" h="1035119">
                  <a:moveTo>
                    <a:pt x="0" y="517560"/>
                  </a:moveTo>
                  <a:cubicBezTo>
                    <a:pt x="0" y="231720"/>
                    <a:pt x="231720" y="0"/>
                    <a:pt x="517560" y="0"/>
                  </a:cubicBezTo>
                  <a:cubicBezTo>
                    <a:pt x="803400" y="0"/>
                    <a:pt x="1035120" y="231720"/>
                    <a:pt x="1035120" y="517560"/>
                  </a:cubicBezTo>
                  <a:cubicBezTo>
                    <a:pt x="1035120" y="803400"/>
                    <a:pt x="803400" y="1035120"/>
                    <a:pt x="517560" y="1035120"/>
                  </a:cubicBezTo>
                  <a:cubicBezTo>
                    <a:pt x="231720" y="1035120"/>
                    <a:pt x="0" y="803400"/>
                    <a:pt x="0" y="517560"/>
                  </a:cubicBezTo>
                  <a:close/>
                </a:path>
              </a:pathLst>
            </a:custGeom>
            <a:solidFill>
              <a:schemeClr val="accent1"/>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913529" fontAlgn="base">
                <a:lnSpc>
                  <a:spcPct val="90000"/>
                </a:lnSpc>
                <a:spcBef>
                  <a:spcPct val="0"/>
                </a:spcBef>
                <a:spcAft>
                  <a:spcPct val="0"/>
                </a:spcAft>
              </a:pPr>
              <a:r>
                <a:rPr lang="en-US" sz="1600" b="1" dirty="0">
                  <a:ln>
                    <a:solidFill>
                      <a:srgbClr val="FFFFFF">
                        <a:alpha val="0"/>
                      </a:srgbClr>
                    </a:solidFill>
                  </a:ln>
                  <a:solidFill>
                    <a:srgbClr val="FFFFFF">
                      <a:alpha val="99000"/>
                    </a:srgbClr>
                  </a:solidFill>
                </a:rPr>
                <a:t>Create Disk or</a:t>
              </a:r>
            </a:p>
            <a:p>
              <a:pPr algn="ctr" defTabSz="913529" fontAlgn="base">
                <a:lnSpc>
                  <a:spcPct val="90000"/>
                </a:lnSpc>
                <a:spcBef>
                  <a:spcPct val="0"/>
                </a:spcBef>
                <a:spcAft>
                  <a:spcPct val="0"/>
                </a:spcAft>
              </a:pPr>
              <a:r>
                <a:rPr lang="en-US" sz="1600" b="1" dirty="0">
                  <a:ln>
                    <a:solidFill>
                      <a:srgbClr val="FFFFFF">
                        <a:alpha val="0"/>
                      </a:srgbClr>
                    </a:solidFill>
                  </a:ln>
                  <a:solidFill>
                    <a:srgbClr val="FFFFFF">
                      <a:alpha val="99000"/>
                    </a:srgbClr>
                  </a:solidFill>
                </a:rPr>
                <a:t>Image</a:t>
              </a:r>
            </a:p>
          </p:txBody>
        </p:sp>
        <p:sp>
          <p:nvSpPr>
            <p:cNvPr id="21" name="Right Arrow 20"/>
            <p:cNvSpPr/>
            <p:nvPr/>
          </p:nvSpPr>
          <p:spPr bwMode="auto">
            <a:xfrm>
              <a:off x="7209858" y="3313051"/>
              <a:ext cx="408438"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4" tIns="45712" rIns="91424" bIns="45712" numCol="1" rtlCol="0" anchor="ctr" anchorCtr="0" compatLnSpc="1">
              <a:prstTxWarp prst="textNoShape">
                <a:avLst/>
              </a:prstTxWarp>
            </a:bodyPr>
            <a:lstStyle/>
            <a:p>
              <a:pPr algn="ctr" defTabSz="913841" fontAlgn="base">
                <a:spcBef>
                  <a:spcPts val="200"/>
                </a:spcBef>
                <a:spcAft>
                  <a:spcPct val="0"/>
                </a:spcAft>
              </a:pPr>
              <a:endParaRPr lang="en-US" sz="2799" dirty="0">
                <a:ln>
                  <a:solidFill>
                    <a:srgbClr val="FFFFFF">
                      <a:alpha val="0"/>
                    </a:srgbClr>
                  </a:solidFill>
                </a:ln>
                <a:solidFill>
                  <a:srgbClr val="FFFFFF"/>
                </a:solidFill>
              </a:endParaRPr>
            </a:p>
          </p:txBody>
        </p:sp>
        <p:sp>
          <p:nvSpPr>
            <p:cNvPr id="23" name="TextBox 22"/>
            <p:cNvSpPr txBox="1"/>
            <p:nvPr/>
          </p:nvSpPr>
          <p:spPr>
            <a:xfrm>
              <a:off x="7113771" y="2723978"/>
              <a:ext cx="1576359"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1218683"/>
              <a:r>
                <a:rPr lang="en-US" sz="1866" dirty="0">
                  <a:solidFill>
                    <a:srgbClr val="00188F">
                      <a:alpha val="99000"/>
                    </a:srgbClr>
                  </a:solidFill>
                  <a:latin typeface="Segoe UI"/>
                </a:rPr>
                <a:t>Provision VM from Image or Disk using portal, script or API</a:t>
              </a:r>
            </a:p>
          </p:txBody>
        </p:sp>
      </p:grpSp>
      <p:sp>
        <p:nvSpPr>
          <p:cNvPr id="24" name="Content Placeholder 9"/>
          <p:cNvSpPr txBox="1">
            <a:spLocks/>
          </p:cNvSpPr>
          <p:nvPr>
            <p:custDataLst>
              <p:tags r:id="rId1"/>
            </p:custDataLst>
          </p:nvPr>
        </p:nvSpPr>
        <p:spPr>
          <a:xfrm>
            <a:off x="639721" y="4263482"/>
            <a:ext cx="3323236" cy="1591974"/>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800"/>
              </a:spcBef>
              <a:buNone/>
            </a:pPr>
            <a:r>
              <a:rPr lang="en-US" sz="1866" dirty="0">
                <a:ln>
                  <a:solidFill>
                    <a:srgbClr val="FFFFFF">
                      <a:alpha val="0"/>
                    </a:srgbClr>
                  </a:solidFill>
                </a:ln>
                <a:solidFill>
                  <a:srgbClr val="00188F">
                    <a:alpha val="99000"/>
                  </a:srgbClr>
                </a:solidFill>
              </a:rPr>
              <a:t>Use Case</a:t>
            </a:r>
          </a:p>
          <a:p>
            <a:pPr marL="232738" indent="-232738">
              <a:lnSpc>
                <a:spcPct val="90000"/>
              </a:lnSpc>
              <a:spcBef>
                <a:spcPts val="800"/>
              </a:spcBef>
            </a:pPr>
            <a:r>
              <a:rPr lang="en-US" sz="1600" dirty="0">
                <a:ln>
                  <a:solidFill>
                    <a:srgbClr val="FFFFFF">
                      <a:alpha val="0"/>
                    </a:srgbClr>
                  </a:solidFill>
                </a:ln>
                <a:solidFill>
                  <a:srgbClr val="00188F">
                    <a:alpha val="99000"/>
                  </a:srgbClr>
                </a:solidFill>
              </a:rPr>
              <a:t>Forklift Migration of VMs</a:t>
            </a:r>
          </a:p>
          <a:p>
            <a:pPr marL="232738" indent="-232738">
              <a:lnSpc>
                <a:spcPct val="90000"/>
              </a:lnSpc>
              <a:spcBef>
                <a:spcPts val="800"/>
              </a:spcBef>
            </a:pPr>
            <a:r>
              <a:rPr lang="en-US" sz="1600" dirty="0">
                <a:ln>
                  <a:solidFill>
                    <a:srgbClr val="FFFFFF">
                      <a:alpha val="0"/>
                    </a:srgbClr>
                  </a:solidFill>
                </a:ln>
                <a:solidFill>
                  <a:srgbClr val="00188F">
                    <a:alpha val="99000"/>
                  </a:srgbClr>
                </a:solidFill>
              </a:rPr>
              <a:t>Sys Prepped Images</a:t>
            </a:r>
          </a:p>
          <a:p>
            <a:pPr marL="0" indent="0">
              <a:lnSpc>
                <a:spcPct val="90000"/>
              </a:lnSpc>
              <a:spcBef>
                <a:spcPts val="800"/>
              </a:spcBef>
              <a:buNone/>
            </a:pPr>
            <a:r>
              <a:rPr lang="en-US" sz="1866" dirty="0">
                <a:ln>
                  <a:solidFill>
                    <a:srgbClr val="FFFFFF">
                      <a:alpha val="0"/>
                    </a:srgbClr>
                  </a:solidFill>
                </a:ln>
                <a:solidFill>
                  <a:srgbClr val="00188F">
                    <a:alpha val="99000"/>
                  </a:srgbClr>
                </a:solidFill>
              </a:rPr>
              <a:t>VHD Must Be Fixed Disk </a:t>
            </a:r>
          </a:p>
          <a:p>
            <a:pPr marL="0" indent="0">
              <a:lnSpc>
                <a:spcPct val="90000"/>
              </a:lnSpc>
              <a:spcBef>
                <a:spcPts val="800"/>
              </a:spcBef>
              <a:buNone/>
            </a:pPr>
            <a:r>
              <a:rPr lang="en-US" sz="1600" dirty="0">
                <a:ln>
                  <a:solidFill>
                    <a:srgbClr val="FFFFFF">
                      <a:alpha val="0"/>
                    </a:srgbClr>
                  </a:solidFill>
                </a:ln>
                <a:solidFill>
                  <a:srgbClr val="00188F">
                    <a:alpha val="99000"/>
                  </a:srgbClr>
                </a:solidFill>
              </a:rPr>
              <a:t>* CSUpload Can Convert on Upload</a:t>
            </a:r>
          </a:p>
        </p:txBody>
      </p:sp>
      <p:sp>
        <p:nvSpPr>
          <p:cNvPr id="17" name="Right Arrow 16"/>
          <p:cNvSpPr/>
          <p:nvPr/>
        </p:nvSpPr>
        <p:spPr bwMode="auto">
          <a:xfrm>
            <a:off x="5410852" y="4642431"/>
            <a:ext cx="1294595" cy="572238"/>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rgbClr val="FFFFFF">
                    <a:alpha val="0"/>
                  </a:srgbClr>
                </a:solidFill>
              </a:ln>
              <a:solidFill>
                <a:srgbClr val="FFFFFF"/>
              </a:solidFill>
            </a:endParaRPr>
          </a:p>
        </p:txBody>
      </p:sp>
      <p:pic>
        <p:nvPicPr>
          <p:cNvPr id="28" name="Picture 27"/>
          <p:cNvPicPr>
            <a:picLocks noChangeAspect="1"/>
          </p:cNvPicPr>
          <p:nvPr/>
        </p:nvPicPr>
        <p:blipFill>
          <a:blip r:embed="rId4">
            <a:lum bright="-40000" contrast="-40000"/>
          </a:blip>
          <a:stretch>
            <a:fillRect/>
          </a:stretch>
        </p:blipFill>
        <p:spPr>
          <a:xfrm>
            <a:off x="6786195" y="4343208"/>
            <a:ext cx="1068533" cy="1300823"/>
          </a:xfrm>
          <a:prstGeom prst="rect">
            <a:avLst/>
          </a:prstGeom>
        </p:spPr>
      </p:pic>
      <p:pic>
        <p:nvPicPr>
          <p:cNvPr id="29" name="Picture 28"/>
          <p:cNvPicPr>
            <a:picLocks noChangeAspect="1"/>
          </p:cNvPicPr>
          <p:nvPr/>
        </p:nvPicPr>
        <p:blipFill>
          <a:blip r:embed="rId5">
            <a:lum bright="-40000" contrast="-40000"/>
          </a:blip>
          <a:stretch>
            <a:fillRect/>
          </a:stretch>
        </p:blipFill>
        <p:spPr>
          <a:xfrm>
            <a:off x="1100850" y="2080128"/>
            <a:ext cx="1123499" cy="1026646"/>
          </a:xfrm>
          <a:prstGeom prst="rect">
            <a:avLst/>
          </a:prstGeom>
        </p:spPr>
      </p:pic>
      <p:pic>
        <p:nvPicPr>
          <p:cNvPr id="30" name="Picture 29"/>
          <p:cNvPicPr>
            <a:picLocks noChangeAspect="1"/>
          </p:cNvPicPr>
          <p:nvPr/>
        </p:nvPicPr>
        <p:blipFill>
          <a:blip r:embed="rId5">
            <a:lum bright="-40000" contrast="-40000"/>
          </a:blip>
          <a:stretch>
            <a:fillRect/>
          </a:stretch>
        </p:blipFill>
        <p:spPr>
          <a:xfrm>
            <a:off x="10256285" y="4515742"/>
            <a:ext cx="1123499" cy="1026646"/>
          </a:xfrm>
          <a:prstGeom prst="rect">
            <a:avLst/>
          </a:prstGeom>
        </p:spPr>
      </p:pic>
    </p:spTree>
    <p:extLst>
      <p:ext uri="{BB962C8B-B14F-4D97-AF65-F5344CB8AC3E}">
        <p14:creationId xmlns:p14="http://schemas.microsoft.com/office/powerpoint/2010/main" val="25331414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Gallery Experience</a:t>
            </a:r>
            <a:endParaRPr lang="en-US" dirty="0"/>
          </a:p>
        </p:txBody>
      </p:sp>
      <p:sp>
        <p:nvSpPr>
          <p:cNvPr id="3" name="Content Placeholder 2"/>
          <p:cNvSpPr>
            <a:spLocks noGrp="1"/>
          </p:cNvSpPr>
          <p:nvPr>
            <p:ph type="body" sz="quarter" idx="10"/>
          </p:nvPr>
        </p:nvSpPr>
        <p:spPr>
          <a:xfrm>
            <a:off x="520701" y="1205099"/>
            <a:ext cx="11149012" cy="4795159"/>
          </a:xfrm>
        </p:spPr>
        <p:txBody>
          <a:bodyPr/>
          <a:lstStyle/>
          <a:p>
            <a:r>
              <a:rPr lang="en-US" dirty="0" smtClean="0">
                <a:latin typeface="Segoe UI Light" pitchFamily="34" charset="0"/>
              </a:rPr>
              <a:t>Lowest barrier of entry </a:t>
            </a:r>
          </a:p>
          <a:p>
            <a:r>
              <a:rPr lang="en-US" dirty="0" smtClean="0"/>
              <a:t>Partner</a:t>
            </a:r>
            <a:r>
              <a:rPr lang="en-US" b="1" dirty="0" smtClean="0">
                <a:latin typeface="Segoe UI Light" pitchFamily="34" charset="0"/>
              </a:rPr>
              <a:t> </a:t>
            </a:r>
            <a:r>
              <a:rPr lang="en-US" dirty="0" smtClean="0">
                <a:latin typeface="Segoe UI Light" pitchFamily="34" charset="0"/>
              </a:rPr>
              <a:t>created images </a:t>
            </a:r>
          </a:p>
          <a:p>
            <a:r>
              <a:rPr lang="en-US" dirty="0" smtClean="0">
                <a:latin typeface="Segoe UI Light" pitchFamily="34" charset="0"/>
              </a:rPr>
              <a:t>Click through provisioning </a:t>
            </a:r>
          </a:p>
          <a:p>
            <a:pPr marL="0" indent="0">
              <a:buNone/>
            </a:pPr>
            <a:r>
              <a:rPr lang="en-US" dirty="0" smtClean="0">
                <a:latin typeface="Segoe UI Light" pitchFamily="34" charset="0"/>
              </a:rPr>
              <a:t/>
            </a:r>
            <a:br>
              <a:rPr lang="en-US" dirty="0" smtClean="0">
                <a:latin typeface="Segoe UI Light" pitchFamily="34" charset="0"/>
              </a:rPr>
            </a:br>
            <a:r>
              <a:rPr lang="en-US" dirty="0" smtClean="0">
                <a:latin typeface="Segoe UI Light" pitchFamily="34" charset="0"/>
              </a:rPr>
              <a:t>Leverage portal to:</a:t>
            </a:r>
          </a:p>
          <a:p>
            <a:pPr marL="460375" lvl="1" indent="0">
              <a:buNone/>
            </a:pPr>
            <a:r>
              <a:rPr lang="en-US" dirty="0" smtClean="0">
                <a:latin typeface="Segoe UI Light" pitchFamily="34" charset="0"/>
              </a:rPr>
              <a:t>Provide Images (VHDs that </a:t>
            </a:r>
            <a:br>
              <a:rPr lang="en-US" dirty="0" smtClean="0">
                <a:latin typeface="Segoe UI Light" pitchFamily="34" charset="0"/>
              </a:rPr>
            </a:br>
            <a:r>
              <a:rPr lang="en-US" dirty="0" smtClean="0">
                <a:latin typeface="Segoe UI Light" pitchFamily="34" charset="0"/>
              </a:rPr>
              <a:t>include ICs and agent)</a:t>
            </a:r>
          </a:p>
          <a:p>
            <a:pPr marL="460375" lvl="1" indent="0">
              <a:buNone/>
            </a:pPr>
            <a:r>
              <a:rPr lang="en-US" dirty="0" smtClean="0">
                <a:latin typeface="Segoe UI Light" pitchFamily="34" charset="0"/>
              </a:rPr>
              <a:t>Associate SSH Keys</a:t>
            </a:r>
          </a:p>
          <a:p>
            <a:pPr marL="460375" lvl="1" indent="0">
              <a:buNone/>
            </a:pPr>
            <a:r>
              <a:rPr lang="en-US" dirty="0" smtClean="0">
                <a:latin typeface="Segoe UI Light" pitchFamily="34" charset="0"/>
              </a:rPr>
              <a:t>Collect configuration information </a:t>
            </a:r>
          </a:p>
          <a:p>
            <a:pPr marL="460375" lvl="1" indent="0">
              <a:buNone/>
            </a:pPr>
            <a:r>
              <a:rPr lang="en-US" dirty="0" smtClean="0">
                <a:latin typeface="Segoe UI Light" pitchFamily="34" charset="0"/>
              </a:rPr>
              <a:t>Drive provisioning  </a:t>
            </a:r>
          </a:p>
        </p:txBody>
      </p:sp>
      <p:sp>
        <p:nvSpPr>
          <p:cNvPr id="6" name="Rectangle 5"/>
          <p:cNvSpPr/>
          <p:nvPr/>
        </p:nvSpPr>
        <p:spPr bwMode="auto">
          <a:xfrm>
            <a:off x="7982415" y="0"/>
            <a:ext cx="420799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Freeform 78"/>
          <p:cNvSpPr>
            <a:spLocks noEditPoints="1"/>
          </p:cNvSpPr>
          <p:nvPr/>
        </p:nvSpPr>
        <p:spPr bwMode="black">
          <a:xfrm>
            <a:off x="8613391" y="3803515"/>
            <a:ext cx="2946049" cy="2819412"/>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14363"/>
            <a:endParaRPr lang="en-US" sz="1600">
              <a:solidFill>
                <a:srgbClr val="292929"/>
              </a:solidFill>
            </a:endParaRPr>
          </a:p>
        </p:txBody>
      </p:sp>
    </p:spTree>
    <p:extLst>
      <p:ext uri="{BB962C8B-B14F-4D97-AF65-F5344CB8AC3E}">
        <p14:creationId xmlns:p14="http://schemas.microsoft.com/office/powerpoint/2010/main" val="3030945821"/>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289629" y="0"/>
            <a:ext cx="4900785" cy="68580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Bring Your Own Linux</a:t>
            </a:r>
            <a:endParaRPr lang="en-US" dirty="0"/>
          </a:p>
        </p:txBody>
      </p:sp>
      <p:sp>
        <p:nvSpPr>
          <p:cNvPr id="3" name="Content Placeholder 2"/>
          <p:cNvSpPr>
            <a:spLocks noGrp="1"/>
          </p:cNvSpPr>
          <p:nvPr>
            <p:ph type="body" sz="quarter" idx="10"/>
          </p:nvPr>
        </p:nvSpPr>
        <p:spPr>
          <a:xfrm>
            <a:off x="520701" y="1198853"/>
            <a:ext cx="6406789" cy="4887492"/>
          </a:xfrm>
        </p:spPr>
        <p:txBody>
          <a:bodyPr/>
          <a:lstStyle/>
          <a:p>
            <a:r>
              <a:rPr lang="en-US" sz="2800" dirty="0">
                <a:latin typeface="Segoe UI Light" pitchFamily="34" charset="0"/>
              </a:rPr>
              <a:t>Expert Customers that want to </a:t>
            </a:r>
            <a:r>
              <a:rPr lang="en-US" sz="2800" dirty="0" smtClean="0">
                <a:latin typeface="Segoe UI Light" pitchFamily="34" charset="0"/>
              </a:rPr>
              <a:t>tweak, </a:t>
            </a:r>
            <a:r>
              <a:rPr lang="en-US" sz="2800" dirty="0">
                <a:latin typeface="Segoe UI Light" pitchFamily="34" charset="0"/>
              </a:rPr>
              <a:t>customize, create images based on </a:t>
            </a:r>
            <a:r>
              <a:rPr lang="en-US" sz="2800" dirty="0" smtClean="0">
                <a:latin typeface="Segoe UI Light" pitchFamily="34" charset="0"/>
              </a:rPr>
              <a:t>supported distributions</a:t>
            </a:r>
          </a:p>
          <a:p>
            <a:pPr marL="0" indent="0">
              <a:buNone/>
            </a:pPr>
            <a:endParaRPr lang="en-US" sz="2800" dirty="0">
              <a:latin typeface="Segoe UI Light" pitchFamily="34" charset="0"/>
            </a:endParaRPr>
          </a:p>
          <a:p>
            <a:pPr marL="0" indent="0">
              <a:buNone/>
            </a:pPr>
            <a:r>
              <a:rPr lang="en-US" sz="2800" dirty="0">
                <a:latin typeface="Segoe UI Light" pitchFamily="34" charset="0"/>
              </a:rPr>
              <a:t>Customer will</a:t>
            </a:r>
          </a:p>
          <a:p>
            <a:pPr marL="460375" lvl="1" indent="0">
              <a:buNone/>
            </a:pPr>
            <a:r>
              <a:rPr lang="en-US" sz="2400" dirty="0">
                <a:latin typeface="Segoe UI Light" pitchFamily="34" charset="0"/>
              </a:rPr>
              <a:t>Use Hyper-V to install Distribution</a:t>
            </a:r>
          </a:p>
          <a:p>
            <a:pPr marL="460375" lvl="1" indent="0">
              <a:buNone/>
            </a:pPr>
            <a:r>
              <a:rPr lang="en-US" sz="2400" dirty="0">
                <a:latin typeface="Segoe UI Light" pitchFamily="34" charset="0"/>
              </a:rPr>
              <a:t>Add ICs and Agent</a:t>
            </a:r>
          </a:p>
          <a:p>
            <a:pPr marL="460375" lvl="1" indent="0">
              <a:buNone/>
            </a:pPr>
            <a:r>
              <a:rPr lang="en-US" sz="2400" dirty="0">
                <a:latin typeface="Segoe UI Light" pitchFamily="34" charset="0"/>
              </a:rPr>
              <a:t>Generate the VHD</a:t>
            </a:r>
          </a:p>
          <a:p>
            <a:pPr marL="460375" lvl="1" indent="0">
              <a:buNone/>
            </a:pPr>
            <a:r>
              <a:rPr lang="en-US" sz="2400" dirty="0">
                <a:latin typeface="Segoe UI Light" pitchFamily="34" charset="0"/>
              </a:rPr>
              <a:t>Capture configuration</a:t>
            </a:r>
          </a:p>
          <a:p>
            <a:pPr marL="460375" lvl="1" indent="0">
              <a:buNone/>
            </a:pPr>
            <a:r>
              <a:rPr lang="en-US" sz="2400" dirty="0">
                <a:latin typeface="Segoe UI Light" pitchFamily="34" charset="0"/>
              </a:rPr>
              <a:t>Generate resources</a:t>
            </a:r>
          </a:p>
          <a:p>
            <a:pPr marL="460375" lvl="1" indent="0">
              <a:buNone/>
            </a:pPr>
            <a:r>
              <a:rPr lang="en-US" sz="2400" dirty="0">
                <a:latin typeface="Segoe UI Light" pitchFamily="34" charset="0"/>
              </a:rPr>
              <a:t>Upload and start instance</a:t>
            </a:r>
          </a:p>
          <a:p>
            <a:pPr marL="855663" lvl="2" indent="0">
              <a:buNone/>
            </a:pPr>
            <a:r>
              <a:rPr lang="en-US" sz="2000" dirty="0">
                <a:latin typeface="Segoe UI Light" pitchFamily="34" charset="0"/>
              </a:rPr>
              <a:t>Linux Native: Tools, libraries, scripts</a:t>
            </a:r>
          </a:p>
        </p:txBody>
      </p:sp>
      <p:pic>
        <p:nvPicPr>
          <p:cNvPr id="7" name="Picture 6"/>
          <p:cNvPicPr>
            <a:picLocks noChangeAspect="1"/>
          </p:cNvPicPr>
          <p:nvPr/>
        </p:nvPicPr>
        <p:blipFill>
          <a:blip r:embed="rId3">
            <a:lum bright="70000" contrast="-70000"/>
            <a:extLst>
              <a:ext uri="{BEBA8EAE-BF5A-486C-A8C5-ECC9F3942E4B}">
                <a14:imgProps xmlns:a14="http://schemas.microsoft.com/office/drawing/2010/main">
                  <a14:imgLayer r:embed="rId4">
                    <a14:imgEffect>
                      <a14:artisticPhotocopy/>
                    </a14:imgEffect>
                    <a14:imgEffect>
                      <a14:colorTemperature colorTemp="6625"/>
                    </a14:imgEffect>
                    <a14:imgEffect>
                      <a14:saturation sat="25000"/>
                    </a14:imgEffect>
                  </a14:imgLayer>
                </a14:imgProps>
              </a:ext>
              <a:ext uri="{28A0092B-C50C-407E-A947-70E740481C1C}">
                <a14:useLocalDpi xmlns:a14="http://schemas.microsoft.com/office/drawing/2010/main" val="0"/>
              </a:ext>
            </a:extLst>
          </a:blip>
          <a:stretch>
            <a:fillRect/>
          </a:stretch>
        </p:blipFill>
        <p:spPr>
          <a:xfrm>
            <a:off x="8409568" y="3495995"/>
            <a:ext cx="2660904" cy="3124352"/>
          </a:xfrm>
          <a:prstGeom prst="rect">
            <a:avLst/>
          </a:prstGeom>
        </p:spPr>
      </p:pic>
    </p:spTree>
    <p:extLst>
      <p:ext uri="{BB962C8B-B14F-4D97-AF65-F5344CB8AC3E}">
        <p14:creationId xmlns:p14="http://schemas.microsoft.com/office/powerpoint/2010/main" val="1482491427"/>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589" y="2455231"/>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solidFill>
                <a:srgbClr val="00AEEF">
                  <a:alpha val="99000"/>
                </a:srgbClr>
              </a:solidFill>
            </a:endParaRPr>
          </a:p>
        </p:txBody>
      </p:sp>
      <p:sp>
        <p:nvSpPr>
          <p:cNvPr id="2" name="Title 1"/>
          <p:cNvSpPr>
            <a:spLocks noGrp="1"/>
          </p:cNvSpPr>
          <p:nvPr>
            <p:ph type="title"/>
          </p:nvPr>
        </p:nvSpPr>
        <p:spPr>
          <a:xfrm>
            <a:off x="968063" y="3583859"/>
            <a:ext cx="10237787" cy="830997"/>
          </a:xfrm>
        </p:spPr>
        <p:txBody>
          <a:bodyPr/>
          <a:lstStyle/>
          <a:p>
            <a:r>
              <a:rPr lang="en-US" sz="6000" dirty="0" smtClean="0">
                <a:gradFill>
                  <a:gsLst>
                    <a:gs pos="1250">
                      <a:srgbClr val="FFFFFF"/>
                    </a:gs>
                    <a:gs pos="100000">
                      <a:srgbClr val="FFFFFF"/>
                    </a:gs>
                  </a:gsLst>
                  <a:lin ang="5400000" scaled="0"/>
                </a:gradFill>
              </a:rPr>
              <a:t>Create a Windows VM</a:t>
            </a:r>
            <a:endParaRPr lang="en-US" sz="6000" dirty="0"/>
          </a:p>
        </p:txBody>
      </p:sp>
      <p:grpSp>
        <p:nvGrpSpPr>
          <p:cNvPr id="4" name="Group 3"/>
          <p:cNvGrpSpPr/>
          <p:nvPr/>
        </p:nvGrpSpPr>
        <p:grpSpPr>
          <a:xfrm>
            <a:off x="9404770"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HOL</a:t>
              </a:r>
              <a:endParaRPr lang="en-US" sz="2200" dirty="0">
                <a:solidFill>
                  <a:srgbClr val="00AEEF">
                    <a:alpha val="99000"/>
                  </a:srgbClr>
                </a:solidFill>
              </a:endParaRP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52595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589" y="2455231"/>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solidFill>
                <a:srgbClr val="00AEEF">
                  <a:alpha val="99000"/>
                </a:srgbClr>
              </a:solidFill>
            </a:endParaRPr>
          </a:p>
        </p:txBody>
      </p:sp>
      <p:sp>
        <p:nvSpPr>
          <p:cNvPr id="2" name="Title 1"/>
          <p:cNvSpPr>
            <a:spLocks noGrp="1"/>
          </p:cNvSpPr>
          <p:nvPr>
            <p:ph type="title"/>
          </p:nvPr>
        </p:nvSpPr>
        <p:spPr>
          <a:xfrm>
            <a:off x="968063" y="3507647"/>
            <a:ext cx="10237787" cy="830997"/>
          </a:xfrm>
        </p:spPr>
        <p:txBody>
          <a:bodyPr/>
          <a:lstStyle/>
          <a:p>
            <a:r>
              <a:rPr lang="en-US" sz="6000" dirty="0" smtClean="0">
                <a:gradFill>
                  <a:gsLst>
                    <a:gs pos="1250">
                      <a:srgbClr val="FFFFFF"/>
                    </a:gs>
                    <a:gs pos="100000">
                      <a:srgbClr val="FFFFFF"/>
                    </a:gs>
                  </a:gsLst>
                  <a:lin ang="5400000" scaled="0"/>
                </a:gradFill>
              </a:rPr>
              <a:t>Create a Linux VM</a:t>
            </a:r>
            <a:endParaRPr lang="en-US" sz="6000" dirty="0"/>
          </a:p>
        </p:txBody>
      </p:sp>
      <p:grpSp>
        <p:nvGrpSpPr>
          <p:cNvPr id="4" name="Group 3"/>
          <p:cNvGrpSpPr/>
          <p:nvPr/>
        </p:nvGrpSpPr>
        <p:grpSpPr>
          <a:xfrm>
            <a:off x="9404770"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HOL</a:t>
              </a:r>
              <a:endParaRPr lang="en-US" sz="2200" dirty="0">
                <a:solidFill>
                  <a:srgbClr val="00AEEF">
                    <a:alpha val="99000"/>
                  </a:srgbClr>
                </a:solidFill>
              </a:endParaRP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93221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589" y="2455231"/>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solidFill>
                <a:srgbClr val="00AEEF">
                  <a:alpha val="99000"/>
                </a:srgbClr>
              </a:solidFill>
            </a:endParaRPr>
          </a:p>
        </p:txBody>
      </p:sp>
      <p:sp>
        <p:nvSpPr>
          <p:cNvPr id="2" name="Title 1"/>
          <p:cNvSpPr>
            <a:spLocks noGrp="1"/>
          </p:cNvSpPr>
          <p:nvPr>
            <p:ph type="title"/>
          </p:nvPr>
        </p:nvSpPr>
        <p:spPr>
          <a:xfrm>
            <a:off x="968063" y="2774378"/>
            <a:ext cx="10237787" cy="1661993"/>
          </a:xfrm>
        </p:spPr>
        <p:txBody>
          <a:bodyPr/>
          <a:lstStyle/>
          <a:p>
            <a:r>
              <a:rPr lang="en-US" sz="6000" dirty="0" smtClean="0">
                <a:gradFill>
                  <a:gsLst>
                    <a:gs pos="1250">
                      <a:srgbClr val="FFFFFF"/>
                    </a:gs>
                    <a:gs pos="100000">
                      <a:srgbClr val="FFFFFF"/>
                    </a:gs>
                  </a:gsLst>
                  <a:lin ang="5400000" scaled="0"/>
                </a:gradFill>
              </a:rPr>
              <a:t>The platform image </a:t>
            </a:r>
            <a:br>
              <a:rPr lang="en-US" sz="6000" dirty="0" smtClean="0">
                <a:gradFill>
                  <a:gsLst>
                    <a:gs pos="1250">
                      <a:srgbClr val="FFFFFF"/>
                    </a:gs>
                    <a:gs pos="100000">
                      <a:srgbClr val="FFFFFF"/>
                    </a:gs>
                  </a:gsLst>
                  <a:lin ang="5400000" scaled="0"/>
                </a:gradFill>
              </a:rPr>
            </a:br>
            <a:r>
              <a:rPr lang="en-US" sz="6000" dirty="0" smtClean="0">
                <a:gradFill>
                  <a:gsLst>
                    <a:gs pos="1250">
                      <a:srgbClr val="FFFFFF"/>
                    </a:gs>
                    <a:gs pos="100000">
                      <a:srgbClr val="FFFFFF"/>
                    </a:gs>
                  </a:gsLst>
                  <a:lin ang="5400000" scaled="0"/>
                </a:gradFill>
              </a:rPr>
              <a:t>gallery</a:t>
            </a:r>
            <a:endParaRPr lang="en-US" sz="6000" dirty="0"/>
          </a:p>
        </p:txBody>
      </p:sp>
      <p:grpSp>
        <p:nvGrpSpPr>
          <p:cNvPr id="4" name="Group 3"/>
          <p:cNvGrpSpPr/>
          <p:nvPr/>
        </p:nvGrpSpPr>
        <p:grpSpPr>
          <a:xfrm>
            <a:off x="9404770"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HOL</a:t>
              </a:r>
              <a:endParaRPr lang="en-US" sz="2200" dirty="0">
                <a:solidFill>
                  <a:srgbClr val="00AEEF">
                    <a:alpha val="99000"/>
                  </a:srgbClr>
                </a:solidFill>
              </a:endParaRP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15957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589" y="2455231"/>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solidFill>
                <a:srgbClr val="00AEEF">
                  <a:alpha val="99000"/>
                </a:srgbClr>
              </a:solidFill>
            </a:endParaRPr>
          </a:p>
        </p:txBody>
      </p:sp>
      <p:sp>
        <p:nvSpPr>
          <p:cNvPr id="2" name="Title 1"/>
          <p:cNvSpPr>
            <a:spLocks noGrp="1"/>
          </p:cNvSpPr>
          <p:nvPr>
            <p:ph type="title"/>
          </p:nvPr>
        </p:nvSpPr>
        <p:spPr>
          <a:xfrm>
            <a:off x="861949" y="3092149"/>
            <a:ext cx="10237787" cy="830997"/>
          </a:xfrm>
        </p:spPr>
        <p:txBody>
          <a:bodyPr/>
          <a:lstStyle/>
          <a:p>
            <a:r>
              <a:rPr lang="en-US" sz="6000" dirty="0" smtClean="0">
                <a:gradFill>
                  <a:gsLst>
                    <a:gs pos="1250">
                      <a:srgbClr val="FFFFFF"/>
                    </a:gs>
                    <a:gs pos="100000">
                      <a:srgbClr val="FFFFFF"/>
                    </a:gs>
                  </a:gsLst>
                  <a:lin ang="5400000" scaled="0"/>
                </a:gradFill>
              </a:rPr>
              <a:t>Using VM Depot</a:t>
            </a:r>
            <a:endParaRPr lang="en-US" sz="6000" dirty="0"/>
          </a:p>
        </p:txBody>
      </p:sp>
      <p:grpSp>
        <p:nvGrpSpPr>
          <p:cNvPr id="4" name="Group 3"/>
          <p:cNvGrpSpPr/>
          <p:nvPr/>
        </p:nvGrpSpPr>
        <p:grpSpPr>
          <a:xfrm>
            <a:off x="9404770"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HOL</a:t>
              </a:r>
              <a:endParaRPr lang="en-US" sz="2200" dirty="0">
                <a:solidFill>
                  <a:srgbClr val="00AEEF">
                    <a:alpha val="99000"/>
                  </a:srgbClr>
                </a:solidFill>
              </a:endParaRP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793741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589" y="2455231"/>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solidFill>
                <a:srgbClr val="00AEEF">
                  <a:alpha val="99000"/>
                </a:srgbClr>
              </a:solidFill>
            </a:endParaRPr>
          </a:p>
        </p:txBody>
      </p:sp>
      <p:sp>
        <p:nvSpPr>
          <p:cNvPr id="2" name="Title 1"/>
          <p:cNvSpPr>
            <a:spLocks noGrp="1"/>
          </p:cNvSpPr>
          <p:nvPr>
            <p:ph type="title"/>
          </p:nvPr>
        </p:nvSpPr>
        <p:spPr>
          <a:xfrm>
            <a:off x="968063" y="2570793"/>
            <a:ext cx="10237787" cy="1661993"/>
          </a:xfrm>
        </p:spPr>
        <p:txBody>
          <a:bodyPr/>
          <a:lstStyle/>
          <a:p>
            <a:r>
              <a:rPr lang="en-US" sz="6000" dirty="0" smtClean="0">
                <a:gradFill>
                  <a:gsLst>
                    <a:gs pos="1250">
                      <a:srgbClr val="FFFFFF"/>
                    </a:gs>
                    <a:gs pos="100000">
                      <a:srgbClr val="FFFFFF"/>
                    </a:gs>
                  </a:gsLst>
                  <a:lin ang="5400000" scaled="0"/>
                </a:gradFill>
              </a:rPr>
              <a:t>Adding Data Disks to </a:t>
            </a:r>
            <a:br>
              <a:rPr lang="en-US" sz="6000" dirty="0" smtClean="0">
                <a:gradFill>
                  <a:gsLst>
                    <a:gs pos="1250">
                      <a:srgbClr val="FFFFFF"/>
                    </a:gs>
                    <a:gs pos="100000">
                      <a:srgbClr val="FFFFFF"/>
                    </a:gs>
                  </a:gsLst>
                  <a:lin ang="5400000" scaled="0"/>
                </a:gradFill>
              </a:rPr>
            </a:br>
            <a:r>
              <a:rPr lang="en-US" sz="6000" dirty="0" smtClean="0">
                <a:gradFill>
                  <a:gsLst>
                    <a:gs pos="1250">
                      <a:srgbClr val="FFFFFF"/>
                    </a:gs>
                    <a:gs pos="100000">
                      <a:srgbClr val="FFFFFF"/>
                    </a:gs>
                  </a:gsLst>
                  <a:lin ang="5400000" scaled="0"/>
                </a:gradFill>
              </a:rPr>
              <a:t>a Windows and Linux VM  </a:t>
            </a:r>
            <a:endParaRPr lang="en-US" sz="6000" dirty="0"/>
          </a:p>
        </p:txBody>
      </p:sp>
      <p:grpSp>
        <p:nvGrpSpPr>
          <p:cNvPr id="4" name="Group 3"/>
          <p:cNvGrpSpPr/>
          <p:nvPr/>
        </p:nvGrpSpPr>
        <p:grpSpPr>
          <a:xfrm>
            <a:off x="9404770"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HOL</a:t>
              </a:r>
              <a:endParaRPr lang="en-US" sz="2200" dirty="0">
                <a:solidFill>
                  <a:srgbClr val="00AEEF">
                    <a:alpha val="99000"/>
                  </a:srgbClr>
                </a:solidFill>
              </a:endParaRP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003136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3475625" y="2967516"/>
            <a:ext cx="6951250" cy="2148264"/>
          </a:xfrm>
        </p:spPr>
        <p:txBody>
          <a:bodyPr/>
          <a:lstStyle/>
          <a:p>
            <a:r>
              <a:rPr lang="en-US" dirty="0" smtClean="0"/>
              <a:t>Leave your VMs Running</a:t>
            </a:r>
          </a:p>
          <a:p>
            <a:r>
              <a:rPr lang="en-US" dirty="0" smtClean="0"/>
              <a:t>We will be using them for the next lab.</a:t>
            </a:r>
            <a:endParaRPr lang="en-US" dirty="0"/>
          </a:p>
        </p:txBody>
      </p:sp>
      <p:sp>
        <p:nvSpPr>
          <p:cNvPr id="5" name="Text Placeholder 4"/>
          <p:cNvSpPr>
            <a:spLocks noGrp="1"/>
          </p:cNvSpPr>
          <p:nvPr>
            <p:ph type="body" sz="quarter" idx="11"/>
          </p:nvPr>
        </p:nvSpPr>
        <p:spPr/>
        <p:txBody>
          <a:bodyPr/>
          <a:lstStyle/>
          <a:p>
            <a:r>
              <a:rPr lang="en-US" dirty="0" smtClean="0"/>
              <a:t>For the Next Lab: </a:t>
            </a:r>
            <a:endParaRPr lang="en-US" dirty="0"/>
          </a:p>
        </p:txBody>
      </p:sp>
    </p:spTree>
    <p:extLst>
      <p:ext uri="{BB962C8B-B14F-4D97-AF65-F5344CB8AC3E}">
        <p14:creationId xmlns:p14="http://schemas.microsoft.com/office/powerpoint/2010/main" val="2591267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6479696" y="4497662"/>
            <a:ext cx="1549840" cy="518781"/>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37" tIns="0" rIns="121867" bIns="0" numCol="1" rtlCol="0" anchor="ctr" anchorCtr="1" compatLnSpc="1">
            <a:prstTxWarp prst="textNoShape">
              <a:avLst/>
            </a:prstTxWarp>
          </a:bodyPr>
          <a:lstStyle/>
          <a:p>
            <a:pPr defTabSz="914141">
              <a:lnSpc>
                <a:spcPct val="90000"/>
              </a:lnSpc>
              <a:buSzPct val="90000"/>
            </a:pPr>
            <a:endParaRPr lang="en-US" sz="3199" kern="0" dirty="0">
              <a:gradFill>
                <a:gsLst>
                  <a:gs pos="85000">
                    <a:srgbClr val="FFFFFF"/>
                  </a:gs>
                  <a:gs pos="0">
                    <a:srgbClr val="FFFFFF"/>
                  </a:gs>
                </a:gsLst>
                <a:lin ang="5400000" scaled="0"/>
              </a:gradFill>
            </a:endParaRPr>
          </a:p>
        </p:txBody>
      </p:sp>
      <p:sp>
        <p:nvSpPr>
          <p:cNvPr id="29" name="Rectangle 28"/>
          <p:cNvSpPr/>
          <p:nvPr/>
        </p:nvSpPr>
        <p:spPr bwMode="auto">
          <a:xfrm>
            <a:off x="6478175" y="2541819"/>
            <a:ext cx="1549840" cy="190802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37" tIns="243737" rIns="121867" bIns="60931" numCol="1" rtlCol="0" anchor="t" anchorCtr="0" compatLnSpc="1">
            <a:prstTxWarp prst="textNoShape">
              <a:avLst/>
            </a:prstTxWarp>
          </a:bodyPr>
          <a:lstStyle/>
          <a:p>
            <a:pPr defTabSz="914141">
              <a:lnSpc>
                <a:spcPct val="90000"/>
              </a:lnSpc>
              <a:buSzPct val="90000"/>
              <a:defRPr/>
            </a:pPr>
            <a:endParaRPr lang="en-US" sz="2933" kern="0" dirty="0">
              <a:gradFill>
                <a:gsLst>
                  <a:gs pos="85000">
                    <a:srgbClr val="FFFFFF"/>
                  </a:gs>
                  <a:gs pos="0">
                    <a:srgbClr val="FFFFFF"/>
                  </a:gs>
                </a:gsLst>
                <a:lin ang="5400000" scaled="0"/>
              </a:gradFill>
            </a:endParaRPr>
          </a:p>
        </p:txBody>
      </p:sp>
      <p:sp>
        <p:nvSpPr>
          <p:cNvPr id="81" name="Rectangle 80"/>
          <p:cNvSpPr/>
          <p:nvPr/>
        </p:nvSpPr>
        <p:spPr bwMode="auto">
          <a:xfrm>
            <a:off x="6478175" y="1"/>
            <a:ext cx="1549840" cy="7194739"/>
          </a:xfrm>
          <a:prstGeom prst="rect">
            <a:avLst/>
          </a:prstGeom>
          <a:solidFill>
            <a:srgbClr val="00188F"/>
          </a:solidFill>
          <a:ln w="9525" cap="flat" cmpd="sng" algn="ctr">
            <a:noFill/>
            <a:prstDash val="solid"/>
            <a:headEnd type="none" w="med" len="med"/>
            <a:tailEnd type="none" w="med" len="med"/>
          </a:ln>
          <a:effectLst/>
        </p:spPr>
        <p:txBody>
          <a:bodyPr vert="horz" wrap="square" lIns="243737" tIns="243737" rIns="121867" bIns="60931" numCol="1" rtlCol="0" anchor="t" anchorCtr="0" compatLnSpc="1">
            <a:prstTxWarp prst="textNoShape">
              <a:avLst/>
            </a:prstTxWarp>
          </a:bodyPr>
          <a:lstStyle/>
          <a:p>
            <a:pPr defTabSz="914141">
              <a:lnSpc>
                <a:spcPct val="90000"/>
              </a:lnSpc>
              <a:buSzPct val="90000"/>
              <a:defRPr/>
            </a:pPr>
            <a:endParaRPr lang="en-US" sz="2933" kern="0" dirty="0">
              <a:gradFill>
                <a:gsLst>
                  <a:gs pos="85000">
                    <a:srgbClr val="FFFFFF"/>
                  </a:gs>
                  <a:gs pos="0">
                    <a:srgbClr val="FFFFFF"/>
                  </a:gs>
                </a:gsLst>
                <a:lin ang="5400000" scaled="0"/>
              </a:gradFill>
            </a:endParaRPr>
          </a:p>
        </p:txBody>
      </p:sp>
      <p:sp>
        <p:nvSpPr>
          <p:cNvPr id="59" name="Rectangle 58"/>
          <p:cNvSpPr/>
          <p:nvPr/>
        </p:nvSpPr>
        <p:spPr bwMode="auto">
          <a:xfrm>
            <a:off x="8073834" y="4497662"/>
            <a:ext cx="1549840" cy="518781"/>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37" tIns="0" rIns="121867" bIns="0" numCol="1" rtlCol="0" anchor="ctr" anchorCtr="1" compatLnSpc="1">
            <a:prstTxWarp prst="textNoShape">
              <a:avLst/>
            </a:prstTxWarp>
          </a:bodyPr>
          <a:lstStyle/>
          <a:p>
            <a:pPr defTabSz="914141">
              <a:lnSpc>
                <a:spcPct val="90000"/>
              </a:lnSpc>
              <a:buSzPct val="90000"/>
              <a:defRPr/>
            </a:pPr>
            <a:r>
              <a:rPr lang="en-US" sz="3199" kern="0" dirty="0">
                <a:gradFill>
                  <a:gsLst>
                    <a:gs pos="85000">
                      <a:srgbClr val="FFFFFF"/>
                    </a:gs>
                    <a:gs pos="0">
                      <a:srgbClr val="FFFFFF"/>
                    </a:gs>
                  </a:gsLst>
                  <a:lin ang="5400000" scaled="0"/>
                </a:gradFill>
              </a:rPr>
              <a:t>PaaS</a:t>
            </a:r>
          </a:p>
        </p:txBody>
      </p:sp>
      <p:sp>
        <p:nvSpPr>
          <p:cNvPr id="60" name="Rectangle 59"/>
          <p:cNvSpPr/>
          <p:nvPr/>
        </p:nvSpPr>
        <p:spPr bwMode="auto">
          <a:xfrm>
            <a:off x="9667972" y="4497662"/>
            <a:ext cx="1549840" cy="518781"/>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37" tIns="0" rIns="121867" bIns="0" numCol="1" rtlCol="0" anchor="ctr" anchorCtr="1" compatLnSpc="1">
            <a:prstTxWarp prst="textNoShape">
              <a:avLst/>
            </a:prstTxWarp>
          </a:bodyPr>
          <a:lstStyle/>
          <a:p>
            <a:pPr defTabSz="914141">
              <a:lnSpc>
                <a:spcPct val="90000"/>
              </a:lnSpc>
              <a:buSzPct val="90000"/>
              <a:defRPr/>
            </a:pPr>
            <a:r>
              <a:rPr lang="en-US" sz="3199" kern="0" dirty="0">
                <a:gradFill>
                  <a:gsLst>
                    <a:gs pos="85000">
                      <a:srgbClr val="FFFFFF"/>
                    </a:gs>
                    <a:gs pos="0">
                      <a:srgbClr val="FFFFFF"/>
                    </a:gs>
                  </a:gsLst>
                  <a:lin ang="5400000" scaled="0"/>
                </a:gradFill>
              </a:rPr>
              <a:t>SaaS</a:t>
            </a:r>
          </a:p>
        </p:txBody>
      </p:sp>
      <p:sp>
        <p:nvSpPr>
          <p:cNvPr id="61" name="Rectangle 60"/>
          <p:cNvSpPr/>
          <p:nvPr/>
        </p:nvSpPr>
        <p:spPr bwMode="auto">
          <a:xfrm>
            <a:off x="8072313" y="2541819"/>
            <a:ext cx="1549840" cy="190802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37" tIns="243737" rIns="121867" bIns="60931" numCol="1" rtlCol="0" anchor="t" anchorCtr="0" compatLnSpc="1">
            <a:prstTxWarp prst="textNoShape">
              <a:avLst/>
            </a:prstTxWarp>
          </a:bodyPr>
          <a:lstStyle/>
          <a:p>
            <a:pPr defTabSz="914141">
              <a:lnSpc>
                <a:spcPct val="90000"/>
              </a:lnSpc>
              <a:buSzPct val="90000"/>
              <a:defRPr/>
            </a:pPr>
            <a:endParaRPr lang="en-US" sz="2933" kern="0" dirty="0">
              <a:gradFill>
                <a:gsLst>
                  <a:gs pos="85000">
                    <a:srgbClr val="FFFFFF"/>
                  </a:gs>
                  <a:gs pos="0">
                    <a:srgbClr val="FFFFFF"/>
                  </a:gs>
                </a:gsLst>
                <a:lin ang="5400000" scaled="0"/>
              </a:gradFill>
            </a:endParaRPr>
          </a:p>
        </p:txBody>
      </p:sp>
      <p:sp>
        <p:nvSpPr>
          <p:cNvPr id="62" name="Rectangle 61"/>
          <p:cNvSpPr/>
          <p:nvPr/>
        </p:nvSpPr>
        <p:spPr bwMode="auto">
          <a:xfrm>
            <a:off x="9666451" y="2541819"/>
            <a:ext cx="1549840" cy="190802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37" tIns="243737" rIns="121867" bIns="60931" numCol="1" rtlCol="0" anchor="t" anchorCtr="0" compatLnSpc="1">
            <a:prstTxWarp prst="textNoShape">
              <a:avLst/>
            </a:prstTxWarp>
          </a:bodyPr>
          <a:lstStyle/>
          <a:p>
            <a:pPr defTabSz="914141">
              <a:lnSpc>
                <a:spcPct val="90000"/>
              </a:lnSpc>
              <a:buSzPct val="90000"/>
              <a:defRPr/>
            </a:pPr>
            <a:endParaRPr lang="en-US" sz="2933" kern="0" dirty="0">
              <a:gradFill>
                <a:gsLst>
                  <a:gs pos="85000">
                    <a:srgbClr val="FFFFFF"/>
                  </a:gs>
                  <a:gs pos="0">
                    <a:srgbClr val="FFFFFF"/>
                  </a:gs>
                </a:gsLst>
                <a:lin ang="5400000" scaled="0"/>
              </a:gradFill>
            </a:endParaRPr>
          </a:p>
        </p:txBody>
      </p:sp>
      <p:sp>
        <p:nvSpPr>
          <p:cNvPr id="64" name="Rectangle 63"/>
          <p:cNvSpPr/>
          <p:nvPr/>
        </p:nvSpPr>
        <p:spPr bwMode="auto">
          <a:xfrm>
            <a:off x="3291425" y="4497662"/>
            <a:ext cx="1549840" cy="518781"/>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21867" tIns="0" rIns="0" bIns="0" numCol="1" rtlCol="0" anchor="ctr" anchorCtr="1" compatLnSpc="1">
            <a:prstTxWarp prst="textNoShape">
              <a:avLst/>
            </a:prstTxWarp>
          </a:bodyPr>
          <a:lstStyle/>
          <a:p>
            <a:pPr algn="ctr" defTabSz="914141">
              <a:buSzPct val="90000"/>
              <a:defRPr/>
            </a:pPr>
            <a:r>
              <a:rPr lang="en-US" sz="3199" kern="0" dirty="0">
                <a:gradFill>
                  <a:gsLst>
                    <a:gs pos="85000">
                      <a:srgbClr val="FFFFFF"/>
                    </a:gs>
                    <a:gs pos="0">
                      <a:srgbClr val="FFFFFF"/>
                    </a:gs>
                  </a:gsLst>
                  <a:lin ang="5400000" scaled="0"/>
                </a:gradFill>
              </a:rPr>
              <a:t>Physical</a:t>
            </a:r>
          </a:p>
        </p:txBody>
      </p:sp>
      <p:sp>
        <p:nvSpPr>
          <p:cNvPr id="65" name="Rectangle 64"/>
          <p:cNvSpPr/>
          <p:nvPr/>
        </p:nvSpPr>
        <p:spPr bwMode="auto">
          <a:xfrm>
            <a:off x="3289904" y="2541819"/>
            <a:ext cx="1549840" cy="190802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37" tIns="243737" rIns="121867" bIns="60931" numCol="1" rtlCol="0" anchor="t" anchorCtr="0" compatLnSpc="1">
            <a:prstTxWarp prst="textNoShape">
              <a:avLst/>
            </a:prstTxWarp>
          </a:bodyPr>
          <a:lstStyle/>
          <a:p>
            <a:pPr defTabSz="914141">
              <a:lnSpc>
                <a:spcPct val="90000"/>
              </a:lnSpc>
              <a:buSzPct val="90000"/>
              <a:defRPr/>
            </a:pPr>
            <a:endParaRPr lang="en-US" sz="2933" kern="0" dirty="0">
              <a:gradFill>
                <a:gsLst>
                  <a:gs pos="85000">
                    <a:srgbClr val="FFFFFF"/>
                  </a:gs>
                  <a:gs pos="0">
                    <a:srgbClr val="FFFFFF"/>
                  </a:gs>
                </a:gsLst>
                <a:lin ang="5400000" scaled="0"/>
              </a:gradFill>
            </a:endParaRPr>
          </a:p>
        </p:txBody>
      </p:sp>
      <p:pic>
        <p:nvPicPr>
          <p:cNvPr id="66" name="Picture 6"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3519147" y="2948926"/>
            <a:ext cx="1107256" cy="1106965"/>
          </a:xfrm>
          <a:prstGeom prst="rect">
            <a:avLst/>
          </a:prstGeom>
          <a:noFill/>
        </p:spPr>
      </p:pic>
      <p:sp>
        <p:nvSpPr>
          <p:cNvPr id="68" name="Isosceles Triangle 67"/>
          <p:cNvSpPr/>
          <p:nvPr/>
        </p:nvSpPr>
        <p:spPr bwMode="auto">
          <a:xfrm rot="10800000">
            <a:off x="8437009" y="3231743"/>
            <a:ext cx="582163" cy="729051"/>
          </a:xfrm>
          <a:prstGeom prst="triangle">
            <a:avLst>
              <a:gd name="adj" fmla="val 0"/>
            </a:avLst>
          </a:prstGeom>
          <a:gradFill rotWithShape="1">
            <a:gsLst>
              <a:gs pos="0">
                <a:sysClr val="window" lastClr="FFFFFF">
                  <a:lumMod val="95000"/>
                  <a:alpha val="0"/>
                </a:sysClr>
              </a:gs>
              <a:gs pos="50000">
                <a:schemeClr val="bg1">
                  <a:alpha val="53000"/>
                </a:schemeClr>
              </a:gs>
              <a:gs pos="100000">
                <a:schemeClr val="bg1"/>
              </a:gs>
            </a:gsLst>
            <a:lin ang="5400000" scaled="0"/>
          </a:gradFill>
          <a:ln w="9525" cap="flat" cmpd="sng" algn="ctr">
            <a:noFill/>
            <a:prstDash val="solid"/>
            <a:headEnd type="none" w="med" len="med"/>
            <a:tailEnd type="none" w="med" len="med"/>
          </a:ln>
          <a:effectLst/>
        </p:spPr>
        <p:txBody>
          <a:bodyPr vert="horz" wrap="square" lIns="121862" tIns="60931" rIns="121862" bIns="60931" numCol="1" rtlCol="0" anchor="ctr" anchorCtr="0" compatLnSpc="1">
            <a:prstTxWarp prst="textNoShape">
              <a:avLst/>
            </a:prstTxWarp>
          </a:bodyPr>
          <a:lstStyle/>
          <a:p>
            <a:pPr algn="ctr" defTabSz="913841">
              <a:defRPr/>
            </a:pPr>
            <a:endParaRPr lang="en-US" sz="1866" kern="0" dirty="0">
              <a:gradFill>
                <a:gsLst>
                  <a:gs pos="0">
                    <a:srgbClr val="FFFFFF"/>
                  </a:gs>
                  <a:gs pos="100000">
                    <a:srgbClr val="FFFFFF"/>
                  </a:gs>
                </a:gsLst>
                <a:lin ang="5400000" scaled="0"/>
              </a:gradFill>
            </a:endParaRPr>
          </a:p>
        </p:txBody>
      </p:sp>
      <p:pic>
        <p:nvPicPr>
          <p:cNvPr id="69" name="Picture 68"/>
          <p:cNvPicPr>
            <a:picLocks noChangeAspect="1"/>
          </p:cNvPicPr>
          <p:nvPr/>
        </p:nvPicPr>
        <p:blipFill>
          <a:blip r:embed="rId4" cstate="print">
            <a:lum bright="100000" contrast="100000"/>
          </a:blip>
          <a:stretch>
            <a:fillRect/>
          </a:stretch>
        </p:blipFill>
        <p:spPr>
          <a:xfrm>
            <a:off x="8299326" y="3660181"/>
            <a:ext cx="1159181" cy="690681"/>
          </a:xfrm>
          <a:prstGeom prst="rect">
            <a:avLst/>
          </a:prstGeom>
          <a:noFill/>
          <a:ln>
            <a:noFill/>
          </a:ln>
          <a:effectLst/>
        </p:spPr>
      </p:pic>
      <p:pic>
        <p:nvPicPr>
          <p:cNvPr id="70" name="Picture 69" descr="\\MAGNUM\Projects\Microsoft\Cloud Power FY12\Design\ICONS_PNG\Application.png"/>
          <p:cNvPicPr>
            <a:picLocks noChangeAspect="1" noChangeArrowheads="1"/>
          </p:cNvPicPr>
          <p:nvPr/>
        </p:nvPicPr>
        <p:blipFill>
          <a:blip r:embed="rId5" cstate="print">
            <a:lum bright="100000"/>
          </a:blip>
          <a:srcRect/>
          <a:stretch>
            <a:fillRect/>
          </a:stretch>
        </p:blipFill>
        <p:spPr bwMode="auto">
          <a:xfrm>
            <a:off x="8299331" y="2523837"/>
            <a:ext cx="857527" cy="857081"/>
          </a:xfrm>
          <a:prstGeom prst="rect">
            <a:avLst/>
          </a:prstGeom>
          <a:noFill/>
        </p:spPr>
      </p:pic>
      <p:grpSp>
        <p:nvGrpSpPr>
          <p:cNvPr id="71" name="Group 70"/>
          <p:cNvGrpSpPr/>
          <p:nvPr/>
        </p:nvGrpSpPr>
        <p:grpSpPr>
          <a:xfrm>
            <a:off x="9872059" y="2629954"/>
            <a:ext cx="1159181" cy="1720913"/>
            <a:chOff x="10948236" y="3048621"/>
            <a:chExt cx="2113909" cy="3139117"/>
          </a:xfrm>
        </p:grpSpPr>
        <p:pic>
          <p:nvPicPr>
            <p:cNvPr id="72" name="Picture 2" descr="\\MAGNUM\Projects\Microsoft\Cloud Power FY12\Design\Icons\PNGs\Web.png"/>
            <p:cNvPicPr>
              <a:picLocks noChangeAspect="1" noChangeArrowheads="1"/>
            </p:cNvPicPr>
            <p:nvPr/>
          </p:nvPicPr>
          <p:blipFill rotWithShape="1">
            <a:blip r:embed="rId6" cstate="print">
              <a:lum bright="100000"/>
            </a:blip>
            <a:srcRect t="1" b="-1316"/>
            <a:stretch/>
          </p:blipFill>
          <p:spPr bwMode="auto">
            <a:xfrm>
              <a:off x="11112870" y="3048621"/>
              <a:ext cx="1234537" cy="1250773"/>
            </a:xfrm>
            <a:prstGeom prst="rect">
              <a:avLst/>
            </a:prstGeom>
            <a:noFill/>
          </p:spPr>
        </p:pic>
        <p:sp>
          <p:nvSpPr>
            <p:cNvPr id="73" name="Isosceles Triangle 72"/>
            <p:cNvSpPr/>
            <p:nvPr/>
          </p:nvSpPr>
          <p:spPr bwMode="auto">
            <a:xfrm rot="10800000">
              <a:off x="11199316" y="4146344"/>
              <a:ext cx="1061647" cy="1329862"/>
            </a:xfrm>
            <a:prstGeom prst="triangle">
              <a:avLst>
                <a:gd name="adj" fmla="val 0"/>
              </a:avLst>
            </a:prstGeom>
            <a:gradFill rotWithShape="1">
              <a:gsLst>
                <a:gs pos="0">
                  <a:sysClr val="window" lastClr="FFFFFF">
                    <a:lumMod val="95000"/>
                    <a:alpha val="0"/>
                  </a:sysClr>
                </a:gs>
                <a:gs pos="50000">
                  <a:schemeClr val="bg1">
                    <a:alpha val="67000"/>
                  </a:schemeClr>
                </a:gs>
                <a:gs pos="100000">
                  <a:schemeClr val="bg1"/>
                </a:gs>
              </a:gsLst>
              <a:lin ang="5400000" scaled="0"/>
            </a:gradFill>
            <a:ln w="9525" cap="flat" cmpd="sng" algn="ctr">
              <a:noFill/>
              <a:prstDash val="solid"/>
              <a:headEnd type="none" w="med" len="med"/>
              <a:tailEnd type="none" w="med" len="med"/>
            </a:ln>
            <a:effectLst/>
          </p:spPr>
          <p:txBody>
            <a:bodyPr vert="horz" wrap="square" lIns="121883" tIns="60941" rIns="121883" bIns="60941" numCol="1" rtlCol="0" anchor="ctr" anchorCtr="0" compatLnSpc="1">
              <a:prstTxWarp prst="textNoShape">
                <a:avLst/>
              </a:prstTxWarp>
            </a:bodyPr>
            <a:lstStyle/>
            <a:p>
              <a:pPr algn="ctr" defTabSz="913841">
                <a:defRPr/>
              </a:pPr>
              <a:endParaRPr lang="en-US" sz="1866" kern="0" dirty="0">
                <a:gradFill>
                  <a:gsLst>
                    <a:gs pos="0">
                      <a:srgbClr val="FFFFFF"/>
                    </a:gs>
                    <a:gs pos="100000">
                      <a:srgbClr val="FFFFFF"/>
                    </a:gs>
                  </a:gsLst>
                  <a:lin ang="5400000" scaled="0"/>
                </a:gradFill>
              </a:endParaRPr>
            </a:p>
          </p:txBody>
        </p:sp>
        <p:pic>
          <p:nvPicPr>
            <p:cNvPr id="74" name="Picture 73"/>
            <p:cNvPicPr>
              <a:picLocks noChangeAspect="1"/>
            </p:cNvPicPr>
            <p:nvPr/>
          </p:nvPicPr>
          <p:blipFill>
            <a:blip r:embed="rId4" cstate="print">
              <a:lum bright="100000" contrast="100000"/>
            </a:blip>
            <a:stretch>
              <a:fillRect/>
            </a:stretch>
          </p:blipFill>
          <p:spPr>
            <a:xfrm>
              <a:off x="10948236" y="4927866"/>
              <a:ext cx="2113909" cy="1259872"/>
            </a:xfrm>
            <a:prstGeom prst="rect">
              <a:avLst/>
            </a:prstGeom>
            <a:noFill/>
            <a:ln>
              <a:noFill/>
            </a:ln>
            <a:effectLst/>
          </p:spPr>
        </p:pic>
      </p:grpSp>
      <p:grpSp>
        <p:nvGrpSpPr>
          <p:cNvPr id="75" name="Group 74"/>
          <p:cNvGrpSpPr/>
          <p:nvPr/>
        </p:nvGrpSpPr>
        <p:grpSpPr>
          <a:xfrm>
            <a:off x="4884039" y="2541818"/>
            <a:ext cx="1551361" cy="2474622"/>
            <a:chOff x="2983003" y="2764132"/>
            <a:chExt cx="2829100" cy="4513958"/>
          </a:xfrm>
        </p:grpSpPr>
        <p:sp>
          <p:nvSpPr>
            <p:cNvPr id="76" name="Rectangle 75"/>
            <p:cNvSpPr/>
            <p:nvPr/>
          </p:nvSpPr>
          <p:spPr bwMode="auto">
            <a:xfrm>
              <a:off x="2985776" y="6331781"/>
              <a:ext cx="2826327" cy="946309"/>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914141">
                <a:lnSpc>
                  <a:spcPct val="90000"/>
                </a:lnSpc>
                <a:buSzPct val="90000"/>
                <a:defRPr/>
              </a:pPr>
              <a:r>
                <a:rPr lang="en-US" sz="3199" kern="0" dirty="0">
                  <a:gradFill>
                    <a:gsLst>
                      <a:gs pos="85000">
                        <a:srgbClr val="FFFFFF"/>
                      </a:gs>
                      <a:gs pos="0">
                        <a:srgbClr val="FFFFFF"/>
                      </a:gs>
                    </a:gsLst>
                    <a:lin ang="5400000" scaled="0"/>
                  </a:gradFill>
                  <a:latin typeface="Segoe UI Light"/>
                </a:rPr>
                <a:t>Virtual</a:t>
              </a:r>
            </a:p>
          </p:txBody>
        </p:sp>
        <p:sp>
          <p:nvSpPr>
            <p:cNvPr id="77" name="Rectangle 76"/>
            <p:cNvSpPr/>
            <p:nvPr/>
          </p:nvSpPr>
          <p:spPr bwMode="auto">
            <a:xfrm>
              <a:off x="2983003" y="2764132"/>
              <a:ext cx="2826327" cy="348043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77" tIns="243777" rIns="121888" bIns="60941" numCol="1" rtlCol="0" anchor="t" anchorCtr="0" compatLnSpc="1">
              <a:prstTxWarp prst="textNoShape">
                <a:avLst/>
              </a:prstTxWarp>
            </a:bodyPr>
            <a:lstStyle/>
            <a:p>
              <a:pPr defTabSz="914141">
                <a:lnSpc>
                  <a:spcPct val="90000"/>
                </a:lnSpc>
                <a:buSzPct val="90000"/>
                <a:defRPr/>
              </a:pPr>
              <a:endParaRPr lang="en-US" sz="2933" kern="0" dirty="0">
                <a:gradFill>
                  <a:gsLst>
                    <a:gs pos="85000">
                      <a:srgbClr val="FFFFFF"/>
                    </a:gs>
                    <a:gs pos="0">
                      <a:srgbClr val="FFFFFF"/>
                    </a:gs>
                  </a:gsLst>
                  <a:lin ang="5400000" scaled="0"/>
                </a:gradFill>
              </a:endParaRPr>
            </a:p>
          </p:txBody>
        </p:sp>
        <p:pic>
          <p:nvPicPr>
            <p:cNvPr id="78" name="Picture 2"/>
            <p:cNvPicPr>
              <a:picLocks noChangeAspect="1" noChangeArrowheads="1"/>
            </p:cNvPicPr>
            <p:nvPr/>
          </p:nvPicPr>
          <p:blipFill>
            <a:blip r:embed="rId7" cstate="print">
              <a:lum bright="100000" contrast="100000"/>
            </a:blip>
            <a:srcRect/>
            <a:stretch>
              <a:fillRect/>
            </a:stretch>
          </p:blipFill>
          <p:spPr bwMode="auto">
            <a:xfrm>
              <a:off x="3085313" y="3346910"/>
              <a:ext cx="2552600" cy="2338866"/>
            </a:xfrm>
            <a:prstGeom prst="rect">
              <a:avLst/>
            </a:prstGeom>
            <a:noFill/>
            <a:ln w="9525">
              <a:noFill/>
              <a:miter lim="800000"/>
              <a:headEnd/>
              <a:tailEnd/>
            </a:ln>
            <a:effectLst/>
          </p:spPr>
        </p:pic>
      </p:grpSp>
      <p:sp>
        <p:nvSpPr>
          <p:cNvPr id="80" name="Rectangle 79"/>
          <p:cNvSpPr/>
          <p:nvPr/>
        </p:nvSpPr>
        <p:spPr bwMode="auto">
          <a:xfrm>
            <a:off x="6479697" y="4497662"/>
            <a:ext cx="1549840" cy="518781"/>
          </a:xfrm>
          <a:prstGeom prst="rect">
            <a:avLst/>
          </a:prstGeom>
          <a:noFill/>
          <a:ln w="9525" cap="flat" cmpd="sng" algn="ctr">
            <a:noFill/>
            <a:prstDash val="solid"/>
            <a:headEnd type="none" w="med" len="med"/>
            <a:tailEnd type="none" w="med" len="med"/>
          </a:ln>
          <a:effectLst/>
        </p:spPr>
        <p:txBody>
          <a:bodyPr vert="horz" wrap="square" lIns="243737" tIns="0" rIns="121867" bIns="0" numCol="1" rtlCol="0" anchor="ctr" anchorCtr="1" compatLnSpc="1">
            <a:prstTxWarp prst="textNoShape">
              <a:avLst/>
            </a:prstTxWarp>
          </a:bodyPr>
          <a:lstStyle/>
          <a:p>
            <a:pPr defTabSz="914141">
              <a:lnSpc>
                <a:spcPct val="90000"/>
              </a:lnSpc>
              <a:buSzPct val="90000"/>
              <a:defRPr/>
            </a:pPr>
            <a:r>
              <a:rPr lang="en-US" sz="3199" kern="0" dirty="0">
                <a:gradFill>
                  <a:gsLst>
                    <a:gs pos="85000">
                      <a:srgbClr val="FFFFFF"/>
                    </a:gs>
                    <a:gs pos="0">
                      <a:srgbClr val="FFFFFF"/>
                    </a:gs>
                  </a:gsLst>
                  <a:lin ang="5400000" scaled="0"/>
                </a:gradFill>
              </a:rPr>
              <a:t>IaaS</a:t>
            </a:r>
          </a:p>
        </p:txBody>
      </p:sp>
      <p:grpSp>
        <p:nvGrpSpPr>
          <p:cNvPr id="82" name="Group 81"/>
          <p:cNvGrpSpPr/>
          <p:nvPr/>
        </p:nvGrpSpPr>
        <p:grpSpPr>
          <a:xfrm>
            <a:off x="6453060" y="2516833"/>
            <a:ext cx="1522938" cy="1834033"/>
            <a:chOff x="5062551" y="2861874"/>
            <a:chExt cx="2777268" cy="3345461"/>
          </a:xfrm>
        </p:grpSpPr>
        <p:pic>
          <p:nvPicPr>
            <p:cNvPr id="83" name="Picture 2"/>
            <p:cNvPicPr>
              <a:picLocks noChangeAspect="1" noChangeArrowheads="1"/>
            </p:cNvPicPr>
            <p:nvPr/>
          </p:nvPicPr>
          <p:blipFill>
            <a:blip r:embed="rId7" cstate="print">
              <a:lum bright="100000" contrast="100000"/>
            </a:blip>
            <a:srcRect/>
            <a:stretch>
              <a:fillRect/>
            </a:stretch>
          </p:blipFill>
          <p:spPr bwMode="auto">
            <a:xfrm>
              <a:off x="5062551" y="2861874"/>
              <a:ext cx="2148932" cy="1968998"/>
            </a:xfrm>
            <a:prstGeom prst="rect">
              <a:avLst/>
            </a:prstGeom>
            <a:noFill/>
            <a:ln w="9525">
              <a:noFill/>
              <a:miter lim="800000"/>
              <a:headEnd/>
              <a:tailEnd/>
            </a:ln>
            <a:effectLst/>
          </p:spPr>
        </p:pic>
        <p:sp>
          <p:nvSpPr>
            <p:cNvPr id="84" name="Isosceles Triangle 83"/>
            <p:cNvSpPr/>
            <p:nvPr/>
          </p:nvSpPr>
          <p:spPr bwMode="auto">
            <a:xfrm rot="9180217">
              <a:off x="6169786" y="4246310"/>
              <a:ext cx="1061647" cy="1329862"/>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121883" tIns="60941" rIns="121883" bIns="60941" numCol="1" rtlCol="0" anchor="ctr" anchorCtr="0" compatLnSpc="1">
              <a:prstTxWarp prst="textNoShape">
                <a:avLst/>
              </a:prstTxWarp>
            </a:bodyPr>
            <a:lstStyle/>
            <a:p>
              <a:pPr algn="ctr" defTabSz="913841">
                <a:defRPr/>
              </a:pPr>
              <a:endParaRPr lang="en-US" sz="1866" kern="0" dirty="0">
                <a:gradFill>
                  <a:gsLst>
                    <a:gs pos="0">
                      <a:srgbClr val="FFFFFF"/>
                    </a:gs>
                    <a:gs pos="100000">
                      <a:srgbClr val="FFFFFF"/>
                    </a:gs>
                  </a:gsLst>
                  <a:lin ang="5400000" scaled="0"/>
                </a:gradFill>
              </a:endParaRPr>
            </a:p>
          </p:txBody>
        </p:sp>
        <p:pic>
          <p:nvPicPr>
            <p:cNvPr id="85" name="Picture 84"/>
            <p:cNvPicPr>
              <a:picLocks noChangeAspect="1"/>
            </p:cNvPicPr>
            <p:nvPr/>
          </p:nvPicPr>
          <p:blipFill>
            <a:blip r:embed="rId4" cstate="print">
              <a:lum bright="100000" contrast="100000"/>
            </a:blip>
            <a:stretch>
              <a:fillRect/>
            </a:stretch>
          </p:blipFill>
          <p:spPr>
            <a:xfrm>
              <a:off x="5725910" y="4947463"/>
              <a:ext cx="2113909" cy="1259872"/>
            </a:xfrm>
            <a:prstGeom prst="rect">
              <a:avLst/>
            </a:prstGeom>
            <a:noFill/>
            <a:ln>
              <a:noFill/>
            </a:ln>
            <a:effectLst/>
          </p:spPr>
        </p:pic>
      </p:grpSp>
      <p:sp>
        <p:nvSpPr>
          <p:cNvPr id="5" name="Title 4"/>
          <p:cNvSpPr>
            <a:spLocks noGrp="1"/>
          </p:cNvSpPr>
          <p:nvPr>
            <p:ph type="title"/>
          </p:nvPr>
        </p:nvSpPr>
        <p:spPr/>
        <p:txBody>
          <a:bodyPr/>
          <a:lstStyle/>
          <a:p>
            <a:r>
              <a:rPr lang="en-US" sz="4799" dirty="0"/>
              <a:t>A Continuous Offering </a:t>
            </a:r>
            <a:br>
              <a:rPr lang="en-US" sz="4799" dirty="0"/>
            </a:br>
            <a:r>
              <a:rPr lang="en-US" sz="4799" dirty="0"/>
              <a:t>		From Private to </a:t>
            </a:r>
            <a:br>
              <a:rPr lang="en-US" sz="4799" dirty="0"/>
            </a:br>
            <a:r>
              <a:rPr lang="en-US" sz="4799" dirty="0"/>
              <a:t>			Public Cloud</a:t>
            </a:r>
            <a:br>
              <a:rPr lang="en-US" sz="4799" dirty="0"/>
            </a:br>
            <a:endParaRPr lang="en-US" sz="4799" dirty="0"/>
          </a:p>
        </p:txBody>
      </p:sp>
    </p:spTree>
    <p:extLst>
      <p:ext uri="{BB962C8B-B14F-4D97-AF65-F5344CB8AC3E}">
        <p14:creationId xmlns:p14="http://schemas.microsoft.com/office/powerpoint/2010/main" val="2820271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Machines</a:t>
            </a:r>
            <a:endParaRPr lang="en-US" dirty="0"/>
          </a:p>
        </p:txBody>
      </p:sp>
      <p:sp>
        <p:nvSpPr>
          <p:cNvPr id="3" name="Text Placeholder 2"/>
          <p:cNvSpPr>
            <a:spLocks noGrp="1"/>
          </p:cNvSpPr>
          <p:nvPr>
            <p:ph type="body" sz="quarter" idx="10"/>
          </p:nvPr>
        </p:nvSpPr>
        <p:spPr>
          <a:xfrm>
            <a:off x="520701" y="1447799"/>
            <a:ext cx="11149013" cy="2511457"/>
          </a:xfrm>
        </p:spPr>
        <p:txBody>
          <a:bodyPr/>
          <a:lstStyle/>
          <a:p>
            <a:r>
              <a:rPr lang="en-US" sz="3600" dirty="0"/>
              <a:t>Learning objectives – what we have learned:</a:t>
            </a:r>
          </a:p>
          <a:p>
            <a:pPr marL="574675" indent="-571500">
              <a:buFont typeface="Arial" panose="020B0604020202020204" pitchFamily="34" charset="0"/>
              <a:buChar char="•"/>
            </a:pPr>
            <a:r>
              <a:rPr lang="en-US" sz="2800" dirty="0" smtClean="0"/>
              <a:t>The </a:t>
            </a:r>
            <a:r>
              <a:rPr lang="en-US" sz="2800" dirty="0"/>
              <a:t>wide variety of pre-configured virtual machines available from the gallery</a:t>
            </a:r>
          </a:p>
          <a:p>
            <a:pPr marL="574675" indent="-571500">
              <a:buFont typeface="Arial" panose="020B0604020202020204" pitchFamily="34" charset="0"/>
              <a:buChar char="•"/>
            </a:pPr>
            <a:r>
              <a:rPr lang="en-US" sz="2800" dirty="0"/>
              <a:t>How to make your own virtual machine from an existing installation</a:t>
            </a:r>
          </a:p>
          <a:p>
            <a:pPr marL="574675" indent="-571500">
              <a:buFont typeface="Arial" panose="020B0604020202020204" pitchFamily="34" charset="0"/>
              <a:buChar char="•"/>
            </a:pPr>
            <a:r>
              <a:rPr lang="en-US" sz="2800" dirty="0"/>
              <a:t>An example using Windows and Visual Studio</a:t>
            </a:r>
          </a:p>
          <a:p>
            <a:pPr marL="574675" indent="-571500">
              <a:buFont typeface="Arial" panose="020B0604020202020204" pitchFamily="34" charset="0"/>
              <a:buChar char="•"/>
            </a:pPr>
            <a:r>
              <a:rPr lang="en-US" sz="2800" dirty="0"/>
              <a:t>An example using Linux and </a:t>
            </a:r>
            <a:r>
              <a:rPr lang="en-US" sz="2800" dirty="0" err="1"/>
              <a:t>IPython</a:t>
            </a:r>
            <a:r>
              <a:rPr lang="en-US" sz="2800" dirty="0"/>
              <a:t> notebook</a:t>
            </a:r>
          </a:p>
        </p:txBody>
      </p:sp>
    </p:spTree>
    <p:extLst>
      <p:ext uri="{BB962C8B-B14F-4D97-AF65-F5344CB8AC3E}">
        <p14:creationId xmlns:p14="http://schemas.microsoft.com/office/powerpoint/2010/main" val="1102493440"/>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275422" y="5020533"/>
            <a:ext cx="3648911" cy="1366595"/>
          </a:xfrm>
          <a:prstGeom prst="roundRect">
            <a:avLst>
              <a:gd name="adj" fmla="val 0"/>
            </a:avLst>
          </a:prstGeom>
          <a:solidFill>
            <a:schemeClr val="accent2"/>
          </a:solidFill>
          <a:ln w="9525" cap="flat" cmpd="sng" algn="ctr">
            <a:noFill/>
            <a:prstDash val="solid"/>
          </a:ln>
          <a:effectLst/>
        </p:spPr>
        <p:txBody>
          <a:bodyPr lIns="76189" tIns="38095" rIns="76189" bIns="38095" rtlCol="0" anchor="t" anchorCtr="0"/>
          <a:lstStyle/>
          <a:p>
            <a:pPr marL="3176" defTabSz="914358">
              <a:lnSpc>
                <a:spcPct val="90000"/>
              </a:lnSpc>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Popular open source apps</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Launch a professional looking site with a few clicks using apps like </a:t>
            </a:r>
            <a:r>
              <a:rPr lang="en-US" sz="1467" spc="-43" dirty="0" err="1">
                <a:gradFill>
                  <a:gsLst>
                    <a:gs pos="0">
                      <a:srgbClr val="FFFFFF"/>
                    </a:gs>
                    <a:gs pos="100000">
                      <a:srgbClr val="FFFFFF"/>
                    </a:gs>
                  </a:gsLst>
                  <a:lin ang="16200000" scaled="0"/>
                </a:gradFill>
              </a:rPr>
              <a:t>WordPress</a:t>
            </a:r>
            <a:r>
              <a:rPr lang="en-US" sz="1467" spc="-43" dirty="0">
                <a:gradFill>
                  <a:gsLst>
                    <a:gs pos="0">
                      <a:srgbClr val="FFFFFF"/>
                    </a:gs>
                    <a:gs pos="100000">
                      <a:srgbClr val="FFFFFF"/>
                    </a:gs>
                  </a:gsLst>
                  <a:lin ang="16200000" scaled="0"/>
                </a:gradFill>
              </a:rPr>
              <a:t>, </a:t>
            </a:r>
            <a:r>
              <a:rPr lang="en-US" sz="1467" spc="-43" dirty="0" err="1">
                <a:gradFill>
                  <a:gsLst>
                    <a:gs pos="0">
                      <a:srgbClr val="FFFFFF"/>
                    </a:gs>
                    <a:gs pos="100000">
                      <a:srgbClr val="FFFFFF"/>
                    </a:gs>
                  </a:gsLst>
                  <a:lin ang="16200000" scaled="0"/>
                </a:gradFill>
              </a:rPr>
              <a:t>Joomla</a:t>
            </a:r>
            <a:r>
              <a:rPr lang="en-US" sz="1467" spc="-43" dirty="0">
                <a:gradFill>
                  <a:gsLst>
                    <a:gs pos="0">
                      <a:srgbClr val="FFFFFF"/>
                    </a:gs>
                    <a:gs pos="100000">
                      <a:srgbClr val="FFFFFF"/>
                    </a:gs>
                  </a:gsLst>
                  <a:lin ang="16200000" scaled="0"/>
                </a:gradFill>
              </a:rPr>
              <a:t>!, Drupal, </a:t>
            </a:r>
            <a:r>
              <a:rPr lang="en-US" sz="1467" spc="-43" dirty="0" err="1">
                <a:gradFill>
                  <a:gsLst>
                    <a:gs pos="0">
                      <a:srgbClr val="FFFFFF"/>
                    </a:gs>
                    <a:gs pos="100000">
                      <a:srgbClr val="FFFFFF"/>
                    </a:gs>
                  </a:gsLst>
                  <a:lin ang="16200000" scaled="0"/>
                </a:gradFill>
              </a:rPr>
              <a:t>DotNetNuke</a:t>
            </a:r>
            <a:r>
              <a:rPr lang="en-US" sz="1467" spc="-43" dirty="0">
                <a:gradFill>
                  <a:gsLst>
                    <a:gs pos="0">
                      <a:srgbClr val="FFFFFF"/>
                    </a:gs>
                    <a:gs pos="100000">
                      <a:srgbClr val="FFFFFF"/>
                    </a:gs>
                  </a:gsLst>
                  <a:lin ang="16200000" scaled="0"/>
                </a:gradFill>
              </a:rPr>
              <a:t> and </a:t>
            </a:r>
            <a:r>
              <a:rPr lang="en-US" sz="1467" spc="-43" dirty="0" err="1">
                <a:gradFill>
                  <a:gsLst>
                    <a:gs pos="0">
                      <a:srgbClr val="FFFFFF"/>
                    </a:gs>
                    <a:gs pos="100000">
                      <a:srgbClr val="FFFFFF"/>
                    </a:gs>
                  </a:gsLst>
                  <a:lin ang="16200000" scaled="0"/>
                </a:gradFill>
              </a:rPr>
              <a:t>Umbraco</a:t>
            </a:r>
            <a:endParaRPr lang="en-US" sz="1467" spc="-43" dirty="0">
              <a:gradFill>
                <a:gsLst>
                  <a:gs pos="0">
                    <a:srgbClr val="FFFFFF"/>
                  </a:gs>
                  <a:gs pos="100000">
                    <a:srgbClr val="FFFFFF"/>
                  </a:gs>
                </a:gsLst>
                <a:lin ang="16200000" scaled="0"/>
              </a:gradFill>
            </a:endParaRPr>
          </a:p>
        </p:txBody>
      </p:sp>
      <p:sp>
        <p:nvSpPr>
          <p:cNvPr id="14" name="Rounded Rectangle 13"/>
          <p:cNvSpPr/>
          <p:nvPr/>
        </p:nvSpPr>
        <p:spPr bwMode="auto">
          <a:xfrm>
            <a:off x="275422" y="3584380"/>
            <a:ext cx="3648911" cy="1366595"/>
          </a:xfrm>
          <a:prstGeom prst="roundRect">
            <a:avLst>
              <a:gd name="adj" fmla="val 0"/>
            </a:avLst>
          </a:prstGeom>
          <a:solidFill>
            <a:schemeClr val="accent2"/>
          </a:solidFill>
          <a:ln w="9525" cap="flat" cmpd="sng" algn="ctr">
            <a:noFill/>
            <a:prstDash val="solid"/>
          </a:ln>
          <a:effectLst/>
        </p:spPr>
        <p:txBody>
          <a:bodyPr lIns="76189" tIns="38095" rIns="76189" bIns="38095" rtlCol="0" anchor="t" anchorCtr="0"/>
          <a:lstStyle/>
          <a:p>
            <a:pPr marL="3176" defTabSz="914358">
              <a:lnSpc>
                <a:spcPct val="90000"/>
              </a:lnSpc>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Continuous development</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Deploy  directly from your source code repository, using </a:t>
            </a:r>
            <a:r>
              <a:rPr lang="en-US" sz="1467" spc="-43" dirty="0" err="1">
                <a:gradFill>
                  <a:gsLst>
                    <a:gs pos="0">
                      <a:srgbClr val="FFFFFF"/>
                    </a:gs>
                    <a:gs pos="100000">
                      <a:srgbClr val="FFFFFF"/>
                    </a:gs>
                  </a:gsLst>
                  <a:lin ang="16200000" scaled="0"/>
                </a:gradFill>
              </a:rPr>
              <a:t>Git</a:t>
            </a:r>
            <a:r>
              <a:rPr lang="en-US" sz="1467" spc="-43" dirty="0">
                <a:gradFill>
                  <a:gsLst>
                    <a:gs pos="0">
                      <a:srgbClr val="FFFFFF"/>
                    </a:gs>
                    <a:gs pos="100000">
                      <a:srgbClr val="FFFFFF"/>
                    </a:gs>
                  </a:gsLst>
                  <a:lin ang="16200000" scaled="0"/>
                </a:gradFill>
              </a:rPr>
              <a:t> or Team Foundation Service.</a:t>
            </a:r>
          </a:p>
        </p:txBody>
      </p:sp>
      <p:sp>
        <p:nvSpPr>
          <p:cNvPr id="11" name="Rounded Rectangle 10"/>
          <p:cNvSpPr/>
          <p:nvPr/>
        </p:nvSpPr>
        <p:spPr bwMode="auto">
          <a:xfrm>
            <a:off x="275422" y="2148225"/>
            <a:ext cx="3648911" cy="1366595"/>
          </a:xfrm>
          <a:prstGeom prst="roundRect">
            <a:avLst>
              <a:gd name="adj" fmla="val 0"/>
            </a:avLst>
          </a:prstGeom>
          <a:solidFill>
            <a:schemeClr val="accent2"/>
          </a:solidFill>
          <a:ln w="9525" cap="flat" cmpd="sng" algn="ctr">
            <a:noFill/>
            <a:prstDash val="solid"/>
          </a:ln>
          <a:effectLst/>
        </p:spPr>
        <p:txBody>
          <a:bodyPr lIns="76189" tIns="38095" rIns="76189" bIns="38095" rtlCol="0" anchor="t" anchorCtr="0"/>
          <a:lstStyle/>
          <a:p>
            <a:pPr marL="3176" defTabSz="914358">
              <a:lnSpc>
                <a:spcPct val="90000"/>
              </a:lnSpc>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Modern web apps</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Perfect if your app consists of client side markup and scripting, server side scripting and a database. Powerful capability to scale out and up as needed.</a:t>
            </a:r>
          </a:p>
        </p:txBody>
      </p:sp>
      <p:sp>
        <p:nvSpPr>
          <p:cNvPr id="4" name="Title 3"/>
          <p:cNvSpPr>
            <a:spLocks noGrp="1"/>
          </p:cNvSpPr>
          <p:nvPr>
            <p:ph type="title"/>
          </p:nvPr>
        </p:nvSpPr>
        <p:spPr/>
        <p:txBody>
          <a:bodyPr/>
          <a:lstStyle/>
          <a:p>
            <a:r>
              <a:rPr lang="en-US" dirty="0" smtClean="0">
                <a:solidFill>
                  <a:schemeClr val="tx1"/>
                </a:solidFill>
              </a:rPr>
              <a:t>Application Scenarios</a:t>
            </a:r>
            <a:endParaRPr lang="en-US" dirty="0">
              <a:solidFill>
                <a:schemeClr val="tx1"/>
              </a:solidFill>
            </a:endParaRPr>
          </a:p>
        </p:txBody>
      </p:sp>
      <p:grpSp>
        <p:nvGrpSpPr>
          <p:cNvPr id="6" name="Group 5"/>
          <p:cNvGrpSpPr/>
          <p:nvPr/>
        </p:nvGrpSpPr>
        <p:grpSpPr>
          <a:xfrm>
            <a:off x="275422" y="1270001"/>
            <a:ext cx="3648911" cy="797673"/>
            <a:chOff x="275349" y="1270000"/>
            <a:chExt cx="3647961" cy="797673"/>
          </a:xfrm>
        </p:grpSpPr>
        <p:sp>
          <p:nvSpPr>
            <p:cNvPr id="2" name="Rectangle 1"/>
            <p:cNvSpPr/>
            <p:nvPr/>
          </p:nvSpPr>
          <p:spPr bwMode="auto">
            <a:xfrm>
              <a:off x="275349" y="1270000"/>
              <a:ext cx="3647961" cy="79767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60" tIns="60960" rIns="60960" bIns="60960" numCol="1" spcCol="0" rtlCol="0" fromWordArt="0" anchor="ctr" anchorCtr="0" forceAA="0" compatLnSpc="1">
              <a:prstTxWarp prst="textNoShape">
                <a:avLst/>
              </a:prstTxWarp>
              <a:noAutofit/>
            </a:bodyPr>
            <a:lstStyle/>
            <a:p>
              <a:pPr algn="ctr" defTabSz="914198" fontAlgn="base">
                <a:spcBef>
                  <a:spcPct val="0"/>
                </a:spcBef>
                <a:spcAft>
                  <a:spcPct val="0"/>
                </a:spcAft>
              </a:pPr>
              <a:endParaRPr lang="en-US" sz="2400" dirty="0" err="1">
                <a:gradFill>
                  <a:gsLst>
                    <a:gs pos="0">
                      <a:srgbClr val="FFFFFF"/>
                    </a:gs>
                    <a:gs pos="100000">
                      <a:srgbClr val="FFFFFF"/>
                    </a:gs>
                  </a:gsLst>
                  <a:lin ang="16200000" scaled="0"/>
                </a:gradFill>
                <a:ea typeface="Segoe UI" pitchFamily="34" charset="0"/>
                <a:cs typeface="Segoe UI" pitchFamily="34" charset="0"/>
              </a:endParaRPr>
            </a:p>
          </p:txBody>
        </p:sp>
        <p:sp>
          <p:nvSpPr>
            <p:cNvPr id="8" name="TextBox 7"/>
            <p:cNvSpPr txBox="1"/>
            <p:nvPr/>
          </p:nvSpPr>
          <p:spPr>
            <a:xfrm>
              <a:off x="278605" y="1463040"/>
              <a:ext cx="2972595" cy="410338"/>
            </a:xfrm>
            <a:prstGeom prst="rect">
              <a:avLst/>
            </a:prstGeom>
            <a:noFill/>
          </p:spPr>
          <p:txBody>
            <a:bodyPr wrap="square" lIns="101572" tIns="50785" rIns="101572" bIns="50785" rtlCol="0">
              <a:spAutoFit/>
            </a:bodyPr>
            <a:lstStyle/>
            <a:p>
              <a:pPr defTabSz="1218714"/>
              <a:r>
                <a:rPr lang="en-US" sz="2000" b="1" spc="-83" dirty="0">
                  <a:gradFill>
                    <a:gsLst>
                      <a:gs pos="0">
                        <a:srgbClr val="FFFFFF"/>
                      </a:gs>
                      <a:gs pos="100000">
                        <a:srgbClr val="FFFFFF"/>
                      </a:gs>
                    </a:gsLst>
                    <a:lin ang="16200000" scaled="0"/>
                  </a:gradFill>
                  <a:latin typeface="Segoe UI Light" pitchFamily="34" charset="0"/>
                </a:rPr>
                <a:t>Web Sites</a:t>
              </a:r>
              <a:endParaRPr lang="en-US" sz="2000" spc="-83" dirty="0">
                <a:gradFill>
                  <a:gsLst>
                    <a:gs pos="0">
                      <a:srgbClr val="FFFFFF"/>
                    </a:gs>
                    <a:gs pos="100000">
                      <a:srgbClr val="FFFFFF"/>
                    </a:gs>
                  </a:gsLst>
                  <a:lin ang="16200000" scaled="0"/>
                </a:gradFill>
                <a:latin typeface="Segoe UI Light" pitchFamily="34" charset="0"/>
              </a:endParaRPr>
            </a:p>
          </p:txBody>
        </p:sp>
      </p:grpSp>
      <p:sp>
        <p:nvSpPr>
          <p:cNvPr id="16" name="Rounded Rectangle 15"/>
          <p:cNvSpPr/>
          <p:nvPr/>
        </p:nvSpPr>
        <p:spPr bwMode="auto">
          <a:xfrm>
            <a:off x="4008522" y="3584565"/>
            <a:ext cx="3925756" cy="1366595"/>
          </a:xfrm>
          <a:prstGeom prst="roundRect">
            <a:avLst>
              <a:gd name="adj" fmla="val 0"/>
            </a:avLst>
          </a:prstGeom>
          <a:solidFill>
            <a:schemeClr val="accent1"/>
          </a:solidFill>
          <a:ln w="9525" cap="flat" cmpd="sng" algn="ctr">
            <a:noFill/>
            <a:prstDash val="solid"/>
          </a:ln>
          <a:effectLst/>
        </p:spPr>
        <p:txBody>
          <a:bodyPr lIns="76189" tIns="38095" rIns="76189" bIns="38095" rtlCol="0" anchor="t" anchorCtr="0"/>
          <a:lstStyle/>
          <a:p>
            <a:pPr marL="3176" defTabSz="1218714">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Apps that require advanced administration</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Cloud-based applications that require admin access, remote desktop access or elevated permissions</a:t>
            </a:r>
          </a:p>
        </p:txBody>
      </p:sp>
      <p:grpSp>
        <p:nvGrpSpPr>
          <p:cNvPr id="7" name="Group 6"/>
          <p:cNvGrpSpPr/>
          <p:nvPr/>
        </p:nvGrpSpPr>
        <p:grpSpPr>
          <a:xfrm>
            <a:off x="3982041" y="1264788"/>
            <a:ext cx="4027243" cy="802885"/>
            <a:chOff x="3981004" y="1264788"/>
            <a:chExt cx="4026194" cy="802885"/>
          </a:xfrm>
        </p:grpSpPr>
        <p:sp>
          <p:nvSpPr>
            <p:cNvPr id="24" name="Rectangle 23"/>
            <p:cNvSpPr/>
            <p:nvPr/>
          </p:nvSpPr>
          <p:spPr bwMode="auto">
            <a:xfrm>
              <a:off x="4023087" y="1264788"/>
              <a:ext cx="3909123" cy="80288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60" tIns="60960" rIns="60960" bIns="60960" numCol="1" spcCol="0" rtlCol="0" fromWordArt="0" anchor="ctr" anchorCtr="0" forceAA="0" compatLnSpc="1">
              <a:prstTxWarp prst="textNoShape">
                <a:avLst/>
              </a:prstTxWarp>
              <a:noAutofit/>
            </a:bodyPr>
            <a:lstStyle/>
            <a:p>
              <a:pPr algn="ctr" defTabSz="914198" fontAlgn="base">
                <a:spcBef>
                  <a:spcPct val="0"/>
                </a:spcBef>
                <a:spcAft>
                  <a:spcPct val="0"/>
                </a:spcAft>
              </a:pPr>
              <a:endParaRPr lang="en-US" sz="2400" dirty="0" err="1">
                <a:gradFill>
                  <a:gsLst>
                    <a:gs pos="0">
                      <a:srgbClr val="FFFFFF"/>
                    </a:gs>
                    <a:gs pos="100000">
                      <a:srgbClr val="FFFFFF"/>
                    </a:gs>
                  </a:gsLst>
                  <a:lin ang="16200000" scaled="0"/>
                </a:gradFill>
                <a:ea typeface="Segoe UI" pitchFamily="34" charset="0"/>
                <a:cs typeface="Segoe UI" pitchFamily="34" charset="0"/>
              </a:endParaRPr>
            </a:p>
          </p:txBody>
        </p:sp>
        <p:sp>
          <p:nvSpPr>
            <p:cNvPr id="18" name="TextBox 17"/>
            <p:cNvSpPr txBox="1"/>
            <p:nvPr/>
          </p:nvSpPr>
          <p:spPr>
            <a:xfrm>
              <a:off x="3981004" y="1463040"/>
              <a:ext cx="4026194" cy="410338"/>
            </a:xfrm>
            <a:prstGeom prst="rect">
              <a:avLst/>
            </a:prstGeom>
            <a:noFill/>
          </p:spPr>
          <p:txBody>
            <a:bodyPr wrap="square" lIns="101572" tIns="50785" rIns="101572" bIns="50785" rtlCol="0">
              <a:spAutoFit/>
            </a:bodyPr>
            <a:lstStyle/>
            <a:p>
              <a:pPr defTabSz="1218714"/>
              <a:r>
                <a:rPr lang="en-US" sz="2000" b="1" spc="-83" dirty="0">
                  <a:gradFill>
                    <a:gsLst>
                      <a:gs pos="0">
                        <a:srgbClr val="FFFFFF"/>
                      </a:gs>
                      <a:gs pos="100000">
                        <a:srgbClr val="FFFFFF"/>
                      </a:gs>
                    </a:gsLst>
                    <a:lin ang="16200000" scaled="0"/>
                  </a:gradFill>
                  <a:latin typeface="Segoe UI Light" pitchFamily="34" charset="0"/>
                </a:rPr>
                <a:t>Cloud Services</a:t>
              </a:r>
            </a:p>
          </p:txBody>
        </p:sp>
      </p:grpSp>
      <p:sp>
        <p:nvSpPr>
          <p:cNvPr id="10" name="Rounded Rectangle 9"/>
          <p:cNvSpPr/>
          <p:nvPr/>
        </p:nvSpPr>
        <p:spPr bwMode="auto">
          <a:xfrm>
            <a:off x="4008522" y="2148225"/>
            <a:ext cx="3925756" cy="1366595"/>
          </a:xfrm>
          <a:prstGeom prst="roundRect">
            <a:avLst>
              <a:gd name="adj" fmla="val 0"/>
            </a:avLst>
          </a:prstGeom>
          <a:solidFill>
            <a:schemeClr val="accent1"/>
          </a:solidFill>
          <a:ln w="9525" cap="flat" cmpd="sng" algn="ctr">
            <a:noFill/>
            <a:prstDash val="solid"/>
          </a:ln>
          <a:effectLst/>
        </p:spPr>
        <p:txBody>
          <a:bodyPr lIns="76189" tIns="38095" rIns="76189" bIns="38095" rtlCol="0" anchor="t" anchorCtr="0"/>
          <a:lstStyle/>
          <a:p>
            <a:pPr marL="3176" defTabSz="1218714">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Multi-tier applications</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Cloud-based applications that separate application logic into multiple tiers (i.e. caching middle tier, asynchronous background processes like order processing) using both Web and Worker Roles</a:t>
            </a:r>
          </a:p>
        </p:txBody>
      </p:sp>
      <p:sp>
        <p:nvSpPr>
          <p:cNvPr id="12" name="Rounded Rectangle 11"/>
          <p:cNvSpPr/>
          <p:nvPr/>
        </p:nvSpPr>
        <p:spPr bwMode="auto">
          <a:xfrm>
            <a:off x="4008521" y="5020905"/>
            <a:ext cx="3925756" cy="1366595"/>
          </a:xfrm>
          <a:prstGeom prst="roundRect">
            <a:avLst>
              <a:gd name="adj" fmla="val 0"/>
            </a:avLst>
          </a:prstGeom>
          <a:solidFill>
            <a:schemeClr val="accent1"/>
          </a:solidFill>
          <a:ln w="9525" cap="flat" cmpd="sng" algn="ctr">
            <a:noFill/>
            <a:prstDash val="solid"/>
          </a:ln>
          <a:effectLst/>
        </p:spPr>
        <p:txBody>
          <a:bodyPr lIns="76189" tIns="38095" rIns="76189" bIns="38095" rtlCol="0" anchor="t" anchorCtr="0"/>
          <a:lstStyle/>
          <a:p>
            <a:pPr marL="3176" defTabSz="1218714">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Apps that require advanced networking</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Cloud-based applications that require network isolation for use with </a:t>
            </a:r>
            <a:r>
              <a:rPr lang="en-US" sz="1467" spc="-43" dirty="0" smtClean="0">
                <a:gradFill>
                  <a:gsLst>
                    <a:gs pos="0">
                      <a:srgbClr val="FFFFFF"/>
                    </a:gs>
                    <a:gs pos="100000">
                      <a:srgbClr val="FFFFFF"/>
                    </a:gs>
                  </a:gsLst>
                  <a:lin ang="16200000" scaled="0"/>
                </a:gradFill>
              </a:rPr>
              <a:t>Microsoft Azure </a:t>
            </a:r>
            <a:r>
              <a:rPr lang="en-US" sz="1467" spc="-43" dirty="0">
                <a:gradFill>
                  <a:gsLst>
                    <a:gs pos="0">
                      <a:srgbClr val="FFFFFF"/>
                    </a:gs>
                    <a:gs pos="100000">
                      <a:srgbClr val="FFFFFF"/>
                    </a:gs>
                  </a:gsLst>
                  <a:lin ang="16200000" scaled="0"/>
                </a:gradFill>
              </a:rPr>
              <a:t>Connect or </a:t>
            </a:r>
            <a:r>
              <a:rPr lang="en-US" sz="1467" spc="-43" dirty="0" smtClean="0">
                <a:gradFill>
                  <a:gsLst>
                    <a:gs pos="0">
                      <a:srgbClr val="FFFFFF"/>
                    </a:gs>
                    <a:gs pos="100000">
                      <a:srgbClr val="FFFFFF"/>
                    </a:gs>
                  </a:gsLst>
                  <a:lin ang="16200000" scaled="0"/>
                </a:gradFill>
              </a:rPr>
              <a:t>Microsoft Azure </a:t>
            </a:r>
            <a:r>
              <a:rPr lang="en-US" sz="1467" spc="-43" dirty="0">
                <a:gradFill>
                  <a:gsLst>
                    <a:gs pos="0">
                      <a:srgbClr val="FFFFFF"/>
                    </a:gs>
                    <a:gs pos="100000">
                      <a:srgbClr val="FFFFFF"/>
                    </a:gs>
                  </a:gsLst>
                  <a:lin ang="16200000" scaled="0"/>
                </a:gradFill>
              </a:rPr>
              <a:t>Virtual Network</a:t>
            </a:r>
          </a:p>
        </p:txBody>
      </p:sp>
      <p:sp>
        <p:nvSpPr>
          <p:cNvPr id="13" name="Rounded Rectangle 12"/>
          <p:cNvSpPr/>
          <p:nvPr/>
        </p:nvSpPr>
        <p:spPr bwMode="auto">
          <a:xfrm>
            <a:off x="8018467" y="3584565"/>
            <a:ext cx="3925756" cy="1366595"/>
          </a:xfrm>
          <a:prstGeom prst="roundRect">
            <a:avLst>
              <a:gd name="adj" fmla="val 0"/>
            </a:avLst>
          </a:prstGeom>
          <a:solidFill>
            <a:schemeClr val="accent4"/>
          </a:solidFill>
          <a:ln w="9525" cap="flat" cmpd="sng" algn="ctr">
            <a:noFill/>
            <a:prstDash val="solid"/>
          </a:ln>
          <a:effectLst/>
        </p:spPr>
        <p:txBody>
          <a:bodyPr lIns="76189" tIns="38095" rIns="76189" bIns="38095" rtlCol="0" anchor="t" anchorCtr="0"/>
          <a:lstStyle/>
          <a:p>
            <a:pPr marL="3176" defTabSz="914358">
              <a:lnSpc>
                <a:spcPct val="90000"/>
              </a:lnSpc>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Porting existing line of business apps</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Choose an image from the library or upload your own </a:t>
            </a:r>
            <a:r>
              <a:rPr lang="en-US" sz="1467" spc="-43" dirty="0" err="1">
                <a:gradFill>
                  <a:gsLst>
                    <a:gs pos="0">
                      <a:srgbClr val="FFFFFF"/>
                    </a:gs>
                    <a:gs pos="100000">
                      <a:srgbClr val="FFFFFF"/>
                    </a:gs>
                  </a:gsLst>
                  <a:lin ang="16200000" scaled="0"/>
                </a:gradFill>
              </a:rPr>
              <a:t>VHD</a:t>
            </a:r>
            <a:r>
              <a:rPr lang="en-US" sz="1467" spc="-43" dirty="0">
                <a:gradFill>
                  <a:gsLst>
                    <a:gs pos="0">
                      <a:srgbClr val="FFFFFF"/>
                    </a:gs>
                    <a:gs pos="100000">
                      <a:srgbClr val="FFFFFF"/>
                    </a:gs>
                  </a:gsLst>
                  <a:lin ang="16200000" scaled="0"/>
                </a:gradFill>
              </a:rPr>
              <a:t>. </a:t>
            </a:r>
          </a:p>
        </p:txBody>
      </p:sp>
      <p:sp>
        <p:nvSpPr>
          <p:cNvPr id="17" name="Rounded Rectangle 16"/>
          <p:cNvSpPr/>
          <p:nvPr/>
        </p:nvSpPr>
        <p:spPr bwMode="auto">
          <a:xfrm>
            <a:off x="8018467" y="2148225"/>
            <a:ext cx="3925756" cy="1366595"/>
          </a:xfrm>
          <a:prstGeom prst="roundRect">
            <a:avLst>
              <a:gd name="adj" fmla="val 0"/>
            </a:avLst>
          </a:prstGeom>
          <a:solidFill>
            <a:schemeClr val="accent4"/>
          </a:solidFill>
          <a:ln w="9525" cap="flat" cmpd="sng" algn="ctr">
            <a:noFill/>
            <a:prstDash val="solid"/>
          </a:ln>
          <a:effectLst/>
        </p:spPr>
        <p:txBody>
          <a:bodyPr lIns="76189" tIns="38095" rIns="76189" bIns="38095" rtlCol="0" anchor="t" anchorCtr="0"/>
          <a:lstStyle/>
          <a:p>
            <a:pPr marL="3176" defTabSz="1218714">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Enterprise server applications</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Run your existing enterprise applications in the cloud, such as SQL Server, SharePoint Server or Active Directory.</a:t>
            </a:r>
          </a:p>
        </p:txBody>
      </p:sp>
      <p:sp>
        <p:nvSpPr>
          <p:cNvPr id="19" name="Rounded Rectangle 18"/>
          <p:cNvSpPr/>
          <p:nvPr/>
        </p:nvSpPr>
        <p:spPr bwMode="auto">
          <a:xfrm>
            <a:off x="8018466" y="5020905"/>
            <a:ext cx="3925756" cy="1366595"/>
          </a:xfrm>
          <a:prstGeom prst="roundRect">
            <a:avLst>
              <a:gd name="adj" fmla="val 0"/>
            </a:avLst>
          </a:prstGeom>
          <a:solidFill>
            <a:schemeClr val="accent4"/>
          </a:solidFill>
          <a:ln w="9525" cap="flat" cmpd="sng" algn="ctr">
            <a:noFill/>
            <a:prstDash val="solid"/>
          </a:ln>
          <a:effectLst/>
        </p:spPr>
        <p:txBody>
          <a:bodyPr lIns="76189" tIns="38095" rIns="76189" bIns="38095" rtlCol="0" anchor="t" anchorCtr="0"/>
          <a:lstStyle/>
          <a:p>
            <a:pPr marL="3176" defTabSz="1218714">
              <a:spcAft>
                <a:spcPts val="900"/>
              </a:spcAft>
              <a:buSzPct val="80000"/>
            </a:pPr>
            <a:r>
              <a:rPr lang="en-US" sz="2000" spc="-83" dirty="0">
                <a:gradFill>
                  <a:gsLst>
                    <a:gs pos="0">
                      <a:srgbClr val="FFFFFF"/>
                    </a:gs>
                    <a:gs pos="100000">
                      <a:srgbClr val="FFFFFF"/>
                    </a:gs>
                  </a:gsLst>
                  <a:lin ang="16200000" scaled="0"/>
                </a:gradFill>
                <a:latin typeface="Segoe UI Light" pitchFamily="34" charset="0"/>
              </a:rPr>
              <a:t>Windows or Linux operating system </a:t>
            </a:r>
          </a:p>
          <a:p>
            <a:pPr marL="3176" defTabSz="914358">
              <a:lnSpc>
                <a:spcPct val="90000"/>
              </a:lnSpc>
              <a:spcAft>
                <a:spcPts val="900"/>
              </a:spcAft>
              <a:buSzPct val="80000"/>
            </a:pPr>
            <a:r>
              <a:rPr lang="en-US" sz="1467" spc="-43" dirty="0">
                <a:gradFill>
                  <a:gsLst>
                    <a:gs pos="0">
                      <a:srgbClr val="FFFFFF"/>
                    </a:gs>
                    <a:gs pos="100000">
                      <a:srgbClr val="FFFFFF"/>
                    </a:gs>
                  </a:gsLst>
                  <a:lin ang="16200000" scaled="0"/>
                </a:gradFill>
              </a:rPr>
              <a:t>Support for Windows Server, along with community and commercial versions of Linux. Connect virtual machines with cloud services to take full advantage of </a:t>
            </a:r>
            <a:r>
              <a:rPr lang="en-US" sz="1467" spc="-43" dirty="0" err="1">
                <a:gradFill>
                  <a:gsLst>
                    <a:gs pos="0">
                      <a:srgbClr val="FFFFFF"/>
                    </a:gs>
                    <a:gs pos="100000">
                      <a:srgbClr val="FFFFFF"/>
                    </a:gs>
                  </a:gsLst>
                  <a:lin ang="16200000" scaled="0"/>
                </a:gradFill>
              </a:rPr>
              <a:t>PaaS</a:t>
            </a:r>
            <a:r>
              <a:rPr lang="en-US" sz="1467" spc="-43" dirty="0">
                <a:gradFill>
                  <a:gsLst>
                    <a:gs pos="0">
                      <a:srgbClr val="FFFFFF"/>
                    </a:gs>
                    <a:gs pos="100000">
                      <a:srgbClr val="FFFFFF"/>
                    </a:gs>
                  </a:gsLst>
                  <a:lin ang="16200000" scaled="0"/>
                </a:gradFill>
              </a:rPr>
              <a:t> services.</a:t>
            </a:r>
          </a:p>
        </p:txBody>
      </p:sp>
      <p:grpSp>
        <p:nvGrpSpPr>
          <p:cNvPr id="9" name="Group 8"/>
          <p:cNvGrpSpPr/>
          <p:nvPr/>
        </p:nvGrpSpPr>
        <p:grpSpPr>
          <a:xfrm>
            <a:off x="8009588" y="1270000"/>
            <a:ext cx="3994329" cy="802885"/>
            <a:chOff x="8007500" y="1270000"/>
            <a:chExt cx="3993289" cy="802885"/>
          </a:xfrm>
        </p:grpSpPr>
        <p:sp>
          <p:nvSpPr>
            <p:cNvPr id="25" name="Rectangle 24"/>
            <p:cNvSpPr/>
            <p:nvPr/>
          </p:nvSpPr>
          <p:spPr bwMode="auto">
            <a:xfrm>
              <a:off x="8016378" y="1270000"/>
              <a:ext cx="3924733" cy="802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60" tIns="60960" rIns="60960" bIns="60960" numCol="1" spcCol="0" rtlCol="0" fromWordArt="0" anchor="ctr" anchorCtr="0" forceAA="0" compatLnSpc="1">
              <a:prstTxWarp prst="textNoShape">
                <a:avLst/>
              </a:prstTxWarp>
              <a:noAutofit/>
            </a:bodyPr>
            <a:lstStyle/>
            <a:p>
              <a:pPr algn="ctr" defTabSz="914198" fontAlgn="base">
                <a:spcBef>
                  <a:spcPct val="0"/>
                </a:spcBef>
                <a:spcAft>
                  <a:spcPct val="0"/>
                </a:spcAft>
              </a:pPr>
              <a:endParaRPr lang="en-US" sz="2400" dirty="0" err="1">
                <a:gradFill>
                  <a:gsLst>
                    <a:gs pos="0">
                      <a:srgbClr val="FFFFFF"/>
                    </a:gs>
                    <a:gs pos="100000">
                      <a:srgbClr val="FFFFFF"/>
                    </a:gs>
                  </a:gsLst>
                  <a:lin ang="16200000" scaled="0"/>
                </a:gradFill>
                <a:ea typeface="Segoe UI" pitchFamily="34" charset="0"/>
                <a:cs typeface="Segoe UI" pitchFamily="34" charset="0"/>
              </a:endParaRPr>
            </a:p>
          </p:txBody>
        </p:sp>
        <p:sp>
          <p:nvSpPr>
            <p:cNvPr id="20" name="TextBox 19"/>
            <p:cNvSpPr txBox="1"/>
            <p:nvPr/>
          </p:nvSpPr>
          <p:spPr>
            <a:xfrm>
              <a:off x="8007500" y="1463040"/>
              <a:ext cx="3993289" cy="410338"/>
            </a:xfrm>
            <a:prstGeom prst="rect">
              <a:avLst/>
            </a:prstGeom>
            <a:noFill/>
          </p:spPr>
          <p:txBody>
            <a:bodyPr wrap="square" lIns="101572" tIns="50785" rIns="101572" bIns="50785" rtlCol="0">
              <a:spAutoFit/>
            </a:bodyPr>
            <a:lstStyle/>
            <a:p>
              <a:pPr defTabSz="1218714"/>
              <a:r>
                <a:rPr lang="en-US" sz="2000" b="1" spc="-83" dirty="0">
                  <a:gradFill>
                    <a:gsLst>
                      <a:gs pos="0">
                        <a:srgbClr val="FFFFFF"/>
                      </a:gs>
                      <a:gs pos="100000">
                        <a:srgbClr val="FFFFFF"/>
                      </a:gs>
                    </a:gsLst>
                    <a:lin ang="16200000" scaled="0"/>
                  </a:gradFill>
                  <a:latin typeface="Segoe UI Light" pitchFamily="34" charset="0"/>
                </a:rPr>
                <a:t>Virtual Machines</a:t>
              </a:r>
            </a:p>
          </p:txBody>
        </p:sp>
      </p:grpSp>
    </p:spTree>
    <p:extLst>
      <p:ext uri="{BB962C8B-B14F-4D97-AF65-F5344CB8AC3E}">
        <p14:creationId xmlns:p14="http://schemas.microsoft.com/office/powerpoint/2010/main" val="40583555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1" grpId="0" animBg="1"/>
      <p:bldP spid="16" grpId="0" animBg="1"/>
      <p:bldP spid="10" grpId="0" animBg="1"/>
      <p:bldP spid="12" grpId="0" animBg="1"/>
      <p:bldP spid="13" grpId="0" animBg="1"/>
      <p:bldP spid="17" grpId="0" animBg="1"/>
      <p:bldP spid="1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623657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8099658" y="1302458"/>
            <a:ext cx="3582888" cy="5167553"/>
            <a:chOff x="6075135" y="828676"/>
            <a:chExt cx="2687866" cy="3876674"/>
          </a:xfrm>
        </p:grpSpPr>
        <p:sp>
          <p:nvSpPr>
            <p:cNvPr id="5" name="Rectangle 4"/>
            <p:cNvSpPr/>
            <p:nvPr/>
          </p:nvSpPr>
          <p:spPr bwMode="auto">
            <a:xfrm>
              <a:off x="6075135" y="828676"/>
              <a:ext cx="2687866" cy="752474"/>
            </a:xfrm>
            <a:prstGeom prst="rect">
              <a:avLst/>
            </a:prstGeom>
            <a:solidFill>
              <a:schemeClr val="tx2"/>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algn="ctr" defTabSz="1218683">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New Disk Persisted in Storage</a:t>
              </a:r>
            </a:p>
          </p:txBody>
        </p:sp>
        <p:sp>
          <p:nvSpPr>
            <p:cNvPr id="9" name="Rectangle 8"/>
            <p:cNvSpPr/>
            <p:nvPr/>
          </p:nvSpPr>
          <p:spPr bwMode="auto">
            <a:xfrm>
              <a:off x="6079210" y="1581150"/>
              <a:ext cx="2683791" cy="312420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46" name="Freeform 128"/>
            <p:cNvSpPr>
              <a:spLocks noChangeAspect="1"/>
            </p:cNvSpPr>
            <p:nvPr/>
          </p:nvSpPr>
          <p:spPr bwMode="black">
            <a:xfrm>
              <a:off x="6172200" y="2469747"/>
              <a:ext cx="2438400" cy="134700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pPr defTabSz="1218683"/>
              <a:endParaRPr lang="en-US" sz="3199" dirty="0">
                <a:solidFill>
                  <a:srgbClr val="505050"/>
                </a:solidFill>
              </a:endParaRPr>
            </a:p>
          </p:txBody>
        </p:sp>
        <p:sp>
          <p:nvSpPr>
            <p:cNvPr id="51" name="TextBox 50"/>
            <p:cNvSpPr txBox="1"/>
            <p:nvPr/>
          </p:nvSpPr>
          <p:spPr>
            <a:xfrm>
              <a:off x="6232386" y="3836252"/>
              <a:ext cx="234177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defTabSz="1218683"/>
              <a:r>
                <a:rPr lang="en-US" sz="2133" dirty="0">
                  <a:solidFill>
                    <a:srgbClr val="000000">
                      <a:alpha val="99000"/>
                    </a:srgbClr>
                  </a:solidFill>
                  <a:latin typeface="Segoe UI"/>
                </a:rPr>
                <a:t>Cloud</a:t>
              </a:r>
            </a:p>
          </p:txBody>
        </p:sp>
      </p:grpSp>
      <p:sp>
        <p:nvSpPr>
          <p:cNvPr id="2" name="Title 1"/>
          <p:cNvSpPr>
            <a:spLocks noGrp="1"/>
          </p:cNvSpPr>
          <p:nvPr>
            <p:ph type="title"/>
          </p:nvPr>
        </p:nvSpPr>
        <p:spPr/>
        <p:txBody>
          <a:bodyPr/>
          <a:lstStyle/>
          <a:p>
            <a:r>
              <a:rPr lang="en-US" dirty="0" smtClean="0"/>
              <a:t>Cloud-First Provisioning of VMs</a:t>
            </a:r>
            <a:endParaRPr lang="en-US" dirty="0"/>
          </a:p>
        </p:txBody>
      </p:sp>
      <p:sp>
        <p:nvSpPr>
          <p:cNvPr id="4" name="Rectangle 3"/>
          <p:cNvSpPr/>
          <p:nvPr/>
        </p:nvSpPr>
        <p:spPr bwMode="auto">
          <a:xfrm>
            <a:off x="4310362" y="1302459"/>
            <a:ext cx="3582888" cy="1003037"/>
          </a:xfrm>
          <a:prstGeom prst="rect">
            <a:avLst/>
          </a:prstGeom>
          <a:solidFill>
            <a:schemeClr val="accent1"/>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algn="ctr" defTabSz="1218683">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Select Image </a:t>
            </a:r>
            <a:b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and VM Size</a:t>
            </a:r>
          </a:p>
        </p:txBody>
      </p:sp>
      <p:sp>
        <p:nvSpPr>
          <p:cNvPr id="8" name="Rectangle 7"/>
          <p:cNvSpPr/>
          <p:nvPr/>
        </p:nvSpPr>
        <p:spPr bwMode="auto">
          <a:xfrm>
            <a:off x="4309990" y="2305496"/>
            <a:ext cx="3577456" cy="4164515"/>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44" name="Group 43"/>
          <p:cNvGrpSpPr/>
          <p:nvPr/>
        </p:nvGrpSpPr>
        <p:grpSpPr>
          <a:xfrm>
            <a:off x="509457" y="1302458"/>
            <a:ext cx="3582888" cy="5167553"/>
            <a:chOff x="381001" y="828676"/>
            <a:chExt cx="2687866" cy="3876674"/>
          </a:xfrm>
        </p:grpSpPr>
        <p:sp>
          <p:nvSpPr>
            <p:cNvPr id="3" name="Rectangle 2"/>
            <p:cNvSpPr/>
            <p:nvPr/>
          </p:nvSpPr>
          <p:spPr bwMode="auto">
            <a:xfrm>
              <a:off x="381001" y="828676"/>
              <a:ext cx="2687866" cy="752474"/>
            </a:xfrm>
            <a:prstGeom prst="rect">
              <a:avLst/>
            </a:prstGeom>
            <a:solidFill>
              <a:schemeClr val="accent3"/>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algn="ctr" defTabSz="1218683">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Getting Started</a:t>
              </a:r>
            </a:p>
          </p:txBody>
        </p:sp>
        <p:sp>
          <p:nvSpPr>
            <p:cNvPr id="7" name="Rectangle 6"/>
            <p:cNvSpPr/>
            <p:nvPr/>
          </p:nvSpPr>
          <p:spPr bwMode="auto">
            <a:xfrm>
              <a:off x="385076" y="1581150"/>
              <a:ext cx="2683791" cy="3124200"/>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43" name="Group 42"/>
            <p:cNvGrpSpPr/>
            <p:nvPr/>
          </p:nvGrpSpPr>
          <p:grpSpPr>
            <a:xfrm>
              <a:off x="469671" y="1675058"/>
              <a:ext cx="2514600" cy="818903"/>
              <a:chOff x="469671" y="1675058"/>
              <a:chExt cx="2514600" cy="818903"/>
            </a:xfrm>
          </p:grpSpPr>
          <p:grpSp>
            <p:nvGrpSpPr>
              <p:cNvPr id="32" name="Group 31"/>
              <p:cNvGrpSpPr/>
              <p:nvPr/>
            </p:nvGrpSpPr>
            <p:grpSpPr>
              <a:xfrm>
                <a:off x="1420483" y="1675058"/>
                <a:ext cx="612976" cy="515692"/>
                <a:chOff x="1447800" y="1796832"/>
                <a:chExt cx="990599" cy="833383"/>
              </a:xfrm>
            </p:grpSpPr>
            <p:pic>
              <p:nvPicPr>
                <p:cNvPr id="6147" name="Picture 3"/>
                <p:cNvPicPr>
                  <a:picLocks noChangeAspect="1" noChangeArrowheads="1"/>
                </p:cNvPicPr>
                <p:nvPr/>
              </p:nvPicPr>
              <p:blipFill rotWithShape="1">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r="28326"/>
                <a:stretch/>
              </p:blipFill>
              <p:spPr bwMode="auto">
                <a:xfrm>
                  <a:off x="1447800" y="1796832"/>
                  <a:ext cx="990599" cy="833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Freeform 10"/>
                <p:cNvSpPr>
                  <a:spLocks noEditPoints="1"/>
                </p:cNvSpPr>
                <p:nvPr/>
              </p:nvSpPr>
              <p:spPr bwMode="black">
                <a:xfrm>
                  <a:off x="1639899" y="1962150"/>
                  <a:ext cx="606400" cy="362999"/>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chemeClr val="accent4"/>
                </a:solidFill>
                <a:ln>
                  <a:noFill/>
                </a:ln>
                <a:extLst/>
              </p:spPr>
              <p:txBody>
                <a:bodyPr vert="horz" wrap="square" lIns="121888" tIns="60944" rIns="121888" bIns="60944" numCol="1" anchor="t" anchorCtr="0" compatLnSpc="1">
                  <a:prstTxWarp prst="textNoShape">
                    <a:avLst/>
                  </a:prstTxWarp>
                </a:bodyPr>
                <a:lstStyle/>
                <a:p>
                  <a:pPr defTabSz="1218683"/>
                  <a:endParaRPr lang="en-US" sz="3199" dirty="0">
                    <a:solidFill>
                      <a:srgbClr val="505050"/>
                    </a:solidFill>
                  </a:endParaRPr>
                </a:p>
              </p:txBody>
            </p:sp>
          </p:grpSp>
          <p:sp>
            <p:nvSpPr>
              <p:cNvPr id="38" name="TextBox 37"/>
              <p:cNvSpPr txBox="1"/>
              <p:nvPr/>
            </p:nvSpPr>
            <p:spPr>
              <a:xfrm>
                <a:off x="469671" y="2200793"/>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1218683"/>
                <a:r>
                  <a:rPr lang="en-US" sz="2133" dirty="0">
                    <a:solidFill>
                      <a:srgbClr val="00188F">
                        <a:alpha val="99000"/>
                      </a:srgbClr>
                    </a:solidFill>
                    <a:latin typeface="Segoe UI"/>
                  </a:rPr>
                  <a:t>Management Portal</a:t>
                </a:r>
              </a:p>
            </p:txBody>
          </p:sp>
        </p:grpSp>
        <p:grpSp>
          <p:nvGrpSpPr>
            <p:cNvPr id="37" name="Group 36"/>
            <p:cNvGrpSpPr/>
            <p:nvPr/>
          </p:nvGrpSpPr>
          <p:grpSpPr>
            <a:xfrm>
              <a:off x="486561" y="2802831"/>
              <a:ext cx="2514600" cy="822285"/>
              <a:chOff x="486561" y="2842012"/>
              <a:chExt cx="2514600" cy="822285"/>
            </a:xfrm>
          </p:grpSpPr>
          <p:sp>
            <p:nvSpPr>
              <p:cNvPr id="35" name="Rectangle 34"/>
              <p:cNvSpPr/>
              <p:nvPr/>
            </p:nvSpPr>
            <p:spPr bwMode="auto">
              <a:xfrm>
                <a:off x="1503570" y="2842012"/>
                <a:ext cx="446804" cy="44680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1218291" fontAlgn="base">
                  <a:spcBef>
                    <a:spcPct val="0"/>
                  </a:spcBef>
                  <a:spcAft>
                    <a:spcPct val="0"/>
                  </a:spcAft>
                </a:pPr>
                <a:r>
                  <a:rPr lang="en-US" sz="3732" dirty="0">
                    <a:solidFill>
                      <a:srgbClr val="BAD80A">
                        <a:lumMod val="20000"/>
                        <a:lumOff val="80000"/>
                      </a:srgbClr>
                    </a:solidFill>
                  </a:rPr>
                  <a:t>&gt;_</a:t>
                </a:r>
              </a:p>
            </p:txBody>
          </p:sp>
          <p:sp>
            <p:nvSpPr>
              <p:cNvPr id="40" name="TextBox 39"/>
              <p:cNvSpPr txBox="1"/>
              <p:nvPr/>
            </p:nvSpPr>
            <p:spPr>
              <a:xfrm>
                <a:off x="486561" y="3371129"/>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1218683"/>
                <a:r>
                  <a:rPr lang="en-US" sz="2133" dirty="0" smtClean="0">
                    <a:solidFill>
                      <a:srgbClr val="00188F">
                        <a:alpha val="99000"/>
                      </a:srgbClr>
                    </a:solidFill>
                    <a:latin typeface="Segoe UI"/>
                  </a:rPr>
                  <a:t>Scripting</a:t>
                </a:r>
                <a:endParaRPr lang="en-US" sz="2133" dirty="0">
                  <a:solidFill>
                    <a:srgbClr val="00188F">
                      <a:alpha val="99000"/>
                    </a:srgbClr>
                  </a:solidFill>
                  <a:latin typeface="Segoe UI"/>
                </a:endParaRPr>
              </a:p>
              <a:p>
                <a:pPr algn="ctr" defTabSz="1218683"/>
                <a:r>
                  <a:rPr lang="en-US" sz="1600" dirty="0">
                    <a:solidFill>
                      <a:srgbClr val="00188F">
                        <a:alpha val="99000"/>
                      </a:srgbClr>
                    </a:solidFill>
                    <a:latin typeface="Segoe UI"/>
                  </a:rPr>
                  <a:t>(Windows, Linux and Mac) </a:t>
                </a:r>
              </a:p>
            </p:txBody>
          </p:sp>
        </p:grpSp>
        <p:grpSp>
          <p:nvGrpSpPr>
            <p:cNvPr id="39" name="Group 38"/>
            <p:cNvGrpSpPr/>
            <p:nvPr/>
          </p:nvGrpSpPr>
          <p:grpSpPr>
            <a:xfrm>
              <a:off x="490300" y="3933987"/>
              <a:ext cx="2514600" cy="723863"/>
              <a:chOff x="490300" y="3933987"/>
              <a:chExt cx="2514600" cy="723863"/>
            </a:xfrm>
          </p:grpSpPr>
          <p:sp>
            <p:nvSpPr>
              <p:cNvPr id="41" name="Freeform 87"/>
              <p:cNvSpPr>
                <a:spLocks noEditPoints="1"/>
              </p:cNvSpPr>
              <p:nvPr/>
            </p:nvSpPr>
            <p:spPr bwMode="black">
              <a:xfrm>
                <a:off x="1507374" y="3933987"/>
                <a:ext cx="480452" cy="390866"/>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accent4"/>
              </a:solidFill>
              <a:ln>
                <a:noFill/>
              </a:ln>
              <a:extLst/>
            </p:spPr>
            <p:txBody>
              <a:bodyPr vert="horz" wrap="square" lIns="121888" tIns="60944" rIns="121888" bIns="60944" numCol="1" anchor="t" anchorCtr="0" compatLnSpc="1">
                <a:prstTxWarp prst="textNoShape">
                  <a:avLst/>
                </a:prstTxWarp>
              </a:bodyPr>
              <a:lstStyle/>
              <a:p>
                <a:pPr defTabSz="1218683"/>
                <a:endParaRPr lang="en-US" sz="3199" dirty="0">
                  <a:solidFill>
                    <a:srgbClr val="505050"/>
                  </a:solidFill>
                </a:endParaRPr>
              </a:p>
            </p:txBody>
          </p:sp>
          <p:sp>
            <p:nvSpPr>
              <p:cNvPr id="42" name="TextBox 41"/>
              <p:cNvSpPr txBox="1"/>
              <p:nvPr/>
            </p:nvSpPr>
            <p:spPr>
              <a:xfrm>
                <a:off x="490300" y="4364682"/>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1218683"/>
                <a:r>
                  <a:rPr lang="en-US" sz="2133" dirty="0">
                    <a:solidFill>
                      <a:srgbClr val="00188F">
                        <a:alpha val="99000"/>
                      </a:srgbClr>
                    </a:solidFill>
                    <a:latin typeface="Segoe UI"/>
                  </a:rPr>
                  <a:t>REST API</a:t>
                </a:r>
              </a:p>
            </p:txBody>
          </p:sp>
        </p:grpSp>
      </p:grpSp>
      <p:grpSp>
        <p:nvGrpSpPr>
          <p:cNvPr id="52" name="Group 51"/>
          <p:cNvGrpSpPr/>
          <p:nvPr/>
        </p:nvGrpSpPr>
        <p:grpSpPr>
          <a:xfrm>
            <a:off x="8229051" y="3016514"/>
            <a:ext cx="3373275" cy="1876617"/>
            <a:chOff x="6172200" y="2114550"/>
            <a:chExt cx="2530615" cy="1407829"/>
          </a:xfrm>
        </p:grpSpPr>
        <p:sp>
          <p:nvSpPr>
            <p:cNvPr id="47" name="TextBox 46"/>
            <p:cNvSpPr txBox="1"/>
            <p:nvPr/>
          </p:nvSpPr>
          <p:spPr>
            <a:xfrm>
              <a:off x="6172200" y="2114550"/>
              <a:ext cx="2530615"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defTabSz="1218683"/>
              <a:r>
                <a:rPr lang="en-US" sz="2133" dirty="0">
                  <a:solidFill>
                    <a:srgbClr val="00188F">
                      <a:alpha val="99000"/>
                    </a:srgbClr>
                  </a:solidFill>
                  <a:latin typeface="Segoe UI"/>
                </a:rPr>
                <a:t>Boot VM from New Disk</a:t>
              </a:r>
            </a:p>
          </p:txBody>
        </p:sp>
        <p:sp>
          <p:nvSpPr>
            <p:cNvPr id="50" name="Right Arrow 49"/>
            <p:cNvSpPr/>
            <p:nvPr/>
          </p:nvSpPr>
          <p:spPr bwMode="auto">
            <a:xfrm>
              <a:off x="7259543" y="3093089"/>
              <a:ext cx="445847"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4" tIns="45712" rIns="91424" bIns="45712" numCol="1" rtlCol="0" anchor="ctr" anchorCtr="0" compatLnSpc="1">
              <a:prstTxWarp prst="textNoShape">
                <a:avLst/>
              </a:prstTxWarp>
            </a:bodyPr>
            <a:lstStyle/>
            <a:p>
              <a:pPr algn="ctr" defTabSz="913841" fontAlgn="base">
                <a:spcBef>
                  <a:spcPts val="200"/>
                </a:spcBef>
                <a:spcAft>
                  <a:spcPct val="0"/>
                </a:spcAft>
              </a:pPr>
              <a:endParaRPr lang="en-US" sz="2799" dirty="0">
                <a:ln>
                  <a:solidFill>
                    <a:srgbClr val="FFFFFF">
                      <a:alpha val="0"/>
                    </a:srgbClr>
                  </a:solidFill>
                </a:ln>
                <a:solidFill>
                  <a:srgbClr val="FFFFFF"/>
                </a:solidFill>
              </a:endParaRPr>
            </a:p>
          </p:txBody>
        </p:sp>
      </p:grpSp>
      <p:sp>
        <p:nvSpPr>
          <p:cNvPr id="30" name="TextBox 29"/>
          <p:cNvSpPr txBox="1"/>
          <p:nvPr/>
        </p:nvSpPr>
        <p:spPr>
          <a:xfrm>
            <a:off x="5107660" y="2626684"/>
            <a:ext cx="2515270" cy="369204"/>
          </a:xfrm>
          <a:prstGeom prst="rect">
            <a:avLst/>
          </a:prstGeom>
          <a:noFill/>
        </p:spPr>
        <p:txBody>
          <a:bodyPr wrap="square" lIns="0" tIns="0" rIns="0" bIns="0" rtlCol="0">
            <a:spAutoFit/>
          </a:bodyPr>
          <a:lstStyle/>
          <a:p>
            <a:pPr defTabSz="1218683">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Windows Server</a:t>
            </a:r>
          </a:p>
        </p:txBody>
      </p:sp>
      <p:pic>
        <p:nvPicPr>
          <p:cNvPr id="6148" name="Picture 4" descr="https://windows.azure-test.net/Content/VirtualMachines/Images/Linux_12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5202" y="3249422"/>
            <a:ext cx="729158" cy="729159"/>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5136341" y="3522259"/>
            <a:ext cx="2515270" cy="369204"/>
          </a:xfrm>
          <a:prstGeom prst="rect">
            <a:avLst/>
          </a:prstGeom>
          <a:noFill/>
        </p:spPr>
        <p:txBody>
          <a:bodyPr wrap="square" lIns="0" tIns="0" rIns="0" bIns="0" rtlCol="0">
            <a:spAutoFit/>
          </a:bodyPr>
          <a:lstStyle/>
          <a:p>
            <a:pPr defTabSz="1218683">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Linux</a:t>
            </a:r>
          </a:p>
        </p:txBody>
      </p:sp>
      <p:sp>
        <p:nvSpPr>
          <p:cNvPr id="33" name="TextBox 32"/>
          <p:cNvSpPr txBox="1"/>
          <p:nvPr/>
        </p:nvSpPr>
        <p:spPr>
          <a:xfrm>
            <a:off x="5137381" y="4149740"/>
            <a:ext cx="785117" cy="2174313"/>
          </a:xfrm>
          <a:prstGeom prst="rect">
            <a:avLst/>
          </a:prstGeom>
          <a:noFill/>
        </p:spPr>
        <p:txBody>
          <a:bodyPr wrap="square" lIns="0" tIns="0" rIns="0" bIns="0" rtlCol="0">
            <a:spAutoFit/>
          </a:bodyPr>
          <a:lstStyle/>
          <a:p>
            <a:pPr defTabSz="1218683">
              <a:lnSpc>
                <a:spcPct val="90000"/>
              </a:lnSpc>
              <a:spcBef>
                <a:spcPct val="20000"/>
              </a:spcBef>
              <a:buSzPct val="80000"/>
            </a:pPr>
            <a:r>
              <a:rPr lang="en-US" sz="2666" dirty="0" smtClean="0">
                <a:gradFill>
                  <a:gsLst>
                    <a:gs pos="0">
                      <a:srgbClr val="292929">
                        <a:lumMod val="90000"/>
                        <a:lumOff val="10000"/>
                      </a:srgbClr>
                    </a:gs>
                    <a:gs pos="86000">
                      <a:srgbClr val="292929">
                        <a:lumMod val="90000"/>
                        <a:lumOff val="10000"/>
                      </a:srgbClr>
                    </a:gs>
                  </a:gsLst>
                  <a:lin ang="5400000" scaled="0"/>
                </a:gradFill>
              </a:rPr>
              <a:t>A0 </a:t>
            </a:r>
          </a:p>
          <a:p>
            <a:pPr defTabSz="1218683">
              <a:lnSpc>
                <a:spcPct val="90000"/>
              </a:lnSpc>
              <a:spcBef>
                <a:spcPct val="20000"/>
              </a:spcBef>
              <a:buSzPct val="80000"/>
            </a:pPr>
            <a:r>
              <a:rPr lang="en-US" sz="2666" dirty="0" smtClean="0">
                <a:gradFill>
                  <a:gsLst>
                    <a:gs pos="0">
                      <a:srgbClr val="292929">
                        <a:lumMod val="90000"/>
                        <a:lumOff val="10000"/>
                      </a:srgbClr>
                    </a:gs>
                    <a:gs pos="86000">
                      <a:srgbClr val="292929">
                        <a:lumMod val="90000"/>
                        <a:lumOff val="10000"/>
                      </a:srgbClr>
                    </a:gs>
                  </a:gsLst>
                  <a:lin ang="5400000" scaled="0"/>
                </a:gradFill>
              </a:rPr>
              <a:t>A1</a:t>
            </a:r>
          </a:p>
          <a:p>
            <a:pPr defTabSz="1218683">
              <a:lnSpc>
                <a:spcPct val="90000"/>
              </a:lnSpc>
              <a:spcBef>
                <a:spcPct val="20000"/>
              </a:spcBef>
              <a:buSzPct val="80000"/>
            </a:pPr>
            <a:r>
              <a:rPr lang="en-US" sz="2666" dirty="0" smtClean="0">
                <a:gradFill>
                  <a:gsLst>
                    <a:gs pos="0">
                      <a:srgbClr val="292929">
                        <a:lumMod val="90000"/>
                        <a:lumOff val="10000"/>
                      </a:srgbClr>
                    </a:gs>
                    <a:gs pos="86000">
                      <a:srgbClr val="292929">
                        <a:lumMod val="90000"/>
                        <a:lumOff val="10000"/>
                      </a:srgbClr>
                    </a:gs>
                  </a:gsLst>
                  <a:lin ang="5400000" scaled="0"/>
                </a:gradFill>
              </a:rPr>
              <a:t>A2</a:t>
            </a:r>
          </a:p>
          <a:p>
            <a:pPr defTabSz="1218683">
              <a:lnSpc>
                <a:spcPct val="90000"/>
              </a:lnSpc>
              <a:spcBef>
                <a:spcPct val="20000"/>
              </a:spcBef>
              <a:buSzPct val="80000"/>
            </a:pPr>
            <a:r>
              <a:rPr lang="en-US" sz="2666" dirty="0" smtClean="0">
                <a:gradFill>
                  <a:gsLst>
                    <a:gs pos="0">
                      <a:srgbClr val="292929">
                        <a:lumMod val="90000"/>
                        <a:lumOff val="10000"/>
                      </a:srgbClr>
                    </a:gs>
                    <a:gs pos="86000">
                      <a:srgbClr val="292929">
                        <a:lumMod val="90000"/>
                        <a:lumOff val="10000"/>
                      </a:srgbClr>
                    </a:gs>
                  </a:gsLst>
                  <a:lin ang="5400000" scaled="0"/>
                </a:gradFill>
              </a:rPr>
              <a:t>A3</a:t>
            </a:r>
          </a:p>
          <a:p>
            <a:pPr defTabSz="1218683">
              <a:lnSpc>
                <a:spcPct val="90000"/>
              </a:lnSpc>
              <a:spcBef>
                <a:spcPct val="20000"/>
              </a:spcBef>
              <a:buSzPct val="80000"/>
            </a:pPr>
            <a:r>
              <a:rPr lang="en-US" sz="2666" dirty="0" smtClean="0">
                <a:gradFill>
                  <a:gsLst>
                    <a:gs pos="0">
                      <a:srgbClr val="292929">
                        <a:lumMod val="90000"/>
                        <a:lumOff val="10000"/>
                      </a:srgbClr>
                    </a:gs>
                    <a:gs pos="86000">
                      <a:srgbClr val="292929">
                        <a:lumMod val="90000"/>
                        <a:lumOff val="10000"/>
                      </a:srgbClr>
                    </a:gs>
                  </a:gsLst>
                  <a:lin ang="5400000" scaled="0"/>
                </a:gradFill>
              </a:rPr>
              <a:t>A4</a:t>
            </a:r>
            <a:endParaRPr lang="en-US" sz="2666" dirty="0">
              <a:gradFill>
                <a:gsLst>
                  <a:gs pos="0">
                    <a:srgbClr val="292929">
                      <a:lumMod val="90000"/>
                      <a:lumOff val="10000"/>
                    </a:srgbClr>
                  </a:gs>
                  <a:gs pos="86000">
                    <a:srgbClr val="292929">
                      <a:lumMod val="90000"/>
                      <a:lumOff val="10000"/>
                    </a:srgbClr>
                  </a:gs>
                </a:gsLst>
                <a:lin ang="5400000" scaled="0"/>
              </a:gradFill>
            </a:endParaRPr>
          </a:p>
        </p:txBody>
      </p:sp>
      <p:sp>
        <p:nvSpPr>
          <p:cNvPr id="57" name="Freeform 6"/>
          <p:cNvSpPr>
            <a:spLocks noEditPoints="1"/>
          </p:cNvSpPr>
          <p:nvPr/>
        </p:nvSpPr>
        <p:spPr bwMode="auto">
          <a:xfrm>
            <a:off x="4681926" y="4198331"/>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58" name="Freeform 6"/>
          <p:cNvSpPr>
            <a:spLocks noEditPoints="1"/>
          </p:cNvSpPr>
          <p:nvPr/>
        </p:nvSpPr>
        <p:spPr bwMode="auto">
          <a:xfrm>
            <a:off x="4677050" y="4676726"/>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59" name="Freeform 6"/>
          <p:cNvSpPr>
            <a:spLocks noEditPoints="1"/>
          </p:cNvSpPr>
          <p:nvPr/>
        </p:nvSpPr>
        <p:spPr bwMode="auto">
          <a:xfrm>
            <a:off x="4681926" y="5128723"/>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60" name="Freeform 6"/>
          <p:cNvSpPr>
            <a:spLocks noEditPoints="1"/>
          </p:cNvSpPr>
          <p:nvPr/>
        </p:nvSpPr>
        <p:spPr bwMode="auto">
          <a:xfrm>
            <a:off x="4681926" y="5593223"/>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61" name="Freeform 6"/>
          <p:cNvSpPr>
            <a:spLocks noEditPoints="1"/>
          </p:cNvSpPr>
          <p:nvPr/>
        </p:nvSpPr>
        <p:spPr bwMode="auto">
          <a:xfrm>
            <a:off x="4681926" y="6015905"/>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pic>
        <p:nvPicPr>
          <p:cNvPr id="10" name="Picture 9"/>
          <p:cNvPicPr>
            <a:picLocks noChangeAspect="1"/>
          </p:cNvPicPr>
          <p:nvPr/>
        </p:nvPicPr>
        <p:blipFill>
          <a:blip r:embed="rId5">
            <a:lum bright="-40000" contrast="-40000"/>
          </a:blip>
          <a:stretch>
            <a:fillRect/>
          </a:stretch>
        </p:blipFill>
        <p:spPr>
          <a:xfrm>
            <a:off x="8694615" y="4135417"/>
            <a:ext cx="828179" cy="1008218"/>
          </a:xfrm>
          <a:prstGeom prst="rect">
            <a:avLst/>
          </a:prstGeom>
        </p:spPr>
      </p:pic>
      <p:pic>
        <p:nvPicPr>
          <p:cNvPr id="11" name="Picture 10"/>
          <p:cNvPicPr>
            <a:picLocks noChangeAspect="1"/>
          </p:cNvPicPr>
          <p:nvPr/>
        </p:nvPicPr>
        <p:blipFill>
          <a:blip r:embed="rId6">
            <a:lum bright="-40000" contrast="-40000"/>
          </a:blip>
          <a:stretch>
            <a:fillRect/>
          </a:stretch>
        </p:blipFill>
        <p:spPr>
          <a:xfrm>
            <a:off x="10428442" y="4257180"/>
            <a:ext cx="918253" cy="839093"/>
          </a:xfrm>
          <a:prstGeom prst="rect">
            <a:avLst/>
          </a:prstGeom>
        </p:spPr>
      </p:pic>
      <p:pic>
        <p:nvPicPr>
          <p:cNvPr id="14" name="Picture 13"/>
          <p:cNvPicPr>
            <a:picLocks noChangeAspect="1"/>
          </p:cNvPicPr>
          <p:nvPr/>
        </p:nvPicPr>
        <p:blipFill rotWithShape="1">
          <a:blip r:embed="rId7">
            <a:duotone>
              <a:prstClr val="black"/>
              <a:schemeClr val="accent1">
                <a:lumMod val="75000"/>
                <a:tint val="45000"/>
                <a:satMod val="400000"/>
              </a:schemeClr>
            </a:duotone>
            <a:lum bright="-40000" contrast="-20000"/>
          </a:blip>
          <a:srcRect r="82617"/>
          <a:stretch/>
        </p:blipFill>
        <p:spPr>
          <a:xfrm>
            <a:off x="4365203" y="2458690"/>
            <a:ext cx="785908" cy="672780"/>
          </a:xfrm>
          <a:prstGeom prst="rect">
            <a:avLst/>
          </a:prstGeom>
        </p:spPr>
      </p:pic>
      <p:sp>
        <p:nvSpPr>
          <p:cNvPr id="45" name="Freeform 6"/>
          <p:cNvSpPr>
            <a:spLocks noEditPoints="1"/>
          </p:cNvSpPr>
          <p:nvPr/>
        </p:nvSpPr>
        <p:spPr bwMode="auto">
          <a:xfrm>
            <a:off x="6196202" y="5128723"/>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48" name="Freeform 6"/>
          <p:cNvSpPr>
            <a:spLocks noEditPoints="1"/>
          </p:cNvSpPr>
          <p:nvPr/>
        </p:nvSpPr>
        <p:spPr bwMode="auto">
          <a:xfrm>
            <a:off x="6193570" y="4655406"/>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49" name="Freeform 6"/>
          <p:cNvSpPr>
            <a:spLocks noEditPoints="1"/>
          </p:cNvSpPr>
          <p:nvPr/>
        </p:nvSpPr>
        <p:spPr bwMode="auto">
          <a:xfrm>
            <a:off x="6193569" y="4198331"/>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55" name="TextBox 32"/>
          <p:cNvSpPr txBox="1"/>
          <p:nvPr/>
        </p:nvSpPr>
        <p:spPr>
          <a:xfrm>
            <a:off x="6651666" y="4195677"/>
            <a:ext cx="785117" cy="1271758"/>
          </a:xfrm>
          <a:prstGeom prst="rect">
            <a:avLst/>
          </a:prstGeom>
          <a:noFill/>
        </p:spPr>
        <p:txBody>
          <a:bodyPr wrap="square" lIns="0" tIns="0" rIns="0" bIns="0" rtlCol="0">
            <a:spAutoFit/>
          </a:bodyPr>
          <a:lstStyle/>
          <a:p>
            <a:pPr defTabSz="1218683">
              <a:lnSpc>
                <a:spcPct val="90000"/>
              </a:lnSpc>
              <a:spcBef>
                <a:spcPct val="20000"/>
              </a:spcBef>
              <a:buSzPct val="80000"/>
            </a:pPr>
            <a:r>
              <a:rPr lang="en-US" sz="2666" dirty="0" smtClean="0">
                <a:gradFill>
                  <a:gsLst>
                    <a:gs pos="0">
                      <a:srgbClr val="292929">
                        <a:lumMod val="90000"/>
                        <a:lumOff val="10000"/>
                      </a:srgbClr>
                    </a:gs>
                    <a:gs pos="86000">
                      <a:srgbClr val="292929">
                        <a:lumMod val="90000"/>
                        <a:lumOff val="10000"/>
                      </a:srgbClr>
                    </a:gs>
                  </a:gsLst>
                  <a:lin ang="5400000" scaled="0"/>
                </a:gradFill>
              </a:rPr>
              <a:t>A5 </a:t>
            </a:r>
          </a:p>
          <a:p>
            <a:pPr defTabSz="1218683">
              <a:lnSpc>
                <a:spcPct val="90000"/>
              </a:lnSpc>
              <a:spcBef>
                <a:spcPct val="20000"/>
              </a:spcBef>
              <a:buSzPct val="80000"/>
            </a:pPr>
            <a:r>
              <a:rPr lang="en-US" sz="2666" dirty="0" smtClean="0">
                <a:gradFill>
                  <a:gsLst>
                    <a:gs pos="0">
                      <a:srgbClr val="292929">
                        <a:lumMod val="90000"/>
                        <a:lumOff val="10000"/>
                      </a:srgbClr>
                    </a:gs>
                    <a:gs pos="86000">
                      <a:srgbClr val="292929">
                        <a:lumMod val="90000"/>
                        <a:lumOff val="10000"/>
                      </a:srgbClr>
                    </a:gs>
                  </a:gsLst>
                  <a:lin ang="5400000" scaled="0"/>
                </a:gradFill>
              </a:rPr>
              <a:t>A6</a:t>
            </a:r>
          </a:p>
          <a:p>
            <a:pPr defTabSz="1218683">
              <a:lnSpc>
                <a:spcPct val="90000"/>
              </a:lnSpc>
              <a:spcBef>
                <a:spcPct val="20000"/>
              </a:spcBef>
              <a:buSzPct val="80000"/>
            </a:pPr>
            <a:r>
              <a:rPr lang="en-US" sz="2666" dirty="0" smtClean="0">
                <a:gradFill>
                  <a:gsLst>
                    <a:gs pos="0">
                      <a:srgbClr val="292929">
                        <a:lumMod val="90000"/>
                        <a:lumOff val="10000"/>
                      </a:srgbClr>
                    </a:gs>
                    <a:gs pos="86000">
                      <a:srgbClr val="292929">
                        <a:lumMod val="90000"/>
                        <a:lumOff val="10000"/>
                      </a:srgbClr>
                    </a:gs>
                  </a:gsLst>
                  <a:lin ang="5400000" scaled="0"/>
                </a:gradFill>
              </a:rPr>
              <a:t>A7</a:t>
            </a:r>
          </a:p>
        </p:txBody>
      </p:sp>
    </p:spTree>
    <p:extLst>
      <p:ext uri="{BB962C8B-B14F-4D97-AF65-F5344CB8AC3E}">
        <p14:creationId xmlns:p14="http://schemas.microsoft.com/office/powerpoint/2010/main" val="9795219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nodeType="withEffect">
                                  <p:stCondLst>
                                    <p:cond delay="0"/>
                                  </p:stCondLst>
                                  <p:childTnLst>
                                    <p:set>
                                      <p:cBhvr>
                                        <p:cTn id="20" dur="1" fill="hold">
                                          <p:stCondLst>
                                            <p:cond delay="0"/>
                                          </p:stCondLst>
                                        </p:cTn>
                                        <p:tgtEl>
                                          <p:spTgt spid="6148"/>
                                        </p:tgtEl>
                                        <p:attrNameLst>
                                          <p:attrName>style.visibility</p:attrName>
                                        </p:attrNameLst>
                                      </p:cBhvr>
                                      <p:to>
                                        <p:strVal val="visible"/>
                                      </p:to>
                                    </p:set>
                                    <p:animEffect transition="in" filter="fade">
                                      <p:cBhvr>
                                        <p:cTn id="21" dur="500"/>
                                        <p:tgtEl>
                                          <p:spTgt spid="614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fade">
                                      <p:cBhvr>
                                        <p:cTn id="30" dur="500"/>
                                        <p:tgtEl>
                                          <p:spTgt spid="5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fade">
                                      <p:cBhvr>
                                        <p:cTn id="36" dur="500"/>
                                        <p:tgtEl>
                                          <p:spTgt spid="5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fade">
                                      <p:cBhvr>
                                        <p:cTn id="39" dur="500"/>
                                        <p:tgtEl>
                                          <p:spTgt spid="6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fade">
                                      <p:cBhvr>
                                        <p:cTn id="42" dur="500"/>
                                        <p:tgtEl>
                                          <p:spTgt spid="61"/>
                                        </p:tgtEl>
                                      </p:cBhvr>
                                    </p:animEffect>
                                  </p:childTnLst>
                                </p:cTn>
                              </p:par>
                              <p:par>
                                <p:cTn id="43" presetID="10"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fade">
                                      <p:cBhvr>
                                        <p:cTn id="50" dur="500"/>
                                        <p:tgtEl>
                                          <p:spTgt spid="53"/>
                                        </p:tgtEl>
                                      </p:cBhvr>
                                    </p:animEffect>
                                  </p:childTnLst>
                                </p:cTn>
                              </p:par>
                              <p:par>
                                <p:cTn id="51" presetID="10" presetClass="entr" presetSubtype="0" fill="hold" nodeType="with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fade">
                                      <p:cBhvr>
                                        <p:cTn id="53" dur="500"/>
                                        <p:tgtEl>
                                          <p:spTgt spid="52"/>
                                        </p:tgtEl>
                                      </p:cBhvr>
                                    </p:animEffect>
                                  </p:childTnLst>
                                </p:cTn>
                              </p:par>
                              <p:par>
                                <p:cTn id="54" presetID="10" presetClass="entr" presetSubtype="0" fill="hold"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nodeType="with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fade">
                                      <p:cBhvr>
                                        <p:cTn id="62" dur="500"/>
                                        <p:tgtEl>
                                          <p:spTgt spid="4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fade">
                                      <p:cBhvr>
                                        <p:cTn id="65" dur="500"/>
                                        <p:tgtEl>
                                          <p:spTgt spid="4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fade">
                                      <p:cBhvr>
                                        <p:cTn id="68" dur="500"/>
                                        <p:tgtEl>
                                          <p:spTgt spid="4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5"/>
                                        </p:tgtEl>
                                        <p:attrNameLst>
                                          <p:attrName>style.visibility</p:attrName>
                                        </p:attrNameLst>
                                      </p:cBhvr>
                                      <p:to>
                                        <p:strVal val="visible"/>
                                      </p:to>
                                    </p:set>
                                    <p:animEffect transition="in" filter="fade">
                                      <p:cBhvr>
                                        <p:cTn id="7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30" grpId="0"/>
      <p:bldP spid="54" grpId="0"/>
      <p:bldP spid="33" grpId="0"/>
      <p:bldP spid="57" grpId="0" animBg="1"/>
      <p:bldP spid="58" grpId="0" animBg="1"/>
      <p:bldP spid="59" grpId="0" animBg="1"/>
      <p:bldP spid="60" grpId="0" animBg="1"/>
      <p:bldP spid="61" grpId="0" animBg="1"/>
      <p:bldP spid="45" grpId="0" animBg="1"/>
      <p:bldP spid="48" grpId="0" animBg="1"/>
      <p:bldP spid="49" grpId="0" animBg="1"/>
      <p:bldP spid="5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Microsoft Images</a:t>
            </a:r>
            <a:endParaRPr lang="en-US" dirty="0"/>
          </a:p>
        </p:txBody>
      </p:sp>
      <p:sp>
        <p:nvSpPr>
          <p:cNvPr id="13" name="Rectangle 12"/>
          <p:cNvSpPr/>
          <p:nvPr/>
        </p:nvSpPr>
        <p:spPr bwMode="auto">
          <a:xfrm>
            <a:off x="346920" y="3497470"/>
            <a:ext cx="2286000" cy="1065215"/>
          </a:xfrm>
          <a:prstGeom prst="rect">
            <a:avLst/>
          </a:prstGeom>
          <a:solidFill>
            <a:schemeClr val="accent3"/>
          </a:solidFill>
          <a:ln w="9525">
            <a:noFill/>
            <a:headEnd type="none" w="med" len="med"/>
            <a:tailEnd type="none" w="med" len="med"/>
          </a:ln>
          <a:effectLst>
            <a:outerShdw blurRad="40005" dist="22860" dir="5400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4" tIns="45712" rIns="91424" bIns="45712" numCol="1" rtlCol="0" anchor="ctr" anchorCtr="0" compatLnSpc="1">
            <a:prstTxWarp prst="textNoShape">
              <a:avLst/>
            </a:prstTxWarp>
          </a:bodyPr>
          <a:lstStyle/>
          <a:p>
            <a:pPr algn="ctr" defTabSz="913993" fontAlgn="base">
              <a:spcBef>
                <a:spcPct val="0"/>
              </a:spcBef>
              <a:spcAft>
                <a:spcPct val="0"/>
              </a:spcAft>
            </a:pPr>
            <a:r>
              <a:rPr lang="en-US" sz="1600" dirty="0" smtClean="0">
                <a:ln>
                  <a:solidFill>
                    <a:srgbClr val="FFFFFF">
                      <a:alpha val="0"/>
                    </a:srgbClr>
                  </a:solidFill>
                </a:ln>
                <a:solidFill>
                  <a:srgbClr val="FFFFFF"/>
                </a:solidFill>
              </a:rPr>
              <a:t>SQL </a:t>
            </a:r>
            <a:r>
              <a:rPr lang="en-US" sz="1600" dirty="0">
                <a:ln>
                  <a:solidFill>
                    <a:srgbClr val="FFFFFF">
                      <a:alpha val="0"/>
                    </a:srgbClr>
                  </a:solidFill>
                </a:ln>
                <a:solidFill>
                  <a:srgbClr val="FFFFFF"/>
                </a:solidFill>
              </a:rPr>
              <a:t>Server 2008 R2</a:t>
            </a:r>
          </a:p>
          <a:p>
            <a:pPr algn="ctr" defTabSz="913993" fontAlgn="base">
              <a:spcBef>
                <a:spcPct val="0"/>
              </a:spcBef>
              <a:spcAft>
                <a:spcPct val="0"/>
              </a:spcAft>
            </a:pPr>
            <a:r>
              <a:rPr lang="en-US" sz="1600" dirty="0">
                <a:ln>
                  <a:solidFill>
                    <a:srgbClr val="FFFFFF">
                      <a:alpha val="0"/>
                    </a:srgbClr>
                  </a:solidFill>
                </a:ln>
                <a:solidFill>
                  <a:srgbClr val="FFFFFF"/>
                </a:solidFill>
              </a:rPr>
              <a:t>SQL Server </a:t>
            </a:r>
            <a:r>
              <a:rPr lang="en-US" sz="1600" dirty="0" smtClean="0">
                <a:ln>
                  <a:solidFill>
                    <a:srgbClr val="FFFFFF">
                      <a:alpha val="0"/>
                    </a:srgbClr>
                  </a:solidFill>
                </a:ln>
                <a:solidFill>
                  <a:srgbClr val="FFFFFF"/>
                </a:solidFill>
              </a:rPr>
              <a:t>2012 SP1</a:t>
            </a:r>
          </a:p>
          <a:p>
            <a:pPr algn="ctr" defTabSz="913993" fontAlgn="base">
              <a:spcBef>
                <a:spcPct val="0"/>
              </a:spcBef>
              <a:spcAft>
                <a:spcPct val="0"/>
              </a:spcAft>
            </a:pPr>
            <a:r>
              <a:rPr lang="en-US" sz="1600" dirty="0" smtClean="0">
                <a:ln>
                  <a:solidFill>
                    <a:srgbClr val="FFFFFF">
                      <a:alpha val="0"/>
                    </a:srgbClr>
                  </a:solidFill>
                </a:ln>
                <a:solidFill>
                  <a:srgbClr val="FFFFFF"/>
                </a:solidFill>
              </a:rPr>
              <a:t>SQL Server 2014</a:t>
            </a:r>
            <a:endParaRPr lang="en-US" sz="1600" dirty="0">
              <a:ln>
                <a:solidFill>
                  <a:srgbClr val="FFFFFF">
                    <a:alpha val="0"/>
                  </a:srgbClr>
                </a:solidFill>
              </a:ln>
              <a:solidFill>
                <a:srgbClr val="FFFFFF"/>
              </a:solidFill>
            </a:endParaRPr>
          </a:p>
        </p:txBody>
      </p:sp>
      <p:sp>
        <p:nvSpPr>
          <p:cNvPr id="14" name="Rectangle 13"/>
          <p:cNvSpPr/>
          <p:nvPr/>
        </p:nvSpPr>
        <p:spPr bwMode="auto">
          <a:xfrm>
            <a:off x="2632920" y="3497472"/>
            <a:ext cx="2286000" cy="1065212"/>
          </a:xfrm>
          <a:prstGeom prst="rect">
            <a:avLst/>
          </a:prstGeom>
          <a:solidFill>
            <a:schemeClr val="accent2"/>
          </a:solidFill>
          <a:ln w="9525">
            <a:noFill/>
            <a:headEnd type="none" w="med" len="med"/>
            <a:tailEnd type="none" w="med" len="med"/>
          </a:ln>
          <a:effectLst>
            <a:outerShdw blurRad="40005" dist="22860" dir="5400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4" tIns="45712" rIns="91424" bIns="45712" numCol="1" rtlCol="0" anchor="ctr" anchorCtr="0" compatLnSpc="1">
            <a:prstTxWarp prst="textNoShape">
              <a:avLst/>
            </a:prstTxWarp>
          </a:bodyPr>
          <a:lstStyle/>
          <a:p>
            <a:pPr algn="ctr" defTabSz="913993" fontAlgn="base">
              <a:spcBef>
                <a:spcPct val="0"/>
              </a:spcBef>
              <a:spcAft>
                <a:spcPct val="0"/>
              </a:spcAft>
            </a:pPr>
            <a:r>
              <a:rPr lang="en-US" sz="1400" dirty="0">
                <a:ln>
                  <a:solidFill>
                    <a:srgbClr val="FFFFFF">
                      <a:alpha val="0"/>
                    </a:srgbClr>
                  </a:solidFill>
                </a:ln>
                <a:solidFill>
                  <a:srgbClr val="FFFFFF"/>
                </a:solidFill>
              </a:rPr>
              <a:t>Windows Server 2008 R2</a:t>
            </a:r>
          </a:p>
          <a:p>
            <a:pPr algn="ctr" defTabSz="913993" fontAlgn="base">
              <a:spcBef>
                <a:spcPct val="0"/>
              </a:spcBef>
              <a:spcAft>
                <a:spcPct val="0"/>
              </a:spcAft>
            </a:pPr>
            <a:r>
              <a:rPr lang="en-US" sz="1400" dirty="0">
                <a:ln>
                  <a:solidFill>
                    <a:srgbClr val="FFFFFF">
                      <a:alpha val="0"/>
                    </a:srgbClr>
                  </a:solidFill>
                </a:ln>
                <a:solidFill>
                  <a:srgbClr val="FFFFFF"/>
                </a:solidFill>
              </a:rPr>
              <a:t>Windows Server </a:t>
            </a:r>
            <a:r>
              <a:rPr lang="en-US" sz="1400" dirty="0" smtClean="0">
                <a:ln>
                  <a:solidFill>
                    <a:srgbClr val="FFFFFF">
                      <a:alpha val="0"/>
                    </a:srgbClr>
                  </a:solidFill>
                </a:ln>
                <a:solidFill>
                  <a:srgbClr val="FFFFFF"/>
                </a:solidFill>
              </a:rPr>
              <a:t>2012 R2</a:t>
            </a:r>
            <a:endParaRPr lang="en-US" sz="1400" dirty="0">
              <a:ln>
                <a:solidFill>
                  <a:srgbClr val="FFFFFF">
                    <a:alpha val="0"/>
                  </a:srgbClr>
                </a:solidFill>
              </a:ln>
              <a:solidFill>
                <a:srgbClr val="FFFFFF"/>
              </a:solidFill>
            </a:endParaRPr>
          </a:p>
        </p:txBody>
      </p:sp>
      <p:sp>
        <p:nvSpPr>
          <p:cNvPr id="15" name="Rectangle 14"/>
          <p:cNvSpPr/>
          <p:nvPr/>
        </p:nvSpPr>
        <p:spPr bwMode="auto">
          <a:xfrm>
            <a:off x="4906797" y="3497469"/>
            <a:ext cx="2286000" cy="1065212"/>
          </a:xfrm>
          <a:prstGeom prst="rect">
            <a:avLst/>
          </a:prstGeom>
          <a:solidFill>
            <a:schemeClr val="accent5"/>
          </a:solidFill>
          <a:ln w="9525">
            <a:noFill/>
            <a:headEnd type="none" w="med" len="med"/>
            <a:tailEnd type="none" w="med" len="med"/>
          </a:ln>
          <a:effectLst>
            <a:outerShdw blurRad="40005" dist="22860" dir="5400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4" tIns="45712" rIns="91424" bIns="45712" numCol="1" rtlCol="0" anchor="ctr" anchorCtr="0" compatLnSpc="1">
            <a:prstTxWarp prst="textNoShape">
              <a:avLst/>
            </a:prstTxWarp>
          </a:bodyPr>
          <a:lstStyle/>
          <a:p>
            <a:pPr algn="ctr" defTabSz="913993" fontAlgn="base">
              <a:spcBef>
                <a:spcPct val="0"/>
              </a:spcBef>
              <a:spcAft>
                <a:spcPct val="0"/>
              </a:spcAft>
            </a:pPr>
            <a:r>
              <a:rPr lang="en-US" sz="1600" dirty="0">
                <a:ln>
                  <a:solidFill>
                    <a:srgbClr val="FFFFFF">
                      <a:alpha val="0"/>
                    </a:srgbClr>
                  </a:solidFill>
                </a:ln>
                <a:solidFill>
                  <a:srgbClr val="FFFFFF"/>
                </a:solidFill>
              </a:rPr>
              <a:t>SharePoint 2010 &amp; 2013</a:t>
            </a:r>
          </a:p>
        </p:txBody>
      </p:sp>
      <p:sp>
        <p:nvSpPr>
          <p:cNvPr id="18" name="Rectangle 17"/>
          <p:cNvSpPr/>
          <p:nvPr/>
        </p:nvSpPr>
        <p:spPr bwMode="auto">
          <a:xfrm>
            <a:off x="7204920" y="3497472"/>
            <a:ext cx="2286000" cy="1065212"/>
          </a:xfrm>
          <a:prstGeom prst="rect">
            <a:avLst/>
          </a:prstGeom>
          <a:solidFill>
            <a:schemeClr val="tx2"/>
          </a:solidFill>
          <a:ln w="9525">
            <a:noFill/>
            <a:headEnd type="none" w="med" len="med"/>
            <a:tailEnd type="none" w="med" len="med"/>
          </a:ln>
          <a:effectLst>
            <a:outerShdw blurRad="40005" dist="22860" dir="5400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4" tIns="45712" rIns="91424" bIns="45712" numCol="1" rtlCol="0" anchor="ctr" anchorCtr="0" compatLnSpc="1">
            <a:prstTxWarp prst="textNoShape">
              <a:avLst/>
            </a:prstTxWarp>
          </a:bodyPr>
          <a:lstStyle/>
          <a:p>
            <a:pPr algn="ctr" defTabSz="913993" fontAlgn="base">
              <a:spcBef>
                <a:spcPct val="0"/>
              </a:spcBef>
              <a:spcAft>
                <a:spcPct val="0"/>
              </a:spcAft>
            </a:pPr>
            <a:r>
              <a:rPr lang="en-US" sz="1600" dirty="0">
                <a:ln>
                  <a:solidFill>
                    <a:srgbClr val="FFFFFF">
                      <a:alpha val="0"/>
                    </a:srgbClr>
                  </a:solidFill>
                </a:ln>
                <a:solidFill>
                  <a:srgbClr val="FFFFFF"/>
                </a:solidFill>
              </a:rPr>
              <a:t>BizTalk 2010 &amp; 2013</a:t>
            </a:r>
          </a:p>
        </p:txBody>
      </p:sp>
      <p:sp>
        <p:nvSpPr>
          <p:cNvPr id="4" name="Rectangle 3"/>
          <p:cNvSpPr/>
          <p:nvPr/>
        </p:nvSpPr>
        <p:spPr>
          <a:xfrm>
            <a:off x="519248" y="5305701"/>
            <a:ext cx="5952270" cy="461665"/>
          </a:xfrm>
          <a:prstGeom prst="rect">
            <a:avLst/>
          </a:prstGeom>
        </p:spPr>
        <p:txBody>
          <a:bodyPr wrap="none">
            <a:spAutoFit/>
          </a:bodyPr>
          <a:lstStyle/>
          <a:p>
            <a:pPr defTabSz="1218683"/>
            <a:r>
              <a:rPr lang="en-US" sz="2400" dirty="0">
                <a:solidFill>
                  <a:srgbClr val="505050"/>
                </a:solidFill>
                <a:hlinkClick r:id="rId3"/>
              </a:rPr>
              <a:t>http://support.microsoft.com/kb/2721672</a:t>
            </a:r>
            <a:r>
              <a:rPr lang="en-US" sz="2400" dirty="0">
                <a:solidFill>
                  <a:srgbClr val="505050"/>
                </a:solidFill>
              </a:rPr>
              <a:t> </a:t>
            </a:r>
          </a:p>
        </p:txBody>
      </p:sp>
      <p:pic>
        <p:nvPicPr>
          <p:cNvPr id="20" name="Picture 19"/>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934911" y="2085067"/>
            <a:ext cx="2742394" cy="1273789"/>
          </a:xfrm>
          <a:prstGeom prst="rect">
            <a:avLst/>
          </a:prstGeom>
        </p:spPr>
      </p:pic>
      <p:sp>
        <p:nvSpPr>
          <p:cNvPr id="23" name="Rectangle 22"/>
          <p:cNvSpPr/>
          <p:nvPr/>
        </p:nvSpPr>
        <p:spPr bwMode="auto">
          <a:xfrm>
            <a:off x="9503043" y="3497472"/>
            <a:ext cx="2286000" cy="1065212"/>
          </a:xfrm>
          <a:prstGeom prst="rect">
            <a:avLst/>
          </a:prstGeom>
          <a:solidFill>
            <a:schemeClr val="tx1">
              <a:lumMod val="75000"/>
            </a:schemeClr>
          </a:solidFill>
          <a:ln w="9525">
            <a:noFill/>
            <a:headEnd type="none" w="med" len="med"/>
            <a:tailEnd type="none" w="med" len="med"/>
          </a:ln>
          <a:effectLst>
            <a:outerShdw blurRad="40005" dist="22860" dir="5400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4" tIns="45712" rIns="91424" bIns="45712" numCol="1" rtlCol="0" anchor="ctr" anchorCtr="0" compatLnSpc="1">
            <a:prstTxWarp prst="textNoShape">
              <a:avLst/>
            </a:prstTxWarp>
          </a:bodyPr>
          <a:lstStyle/>
          <a:p>
            <a:pPr algn="ctr" defTabSz="913993" fontAlgn="base">
              <a:spcBef>
                <a:spcPct val="0"/>
              </a:spcBef>
              <a:spcAft>
                <a:spcPct val="0"/>
              </a:spcAft>
            </a:pPr>
            <a:r>
              <a:rPr lang="en-US" sz="1600" dirty="0">
                <a:ln>
                  <a:solidFill>
                    <a:srgbClr val="FFFFFF">
                      <a:alpha val="0"/>
                    </a:srgbClr>
                  </a:solidFill>
                </a:ln>
                <a:solidFill>
                  <a:srgbClr val="FFFFFF"/>
                </a:solidFill>
              </a:rPr>
              <a:t>System Center 2012</a:t>
            </a:r>
          </a:p>
        </p:txBody>
      </p:sp>
      <p:pic>
        <p:nvPicPr>
          <p:cNvPr id="2" name="图片 1"/>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9248" y="2016191"/>
            <a:ext cx="1867305" cy="1622221"/>
          </a:xfrm>
          <a:prstGeom prst="rect">
            <a:avLst/>
          </a:prstGeom>
        </p:spPr>
      </p:pic>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09457" y="2126058"/>
            <a:ext cx="1997394" cy="1281661"/>
          </a:xfrm>
          <a:prstGeom prst="rect">
            <a:avLst/>
          </a:prstGeom>
        </p:spPr>
      </p:pic>
      <p:pic>
        <p:nvPicPr>
          <p:cNvPr id="7" name="图片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54394" y="2050926"/>
            <a:ext cx="1681625" cy="1307930"/>
          </a:xfrm>
          <a:prstGeom prst="rect">
            <a:avLst/>
          </a:prstGeom>
        </p:spPr>
      </p:pic>
      <p:pic>
        <p:nvPicPr>
          <p:cNvPr id="8" name="图片 7"/>
          <p:cNvPicPr>
            <a:picLocks noChangeAspect="1"/>
          </p:cNvPicPr>
          <p:nvPr/>
        </p:nvPicPr>
        <p:blipFill rotWithShape="1">
          <a:blip r:embed="rId8">
            <a:extLst>
              <a:ext uri="{28A0092B-C50C-407E-A947-70E740481C1C}">
                <a14:useLocalDpi xmlns:a14="http://schemas.microsoft.com/office/drawing/2010/main" val="0"/>
              </a:ext>
            </a:extLst>
          </a:blip>
          <a:srcRect r="83683"/>
          <a:stretch/>
        </p:blipFill>
        <p:spPr>
          <a:xfrm>
            <a:off x="3087780" y="1939447"/>
            <a:ext cx="1117790" cy="1775707"/>
          </a:xfrm>
          <a:prstGeom prst="rect">
            <a:avLst/>
          </a:prstGeom>
        </p:spPr>
      </p:pic>
    </p:spTree>
    <p:extLst>
      <p:ext uri="{BB962C8B-B14F-4D97-AF65-F5344CB8AC3E}">
        <p14:creationId xmlns:p14="http://schemas.microsoft.com/office/powerpoint/2010/main" val="284034717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Linux &amp; Oracle Images</a:t>
            </a:r>
            <a:endParaRPr lang="en-US" sz="5400" dirty="0"/>
          </a:p>
        </p:txBody>
      </p:sp>
      <p:sp>
        <p:nvSpPr>
          <p:cNvPr id="3" name="Content Placeholder 2"/>
          <p:cNvSpPr>
            <a:spLocks noGrp="1"/>
          </p:cNvSpPr>
          <p:nvPr>
            <p:ph type="body" sz="quarter" idx="10"/>
          </p:nvPr>
        </p:nvSpPr>
        <p:spPr>
          <a:xfrm>
            <a:off x="519249" y="1288634"/>
            <a:ext cx="11151917" cy="4565865"/>
          </a:xfrm>
        </p:spPr>
        <p:txBody>
          <a:bodyPr/>
          <a:lstStyle/>
          <a:p>
            <a:pPr marL="571500" indent="-571500">
              <a:buFont typeface="Arial" panose="020B0604020202020204" pitchFamily="34" charset="0"/>
              <a:buChar char="•"/>
            </a:pPr>
            <a:r>
              <a:rPr lang="en-US" sz="3200" dirty="0" smtClean="0">
                <a:solidFill>
                  <a:schemeClr val="tx2">
                    <a:alpha val="99000"/>
                  </a:schemeClr>
                </a:solidFill>
              </a:rPr>
              <a:t>Ubuntu </a:t>
            </a:r>
            <a:r>
              <a:rPr lang="en-US" sz="3200" dirty="0"/>
              <a:t>12.04.1+, 14.04 &amp; 14.10 </a:t>
            </a:r>
            <a:endParaRPr lang="en-US" sz="3200" dirty="0" smtClean="0"/>
          </a:p>
          <a:p>
            <a:pPr marL="571500" indent="-571500">
              <a:buFont typeface="Arial" panose="020B0604020202020204" pitchFamily="34" charset="0"/>
              <a:buChar char="•"/>
            </a:pPr>
            <a:r>
              <a:rPr lang="en-US" sz="3200" dirty="0" err="1" smtClean="0">
                <a:solidFill>
                  <a:schemeClr val="tx2">
                    <a:alpha val="99000"/>
                  </a:schemeClr>
                </a:solidFill>
              </a:rPr>
              <a:t>OpenLogic</a:t>
            </a:r>
            <a:r>
              <a:rPr lang="en-US" sz="3200" dirty="0" smtClean="0">
                <a:solidFill>
                  <a:schemeClr val="tx2">
                    <a:alpha val="99000"/>
                  </a:schemeClr>
                </a:solidFill>
              </a:rPr>
              <a:t> </a:t>
            </a:r>
            <a:r>
              <a:rPr lang="en-US" sz="3200" dirty="0" smtClean="0">
                <a:solidFill>
                  <a:schemeClr val="tx2">
                    <a:alpha val="99000"/>
                  </a:schemeClr>
                </a:solidFill>
              </a:rPr>
              <a:t>CentOS </a:t>
            </a:r>
            <a:r>
              <a:rPr lang="en-US" sz="3200" dirty="0"/>
              <a:t>6.3</a:t>
            </a:r>
            <a:r>
              <a:rPr lang="en-US" sz="3200" dirty="0" smtClean="0"/>
              <a:t>+</a:t>
            </a:r>
          </a:p>
          <a:p>
            <a:pPr marL="571500" indent="-571500">
              <a:buFont typeface="Arial" panose="020B0604020202020204" pitchFamily="34" charset="0"/>
              <a:buChar char="•"/>
            </a:pPr>
            <a:r>
              <a:rPr lang="en-US" sz="3200" dirty="0" err="1" smtClean="0">
                <a:solidFill>
                  <a:schemeClr val="tx2">
                    <a:alpha val="99000"/>
                  </a:schemeClr>
                </a:solidFill>
              </a:rPr>
              <a:t>OpenSUSE</a:t>
            </a:r>
            <a:r>
              <a:rPr lang="en-US" sz="3200" dirty="0" smtClean="0">
                <a:solidFill>
                  <a:schemeClr val="tx2">
                    <a:alpha val="99000"/>
                  </a:schemeClr>
                </a:solidFill>
              </a:rPr>
              <a:t> 13.1+</a:t>
            </a:r>
          </a:p>
          <a:p>
            <a:pPr marL="571500" indent="-571500">
              <a:buFont typeface="Arial" panose="020B0604020202020204" pitchFamily="34" charset="0"/>
              <a:buChar char="•"/>
            </a:pPr>
            <a:r>
              <a:rPr lang="en-US" sz="3200" dirty="0" smtClean="0">
                <a:solidFill>
                  <a:schemeClr val="tx2">
                    <a:alpha val="99000"/>
                  </a:schemeClr>
                </a:solidFill>
              </a:rPr>
              <a:t>SUSE </a:t>
            </a:r>
            <a:r>
              <a:rPr lang="en-US" sz="3200" dirty="0" smtClean="0">
                <a:solidFill>
                  <a:schemeClr val="tx2">
                    <a:alpha val="99000"/>
                  </a:schemeClr>
                </a:solidFill>
              </a:rPr>
              <a:t>Linux Enterprise Server 11 </a:t>
            </a:r>
            <a:r>
              <a:rPr lang="en-US" sz="3200" dirty="0" smtClean="0">
                <a:solidFill>
                  <a:schemeClr val="tx2">
                    <a:alpha val="99000"/>
                  </a:schemeClr>
                </a:solidFill>
              </a:rPr>
              <a:t>SP3+</a:t>
            </a:r>
            <a:endParaRPr lang="en-US" sz="3200" dirty="0" smtClean="0">
              <a:solidFill>
                <a:schemeClr val="tx2">
                  <a:alpha val="99000"/>
                </a:schemeClr>
              </a:solidFill>
            </a:endParaRPr>
          </a:p>
          <a:p>
            <a:pPr marL="571500" indent="-571500">
              <a:buFont typeface="Arial" panose="020B0604020202020204" pitchFamily="34" charset="0"/>
              <a:buChar char="•"/>
            </a:pPr>
            <a:r>
              <a:rPr lang="en-US" sz="3200" dirty="0" smtClean="0">
                <a:solidFill>
                  <a:schemeClr val="tx2">
                    <a:alpha val="99000"/>
                  </a:schemeClr>
                </a:solidFill>
              </a:rPr>
              <a:t>Oracle Linux </a:t>
            </a:r>
            <a:r>
              <a:rPr lang="en-US" sz="3200" dirty="0" smtClean="0">
                <a:solidFill>
                  <a:schemeClr val="tx2">
                    <a:alpha val="99000"/>
                  </a:schemeClr>
                </a:solidFill>
              </a:rPr>
              <a:t>6.4</a:t>
            </a:r>
            <a:r>
              <a:rPr lang="en-US" sz="3200" dirty="0">
                <a:solidFill>
                  <a:schemeClr val="tx2">
                    <a:alpha val="99000"/>
                  </a:schemeClr>
                </a:solidFill>
              </a:rPr>
              <a:t>+</a:t>
            </a:r>
            <a:r>
              <a:rPr lang="en-US" sz="3200" dirty="0" smtClean="0">
                <a:solidFill>
                  <a:schemeClr val="tx2">
                    <a:alpha val="99000"/>
                  </a:schemeClr>
                </a:solidFill>
              </a:rPr>
              <a:t> </a:t>
            </a:r>
            <a:r>
              <a:rPr lang="en-US" sz="3200" dirty="0" smtClean="0">
                <a:solidFill>
                  <a:schemeClr val="tx2">
                    <a:alpha val="99000"/>
                  </a:schemeClr>
                </a:solidFill>
              </a:rPr>
              <a:t/>
            </a:r>
            <a:br>
              <a:rPr lang="en-US" sz="3200" dirty="0" smtClean="0">
                <a:solidFill>
                  <a:schemeClr val="tx2">
                    <a:alpha val="99000"/>
                  </a:schemeClr>
                </a:solidFill>
              </a:rPr>
            </a:br>
            <a:r>
              <a:rPr lang="en-US" sz="3200" dirty="0" smtClean="0">
                <a:solidFill>
                  <a:schemeClr val="tx2">
                    <a:alpha val="99000"/>
                  </a:schemeClr>
                </a:solidFill>
              </a:rPr>
              <a:t>Oracle Database 11gR2/12c</a:t>
            </a:r>
            <a:br>
              <a:rPr lang="en-US" sz="3200" dirty="0" smtClean="0">
                <a:solidFill>
                  <a:schemeClr val="tx2">
                    <a:alpha val="99000"/>
                  </a:schemeClr>
                </a:solidFill>
              </a:rPr>
            </a:br>
            <a:r>
              <a:rPr lang="en-US" sz="3200" dirty="0" smtClean="0">
                <a:solidFill>
                  <a:schemeClr val="tx2">
                    <a:alpha val="99000"/>
                  </a:schemeClr>
                </a:solidFill>
              </a:rPr>
              <a:t>Oracle WebLogic 11g R2/12c</a:t>
            </a:r>
            <a:r>
              <a:rPr lang="en-US" sz="3200" dirty="0">
                <a:solidFill>
                  <a:schemeClr val="tx2">
                    <a:alpha val="99000"/>
                  </a:schemeClr>
                </a:solidFill>
              </a:rPr>
              <a:t/>
            </a:r>
            <a:br>
              <a:rPr lang="en-US" sz="3200" dirty="0">
                <a:solidFill>
                  <a:schemeClr val="tx2">
                    <a:alpha val="99000"/>
                  </a:schemeClr>
                </a:solidFill>
              </a:rPr>
            </a:br>
            <a:r>
              <a:rPr lang="en-US" sz="3200" dirty="0" smtClean="0">
                <a:solidFill>
                  <a:schemeClr val="tx2">
                    <a:alpha val="99000"/>
                  </a:schemeClr>
                </a:solidFill>
              </a:rPr>
              <a:t>Java JDK 6/7</a:t>
            </a:r>
          </a:p>
          <a:p>
            <a:pPr marL="571500" indent="-571500">
              <a:buFont typeface="Arial" panose="020B0604020202020204" pitchFamily="34" charset="0"/>
              <a:buChar char="•"/>
            </a:pPr>
            <a:r>
              <a:rPr lang="en-US" sz="3200" dirty="0" smtClean="0">
                <a:solidFill>
                  <a:schemeClr val="tx2">
                    <a:alpha val="99000"/>
                  </a:schemeClr>
                </a:solidFill>
              </a:rPr>
              <a:t>Puppet Enterprise </a:t>
            </a:r>
            <a:r>
              <a:rPr lang="en-US" sz="3200" dirty="0" smtClean="0">
                <a:solidFill>
                  <a:schemeClr val="tx2">
                    <a:alpha val="99000"/>
                  </a:schemeClr>
                </a:solidFill>
              </a:rPr>
              <a:t>3.2.3 / 3.7.2</a:t>
            </a:r>
            <a:endParaRPr lang="en-US" sz="20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9394" y="1740597"/>
            <a:ext cx="843476" cy="843476"/>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3759" y="1686085"/>
            <a:ext cx="952500" cy="952500"/>
          </a:xfrm>
          <a:prstGeom prst="rect">
            <a:avLst/>
          </a:prstGeom>
        </p:spPr>
      </p:pic>
      <p:pic>
        <p:nvPicPr>
          <p:cNvPr id="6" name="图片 5"/>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262896" y="3005815"/>
            <a:ext cx="996473" cy="996473"/>
          </a:xfrm>
          <a:prstGeom prst="rect">
            <a:avLst/>
          </a:prstGeom>
        </p:spPr>
      </p:pic>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84882" y="4184631"/>
            <a:ext cx="952500" cy="952500"/>
          </a:xfrm>
          <a:prstGeom prst="rect">
            <a:avLst/>
          </a:prstGeom>
        </p:spPr>
      </p:pic>
      <p:pic>
        <p:nvPicPr>
          <p:cNvPr id="12" name="图片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59369" y="4164303"/>
            <a:ext cx="952500" cy="952500"/>
          </a:xfrm>
          <a:prstGeom prst="rect">
            <a:avLst/>
          </a:prstGeom>
        </p:spPr>
      </p:pic>
      <p:pic>
        <p:nvPicPr>
          <p:cNvPr id="13" name="图片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14057" y="4164303"/>
            <a:ext cx="952500" cy="952500"/>
          </a:xfrm>
          <a:prstGeom prst="rect">
            <a:avLst/>
          </a:prstGeom>
        </p:spPr>
      </p:pic>
      <p:pic>
        <p:nvPicPr>
          <p:cNvPr id="14" name="图片 13"/>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523759" y="3005815"/>
            <a:ext cx="1016088" cy="1016088"/>
          </a:xfrm>
          <a:prstGeom prst="rect">
            <a:avLst/>
          </a:prstGeom>
        </p:spPr>
      </p:pic>
      <p:pic>
        <p:nvPicPr>
          <p:cNvPr id="15" name="图片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06869" y="5199013"/>
            <a:ext cx="952500" cy="952500"/>
          </a:xfrm>
          <a:prstGeom prst="rect">
            <a:avLst/>
          </a:prstGeom>
        </p:spPr>
      </p:pic>
      <p:pic>
        <p:nvPicPr>
          <p:cNvPr id="16" name="图片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259369" y="5116803"/>
            <a:ext cx="952500" cy="952500"/>
          </a:xfrm>
          <a:prstGeom prst="rect">
            <a:avLst/>
          </a:prstGeom>
        </p:spPr>
      </p:pic>
    </p:spTree>
    <p:extLst>
      <p:ext uri="{BB962C8B-B14F-4D97-AF65-F5344CB8AC3E}">
        <p14:creationId xmlns:p14="http://schemas.microsoft.com/office/powerpoint/2010/main" val="3390770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167333" y="1100102"/>
            <a:ext cx="11880617" cy="5757413"/>
          </a:xfrm>
          <a:prstGeom prst="rect">
            <a:avLst/>
          </a:prstGeom>
          <a:solidFill>
            <a:schemeClr val="bg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3921" dirty="0">
                <a:gradFill>
                  <a:gsLst>
                    <a:gs pos="0">
                      <a:srgbClr val="FFFFFF"/>
                    </a:gs>
                    <a:gs pos="100000">
                      <a:srgbClr val="FFFFFF"/>
                    </a:gs>
                  </a:gsLst>
                  <a:lin ang="5400000" scaled="0"/>
                </a:gradFill>
                <a:ea typeface="Segoe UI" pitchFamily="34" charset="0"/>
                <a:cs typeface="Segoe UI" pitchFamily="34" charset="0"/>
              </a:rPr>
              <a:t>High Bandwidth</a:t>
            </a:r>
          </a:p>
          <a:p>
            <a:pPr algn="ctr" defTabSz="914102" fontAlgn="base">
              <a:lnSpc>
                <a:spcPct val="90000"/>
              </a:lnSpc>
              <a:spcBef>
                <a:spcPct val="0"/>
              </a:spcBef>
              <a:spcAft>
                <a:spcPct val="0"/>
              </a:spcAft>
            </a:pPr>
            <a:r>
              <a:rPr lang="en-US" sz="3921" dirty="0">
                <a:gradFill>
                  <a:gsLst>
                    <a:gs pos="0">
                      <a:srgbClr val="FFFFFF"/>
                    </a:gs>
                    <a:gs pos="100000">
                      <a:srgbClr val="FFFFFF"/>
                    </a:gs>
                  </a:gsLst>
                  <a:lin ang="5400000" scaled="0"/>
                </a:gradFill>
                <a:ea typeface="Segoe UI" pitchFamily="34" charset="0"/>
                <a:cs typeface="Segoe UI" pitchFamily="34" charset="0"/>
              </a:rPr>
              <a:t>DC Network</a:t>
            </a:r>
            <a:endParaRPr lang="en-US" sz="1568"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Datacenter Configuration</a:t>
            </a:r>
            <a:endParaRPr lang="en-US" dirty="0"/>
          </a:p>
        </p:txBody>
      </p:sp>
      <p:sp>
        <p:nvSpPr>
          <p:cNvPr id="7" name="Rectangle 6"/>
          <p:cNvSpPr/>
          <p:nvPr/>
        </p:nvSpPr>
        <p:spPr bwMode="auto">
          <a:xfrm>
            <a:off x="364547" y="1231081"/>
            <a:ext cx="3065773" cy="1751022"/>
          </a:xfrm>
          <a:prstGeom prst="rect">
            <a:avLst/>
          </a:prstGeom>
          <a:noFill/>
          <a:ln w="444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r>
              <a:rPr lang="en-US" sz="2745" dirty="0">
                <a:gradFill>
                  <a:gsLst>
                    <a:gs pos="0">
                      <a:srgbClr val="FFFFFF"/>
                    </a:gs>
                    <a:gs pos="100000">
                      <a:srgbClr val="FFFFFF"/>
                    </a:gs>
                  </a:gsLst>
                  <a:lin ang="5400000" scaled="0"/>
                </a:gradFill>
                <a:ea typeface="Segoe UI" pitchFamily="34" charset="0"/>
                <a:cs typeface="Segoe UI" pitchFamily="34" charset="0"/>
              </a:rPr>
              <a:t>Compute Cluster:</a:t>
            </a:r>
          </a:p>
          <a:p>
            <a:pPr algn="ctr" defTabSz="914043" fontAlgn="base">
              <a:lnSpc>
                <a:spcPct val="90000"/>
              </a:lnSpc>
              <a:spcBef>
                <a:spcPct val="0"/>
              </a:spcBef>
              <a:spcAft>
                <a:spcPct val="0"/>
              </a:spcAft>
            </a:pPr>
            <a:r>
              <a:rPr lang="en-US" sz="2745" dirty="0">
                <a:gradFill>
                  <a:gsLst>
                    <a:gs pos="0">
                      <a:srgbClr val="FFFFFF"/>
                    </a:gs>
                    <a:gs pos="100000">
                      <a:srgbClr val="FFFFFF"/>
                    </a:gs>
                  </a:gsLst>
                  <a:lin ang="5400000" scaled="0"/>
                </a:gradFill>
                <a:ea typeface="Segoe UI" pitchFamily="34" charset="0"/>
                <a:cs typeface="Segoe UI" pitchFamily="34" charset="0"/>
              </a:rPr>
              <a:t>Gen2</a:t>
            </a:r>
            <a:endParaRPr lang="en-US" sz="2745"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3992079" y="1231081"/>
            <a:ext cx="3065773" cy="1751022"/>
          </a:xfrm>
          <a:prstGeom prst="rect">
            <a:avLst/>
          </a:prstGeom>
          <a:noFill/>
          <a:ln w="444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r>
              <a:rPr lang="en-US" sz="2745" dirty="0">
                <a:gradFill>
                  <a:gsLst>
                    <a:gs pos="0">
                      <a:srgbClr val="FFFFFF"/>
                    </a:gs>
                    <a:gs pos="100000">
                      <a:srgbClr val="FFFFFF"/>
                    </a:gs>
                  </a:gsLst>
                  <a:lin ang="5400000" scaled="0"/>
                </a:gradFill>
                <a:ea typeface="Segoe UI" pitchFamily="34" charset="0"/>
                <a:cs typeface="Segoe UI" pitchFamily="34" charset="0"/>
              </a:rPr>
              <a:t>Compute Cluster:</a:t>
            </a:r>
          </a:p>
          <a:p>
            <a:pPr algn="ctr" defTabSz="914043" fontAlgn="base">
              <a:lnSpc>
                <a:spcPct val="90000"/>
              </a:lnSpc>
              <a:spcBef>
                <a:spcPct val="0"/>
              </a:spcBef>
              <a:spcAft>
                <a:spcPct val="0"/>
              </a:spcAft>
            </a:pPr>
            <a:r>
              <a:rPr lang="en-US" sz="2745" dirty="0">
                <a:gradFill>
                  <a:gsLst>
                    <a:gs pos="0">
                      <a:srgbClr val="FFFFFF"/>
                    </a:gs>
                    <a:gs pos="100000">
                      <a:srgbClr val="FFFFFF"/>
                    </a:gs>
                  </a:gsLst>
                  <a:lin ang="5400000" scaled="0"/>
                </a:gradFill>
                <a:ea typeface="Segoe UI" pitchFamily="34" charset="0"/>
                <a:cs typeface="Segoe UI" pitchFamily="34" charset="0"/>
              </a:rPr>
              <a:t>Gen3</a:t>
            </a:r>
          </a:p>
        </p:txBody>
      </p:sp>
      <p:sp>
        <p:nvSpPr>
          <p:cNvPr id="9" name="Rectangle 8"/>
          <p:cNvSpPr/>
          <p:nvPr/>
        </p:nvSpPr>
        <p:spPr bwMode="auto">
          <a:xfrm>
            <a:off x="4044370" y="3108818"/>
            <a:ext cx="3065773" cy="1751022"/>
          </a:xfrm>
          <a:prstGeom prst="rect">
            <a:avLst/>
          </a:prstGeom>
          <a:noFill/>
          <a:ln w="444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r>
              <a:rPr lang="en-US" sz="2745" dirty="0">
                <a:gradFill>
                  <a:gsLst>
                    <a:gs pos="0">
                      <a:srgbClr val="FFFFFF"/>
                    </a:gs>
                    <a:gs pos="100000">
                      <a:srgbClr val="FFFFFF"/>
                    </a:gs>
                  </a:gsLst>
                  <a:lin ang="5400000" scaled="0"/>
                </a:gradFill>
                <a:ea typeface="Segoe UI" pitchFamily="34" charset="0"/>
                <a:cs typeface="Segoe UI" pitchFamily="34" charset="0"/>
              </a:rPr>
              <a:t>Compute Cluster:</a:t>
            </a:r>
          </a:p>
          <a:p>
            <a:pPr algn="ctr" defTabSz="914043" fontAlgn="base">
              <a:lnSpc>
                <a:spcPct val="90000"/>
              </a:lnSpc>
              <a:spcBef>
                <a:spcPct val="0"/>
              </a:spcBef>
              <a:spcAft>
                <a:spcPct val="0"/>
              </a:spcAft>
            </a:pPr>
            <a:r>
              <a:rPr lang="en-US" sz="2745" dirty="0">
                <a:gradFill>
                  <a:gsLst>
                    <a:gs pos="0">
                      <a:srgbClr val="FFFFFF"/>
                    </a:gs>
                    <a:gs pos="100000">
                      <a:srgbClr val="FFFFFF"/>
                    </a:gs>
                  </a:gsLst>
                  <a:lin ang="5400000" scaled="0"/>
                </a:gradFill>
                <a:ea typeface="Segoe UI" pitchFamily="34" charset="0"/>
                <a:cs typeface="Segoe UI" pitchFamily="34" charset="0"/>
              </a:rPr>
              <a:t>Gen4 – G</a:t>
            </a:r>
          </a:p>
        </p:txBody>
      </p:sp>
      <p:sp>
        <p:nvSpPr>
          <p:cNvPr id="10" name="Rectangle 9"/>
          <p:cNvSpPr/>
          <p:nvPr/>
        </p:nvSpPr>
        <p:spPr bwMode="auto">
          <a:xfrm>
            <a:off x="401898" y="3107172"/>
            <a:ext cx="3065773" cy="1751022"/>
          </a:xfrm>
          <a:prstGeom prst="rect">
            <a:avLst/>
          </a:prstGeom>
          <a:noFill/>
          <a:ln w="444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r>
              <a:rPr lang="en-US" sz="2745" dirty="0">
                <a:gradFill>
                  <a:gsLst>
                    <a:gs pos="0">
                      <a:srgbClr val="FFFFFF"/>
                    </a:gs>
                    <a:gs pos="100000">
                      <a:srgbClr val="FFFFFF"/>
                    </a:gs>
                  </a:gsLst>
                  <a:lin ang="5400000" scaled="0"/>
                </a:gradFill>
                <a:ea typeface="Segoe UI" pitchFamily="34" charset="0"/>
                <a:cs typeface="Segoe UI" pitchFamily="34" charset="0"/>
              </a:rPr>
              <a:t>Compute Cluster:</a:t>
            </a:r>
          </a:p>
          <a:p>
            <a:pPr algn="ctr" defTabSz="914043" fontAlgn="base">
              <a:lnSpc>
                <a:spcPct val="90000"/>
              </a:lnSpc>
              <a:spcBef>
                <a:spcPct val="0"/>
              </a:spcBef>
              <a:spcAft>
                <a:spcPct val="0"/>
              </a:spcAft>
            </a:pPr>
            <a:r>
              <a:rPr lang="en-US" sz="2745" dirty="0">
                <a:gradFill>
                  <a:gsLst>
                    <a:gs pos="0">
                      <a:srgbClr val="FFFFFF"/>
                    </a:gs>
                    <a:gs pos="100000">
                      <a:srgbClr val="FFFFFF"/>
                    </a:gs>
                  </a:gsLst>
                  <a:lin ang="5400000" scaled="0"/>
                </a:gradFill>
                <a:ea typeface="Segoe UI" pitchFamily="34" charset="0"/>
                <a:cs typeface="Segoe UI" pitchFamily="34" charset="0"/>
              </a:rPr>
              <a:t>Gen2 - </a:t>
            </a:r>
            <a:r>
              <a:rPr lang="en-US" sz="2745" dirty="0" err="1">
                <a:gradFill>
                  <a:gsLst>
                    <a:gs pos="0">
                      <a:srgbClr val="FFFFFF"/>
                    </a:gs>
                    <a:gs pos="100000">
                      <a:srgbClr val="FFFFFF"/>
                    </a:gs>
                  </a:gsLst>
                  <a:lin ang="5400000" scaled="0"/>
                </a:gradFill>
                <a:ea typeface="Segoe UI" pitchFamily="34" charset="0"/>
                <a:cs typeface="Segoe UI" pitchFamily="34" charset="0"/>
              </a:rPr>
              <a:t>HighMem</a:t>
            </a:r>
            <a:endParaRPr lang="en-US" sz="2745"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401898" y="4983264"/>
            <a:ext cx="3065773" cy="1751022"/>
          </a:xfrm>
          <a:prstGeom prst="rect">
            <a:avLst/>
          </a:prstGeom>
          <a:noFill/>
          <a:ln w="444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r>
              <a:rPr lang="en-US" sz="2745" dirty="0">
                <a:gradFill>
                  <a:gsLst>
                    <a:gs pos="0">
                      <a:srgbClr val="FFFFFF"/>
                    </a:gs>
                    <a:gs pos="100000">
                      <a:srgbClr val="FFFFFF"/>
                    </a:gs>
                  </a:gsLst>
                  <a:lin ang="5400000" scaled="0"/>
                </a:gradFill>
                <a:ea typeface="Segoe UI" pitchFamily="34" charset="0"/>
                <a:cs typeface="Segoe UI" pitchFamily="34" charset="0"/>
              </a:rPr>
              <a:t>Compute Cluster:</a:t>
            </a:r>
          </a:p>
          <a:p>
            <a:pPr algn="ctr" defTabSz="914043" fontAlgn="base">
              <a:lnSpc>
                <a:spcPct val="90000"/>
              </a:lnSpc>
              <a:spcBef>
                <a:spcPct val="0"/>
              </a:spcBef>
              <a:spcAft>
                <a:spcPct val="0"/>
              </a:spcAft>
            </a:pPr>
            <a:r>
              <a:rPr lang="en-US" sz="2745" dirty="0">
                <a:gradFill>
                  <a:gsLst>
                    <a:gs pos="0">
                      <a:srgbClr val="FFFFFF"/>
                    </a:gs>
                    <a:gs pos="100000">
                      <a:srgbClr val="FFFFFF"/>
                    </a:gs>
                  </a:gsLst>
                  <a:lin ang="5400000" scaled="0"/>
                </a:gradFill>
                <a:ea typeface="Segoe UI" pitchFamily="34" charset="0"/>
                <a:cs typeface="Segoe UI" pitchFamily="34" charset="0"/>
              </a:rPr>
              <a:t>Gen2.5 </a:t>
            </a:r>
            <a:r>
              <a:rPr lang="en-US" sz="2745" dirty="0">
                <a:gradFill>
                  <a:gsLst>
                    <a:gs pos="0">
                      <a:srgbClr val="FFFFFF"/>
                    </a:gs>
                    <a:gs pos="100000">
                      <a:srgbClr val="FFFFFF"/>
                    </a:gs>
                  </a:gsLst>
                  <a:lin ang="5400000" scaled="0"/>
                </a:gradFill>
                <a:ea typeface="Segoe UI" pitchFamily="34" charset="0"/>
                <a:cs typeface="Segoe UI" pitchFamily="34" charset="0"/>
              </a:rPr>
              <a:t>- RDMA</a:t>
            </a:r>
          </a:p>
        </p:txBody>
      </p:sp>
      <p:sp>
        <p:nvSpPr>
          <p:cNvPr id="12" name="Rectangle 11"/>
          <p:cNvSpPr/>
          <p:nvPr/>
        </p:nvSpPr>
        <p:spPr bwMode="auto">
          <a:xfrm>
            <a:off x="8241133" y="1191085"/>
            <a:ext cx="3065773" cy="1751022"/>
          </a:xfrm>
          <a:prstGeom prst="rect">
            <a:avLst/>
          </a:prstGeom>
          <a:noFill/>
          <a:ln w="444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r>
              <a:rPr lang="en-US" sz="2745" dirty="0">
                <a:gradFill>
                  <a:gsLst>
                    <a:gs pos="0">
                      <a:srgbClr val="FFFFFF"/>
                    </a:gs>
                    <a:gs pos="100000">
                      <a:srgbClr val="FFFFFF"/>
                    </a:gs>
                  </a:gsLst>
                  <a:lin ang="5400000" scaled="0"/>
                </a:gradFill>
                <a:ea typeface="Segoe UI" pitchFamily="34" charset="0"/>
                <a:cs typeface="Segoe UI" pitchFamily="34" charset="0"/>
              </a:rPr>
              <a:t>Storage Cluster:</a:t>
            </a:r>
          </a:p>
          <a:p>
            <a:pPr algn="ctr" defTabSz="914043" fontAlgn="base">
              <a:lnSpc>
                <a:spcPct val="90000"/>
              </a:lnSpc>
              <a:spcBef>
                <a:spcPct val="0"/>
              </a:spcBef>
              <a:spcAft>
                <a:spcPct val="0"/>
              </a:spcAft>
            </a:pPr>
            <a:r>
              <a:rPr lang="en-US" sz="2745" dirty="0">
                <a:gradFill>
                  <a:gsLst>
                    <a:gs pos="0">
                      <a:srgbClr val="FFFFFF"/>
                    </a:gs>
                    <a:gs pos="100000">
                      <a:srgbClr val="FFFFFF"/>
                    </a:gs>
                  </a:gsLst>
                  <a:lin ang="5400000" scaled="0"/>
                </a:gradFill>
                <a:ea typeface="Segoe UI" pitchFamily="34" charset="0"/>
                <a:cs typeface="Segoe UI" pitchFamily="34" charset="0"/>
              </a:rPr>
              <a:t>Standard</a:t>
            </a:r>
          </a:p>
        </p:txBody>
      </p:sp>
      <p:sp>
        <p:nvSpPr>
          <p:cNvPr id="13" name="Rectangle 12"/>
          <p:cNvSpPr/>
          <p:nvPr/>
        </p:nvSpPr>
        <p:spPr bwMode="auto">
          <a:xfrm>
            <a:off x="8241133" y="4213679"/>
            <a:ext cx="3065773" cy="1751022"/>
          </a:xfrm>
          <a:prstGeom prst="rect">
            <a:avLst/>
          </a:prstGeom>
          <a:noFill/>
          <a:ln w="444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r>
              <a:rPr lang="en-US" sz="2745" dirty="0">
                <a:gradFill>
                  <a:gsLst>
                    <a:gs pos="0">
                      <a:srgbClr val="FFFFFF"/>
                    </a:gs>
                    <a:gs pos="100000">
                      <a:srgbClr val="FFFFFF"/>
                    </a:gs>
                  </a:gsLst>
                  <a:lin ang="5400000" scaled="0"/>
                </a:gradFill>
                <a:ea typeface="Segoe UI" pitchFamily="34" charset="0"/>
                <a:cs typeface="Segoe UI" pitchFamily="34" charset="0"/>
              </a:rPr>
              <a:t>Storage Cluster:</a:t>
            </a:r>
          </a:p>
          <a:p>
            <a:pPr algn="ctr" defTabSz="914043" fontAlgn="base">
              <a:lnSpc>
                <a:spcPct val="90000"/>
              </a:lnSpc>
              <a:spcBef>
                <a:spcPct val="0"/>
              </a:spcBef>
              <a:spcAft>
                <a:spcPct val="0"/>
              </a:spcAft>
            </a:pPr>
            <a:r>
              <a:rPr lang="en-US" sz="2745" dirty="0">
                <a:gradFill>
                  <a:gsLst>
                    <a:gs pos="0">
                      <a:srgbClr val="FFFFFF"/>
                    </a:gs>
                    <a:gs pos="100000">
                      <a:srgbClr val="FFFFFF"/>
                    </a:gs>
                  </a:gsLst>
                  <a:lin ang="5400000" scaled="0"/>
                </a:gradFill>
                <a:ea typeface="Segoe UI" pitchFamily="34" charset="0"/>
                <a:cs typeface="Segoe UI" pitchFamily="34" charset="0"/>
              </a:rPr>
              <a:t>Premium</a:t>
            </a:r>
          </a:p>
        </p:txBody>
      </p:sp>
    </p:spTree>
    <p:extLst>
      <p:ext uri="{BB962C8B-B14F-4D97-AF65-F5344CB8AC3E}">
        <p14:creationId xmlns:p14="http://schemas.microsoft.com/office/powerpoint/2010/main" val="70860241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Datacenter Configuration</a:t>
            </a:r>
            <a:endParaRPr lang="en-US" dirty="0"/>
          </a:p>
        </p:txBody>
      </p:sp>
      <p:sp>
        <p:nvSpPr>
          <p:cNvPr id="8" name="Rectangle 7"/>
          <p:cNvSpPr/>
          <p:nvPr/>
        </p:nvSpPr>
        <p:spPr bwMode="auto">
          <a:xfrm>
            <a:off x="3992079" y="1231081"/>
            <a:ext cx="3065773" cy="1751022"/>
          </a:xfrm>
          <a:prstGeom prst="rect">
            <a:avLst/>
          </a:prstGeom>
          <a:noFill/>
          <a:ln w="444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43" fontAlgn="base">
              <a:lnSpc>
                <a:spcPct val="90000"/>
              </a:lnSpc>
              <a:spcBef>
                <a:spcPct val="0"/>
              </a:spcBef>
              <a:spcAft>
                <a:spcPct val="0"/>
              </a:spcAft>
            </a:pPr>
            <a:r>
              <a:rPr lang="en-US" sz="2745" dirty="0">
                <a:gradFill>
                  <a:gsLst>
                    <a:gs pos="0">
                      <a:srgbClr val="FFFFFF"/>
                    </a:gs>
                    <a:gs pos="100000">
                      <a:srgbClr val="FFFFFF"/>
                    </a:gs>
                  </a:gsLst>
                  <a:lin ang="5400000" scaled="0"/>
                </a:gradFill>
                <a:ea typeface="Segoe UI" pitchFamily="34" charset="0"/>
                <a:cs typeface="Segoe UI" pitchFamily="34" charset="0"/>
              </a:rPr>
              <a:t>Compute Cluster:</a:t>
            </a:r>
          </a:p>
          <a:p>
            <a:pPr algn="ctr" defTabSz="914043" fontAlgn="base">
              <a:lnSpc>
                <a:spcPct val="90000"/>
              </a:lnSpc>
              <a:spcBef>
                <a:spcPct val="0"/>
              </a:spcBef>
              <a:spcAft>
                <a:spcPct val="0"/>
              </a:spcAft>
            </a:pPr>
            <a:r>
              <a:rPr lang="en-US" sz="2745" dirty="0">
                <a:gradFill>
                  <a:gsLst>
                    <a:gs pos="0">
                      <a:srgbClr val="FFFFFF"/>
                    </a:gs>
                    <a:gs pos="100000">
                      <a:srgbClr val="FFFFFF"/>
                    </a:gs>
                  </a:gsLst>
                  <a:lin ang="5400000" scaled="0"/>
                </a:gradFill>
                <a:ea typeface="Segoe UI" pitchFamily="34" charset="0"/>
                <a:cs typeface="Segoe UI" pitchFamily="34" charset="0"/>
              </a:rPr>
              <a:t>Gen2 – High Mem</a:t>
            </a:r>
            <a:endParaRPr lang="en-US" sz="2745" dirty="0">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p:nvGrpSpPr>
        <p:grpSpPr>
          <a:xfrm>
            <a:off x="2300388" y="3030488"/>
            <a:ext cx="4167318" cy="2485717"/>
            <a:chOff x="10074057" y="1409765"/>
            <a:chExt cx="6249152" cy="2535561"/>
          </a:xfrm>
        </p:grpSpPr>
        <p:sp>
          <p:nvSpPr>
            <p:cNvPr id="18" name="Title 1"/>
            <p:cNvSpPr txBox="1">
              <a:spLocks/>
            </p:cNvSpPr>
            <p:nvPr/>
          </p:nvSpPr>
          <p:spPr>
            <a:xfrm>
              <a:off x="10074057" y="1409765"/>
              <a:ext cx="5501171" cy="1210144"/>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4705" spc="-100" dirty="0">
                  <a:gradFill>
                    <a:gsLst>
                      <a:gs pos="1250">
                        <a:srgbClr val="FFFFFF"/>
                      </a:gs>
                      <a:gs pos="100000">
                        <a:srgbClr val="FFFFFF"/>
                      </a:gs>
                    </a:gsLst>
                    <a:lin ang="5400000" scaled="0"/>
                  </a:gradFill>
                  <a:latin typeface="Segoe UI Light"/>
                </a:rPr>
                <a:t>The </a:t>
              </a:r>
              <a:r>
                <a:rPr lang="en-US" sz="5294" b="1" spc="-100" dirty="0">
                  <a:gradFill>
                    <a:gsLst>
                      <a:gs pos="1250">
                        <a:srgbClr val="FFFFFF"/>
                      </a:gs>
                      <a:gs pos="100000">
                        <a:srgbClr val="FFFFFF"/>
                      </a:gs>
                    </a:gsLst>
                    <a:lin ang="5400000" scaled="0"/>
                  </a:gradFill>
                  <a:latin typeface="Segoe UI"/>
                </a:rPr>
                <a:t>A</a:t>
              </a:r>
              <a:r>
                <a:rPr lang="en-US" sz="4705" spc="-100" dirty="0">
                  <a:gradFill>
                    <a:gsLst>
                      <a:gs pos="1250">
                        <a:srgbClr val="FFFFFF"/>
                      </a:gs>
                      <a:gs pos="100000">
                        <a:srgbClr val="FFFFFF"/>
                      </a:gs>
                    </a:gsLst>
                    <a:lin ang="5400000" scaled="0"/>
                  </a:gradFill>
                  <a:latin typeface="Segoe UI Light"/>
                </a:rPr>
                <a:t> family</a:t>
              </a:r>
              <a:endParaRPr lang="en-US" sz="4705" spc="-100" dirty="0">
                <a:gradFill>
                  <a:gsLst>
                    <a:gs pos="1250">
                      <a:srgbClr val="FFFFFF"/>
                    </a:gs>
                    <a:gs pos="100000">
                      <a:srgbClr val="FFFFFF"/>
                    </a:gs>
                  </a:gsLst>
                  <a:lin ang="5400000" scaled="0"/>
                </a:gradFill>
                <a:latin typeface="Segoe UI Light"/>
              </a:endParaRPr>
            </a:p>
          </p:txBody>
        </p:sp>
        <p:sp>
          <p:nvSpPr>
            <p:cNvPr id="19" name="Content Placeholder 2"/>
            <p:cNvSpPr txBox="1">
              <a:spLocks/>
            </p:cNvSpPr>
            <p:nvPr/>
          </p:nvSpPr>
          <p:spPr>
            <a:xfrm>
              <a:off x="10213786" y="2344914"/>
              <a:ext cx="6109423" cy="1600412"/>
            </a:xfrm>
            <a:prstGeom prst="rect">
              <a:avLst/>
            </a:prstGeom>
            <a:noFill/>
          </p:spPr>
          <p:txBody>
            <a:bodyPr vert="horz" wrap="square" lIns="143407" tIns="89630" rIns="143407" bIns="89630"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5"/>
                </a:spcBef>
                <a:buClr>
                  <a:srgbClr val="505050"/>
                </a:buClr>
                <a:buNone/>
              </a:pPr>
              <a:r>
                <a:rPr lang="en-US" sz="2353" dirty="0">
                  <a:solidFill>
                    <a:srgbClr val="FFFFFF"/>
                  </a:solidFill>
                  <a:latin typeface="Segoe UI"/>
                </a:rPr>
                <a:t>Highest value VM Size</a:t>
              </a:r>
            </a:p>
            <a:p>
              <a:pPr marL="0" indent="0">
                <a:lnSpc>
                  <a:spcPct val="100000"/>
                </a:lnSpc>
                <a:spcBef>
                  <a:spcPts val="1175"/>
                </a:spcBef>
                <a:buClr>
                  <a:srgbClr val="505050"/>
                </a:buClr>
                <a:buNone/>
              </a:pPr>
              <a:r>
                <a:rPr lang="en-US" sz="2353" dirty="0">
                  <a:solidFill>
                    <a:srgbClr val="FFFFFF"/>
                  </a:solidFill>
                  <a:latin typeface="Segoe UI"/>
                </a:rPr>
                <a:t>General Purpose</a:t>
              </a:r>
            </a:p>
            <a:p>
              <a:pPr marL="0" indent="0">
                <a:lnSpc>
                  <a:spcPct val="100000"/>
                </a:lnSpc>
                <a:spcBef>
                  <a:spcPts val="1175"/>
                </a:spcBef>
                <a:buClr>
                  <a:srgbClr val="505050"/>
                </a:buClr>
                <a:buNone/>
              </a:pPr>
              <a:r>
                <a:rPr lang="en-US" sz="2353" b="1" dirty="0">
                  <a:solidFill>
                    <a:srgbClr val="FFFFFF"/>
                  </a:solidFill>
                  <a:latin typeface="Segoe UI"/>
                </a:rPr>
                <a:t>Higher Memory Options</a:t>
              </a:r>
            </a:p>
          </p:txBody>
        </p:sp>
        <p:cxnSp>
          <p:nvCxnSpPr>
            <p:cNvPr id="20" name="Straight Connector 19"/>
            <p:cNvCxnSpPr/>
            <p:nvPr/>
          </p:nvCxnSpPr>
          <p:spPr>
            <a:xfrm>
              <a:off x="10213786" y="2290724"/>
              <a:ext cx="4570432" cy="0"/>
            </a:xfrm>
            <a:prstGeom prst="line">
              <a:avLst/>
            </a:prstGeom>
            <a:noFill/>
            <a:ln w="9525" cap="flat" cmpd="sng" algn="ctr">
              <a:solidFill>
                <a:srgbClr val="68217A"/>
              </a:solidFill>
              <a:prstDash val="solid"/>
              <a:headEnd type="none"/>
              <a:tailEnd type="none"/>
            </a:ln>
            <a:effectLst/>
          </p:spPr>
        </p:cxnSp>
      </p:grpSp>
      <p:grpSp>
        <p:nvGrpSpPr>
          <p:cNvPr id="21" name="Group 20"/>
          <p:cNvGrpSpPr/>
          <p:nvPr/>
        </p:nvGrpSpPr>
        <p:grpSpPr>
          <a:xfrm>
            <a:off x="124347" y="3100625"/>
            <a:ext cx="2156113" cy="3267722"/>
            <a:chOff x="6845008" y="987225"/>
            <a:chExt cx="4392065" cy="5715101"/>
          </a:xfrm>
        </p:grpSpPr>
        <p:sp>
          <p:nvSpPr>
            <p:cNvPr id="22" name="Rectangle 21"/>
            <p:cNvSpPr/>
            <p:nvPr/>
          </p:nvSpPr>
          <p:spPr bwMode="auto">
            <a:xfrm>
              <a:off x="7353300" y="1397000"/>
              <a:ext cx="3517900" cy="240551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3" name="Group 22"/>
            <p:cNvGrpSpPr/>
            <p:nvPr/>
          </p:nvGrpSpPr>
          <p:grpSpPr>
            <a:xfrm>
              <a:off x="6845008" y="987225"/>
              <a:ext cx="4392065" cy="5715101"/>
              <a:chOff x="6982264" y="1006524"/>
              <a:chExt cx="4480135" cy="5829701"/>
            </a:xfrm>
          </p:grpSpPr>
          <p:pic>
            <p:nvPicPr>
              <p:cNvPr id="25" name="Picture 24"/>
              <p:cNvPicPr>
                <a:picLocks noChangeAspect="1"/>
              </p:cNvPicPr>
              <p:nvPr/>
            </p:nvPicPr>
            <p:blipFill>
              <a:blip r:embed="rId3"/>
              <a:stretch>
                <a:fillRect/>
              </a:stretch>
            </p:blipFill>
            <p:spPr>
              <a:xfrm>
                <a:off x="6982264" y="4945062"/>
                <a:ext cx="4480135" cy="1891163"/>
              </a:xfrm>
              <a:prstGeom prst="rect">
                <a:avLst/>
              </a:prstGeom>
            </p:spPr>
          </p:pic>
          <p:sp>
            <p:nvSpPr>
              <p:cNvPr id="26" name="AutoShape 3"/>
              <p:cNvSpPr>
                <a:spLocks noChangeAspect="1" noChangeArrowheads="1" noTextEdit="1"/>
              </p:cNvSpPr>
              <p:nvPr/>
            </p:nvSpPr>
            <p:spPr bwMode="auto">
              <a:xfrm>
                <a:off x="7132637" y="1006524"/>
                <a:ext cx="4304244" cy="389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386">
                  <a:defRPr/>
                </a:pPr>
                <a:endParaRPr lang="en-US" sz="1765" kern="0">
                  <a:solidFill>
                    <a:srgbClr val="FFFFFF"/>
                  </a:solidFill>
                </a:endParaRPr>
              </a:p>
            </p:txBody>
          </p:sp>
          <p:pic>
            <p:nvPicPr>
              <p:cNvPr id="27" name="Picture 26"/>
              <p:cNvPicPr>
                <a:picLocks noChangeAspect="1"/>
              </p:cNvPicPr>
              <p:nvPr/>
            </p:nvPicPr>
            <p:blipFill>
              <a:blip r:embed="rId4"/>
              <a:stretch>
                <a:fillRect/>
              </a:stretch>
            </p:blipFill>
            <p:spPr>
              <a:xfrm>
                <a:off x="7199561" y="1096580"/>
                <a:ext cx="4182165" cy="3848481"/>
              </a:xfrm>
              <a:prstGeom prst="rect">
                <a:avLst/>
              </a:prstGeom>
            </p:spPr>
          </p:pic>
        </p:grpSp>
        <p:sp>
          <p:nvSpPr>
            <p:cNvPr id="24" name="TextBox 23"/>
            <p:cNvSpPr txBox="1"/>
            <p:nvPr/>
          </p:nvSpPr>
          <p:spPr>
            <a:xfrm>
              <a:off x="8302763" y="1639132"/>
              <a:ext cx="1603044" cy="1931331"/>
            </a:xfrm>
            <a:prstGeom prst="rect">
              <a:avLst/>
            </a:prstGeom>
            <a:noFill/>
          </p:spPr>
          <p:txBody>
            <a:bodyPr wrap="square" lIns="179259" tIns="143407" rIns="179259" bIns="143407" rtlCol="0">
              <a:spAutoFit/>
            </a:bodyPr>
            <a:lstStyle/>
            <a:p>
              <a:pPr defTabSz="896386">
                <a:lnSpc>
                  <a:spcPct val="90000"/>
                </a:lnSpc>
                <a:spcAft>
                  <a:spcPts val="588"/>
                </a:spcAft>
                <a:defRPr/>
              </a:pPr>
              <a:r>
                <a:rPr lang="en-US" sz="5882" b="1" kern="0" dirty="0">
                  <a:solidFill>
                    <a:srgbClr val="FFFFFF"/>
                  </a:solidFill>
                </a:rPr>
                <a:t>A</a:t>
              </a:r>
              <a:endParaRPr lang="en-US" sz="13525" b="1" kern="0" dirty="0">
                <a:solidFill>
                  <a:srgbClr val="FFFFFF"/>
                </a:solidFill>
              </a:endParaRPr>
            </a:p>
          </p:txBody>
        </p:sp>
      </p:grpSp>
      <p:sp>
        <p:nvSpPr>
          <p:cNvPr id="28" name="Content Placeholder 2"/>
          <p:cNvSpPr txBox="1">
            <a:spLocks/>
          </p:cNvSpPr>
          <p:nvPr/>
        </p:nvSpPr>
        <p:spPr>
          <a:xfrm>
            <a:off x="2372757" y="5543924"/>
            <a:ext cx="4074138" cy="1056017"/>
          </a:xfrm>
          <a:prstGeom prst="rect">
            <a:avLst/>
          </a:prstGeom>
          <a:noFill/>
        </p:spPr>
        <p:txBody>
          <a:bodyPr vert="horz" wrap="square" lIns="143407" tIns="89630" rIns="143407" bIns="89630"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5"/>
              </a:spcBef>
              <a:buClr>
                <a:srgbClr val="505050"/>
              </a:buClr>
              <a:buNone/>
            </a:pPr>
            <a:r>
              <a:rPr lang="en-US" sz="2353" dirty="0">
                <a:solidFill>
                  <a:srgbClr val="FFFFFF"/>
                </a:solidFill>
                <a:latin typeface="Segoe UI"/>
              </a:rPr>
              <a:t>Standard_A0 – Standard_</a:t>
            </a:r>
            <a:r>
              <a:rPr lang="en-US" sz="2353" b="1" dirty="0">
                <a:solidFill>
                  <a:srgbClr val="FFFFFF"/>
                </a:solidFill>
                <a:latin typeface="Segoe UI"/>
              </a:rPr>
              <a:t>A7</a:t>
            </a:r>
          </a:p>
          <a:p>
            <a:pPr marL="0" indent="0">
              <a:lnSpc>
                <a:spcPct val="100000"/>
              </a:lnSpc>
              <a:spcBef>
                <a:spcPts val="1175"/>
              </a:spcBef>
              <a:buClr>
                <a:srgbClr val="505050"/>
              </a:buClr>
              <a:buNone/>
            </a:pPr>
            <a:r>
              <a:rPr lang="en-US" sz="2353" dirty="0">
                <a:solidFill>
                  <a:srgbClr val="FFFFFF"/>
                </a:solidFill>
                <a:latin typeface="Segoe UI"/>
              </a:rPr>
              <a:t>Basic_A0 – Basic_A4</a:t>
            </a:r>
          </a:p>
        </p:txBody>
      </p:sp>
      <p:cxnSp>
        <p:nvCxnSpPr>
          <p:cNvPr id="29" name="Straight Connector 28"/>
          <p:cNvCxnSpPr/>
          <p:nvPr/>
        </p:nvCxnSpPr>
        <p:spPr>
          <a:xfrm>
            <a:off x="2411496" y="5501717"/>
            <a:ext cx="3047844" cy="0"/>
          </a:xfrm>
          <a:prstGeom prst="line">
            <a:avLst/>
          </a:prstGeom>
          <a:noFill/>
          <a:ln w="9525" cap="flat" cmpd="sng" algn="ctr">
            <a:solidFill>
              <a:srgbClr val="68217A"/>
            </a:solidFill>
            <a:prstDash val="solid"/>
            <a:headEnd type="none"/>
            <a:tailEnd type="none"/>
          </a:ln>
          <a:effectLst/>
        </p:spPr>
      </p:cxnSp>
    </p:spTree>
    <p:extLst>
      <p:ext uri="{BB962C8B-B14F-4D97-AF65-F5344CB8AC3E}">
        <p14:creationId xmlns:p14="http://schemas.microsoft.com/office/powerpoint/2010/main" val="4175116841"/>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7TQBLwN7JUqZ50IxKG9wQ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8.xml><?xml version="1.0" encoding="utf-8"?>
<p:tagLst xmlns:a="http://schemas.openxmlformats.org/drawingml/2006/main" xmlns:r="http://schemas.openxmlformats.org/officeDocument/2006/relationships" xmlns:p="http://schemas.openxmlformats.org/presentationml/2006/main">
  <p:tag name="TIMING" val="|5.7|8.9|.5"/>
</p:tagLst>
</file>

<file path=ppt/tags/tag19.xml><?xml version="1.0" encoding="utf-8"?>
<p:tagLst xmlns:a="http://schemas.openxmlformats.org/drawingml/2006/main" xmlns:r="http://schemas.openxmlformats.org/officeDocument/2006/relationships" xmlns:p="http://schemas.openxmlformats.org/presentationml/2006/main">
  <p:tag name="TIMING" val="|.8|18.8|.5"/>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pZcFO9I.0qHKpQYchVsvQ"/>
</p:tagLst>
</file>

<file path=ppt/tags/tag20.xml><?xml version="1.0" encoding="utf-8"?>
<p:tagLst xmlns:a="http://schemas.openxmlformats.org/drawingml/2006/main" xmlns:r="http://schemas.openxmlformats.org/officeDocument/2006/relationships" xmlns:p="http://schemas.openxmlformats.org/presentationml/2006/main">
  <p:tag name="TIMING" val="|.4|44.6|.5"/>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gPlPD9p_kEmuhPuNSNSOV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RpZcFO9I.0qHKpQYchVsv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1090</TotalTime>
  <Words>3233</Words>
  <Application>Microsoft Office PowerPoint</Application>
  <PresentationFormat>Widescreen</PresentationFormat>
  <Paragraphs>478</Paragraphs>
  <Slides>42</Slides>
  <Notes>34</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Segoe Light</vt:lpstr>
      <vt:lpstr>Segoe UI</vt:lpstr>
      <vt:lpstr>Segoe UI Light</vt:lpstr>
      <vt:lpstr>Wingdings</vt:lpstr>
      <vt:lpstr>2_MS1444_Windows Azure Template 16x9_r08a</vt:lpstr>
      <vt:lpstr>Microsoft Azure Virtual Machines</vt:lpstr>
      <vt:lpstr>Virtual Machines</vt:lpstr>
      <vt:lpstr>Agenda</vt:lpstr>
      <vt:lpstr>A Continuous Offering    From Private to     Public Cloud </vt:lpstr>
      <vt:lpstr>Cloud-First Provisioning of VMs</vt:lpstr>
      <vt:lpstr>Microsoft Images</vt:lpstr>
      <vt:lpstr>Linux &amp; Oracle Images</vt:lpstr>
      <vt:lpstr>Datacenter Configuration</vt:lpstr>
      <vt:lpstr>Datacenter Configuration</vt:lpstr>
      <vt:lpstr>Datacenter Configuration</vt:lpstr>
      <vt:lpstr>Datacenter Configuration</vt:lpstr>
      <vt:lpstr>Datacenter Configuration</vt:lpstr>
      <vt:lpstr>Create a VM from the Microsoft Azure portal</vt:lpstr>
      <vt:lpstr>PowerPoint Presentation</vt:lpstr>
      <vt:lpstr>PowerPoint Presentation</vt:lpstr>
      <vt:lpstr>Linux Virtual Machines from the VMDepot</vt:lpstr>
      <vt:lpstr>PowerPoint Presentation</vt:lpstr>
      <vt:lpstr>Service Level Agreements </vt:lpstr>
      <vt:lpstr>Fault and Update Domains</vt:lpstr>
      <vt:lpstr>Virtual Machine Availability Sets Update Domains are honored by host OS updates</vt:lpstr>
      <vt:lpstr>PowerPoint Presentation</vt:lpstr>
      <vt:lpstr>VM disk layout</vt:lpstr>
      <vt:lpstr>VM disk layout</vt:lpstr>
      <vt:lpstr>VM disk layout</vt:lpstr>
      <vt:lpstr>Persistent Disk Management</vt:lpstr>
      <vt:lpstr>Persistent Disks and Highly Durable</vt:lpstr>
      <vt:lpstr>Persistent Disks and Highly Durable</vt:lpstr>
      <vt:lpstr>PowerPoint Presentation</vt:lpstr>
      <vt:lpstr>Disks and Images</vt:lpstr>
      <vt:lpstr>Image Mobility</vt:lpstr>
      <vt:lpstr>Bring Your Own Server/VHD</vt:lpstr>
      <vt:lpstr>Gallery Experience</vt:lpstr>
      <vt:lpstr>Bring Your Own Linux</vt:lpstr>
      <vt:lpstr>Create a Windows VM</vt:lpstr>
      <vt:lpstr>Create a Linux VM</vt:lpstr>
      <vt:lpstr>The platform image  gallery</vt:lpstr>
      <vt:lpstr>Using VM Depot</vt:lpstr>
      <vt:lpstr>Adding Data Disks to  a Windows and Linux VM  </vt:lpstr>
      <vt:lpstr>PowerPoint Presentation</vt:lpstr>
      <vt:lpstr>Virtual Machines</vt:lpstr>
      <vt:lpstr>Application Scenarios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Storage</dc:title>
  <dc:creator>Richard Conway</dc:creator>
  <cp:lastModifiedBy>Vani Mandava</cp:lastModifiedBy>
  <cp:revision>66</cp:revision>
  <dcterms:created xsi:type="dcterms:W3CDTF">2013-08-21T10:51:45Z</dcterms:created>
  <dcterms:modified xsi:type="dcterms:W3CDTF">2015-05-06T22:18:53Z</dcterms:modified>
</cp:coreProperties>
</file>