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8" r:id="rId3"/>
    <p:sldId id="261" r:id="rId4"/>
    <p:sldId id="262" r:id="rId5"/>
    <p:sldId id="259" r:id="rId6"/>
    <p:sldId id="264" r:id="rId7"/>
    <p:sldId id="268" r:id="rId8"/>
    <p:sldId id="266"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1" autoAdjust="0"/>
    <p:restoredTop sz="74016" autoAdjust="0"/>
  </p:normalViewPr>
  <p:slideViewPr>
    <p:cSldViewPr snapToGrid="0">
      <p:cViewPr varScale="1">
        <p:scale>
          <a:sx n="137" d="100"/>
          <a:sy n="137" d="100"/>
        </p:scale>
        <p:origin x="44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1497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17.tiff"/><Relationship Id="rId12" Type="http://schemas.openxmlformats.org/officeDocument/2006/relationships/image" Target="../media/image18.tiff"/><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png"/><Relationship Id="rId7" Type="http://schemas.openxmlformats.org/officeDocument/2006/relationships/image" Target="../media/image13.tiff"/><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977985" cy="1359196"/>
          </a:xfrm>
        </p:spPr>
        <p:txBody>
          <a:bodyPr/>
          <a:lstStyle/>
          <a:p>
            <a:r>
              <a:rPr lang="en-US" dirty="0" smtClean="0"/>
              <a:t>Big Data Analytics with HDInsight </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 with HDInsight</a:t>
            </a:r>
            <a:endParaRPr lang="en-US" dirty="0"/>
          </a:p>
        </p:txBody>
      </p:sp>
      <p:sp>
        <p:nvSpPr>
          <p:cNvPr id="3" name="Content Placeholder 2"/>
          <p:cNvSpPr>
            <a:spLocks noGrp="1"/>
          </p:cNvSpPr>
          <p:nvPr>
            <p:ph idx="1"/>
          </p:nvPr>
        </p:nvSpPr>
        <p:spPr>
          <a:xfrm>
            <a:off x="519248" y="1447800"/>
            <a:ext cx="11151916" cy="2338461"/>
          </a:xfrm>
        </p:spPr>
        <p:txBody>
          <a:bodyPr/>
          <a:lstStyle/>
          <a:p>
            <a:r>
              <a:rPr lang="en-US" dirty="0" smtClean="0"/>
              <a:t>Key learning objectives</a:t>
            </a:r>
          </a:p>
          <a:p>
            <a:pPr lvl="1"/>
            <a:r>
              <a:rPr lang="en-US" dirty="0" smtClean="0"/>
              <a:t>Big data analytics using HDInsight and Hadoop (+ friends!)</a:t>
            </a:r>
          </a:p>
          <a:p>
            <a:pPr lvl="1"/>
            <a:r>
              <a:rPr lang="en-US" dirty="0" smtClean="0"/>
              <a:t>Additional HDInsight analysis tools</a:t>
            </a:r>
          </a:p>
          <a:p>
            <a:pPr lvl="1"/>
            <a:r>
              <a:rPr lang="en-US" dirty="0" smtClean="0"/>
              <a:t>Examples of when useful for researchers</a:t>
            </a:r>
          </a:p>
          <a:p>
            <a:pPr lvl="1"/>
            <a:endParaRPr lang="en-US" dirty="0" smtClean="0"/>
          </a:p>
        </p:txBody>
      </p:sp>
    </p:spTree>
    <p:extLst>
      <p:ext uri="{BB962C8B-B14F-4D97-AF65-F5344CB8AC3E}">
        <p14:creationId xmlns:p14="http://schemas.microsoft.com/office/powerpoint/2010/main" val="508547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Key trends in data</a:t>
            </a:r>
            <a:endParaRPr lang="en-US" dirty="0"/>
          </a:p>
        </p:txBody>
      </p:sp>
      <p:grpSp>
        <p:nvGrpSpPr>
          <p:cNvPr id="34" name="Group 33"/>
          <p:cNvGrpSpPr/>
          <p:nvPr/>
        </p:nvGrpSpPr>
        <p:grpSpPr>
          <a:xfrm>
            <a:off x="2054845" y="2362170"/>
            <a:ext cx="8080721" cy="3375385"/>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
                </a:r>
                <a:b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Computing</a:t>
                </a:r>
                <a:endPar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endParaRP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NoSQL</a:t>
            </a:r>
            <a:endParaRPr lang="en-US" dirty="0"/>
          </a:p>
        </p:txBody>
      </p:sp>
      <p:sp>
        <p:nvSpPr>
          <p:cNvPr id="3" name="Content Placeholder 2"/>
          <p:cNvSpPr>
            <a:spLocks noGrp="1"/>
          </p:cNvSpPr>
          <p:nvPr>
            <p:ph idx="1"/>
          </p:nvPr>
        </p:nvSpPr>
        <p:spPr>
          <a:xfrm>
            <a:off x="519248" y="1447800"/>
            <a:ext cx="11151916" cy="4504695"/>
          </a:xfrm>
        </p:spPr>
        <p:txBody>
          <a:bodyPr/>
          <a:lstStyle/>
          <a:p>
            <a:r>
              <a:rPr lang="en-US" dirty="0" smtClean="0"/>
              <a:t>Unstructured Data</a:t>
            </a:r>
          </a:p>
          <a:p>
            <a:pPr lvl="1"/>
            <a:r>
              <a:rPr lang="en-US" dirty="0" smtClean="0"/>
              <a:t>JSON, CSV, key-value pairs, no schema</a:t>
            </a:r>
          </a:p>
          <a:p>
            <a:r>
              <a:rPr lang="en-US" dirty="0" smtClean="0"/>
              <a:t>Big Data</a:t>
            </a:r>
          </a:p>
          <a:p>
            <a:pPr lvl="1"/>
            <a:r>
              <a:rPr lang="en-US" dirty="0" smtClean="0"/>
              <a:t>Partitioning 1000s of shards (machines)</a:t>
            </a:r>
          </a:p>
          <a:p>
            <a:r>
              <a:rPr lang="en-US" dirty="0" smtClean="0"/>
              <a:t>Scale out to the cloud</a:t>
            </a:r>
          </a:p>
          <a:p>
            <a:pPr lvl="1"/>
            <a:r>
              <a:rPr lang="en-US" dirty="0" smtClean="0"/>
              <a:t>Overcomes hardware limitation</a:t>
            </a:r>
          </a:p>
          <a:p>
            <a:pPr lvl="1"/>
            <a:r>
              <a:rPr lang="en-US" dirty="0" smtClean="0"/>
              <a:t>Commodity hardware</a:t>
            </a:r>
          </a:p>
          <a:p>
            <a:r>
              <a:rPr lang="en-US" dirty="0" smtClean="0"/>
              <a:t>High Data Throughput</a:t>
            </a:r>
          </a:p>
          <a:p>
            <a:pPr lvl="1"/>
            <a:r>
              <a:rPr lang="en-US" dirty="0" smtClean="0"/>
              <a:t>Replicated copies to scale read</a:t>
            </a:r>
            <a:endParaRPr lang="en-US" dirty="0"/>
          </a:p>
        </p:txBody>
      </p:sp>
    </p:spTree>
    <p:extLst>
      <p:ext uri="{BB962C8B-B14F-4D97-AF65-F5344CB8AC3E}">
        <p14:creationId xmlns:p14="http://schemas.microsoft.com/office/powerpoint/2010/main" val="11939927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HDInsight?</a:t>
            </a:r>
            <a:endParaRPr lang="en-US" dirty="0"/>
          </a:p>
        </p:txBody>
      </p:sp>
      <p:sp>
        <p:nvSpPr>
          <p:cNvPr id="3" name="Content Placeholder 2"/>
          <p:cNvSpPr>
            <a:spLocks noGrp="1"/>
          </p:cNvSpPr>
          <p:nvPr>
            <p:ph idx="1"/>
          </p:nvPr>
        </p:nvSpPr>
        <p:spPr>
          <a:xfrm>
            <a:off x="519248" y="1447800"/>
            <a:ext cx="11151916" cy="4203074"/>
          </a:xfrm>
        </p:spPr>
        <p:txBody>
          <a:bodyPr/>
          <a:lstStyle/>
          <a:p>
            <a:r>
              <a:rPr lang="en-US" dirty="0" smtClean="0"/>
              <a:t>Microsoft Azure’s big data solution using Hadoop</a:t>
            </a:r>
          </a:p>
          <a:p>
            <a:r>
              <a:rPr lang="en-US" dirty="0" smtClean="0"/>
              <a:t>What is Hadoop?</a:t>
            </a:r>
          </a:p>
          <a:p>
            <a:pPr lvl="1"/>
            <a:r>
              <a:rPr lang="en-US" dirty="0"/>
              <a:t>Open-source software for  storing and analyzing massive amounts of structured and unstructured </a:t>
            </a:r>
            <a:r>
              <a:rPr lang="en-US" dirty="0" smtClean="0"/>
              <a:t>data… </a:t>
            </a:r>
            <a:r>
              <a:rPr lang="en-US" dirty="0"/>
              <a:t>Hadoop can process big, messy data sets for insights and answers–which helps explain all the buzz around it.</a:t>
            </a:r>
            <a:endParaRPr lang="en-US" dirty="0" smtClean="0"/>
          </a:p>
          <a:p>
            <a:r>
              <a:rPr lang="en-US" dirty="0" smtClean="0"/>
              <a:t>HDInsight deploys the open source </a:t>
            </a:r>
            <a:r>
              <a:rPr lang="en-US" dirty="0" err="1" smtClean="0"/>
              <a:t>Hortonworks</a:t>
            </a:r>
            <a:r>
              <a:rPr lang="en-US" dirty="0"/>
              <a:t> </a:t>
            </a:r>
            <a:r>
              <a:rPr lang="en-US" dirty="0" smtClean="0"/>
              <a:t>Data Platform Hadoop implementation</a:t>
            </a:r>
          </a:p>
          <a:p>
            <a:r>
              <a:rPr lang="en-US" dirty="0" smtClean="0"/>
              <a:t>Supports both Linux (Ubuntu Server) and Windows as cluster machines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HDInsight Clusters</a:t>
            </a:r>
            <a:endParaRPr lang="en-US" dirty="0"/>
          </a:p>
        </p:txBody>
      </p:sp>
      <p:sp>
        <p:nvSpPr>
          <p:cNvPr id="3" name="Content Placeholder 2"/>
          <p:cNvSpPr>
            <a:spLocks noGrp="1"/>
          </p:cNvSpPr>
          <p:nvPr>
            <p:ph idx="1"/>
          </p:nvPr>
        </p:nvSpPr>
        <p:spPr>
          <a:xfrm>
            <a:off x="519248" y="1447800"/>
            <a:ext cx="11151916" cy="4418517"/>
          </a:xfrm>
        </p:spPr>
        <p:txBody>
          <a:bodyPr/>
          <a:lstStyle/>
          <a:p>
            <a:r>
              <a:rPr lang="en-US" dirty="0" smtClean="0"/>
              <a:t>Hadoop: the “Query” workload</a:t>
            </a:r>
          </a:p>
          <a:p>
            <a:pPr lvl="1"/>
            <a:r>
              <a:rPr lang="en-US" dirty="0" smtClean="0"/>
              <a:t>Reliable data storage with HDFS, simple </a:t>
            </a:r>
            <a:r>
              <a:rPr lang="en-US" dirty="0" err="1" smtClean="0"/>
              <a:t>MapReduce</a:t>
            </a:r>
            <a:r>
              <a:rPr lang="en-US" dirty="0" smtClean="0"/>
              <a:t> model</a:t>
            </a:r>
          </a:p>
          <a:p>
            <a:r>
              <a:rPr lang="en-US" dirty="0" err="1" smtClean="0"/>
              <a:t>HBase</a:t>
            </a:r>
            <a:r>
              <a:rPr lang="en-US" dirty="0" smtClean="0"/>
              <a:t>: the “NoSQL” workload</a:t>
            </a:r>
          </a:p>
          <a:p>
            <a:pPr lvl="1"/>
            <a:r>
              <a:rPr lang="en-US" dirty="0" smtClean="0"/>
              <a:t>Provides random access &amp; consistency for large amounts of unstructured data</a:t>
            </a:r>
          </a:p>
          <a:p>
            <a:r>
              <a:rPr lang="en-US" dirty="0" smtClean="0"/>
              <a:t>Apache Storm: the “Stream” workload</a:t>
            </a:r>
          </a:p>
          <a:p>
            <a:pPr lvl="1"/>
            <a:r>
              <a:rPr lang="en-US" dirty="0" smtClean="0"/>
              <a:t>Distributes real-time computation for large streams of data fast</a:t>
            </a:r>
          </a:p>
          <a:p>
            <a:r>
              <a:rPr lang="en-US" dirty="0" smtClean="0"/>
              <a:t>Apache Spark: the “Parallel Processing in Memory” workload</a:t>
            </a:r>
          </a:p>
          <a:p>
            <a:pPr lvl="1"/>
            <a:r>
              <a:rPr lang="en-US" dirty="0" smtClean="0"/>
              <a:t>Comes with Zeppelin and </a:t>
            </a:r>
            <a:r>
              <a:rPr lang="en-US" dirty="0" err="1" smtClean="0"/>
              <a:t>Jupyter</a:t>
            </a:r>
            <a:endParaRPr lang="en-US" dirty="0"/>
          </a:p>
        </p:txBody>
      </p:sp>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Hadoop Components?</a:t>
            </a:r>
            <a:endParaRPr lang="en-US" dirty="0"/>
          </a:p>
        </p:txBody>
      </p:sp>
      <p:grpSp>
        <p:nvGrpSpPr>
          <p:cNvPr id="38" name="Group 37"/>
          <p:cNvGrpSpPr/>
          <p:nvPr/>
        </p:nvGrpSpPr>
        <p:grpSpPr>
          <a:xfrm>
            <a:off x="519249" y="2423067"/>
            <a:ext cx="4268465" cy="738664"/>
            <a:chOff x="509723" y="1994935"/>
            <a:chExt cx="4268465" cy="738664"/>
          </a:xfrm>
        </p:grpSpPr>
        <p:pic>
          <p:nvPicPr>
            <p:cNvPr id="7" name="Picture 6"/>
            <p:cNvPicPr>
              <a:picLocks noChangeAspect="1"/>
            </p:cNvPicPr>
            <p:nvPr/>
          </p:nvPicPr>
          <p:blipFill>
            <a:blip r:embed="rId3"/>
            <a:stretch>
              <a:fillRect/>
            </a:stretch>
          </p:blipFill>
          <p:spPr>
            <a:xfrm>
              <a:off x="509723" y="1994935"/>
              <a:ext cx="958850" cy="301625"/>
            </a:xfrm>
            <a:prstGeom prst="rect">
              <a:avLst/>
            </a:prstGeom>
          </p:spPr>
        </p:pic>
        <p:sp>
          <p:nvSpPr>
            <p:cNvPr id="8" name="Content Placeholder 5"/>
            <p:cNvSpPr txBox="1">
              <a:spLocks/>
            </p:cNvSpPr>
            <p:nvPr/>
          </p:nvSpPr>
          <p:spPr>
            <a:xfrm>
              <a:off x="1468573" y="1994935"/>
              <a:ext cx="3309615" cy="738664"/>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smtClean="0"/>
                <a:t>Avro: Data Serialization</a:t>
              </a:r>
            </a:p>
            <a:p>
              <a:pPr marL="0" indent="0">
                <a:buFont typeface="Arial" pitchFamily="34" charset="0"/>
                <a:buNone/>
              </a:pPr>
              <a:endParaRPr lang="en-US" sz="2400" dirty="0"/>
            </a:p>
          </p:txBody>
        </p:sp>
      </p:grpSp>
      <p:grpSp>
        <p:nvGrpSpPr>
          <p:cNvPr id="27" name="Group 26"/>
          <p:cNvGrpSpPr/>
          <p:nvPr/>
        </p:nvGrpSpPr>
        <p:grpSpPr>
          <a:xfrm>
            <a:off x="519249" y="3252624"/>
            <a:ext cx="4936971" cy="1225816"/>
            <a:chOff x="585288" y="2442546"/>
            <a:chExt cx="4936971" cy="1225816"/>
          </a:xfrm>
        </p:grpSpPr>
        <p:pic>
          <p:nvPicPr>
            <p:cNvPr id="9" name="Picture 8"/>
            <p:cNvPicPr>
              <a:picLocks noChangeAspect="1"/>
            </p:cNvPicPr>
            <p:nvPr/>
          </p:nvPicPr>
          <p:blipFill>
            <a:blip r:embed="rId4"/>
            <a:stretch>
              <a:fillRect/>
            </a:stretch>
          </p:blipFill>
          <p:spPr>
            <a:xfrm>
              <a:off x="585288" y="2442546"/>
              <a:ext cx="403860" cy="411480"/>
            </a:xfrm>
            <a:prstGeom prst="rect">
              <a:avLst/>
            </a:prstGeom>
          </p:spPr>
        </p:pic>
        <p:sp>
          <p:nvSpPr>
            <p:cNvPr id="10" name="Content Placeholder 5"/>
            <p:cNvSpPr txBox="1">
              <a:spLocks/>
            </p:cNvSpPr>
            <p:nvPr/>
          </p:nvSpPr>
          <p:spPr>
            <a:xfrm>
              <a:off x="1022168" y="2523433"/>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a:t>Hive &amp; </a:t>
              </a:r>
              <a:r>
                <a:rPr lang="en-US" sz="2400" dirty="0" err="1" smtClean="0"/>
                <a:t>Hcatalog</a:t>
              </a:r>
              <a:r>
                <a:rPr lang="en-US" sz="2400" dirty="0" smtClean="0"/>
                <a:t>: SQL-like queries</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8" name="Group 27"/>
          <p:cNvGrpSpPr/>
          <p:nvPr/>
        </p:nvGrpSpPr>
        <p:grpSpPr>
          <a:xfrm>
            <a:off x="519249" y="4039970"/>
            <a:ext cx="5657921" cy="1346330"/>
            <a:chOff x="585288" y="2867384"/>
            <a:chExt cx="5657921" cy="1346330"/>
          </a:xfrm>
        </p:grpSpPr>
        <p:pic>
          <p:nvPicPr>
            <p:cNvPr id="12" name="Picture 11"/>
            <p:cNvPicPr>
              <a:picLocks noChangeAspect="1"/>
            </p:cNvPicPr>
            <p:nvPr/>
          </p:nvPicPr>
          <p:blipFill>
            <a:blip r:embed="rId5"/>
            <a:stretch>
              <a:fillRect/>
            </a:stretch>
          </p:blipFill>
          <p:spPr>
            <a:xfrm>
              <a:off x="585288" y="2867384"/>
              <a:ext cx="1097915" cy="462280"/>
            </a:xfrm>
            <a:prstGeom prst="rect">
              <a:avLst/>
            </a:prstGeom>
          </p:spPr>
        </p:pic>
        <p:sp>
          <p:nvSpPr>
            <p:cNvPr id="13" name="Content Placeholder 5"/>
            <p:cNvSpPr txBox="1">
              <a:spLocks/>
            </p:cNvSpPr>
            <p:nvPr/>
          </p:nvSpPr>
          <p:spPr>
            <a:xfrm>
              <a:off x="1743118" y="3068785"/>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Mahout: Machine Learning</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9" name="Group 28"/>
          <p:cNvGrpSpPr/>
          <p:nvPr/>
        </p:nvGrpSpPr>
        <p:grpSpPr>
          <a:xfrm>
            <a:off x="570809" y="5294056"/>
            <a:ext cx="5657921" cy="1144929"/>
            <a:chOff x="585288" y="3523102"/>
            <a:chExt cx="5657921" cy="1144929"/>
          </a:xfrm>
        </p:grpSpPr>
        <p:pic>
          <p:nvPicPr>
            <p:cNvPr id="14" name="Picture 13"/>
            <p:cNvPicPr>
              <a:picLocks noChangeAspect="1"/>
            </p:cNvPicPr>
            <p:nvPr/>
          </p:nvPicPr>
          <p:blipFill>
            <a:blip r:embed="rId6"/>
            <a:stretch>
              <a:fillRect/>
            </a:stretch>
          </p:blipFill>
          <p:spPr>
            <a:xfrm>
              <a:off x="585288" y="3555727"/>
              <a:ext cx="1046480" cy="274320"/>
            </a:xfrm>
            <a:prstGeom prst="rect">
              <a:avLst/>
            </a:prstGeom>
          </p:spPr>
        </p:pic>
        <p:sp>
          <p:nvSpPr>
            <p:cNvPr id="15" name="Content Placeholder 5"/>
            <p:cNvSpPr txBox="1">
              <a:spLocks/>
            </p:cNvSpPr>
            <p:nvPr/>
          </p:nvSpPr>
          <p:spPr>
            <a:xfrm>
              <a:off x="1743118" y="352310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Oozie</a:t>
              </a:r>
              <a:r>
                <a:rPr lang="en-US" sz="2400" dirty="0" smtClean="0"/>
                <a:t>: Workflow Management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0" name="Group 29"/>
          <p:cNvGrpSpPr/>
          <p:nvPr/>
        </p:nvGrpSpPr>
        <p:grpSpPr>
          <a:xfrm>
            <a:off x="6096000" y="1436598"/>
            <a:ext cx="5657920" cy="1155691"/>
            <a:chOff x="585289" y="3985316"/>
            <a:chExt cx="5657920" cy="1155691"/>
          </a:xfrm>
        </p:grpSpPr>
        <p:pic>
          <p:nvPicPr>
            <p:cNvPr id="16" name="Picture 15"/>
            <p:cNvPicPr>
              <a:picLocks noChangeAspect="1"/>
            </p:cNvPicPr>
            <p:nvPr/>
          </p:nvPicPr>
          <p:blipFill>
            <a:blip r:embed="rId7"/>
            <a:stretch>
              <a:fillRect/>
            </a:stretch>
          </p:blipFill>
          <p:spPr>
            <a:xfrm>
              <a:off x="585289" y="3985316"/>
              <a:ext cx="980694" cy="268224"/>
            </a:xfrm>
            <a:prstGeom prst="rect">
              <a:avLst/>
            </a:prstGeom>
          </p:spPr>
        </p:pic>
        <p:sp>
          <p:nvSpPr>
            <p:cNvPr id="17" name="Content Placeholder 5"/>
            <p:cNvSpPr txBox="1">
              <a:spLocks/>
            </p:cNvSpPr>
            <p:nvPr/>
          </p:nvSpPr>
          <p:spPr>
            <a:xfrm>
              <a:off x="1743118" y="3996078"/>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Phoenix: Relational DB over </a:t>
              </a:r>
              <a:r>
                <a:rPr lang="en-US" sz="2400" dirty="0" err="1" smtClean="0"/>
                <a:t>HBase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1" name="Group 30"/>
          <p:cNvGrpSpPr/>
          <p:nvPr/>
        </p:nvGrpSpPr>
        <p:grpSpPr>
          <a:xfrm>
            <a:off x="6096000" y="2188872"/>
            <a:ext cx="5076820" cy="1333072"/>
            <a:chOff x="512898" y="4408809"/>
            <a:chExt cx="5076820" cy="1333072"/>
          </a:xfrm>
        </p:grpSpPr>
        <p:pic>
          <p:nvPicPr>
            <p:cNvPr id="18" name="Picture 17"/>
            <p:cNvPicPr>
              <a:picLocks noChangeAspect="1"/>
            </p:cNvPicPr>
            <p:nvPr/>
          </p:nvPicPr>
          <p:blipFill>
            <a:blip r:embed="rId8"/>
            <a:stretch>
              <a:fillRect/>
            </a:stretch>
          </p:blipFill>
          <p:spPr>
            <a:xfrm>
              <a:off x="512898" y="4408809"/>
              <a:ext cx="482600" cy="679450"/>
            </a:xfrm>
            <a:prstGeom prst="rect">
              <a:avLst/>
            </a:prstGeom>
          </p:spPr>
        </p:pic>
        <p:sp>
          <p:nvSpPr>
            <p:cNvPr id="19" name="Content Placeholder 5"/>
            <p:cNvSpPr txBox="1">
              <a:spLocks/>
            </p:cNvSpPr>
            <p:nvPr/>
          </p:nvSpPr>
          <p:spPr>
            <a:xfrm>
              <a:off x="1089627" y="459695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Pig: </a:t>
              </a:r>
              <a:r>
                <a:rPr lang="en-US" sz="2400" dirty="0" err="1" smtClean="0"/>
                <a:t>Easlier</a:t>
              </a:r>
              <a:r>
                <a:rPr lang="en-US" sz="2400" dirty="0" smtClean="0"/>
                <a:t> Map/Reduce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2" name="Group 31"/>
          <p:cNvGrpSpPr/>
          <p:nvPr/>
        </p:nvGrpSpPr>
        <p:grpSpPr>
          <a:xfrm>
            <a:off x="6095207" y="3348542"/>
            <a:ext cx="5526191" cy="1144929"/>
            <a:chOff x="638883" y="5188182"/>
            <a:chExt cx="5526191" cy="1144929"/>
          </a:xfrm>
        </p:grpSpPr>
        <p:pic>
          <p:nvPicPr>
            <p:cNvPr id="20" name="Picture 19"/>
            <p:cNvPicPr>
              <a:picLocks noChangeAspect="1"/>
            </p:cNvPicPr>
            <p:nvPr/>
          </p:nvPicPr>
          <p:blipFill>
            <a:blip r:embed="rId9"/>
            <a:stretch>
              <a:fillRect/>
            </a:stretch>
          </p:blipFill>
          <p:spPr>
            <a:xfrm>
              <a:off x="638883" y="5223145"/>
              <a:ext cx="927100" cy="298450"/>
            </a:xfrm>
            <a:prstGeom prst="rect">
              <a:avLst/>
            </a:prstGeom>
          </p:spPr>
        </p:pic>
        <p:sp>
          <p:nvSpPr>
            <p:cNvPr id="21" name="Content Placeholder 5"/>
            <p:cNvSpPr txBox="1">
              <a:spLocks/>
            </p:cNvSpPr>
            <p:nvPr/>
          </p:nvSpPr>
          <p:spPr>
            <a:xfrm>
              <a:off x="1664983" y="518818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Sqoop</a:t>
              </a:r>
              <a:r>
                <a:rPr lang="en-US" sz="2400" dirty="0" smtClean="0"/>
                <a:t>: Data Import-Export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3" name="Group 32"/>
          <p:cNvGrpSpPr/>
          <p:nvPr/>
        </p:nvGrpSpPr>
        <p:grpSpPr>
          <a:xfrm>
            <a:off x="6106672" y="4194137"/>
            <a:ext cx="5468241" cy="1191061"/>
            <a:chOff x="597833" y="5610349"/>
            <a:chExt cx="5468241" cy="1191061"/>
          </a:xfrm>
        </p:grpSpPr>
        <p:pic>
          <p:nvPicPr>
            <p:cNvPr id="22" name="Picture 21"/>
            <p:cNvPicPr>
              <a:picLocks noChangeAspect="1"/>
            </p:cNvPicPr>
            <p:nvPr/>
          </p:nvPicPr>
          <p:blipFill>
            <a:blip r:embed="rId10"/>
            <a:stretch>
              <a:fillRect/>
            </a:stretch>
          </p:blipFill>
          <p:spPr>
            <a:xfrm>
              <a:off x="597833" y="5610349"/>
              <a:ext cx="901700" cy="425450"/>
            </a:xfrm>
            <a:prstGeom prst="rect">
              <a:avLst/>
            </a:prstGeom>
          </p:spPr>
        </p:pic>
        <p:sp>
          <p:nvSpPr>
            <p:cNvPr id="23" name="Content Placeholder 5"/>
            <p:cNvSpPr txBox="1">
              <a:spLocks/>
            </p:cNvSpPr>
            <p:nvPr/>
          </p:nvSpPr>
          <p:spPr>
            <a:xfrm>
              <a:off x="1565983" y="5656481"/>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Tez</a:t>
              </a:r>
              <a:r>
                <a:rPr lang="en-US" sz="2400" dirty="0" smtClean="0"/>
                <a:t>: Data efficiency</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4" name="Group 33"/>
          <p:cNvGrpSpPr/>
          <p:nvPr/>
        </p:nvGrpSpPr>
        <p:grpSpPr>
          <a:xfrm>
            <a:off x="6127383" y="5073506"/>
            <a:ext cx="5733486" cy="1365479"/>
            <a:chOff x="509723" y="6064985"/>
            <a:chExt cx="5733486" cy="1365479"/>
          </a:xfrm>
        </p:grpSpPr>
        <p:pic>
          <p:nvPicPr>
            <p:cNvPr id="24" name="Picture 23"/>
            <p:cNvPicPr>
              <a:picLocks noChangeAspect="1"/>
            </p:cNvPicPr>
            <p:nvPr/>
          </p:nvPicPr>
          <p:blipFill>
            <a:blip r:embed="rId11"/>
            <a:stretch>
              <a:fillRect/>
            </a:stretch>
          </p:blipFill>
          <p:spPr>
            <a:xfrm>
              <a:off x="509723" y="6064985"/>
              <a:ext cx="514350" cy="768350"/>
            </a:xfrm>
            <a:prstGeom prst="rect">
              <a:avLst/>
            </a:prstGeom>
          </p:spPr>
        </p:pic>
        <p:sp>
          <p:nvSpPr>
            <p:cNvPr id="25" name="Content Placeholder 5"/>
            <p:cNvSpPr txBox="1">
              <a:spLocks/>
            </p:cNvSpPr>
            <p:nvPr/>
          </p:nvSpPr>
          <p:spPr>
            <a:xfrm>
              <a:off x="1102433" y="6285535"/>
              <a:ext cx="5140776"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Zookeeper: Distributed Coordination</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7" name="Group 36"/>
          <p:cNvGrpSpPr/>
          <p:nvPr/>
        </p:nvGrpSpPr>
        <p:grpSpPr>
          <a:xfrm>
            <a:off x="519874" y="1437751"/>
            <a:ext cx="3825625" cy="1229803"/>
            <a:chOff x="519248" y="1379049"/>
            <a:chExt cx="3825625" cy="1229803"/>
          </a:xfrm>
        </p:grpSpPr>
        <p:pic>
          <p:nvPicPr>
            <p:cNvPr id="5" name="Picture 4"/>
            <p:cNvPicPr>
              <a:picLocks noChangeAspect="1"/>
            </p:cNvPicPr>
            <p:nvPr/>
          </p:nvPicPr>
          <p:blipFill>
            <a:blip r:embed="rId12"/>
            <a:stretch>
              <a:fillRect/>
            </a:stretch>
          </p:blipFill>
          <p:spPr>
            <a:xfrm>
              <a:off x="519248" y="1379049"/>
              <a:ext cx="469900" cy="469900"/>
            </a:xfrm>
            <a:prstGeom prst="rect">
              <a:avLst/>
            </a:prstGeom>
          </p:spPr>
        </p:pic>
        <p:sp>
          <p:nvSpPr>
            <p:cNvPr id="36" name="Content Placeholder 5"/>
            <p:cNvSpPr txBox="1">
              <a:spLocks/>
            </p:cNvSpPr>
            <p:nvPr/>
          </p:nvSpPr>
          <p:spPr>
            <a:xfrm>
              <a:off x="1035258" y="1463923"/>
              <a:ext cx="3309615"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err="1" smtClean="0"/>
                <a:t>Ambari</a:t>
              </a:r>
              <a:r>
                <a:rPr lang="en-US" sz="2400" dirty="0" smtClean="0"/>
                <a:t>: Management</a:t>
              </a:r>
            </a:p>
            <a:p>
              <a:pPr marL="0" indent="0">
                <a:buFont typeface="Arial" pitchFamily="34" charset="0"/>
                <a:buNone/>
              </a:pPr>
              <a:endParaRPr lang="en-US" sz="2400" dirty="0" smtClean="0"/>
            </a:p>
            <a:p>
              <a:pPr marL="0" indent="0">
                <a:buFont typeface="Arial" pitchFamily="34" charset="0"/>
                <a:buNone/>
              </a:pPr>
              <a:endParaRPr lang="en-US" sz="2400" dirty="0"/>
            </a:p>
          </p:txBody>
        </p:sp>
      </p:grpSp>
    </p:spTree>
    <p:extLst>
      <p:ext uri="{BB962C8B-B14F-4D97-AF65-F5344CB8AC3E}">
        <p14:creationId xmlns:p14="http://schemas.microsoft.com/office/powerpoint/2010/main" val="16207106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812343"/>
          </a:xfrm>
        </p:spPr>
        <p:txBody>
          <a:bodyPr/>
          <a:lstStyle/>
          <a:p>
            <a:r>
              <a:rPr lang="en-US" dirty="0" smtClean="0"/>
              <a:t>The Hadoop Distributed File System (HDFS) is mapped to blob storage</a:t>
            </a:r>
          </a:p>
          <a:p>
            <a:pPr lvl="1"/>
            <a:r>
              <a:rPr lang="en-US" dirty="0" smtClean="0"/>
              <a:t>Access through “</a:t>
            </a:r>
            <a:r>
              <a:rPr lang="en-US" dirty="0" err="1" smtClean="0"/>
              <a:t>wasb</a:t>
            </a:r>
            <a:r>
              <a:rPr lang="en-US" dirty="0" smtClean="0"/>
              <a:t>://” </a:t>
            </a:r>
            <a:r>
              <a:rPr lang="en-US" dirty="0" smtClean="0"/>
              <a:t>in your code</a:t>
            </a:r>
          </a:p>
          <a:p>
            <a:pPr lvl="1"/>
            <a:r>
              <a:rPr lang="en-US" dirty="0" smtClean="0"/>
              <a:t>Most HDFS commands work (except OS specific ones like </a:t>
            </a:r>
            <a:r>
              <a:rPr lang="en-US" dirty="0" err="1" smtClean="0"/>
              <a:t>fschk</a:t>
            </a:r>
            <a:r>
              <a:rPr lang="en-US" dirty="0" smtClean="0"/>
              <a:t>)</a:t>
            </a:r>
          </a:p>
          <a:p>
            <a:r>
              <a:rPr lang="en-US" dirty="0" smtClean="0"/>
              <a:t>Can deploy from the portal, but use scripting in the real world</a:t>
            </a:r>
          </a:p>
          <a:p>
            <a:pPr lvl="1"/>
            <a:r>
              <a:rPr lang="en-US" dirty="0" smtClean="0"/>
              <a:t>Offers advanced customization</a:t>
            </a:r>
          </a:p>
          <a:p>
            <a:pPr lvl="1"/>
            <a:r>
              <a:rPr lang="en-US" dirty="0" smtClean="0"/>
              <a:t>Easier creation/deletion</a:t>
            </a:r>
          </a:p>
          <a:p>
            <a:r>
              <a:rPr lang="en-US" dirty="0" smtClean="0"/>
              <a:t>There is no “suspend” on HDInsight clusters</a:t>
            </a:r>
          </a:p>
          <a:p>
            <a:pPr lvl="1"/>
            <a:r>
              <a:rPr lang="en-US" dirty="0" smtClean="0"/>
              <a:t>You delete the cluster when finished</a:t>
            </a:r>
          </a:p>
          <a:p>
            <a:pPr lvl="1"/>
            <a:r>
              <a:rPr lang="en-US" dirty="0" smtClean="0"/>
              <a:t>Does not delete your data as that’s in blob storage!</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Hadoop and Spark on Linux.pdf</a:t>
            </a:r>
            <a:endParaRPr lang="en-US" dirty="0"/>
          </a:p>
        </p:txBody>
      </p:sp>
      <p:sp>
        <p:nvSpPr>
          <p:cNvPr id="4" name="Text Placeholder 3"/>
          <p:cNvSpPr>
            <a:spLocks noGrp="1"/>
          </p:cNvSpPr>
          <p:nvPr>
            <p:ph type="body" sz="quarter" idx="10"/>
          </p:nvPr>
        </p:nvSpPr>
        <p:spPr/>
        <p:txBody>
          <a:bodyPr/>
          <a:lstStyle/>
          <a:p>
            <a:r>
              <a:rPr lang="en-US" dirty="0" smtClean="0"/>
              <a:t>Hadoop and Spark on Linux</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554</TotalTime>
  <Words>387</Words>
  <Application>Microsoft Macintosh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Segoe UI</vt:lpstr>
      <vt:lpstr>Segoe UI Light</vt:lpstr>
      <vt:lpstr>Segoe UI Semibold</vt:lpstr>
      <vt:lpstr>Wingdings</vt:lpstr>
      <vt:lpstr>微软雅黑</vt:lpstr>
      <vt:lpstr>Arial</vt:lpstr>
      <vt:lpstr>1_MS1444_Windows Azure Template 16x9_r08a</vt:lpstr>
      <vt:lpstr>Big Data Analytics with HDInsight </vt:lpstr>
      <vt:lpstr>Big Data Analytics with HDInsight</vt:lpstr>
      <vt:lpstr>What is Big Data?</vt:lpstr>
      <vt:lpstr>Features of NoSQL</vt:lpstr>
      <vt:lpstr>What is HDInsight?</vt:lpstr>
      <vt:lpstr>Types of HDInsight Clusters</vt:lpstr>
      <vt:lpstr>What are the Hadoop Components?</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John Robbins</cp:lastModifiedBy>
  <cp:revision>21</cp:revision>
  <dcterms:created xsi:type="dcterms:W3CDTF">2015-09-14T20:45:57Z</dcterms:created>
  <dcterms:modified xsi:type="dcterms:W3CDTF">2015-10-11T22:38:45Z</dcterms:modified>
</cp:coreProperties>
</file>