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5.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6.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7.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8.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9.xml" ContentType="application/vnd.openxmlformats-officedocument.theme+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0.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20" r:id="rId3"/>
    <p:sldMasterId id="2147483733" r:id="rId4"/>
    <p:sldMasterId id="2147483763" r:id="rId5"/>
    <p:sldMasterId id="2147483783" r:id="rId6"/>
    <p:sldMasterId id="2147483803" r:id="rId7"/>
    <p:sldMasterId id="2147483823" r:id="rId8"/>
    <p:sldMasterId id="2147483843" r:id="rId9"/>
    <p:sldMasterId id="2147483863" r:id="rId10"/>
    <p:sldMasterId id="2147483883" r:id="rId11"/>
  </p:sldMasterIdLst>
  <p:notesMasterIdLst>
    <p:notesMasterId r:id="rId24"/>
  </p:notesMasterIdLst>
  <p:sldIdLst>
    <p:sldId id="350" r:id="rId12"/>
    <p:sldId id="349" r:id="rId13"/>
    <p:sldId id="268" r:id="rId14"/>
    <p:sldId id="271" r:id="rId15"/>
    <p:sldId id="344" r:id="rId16"/>
    <p:sldId id="346" r:id="rId17"/>
    <p:sldId id="345" r:id="rId18"/>
    <p:sldId id="347" r:id="rId19"/>
    <p:sldId id="348" r:id="rId20"/>
    <p:sldId id="343" r:id="rId21"/>
    <p:sldId id="351" r:id="rId22"/>
    <p:sldId id="35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7" autoAdjust="0"/>
    <p:restoredTop sz="95501" autoAdjust="0"/>
  </p:normalViewPr>
  <p:slideViewPr>
    <p:cSldViewPr snapToGrid="0">
      <p:cViewPr varScale="1">
        <p:scale>
          <a:sx n="69" d="100"/>
          <a:sy n="69" d="100"/>
        </p:scale>
        <p:origin x="78" y="360"/>
      </p:cViewPr>
      <p:guideLst/>
    </p:cSldViewPr>
  </p:slideViewPr>
  <p:outlineViewPr>
    <p:cViewPr>
      <p:scale>
        <a:sx n="33" d="100"/>
        <a:sy n="33" d="100"/>
      </p:scale>
      <p:origin x="0" y="-9048"/>
    </p:cViewPr>
  </p:outlin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07/10/2013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7254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55490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02817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0900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689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471840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88095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655138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t>10/7/2013</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1" name="Header Placeholder 10"/>
          <p:cNvSpPr>
            <a:spLocks noGrp="1"/>
          </p:cNvSpPr>
          <p:nvPr>
            <p:ph type="hdr" sz="quarter" idx="13"/>
          </p:nvPr>
        </p:nvSpPr>
        <p:spPr/>
        <p:txBody>
          <a:bodyPr/>
          <a:lstStyle/>
          <a:p>
            <a:r>
              <a:rPr lang="en-US" dirty="0" smtClean="0"/>
              <a:t>Microsoft Research</a:t>
            </a:r>
            <a:endParaRPr lang="en-US" dirty="0"/>
          </a:p>
        </p:txBody>
      </p:sp>
    </p:spTree>
    <p:extLst>
      <p:ext uri="{BB962C8B-B14F-4D97-AF65-F5344CB8AC3E}">
        <p14:creationId xmlns:p14="http://schemas.microsoft.com/office/powerpoint/2010/main" val="1396224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6.xml"/><Relationship Id="rId4" Type="http://schemas.microsoft.com/office/2007/relationships/hdphoto" Target="../media/hdphoto2.wdp"/></Relationships>
</file>

<file path=ppt/slideLayouts/_rels/slideLayout1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8.xml"/><Relationship Id="rId4" Type="http://schemas.microsoft.com/office/2007/relationships/hdphoto" Target="../media/hdphoto2.wdp"/></Relationships>
</file>

<file path=ppt/slideLayouts/_rels/slideLayout15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9.xml"/><Relationship Id="rId4" Type="http://schemas.microsoft.com/office/2007/relationships/hdphoto" Target="../media/hdphoto2.wdp"/></Relationships>
</file>

<file path=ppt/slideLayouts/_rels/slideLayout17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0.xml"/><Relationship Id="rId4" Type="http://schemas.microsoft.com/office/2007/relationships/hdphoto" Target="../media/hdphoto2.wdp"/></Relationships>
</file>

<file path=ppt/slideLayouts/_rels/slideLayout19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1.xml"/><Relationship Id="rId4" Type="http://schemas.microsoft.com/office/2007/relationships/hdphoto" Target="../media/hdphoto2.wdp"/></Relationships>
</file>

<file path=ppt/slideLayouts/_rels/slideLayout2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04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80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520251423"/>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0101117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11054535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9930892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8942271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0043209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1753278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82929474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88514356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8175282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81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451310212"/>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55509679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798994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491878894"/>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5616756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17537627"/>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111797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71061822"/>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22562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9002738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30774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173587095"/>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56161482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73630749"/>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6379895"/>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500634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971157"/>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202674995"/>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773083826"/>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38507538"/>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85346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158217687"/>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524200539"/>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034536809"/>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8582170"/>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09013151"/>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352064105"/>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4224334"/>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0818028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42436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117161803"/>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8306768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62592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99059318"/>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817543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0203402"/>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6730298"/>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3350992"/>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427688895"/>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619257436"/>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022817265"/>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165576"/>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88796935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289394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051118418"/>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53970143"/>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32419376"/>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351850510"/>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0799563"/>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57049643"/>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58559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791601843"/>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60705579"/>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7276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8833987"/>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0427830"/>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503184690"/>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89819546"/>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2453558"/>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1734630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280969068"/>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746812362"/>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71621022"/>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986924092"/>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20203273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0008189"/>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590240926"/>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97996575"/>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66745848"/>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278713"/>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4287254"/>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27182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667902533"/>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061171564"/>
      </p:ext>
    </p:extLst>
  </p:cSld>
  <p:clrMapOvr>
    <a:masterClrMapping/>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75281728"/>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814205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2727232"/>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52010304"/>
      </p:ext>
    </p:extLst>
  </p:cSld>
  <p:clrMapOvr>
    <a:masterClrMapping/>
  </p:clrMapOvr>
  <p:transition>
    <p:fade/>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7948194"/>
      </p:ext>
    </p:extLst>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53995996"/>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022108019"/>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313828831"/>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189814847"/>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361002770"/>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034538064"/>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024363595"/>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06075368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97579098"/>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21679044"/>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096255174"/>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687657"/>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78225056"/>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97351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76786082"/>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64335046"/>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16552324"/>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055536348"/>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91677960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865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309638587"/>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39472133"/>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86413530"/>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637780207"/>
      </p:ext>
    </p:extLst>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43962972"/>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855922466"/>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218229117"/>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851849448"/>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103359914"/>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1516929723"/>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2140018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934591104"/>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921662577"/>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76367"/>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605356669"/>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6727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502010081"/>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58096032"/>
      </p:ext>
    </p:extLst>
  </p:cSld>
  <p:clrMapOvr>
    <a:masterClrMapping/>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857395383"/>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700266655"/>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3126631"/>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26500686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558050985"/>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12482207"/>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445403063"/>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602808456"/>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191947511"/>
      </p:ext>
    </p:extLst>
  </p:cSld>
  <p:clrMapOvr>
    <a:masterClrMapping/>
  </p:clrMapOvr>
  <p:transition>
    <p:fade/>
  </p:transition>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744392183"/>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213598519"/>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284396700"/>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979405069"/>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38665237"/>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0656323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057484930"/>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174931"/>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55999198"/>
      </p:ext>
    </p:extLst>
  </p:cSld>
  <p:clrMapOvr>
    <a:masterClrMapping/>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89174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879959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83264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28091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58227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805916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50334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33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754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103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150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660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8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893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72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569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318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016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053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871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895712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5434714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85870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489686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946172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378221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8446075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33897485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14248128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160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19909078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43252768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32067457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846048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93094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52545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88017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083876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0677465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63562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92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746813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31055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088819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14102464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95162423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532700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768479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49813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33322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8315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61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2607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586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773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0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677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611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4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364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228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508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053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1410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405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514132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98094709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4688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739827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2019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302928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206163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447850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729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421571452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4945487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5032645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144958215"/>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0009142"/>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26884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5611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0513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739803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00115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2.xml"/><Relationship Id="rId13" Type="http://schemas.openxmlformats.org/officeDocument/2006/relationships/slideLayout" Target="../slideLayouts/slideLayout207.xml"/><Relationship Id="rId18" Type="http://schemas.openxmlformats.org/officeDocument/2006/relationships/slideLayout" Target="../slideLayouts/slideLayout212.xml"/><Relationship Id="rId3" Type="http://schemas.openxmlformats.org/officeDocument/2006/relationships/slideLayout" Target="../slideLayouts/slideLayout197.xml"/><Relationship Id="rId7" Type="http://schemas.openxmlformats.org/officeDocument/2006/relationships/slideLayout" Target="../slideLayouts/slideLayout201.xml"/><Relationship Id="rId12" Type="http://schemas.openxmlformats.org/officeDocument/2006/relationships/slideLayout" Target="../slideLayouts/slideLayout206.xml"/><Relationship Id="rId17" Type="http://schemas.openxmlformats.org/officeDocument/2006/relationships/slideLayout" Target="../slideLayouts/slideLayout211.xml"/><Relationship Id="rId2" Type="http://schemas.openxmlformats.org/officeDocument/2006/relationships/slideLayout" Target="../slideLayouts/slideLayout196.xml"/><Relationship Id="rId16" Type="http://schemas.openxmlformats.org/officeDocument/2006/relationships/slideLayout" Target="../slideLayouts/slideLayout210.xml"/><Relationship Id="rId20" Type="http://schemas.openxmlformats.org/officeDocument/2006/relationships/theme" Target="../theme/theme10.xml"/><Relationship Id="rId1" Type="http://schemas.openxmlformats.org/officeDocument/2006/relationships/slideLayout" Target="../slideLayouts/slideLayout195.xml"/><Relationship Id="rId6" Type="http://schemas.openxmlformats.org/officeDocument/2006/relationships/slideLayout" Target="../slideLayouts/slideLayout200.xml"/><Relationship Id="rId11" Type="http://schemas.openxmlformats.org/officeDocument/2006/relationships/slideLayout" Target="../slideLayouts/slideLayout205.xml"/><Relationship Id="rId5" Type="http://schemas.openxmlformats.org/officeDocument/2006/relationships/slideLayout" Target="../slideLayouts/slideLayout199.xml"/><Relationship Id="rId15" Type="http://schemas.openxmlformats.org/officeDocument/2006/relationships/slideLayout" Target="../slideLayouts/slideLayout209.xml"/><Relationship Id="rId10" Type="http://schemas.openxmlformats.org/officeDocument/2006/relationships/slideLayout" Target="../slideLayouts/slideLayout204.xml"/><Relationship Id="rId19" Type="http://schemas.openxmlformats.org/officeDocument/2006/relationships/slideLayout" Target="../slideLayouts/slideLayout213.xml"/><Relationship Id="rId4" Type="http://schemas.openxmlformats.org/officeDocument/2006/relationships/slideLayout" Target="../slideLayouts/slideLayout198.xml"/><Relationship Id="rId9" Type="http://schemas.openxmlformats.org/officeDocument/2006/relationships/slideLayout" Target="../slideLayouts/slideLayout203.xml"/><Relationship Id="rId14" Type="http://schemas.openxmlformats.org/officeDocument/2006/relationships/slideLayout" Target="../slideLayouts/slideLayout2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slideLayout" Target="../slideLayouts/slideLayout231.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slideLayout" Target="../slideLayouts/slideLayout230.xml"/><Relationship Id="rId2" Type="http://schemas.openxmlformats.org/officeDocument/2006/relationships/slideLayout" Target="../slideLayouts/slideLayout215.xml"/><Relationship Id="rId16" Type="http://schemas.openxmlformats.org/officeDocument/2006/relationships/slideLayout" Target="../slideLayouts/slideLayout229.xml"/><Relationship Id="rId20" Type="http://schemas.openxmlformats.org/officeDocument/2006/relationships/theme" Target="../theme/theme11.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slideLayout" Target="../slideLayouts/slideLayout228.xml"/><Relationship Id="rId10" Type="http://schemas.openxmlformats.org/officeDocument/2006/relationships/slideLayout" Target="../slideLayouts/slideLayout223.xml"/><Relationship Id="rId19" Type="http://schemas.openxmlformats.org/officeDocument/2006/relationships/slideLayout" Target="../slideLayouts/slideLayout232.xml"/><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3.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theme" Target="../theme/theme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theme" Target="../theme/theme6.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18" Type="http://schemas.openxmlformats.org/officeDocument/2006/relationships/slideLayout" Target="../slideLayouts/slideLayout15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slideLayout" Target="../slideLayouts/slideLayout154.xml"/><Relationship Id="rId2" Type="http://schemas.openxmlformats.org/officeDocument/2006/relationships/slideLayout" Target="../slideLayouts/slideLayout139.xml"/><Relationship Id="rId16" Type="http://schemas.openxmlformats.org/officeDocument/2006/relationships/slideLayout" Target="../slideLayouts/slideLayout153.xml"/><Relationship Id="rId20" Type="http://schemas.openxmlformats.org/officeDocument/2006/relationships/theme" Target="../theme/theme7.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slideLayout" Target="../slideLayouts/slideLayout152.xml"/><Relationship Id="rId10" Type="http://schemas.openxmlformats.org/officeDocument/2006/relationships/slideLayout" Target="../slideLayouts/slideLayout147.xml"/><Relationship Id="rId19" Type="http://schemas.openxmlformats.org/officeDocument/2006/relationships/slideLayout" Target="../slideLayouts/slideLayout156.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slideLayout" Target="../slideLayouts/slideLayout169.xml"/><Relationship Id="rId18" Type="http://schemas.openxmlformats.org/officeDocument/2006/relationships/slideLayout" Target="../slideLayouts/slideLayout17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17" Type="http://schemas.openxmlformats.org/officeDocument/2006/relationships/slideLayout" Target="../slideLayouts/slideLayout173.xml"/><Relationship Id="rId2" Type="http://schemas.openxmlformats.org/officeDocument/2006/relationships/slideLayout" Target="../slideLayouts/slideLayout158.xml"/><Relationship Id="rId16" Type="http://schemas.openxmlformats.org/officeDocument/2006/relationships/slideLayout" Target="../slideLayouts/slideLayout172.xml"/><Relationship Id="rId20" Type="http://schemas.openxmlformats.org/officeDocument/2006/relationships/theme" Target="../theme/theme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5" Type="http://schemas.openxmlformats.org/officeDocument/2006/relationships/slideLayout" Target="../slideLayouts/slideLayout171.xml"/><Relationship Id="rId10" Type="http://schemas.openxmlformats.org/officeDocument/2006/relationships/slideLayout" Target="../slideLayouts/slideLayout166.xml"/><Relationship Id="rId19" Type="http://schemas.openxmlformats.org/officeDocument/2006/relationships/slideLayout" Target="../slideLayouts/slideLayout175.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slideLayout" Target="../slideLayouts/slideLayout17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3.xml"/><Relationship Id="rId13" Type="http://schemas.openxmlformats.org/officeDocument/2006/relationships/slideLayout" Target="../slideLayouts/slideLayout188.xml"/><Relationship Id="rId18" Type="http://schemas.openxmlformats.org/officeDocument/2006/relationships/slideLayout" Target="../slideLayouts/slideLayout193.xml"/><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slideLayout" Target="../slideLayouts/slideLayout187.xml"/><Relationship Id="rId17" Type="http://schemas.openxmlformats.org/officeDocument/2006/relationships/slideLayout" Target="../slideLayouts/slideLayout192.xml"/><Relationship Id="rId2" Type="http://schemas.openxmlformats.org/officeDocument/2006/relationships/slideLayout" Target="../slideLayouts/slideLayout177.xml"/><Relationship Id="rId16" Type="http://schemas.openxmlformats.org/officeDocument/2006/relationships/slideLayout" Target="../slideLayouts/slideLayout191.xml"/><Relationship Id="rId20" Type="http://schemas.openxmlformats.org/officeDocument/2006/relationships/theme" Target="../theme/theme9.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5" Type="http://schemas.openxmlformats.org/officeDocument/2006/relationships/slideLayout" Target="../slideLayouts/slideLayout190.xml"/><Relationship Id="rId10" Type="http://schemas.openxmlformats.org/officeDocument/2006/relationships/slideLayout" Target="../slideLayouts/slideLayout185.xml"/><Relationship Id="rId19" Type="http://schemas.openxmlformats.org/officeDocument/2006/relationships/slideLayout" Target="../slideLayouts/slideLayout194.xml"/><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slideLayout" Target="../slideLayouts/slideLayout1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8685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070640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1524501"/>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26261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20060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505061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39316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49363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235348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02403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50638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athanmarz/storm-contrib/tree/master/storm-kafka" TargetMode="External"/><Relationship Id="rId2" Type="http://schemas.openxmlformats.org/officeDocument/2006/relationships/notesSlide" Target="../notesSlides/notesSlide7.xml"/><Relationship Id="rId1" Type="http://schemas.openxmlformats.org/officeDocument/2006/relationships/slideLayout" Target="../slideLayouts/slideLayout101.xml"/><Relationship Id="rId5" Type="http://schemas.openxmlformats.org/officeDocument/2006/relationships/hyperlink" Target="http://mesos.apache.org/" TargetMode="External"/><Relationship Id="rId4" Type="http://schemas.openxmlformats.org/officeDocument/2006/relationships/hyperlink" Target="https://github.com/amplab/shark/wiki"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sz="6000" dirty="0"/>
              <a:t>Streaming data from instruments and the Internet of things</a:t>
            </a:r>
            <a:endParaRPr lang="en-US" sz="6000"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2644841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Useful links</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4985980"/>
          </a:xfrm>
        </p:spPr>
        <p:txBody>
          <a:bodyPr/>
          <a:lstStyle/>
          <a:p>
            <a:pPr lvl="1"/>
            <a:endParaRPr lang="en-US" sz="3200" dirty="0" smtClean="0"/>
          </a:p>
          <a:p>
            <a:pPr lvl="1"/>
            <a:r>
              <a:rPr lang="en-US" sz="3200" dirty="0" smtClean="0"/>
              <a:t>Kafka spout: </a:t>
            </a:r>
            <a:r>
              <a:rPr lang="en-US" sz="3200" dirty="0" smtClean="0"/>
              <a:t/>
            </a:r>
            <a:br>
              <a:rPr lang="en-US" sz="3200" dirty="0" smtClean="0"/>
            </a:br>
            <a:r>
              <a:rPr lang="en-GB" sz="3200" dirty="0" smtClean="0">
                <a:hlinkClick r:id="rId3"/>
              </a:rPr>
              <a:t>https</a:t>
            </a:r>
            <a:r>
              <a:rPr lang="en-GB" sz="3200" dirty="0">
                <a:hlinkClick r:id="rId3"/>
              </a:rPr>
              <a:t>://</a:t>
            </a:r>
            <a:r>
              <a:rPr lang="en-GB" sz="3200" dirty="0" smtClean="0">
                <a:hlinkClick r:id="rId3"/>
              </a:rPr>
              <a:t>github.com/nathanmarz/storm-contrib/tree/master/storm-kafka</a:t>
            </a:r>
            <a:endParaRPr lang="en-GB" sz="3200" dirty="0" smtClean="0"/>
          </a:p>
          <a:p>
            <a:pPr lvl="1"/>
            <a:endParaRPr lang="en-US" sz="3200" dirty="0" smtClean="0"/>
          </a:p>
          <a:p>
            <a:pPr lvl="1"/>
            <a:r>
              <a:rPr lang="en-US" sz="3200" dirty="0" smtClean="0"/>
              <a:t>Storm</a:t>
            </a:r>
            <a:r>
              <a:rPr lang="en-US" sz="3200" dirty="0" smtClean="0"/>
              <a:t>: </a:t>
            </a:r>
            <a:r>
              <a:rPr lang="en-US" sz="3200" dirty="0" smtClean="0"/>
              <a:t/>
            </a:r>
            <a:br>
              <a:rPr lang="en-US" sz="3200" dirty="0" smtClean="0"/>
            </a:br>
            <a:r>
              <a:rPr lang="en-GB" sz="3200" dirty="0" smtClean="0">
                <a:hlinkClick r:id="rId4"/>
              </a:rPr>
              <a:t>https</a:t>
            </a:r>
            <a:r>
              <a:rPr lang="en-GB" sz="3200" dirty="0">
                <a:hlinkClick r:id="rId4"/>
              </a:rPr>
              <a:t>://</a:t>
            </a:r>
            <a:r>
              <a:rPr lang="en-GB" sz="3200" dirty="0" smtClean="0">
                <a:hlinkClick r:id="rId4"/>
              </a:rPr>
              <a:t>github.com/amplab/shark/wiki</a:t>
            </a:r>
            <a:endParaRPr lang="en-GB" sz="3200" dirty="0" smtClean="0"/>
          </a:p>
          <a:p>
            <a:pPr lvl="1"/>
            <a:r>
              <a:rPr lang="en-US" sz="3200" dirty="0" smtClean="0"/>
              <a:t/>
            </a:r>
            <a:br>
              <a:rPr lang="en-US" sz="3200" dirty="0" smtClean="0"/>
            </a:br>
            <a:r>
              <a:rPr lang="en-US" sz="3200" dirty="0" smtClean="0"/>
              <a:t>Apache </a:t>
            </a:r>
            <a:r>
              <a:rPr lang="en-US" sz="3200" dirty="0" smtClean="0"/>
              <a:t>Kafka: </a:t>
            </a:r>
            <a:r>
              <a:rPr lang="en-US" sz="3200" dirty="0" smtClean="0"/>
              <a:t/>
            </a:r>
            <a:br>
              <a:rPr lang="en-US" sz="3200" dirty="0" smtClean="0"/>
            </a:br>
            <a:r>
              <a:rPr lang="en-GB" sz="3200" dirty="0" smtClean="0">
                <a:hlinkClick r:id="rId5"/>
              </a:rPr>
              <a:t>http</a:t>
            </a:r>
            <a:r>
              <a:rPr lang="en-GB" sz="3200" dirty="0">
                <a:hlinkClick r:id="rId5"/>
              </a:rPr>
              <a:t>://mesos.apache.org</a:t>
            </a:r>
            <a:r>
              <a:rPr lang="en-GB" sz="3200" dirty="0" smtClean="0">
                <a:hlinkClick r:id="rId5"/>
              </a:rPr>
              <a:t>/</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93637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US" dirty="0"/>
              <a:t>Streaming data from instruments and the Internet of things</a:t>
            </a:r>
            <a:endParaRPr lang="en-US" dirty="0"/>
          </a:p>
        </p:txBody>
      </p:sp>
      <p:sp>
        <p:nvSpPr>
          <p:cNvPr id="3" name="Text Placeholder 2"/>
          <p:cNvSpPr>
            <a:spLocks noGrp="1"/>
          </p:cNvSpPr>
          <p:nvPr>
            <p:ph type="body" sz="quarter" idx="10"/>
          </p:nvPr>
        </p:nvSpPr>
        <p:spPr>
          <a:xfrm>
            <a:off x="520701" y="2140526"/>
            <a:ext cx="11149013" cy="1505027"/>
          </a:xfrm>
        </p:spPr>
        <p:txBody>
          <a:bodyPr/>
          <a:lstStyle/>
          <a:p>
            <a:r>
              <a:rPr lang="en-US" sz="3600" dirty="0"/>
              <a:t>Learning objectives – what </a:t>
            </a:r>
            <a:r>
              <a:rPr lang="en-US" sz="3600" dirty="0" smtClean="0"/>
              <a:t>we have learned</a:t>
            </a:r>
            <a:r>
              <a:rPr lang="en-US" sz="3600" dirty="0" smtClean="0"/>
              <a:t>:</a:t>
            </a:r>
            <a:endParaRPr lang="en-US" sz="3600" dirty="0"/>
          </a:p>
          <a:p>
            <a:pPr marL="574675" indent="-571500">
              <a:buFont typeface="Arial" panose="020B0604020202020204" pitchFamily="34" charset="0"/>
              <a:buChar char="•"/>
            </a:pPr>
            <a:r>
              <a:rPr lang="en-US" sz="2800" dirty="0" smtClean="0"/>
              <a:t>A</a:t>
            </a:r>
            <a:r>
              <a:rPr lang="en-US" sz="2800" dirty="0" smtClean="0"/>
              <a:t> </a:t>
            </a:r>
            <a:r>
              <a:rPr lang="en-US" sz="2800" dirty="0"/>
              <a:t>design pattern for collecting streaming data into the </a:t>
            </a:r>
            <a:r>
              <a:rPr lang="en-US" sz="2800" dirty="0" smtClean="0"/>
              <a:t>cloud</a:t>
            </a:r>
            <a:endParaRPr lang="en-US" sz="2800" dirty="0" smtClean="0"/>
          </a:p>
          <a:p>
            <a:pPr marL="574675" indent="-571500">
              <a:buFont typeface="Arial" panose="020B0604020202020204" pitchFamily="34" charset="0"/>
              <a:buChar char="•"/>
            </a:pPr>
            <a:r>
              <a:rPr lang="en-US" sz="2800" dirty="0" smtClean="0"/>
              <a:t>Examples </a:t>
            </a:r>
            <a:r>
              <a:rPr lang="en-US" sz="2800" dirty="0"/>
              <a:t>of when this is useful for research </a:t>
            </a:r>
            <a:r>
              <a:rPr lang="en-US" sz="2800" dirty="0" smtClean="0"/>
              <a:t>scientists</a:t>
            </a:r>
          </a:p>
        </p:txBody>
      </p:sp>
    </p:spTree>
    <p:extLst>
      <p:ext uri="{BB962C8B-B14F-4D97-AF65-F5344CB8AC3E}">
        <p14:creationId xmlns:p14="http://schemas.microsoft.com/office/powerpoint/2010/main" val="25249744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724517" y="3169190"/>
            <a:ext cx="2436488" cy="519627"/>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grpSp>
      <p:sp>
        <p:nvSpPr>
          <p:cNvPr id="3" name="Text Box 3"/>
          <p:cNvSpPr txBox="1">
            <a:spLocks noChangeArrowheads="1"/>
          </p:cNvSpPr>
          <p:nvPr/>
        </p:nvSpPr>
        <p:spPr bwMode="blackWhite">
          <a:xfrm>
            <a:off x="1527293" y="4024005"/>
            <a:ext cx="8927142" cy="720585"/>
          </a:xfrm>
          <a:prstGeom prst="rect">
            <a:avLst/>
          </a:prstGeom>
          <a:noFill/>
          <a:ln w="12700">
            <a:noFill/>
            <a:miter lim="800000"/>
            <a:headEnd type="none" w="sm" len="sm"/>
            <a:tailEnd type="none" w="sm" len="sm"/>
          </a:ln>
          <a:effectLst/>
        </p:spPr>
        <p:txBody>
          <a:bodyPr vert="horz" wrap="square" lIns="179310" tIns="143448" rIns="179310" bIns="143448" numCol="1" anchor="t" anchorCtr="0" compatLnSpc="1">
            <a:prstTxWarp prst="textNoShape">
              <a:avLst/>
            </a:prstTxWarp>
            <a:spAutoFit/>
          </a:bodyPr>
          <a:lstStyle/>
          <a:p>
            <a:pPr defTabSz="914110" eaLnBrk="0" hangingPunct="0"/>
            <a:r>
              <a:rPr lang="en-US" sz="700" dirty="0">
                <a:gradFill>
                  <a:gsLst>
                    <a:gs pos="0">
                      <a:schemeClr val="tx1"/>
                    </a:gs>
                    <a:gs pos="100000">
                      <a:schemeClr val="tx1"/>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411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48447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US" dirty="0"/>
              <a:t>Streaming data from instruments and the Internet of things</a:t>
            </a:r>
            <a:endParaRPr lang="en-US" dirty="0"/>
          </a:p>
        </p:txBody>
      </p:sp>
      <p:sp>
        <p:nvSpPr>
          <p:cNvPr id="3" name="Text Placeholder 2"/>
          <p:cNvSpPr>
            <a:spLocks noGrp="1"/>
          </p:cNvSpPr>
          <p:nvPr>
            <p:ph type="body" sz="quarter" idx="10"/>
          </p:nvPr>
        </p:nvSpPr>
        <p:spPr>
          <a:xfrm>
            <a:off x="520701" y="2140526"/>
            <a:ext cx="11149013" cy="1505027"/>
          </a:xfrm>
        </p:spPr>
        <p:txBody>
          <a:bodyPr/>
          <a:lstStyle/>
          <a:p>
            <a:r>
              <a:rPr lang="en-US" sz="3600" dirty="0"/>
              <a:t>Learning objectives – what you will learn:</a:t>
            </a:r>
          </a:p>
          <a:p>
            <a:pPr marL="574675" indent="-571500">
              <a:buFont typeface="Arial" panose="020B0604020202020204" pitchFamily="34" charset="0"/>
              <a:buChar char="•"/>
            </a:pPr>
            <a:r>
              <a:rPr lang="en-US" sz="2800" dirty="0" smtClean="0"/>
              <a:t>A</a:t>
            </a:r>
            <a:r>
              <a:rPr lang="en-US" sz="2800" dirty="0" smtClean="0"/>
              <a:t> </a:t>
            </a:r>
            <a:r>
              <a:rPr lang="en-US" sz="2800" dirty="0"/>
              <a:t>design pattern for collecting streaming data into the </a:t>
            </a:r>
            <a:r>
              <a:rPr lang="en-US" sz="2800" dirty="0" smtClean="0"/>
              <a:t>cloud</a:t>
            </a:r>
            <a:endParaRPr lang="en-US" sz="2800" dirty="0" smtClean="0"/>
          </a:p>
          <a:p>
            <a:pPr marL="574675" indent="-571500">
              <a:buFont typeface="Arial" panose="020B0604020202020204" pitchFamily="34" charset="0"/>
              <a:buChar char="•"/>
            </a:pPr>
            <a:r>
              <a:rPr lang="en-US" sz="2800" dirty="0" smtClean="0"/>
              <a:t>Examples </a:t>
            </a:r>
            <a:r>
              <a:rPr lang="en-US" sz="2800" dirty="0"/>
              <a:t>of when this is useful for research </a:t>
            </a:r>
            <a:r>
              <a:rPr lang="en-US" sz="2800" dirty="0" smtClean="0"/>
              <a:t>scientists</a:t>
            </a:r>
          </a:p>
        </p:txBody>
      </p:sp>
    </p:spTree>
    <p:extLst>
      <p:ext uri="{BB962C8B-B14F-4D97-AF65-F5344CB8AC3E}">
        <p14:creationId xmlns:p14="http://schemas.microsoft.com/office/powerpoint/2010/main" val="40441257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5392" y="2742862"/>
            <a:ext cx="6945312" cy="2591479"/>
          </a:xfrm>
        </p:spPr>
        <p:txBody>
          <a:bodyPr/>
          <a:lstStyle/>
          <a:p>
            <a:r>
              <a:rPr lang="en-US" dirty="0" smtClean="0"/>
              <a:t>Kafka</a:t>
            </a:r>
          </a:p>
          <a:p>
            <a:r>
              <a:rPr lang="en-US" dirty="0" smtClean="0"/>
              <a:t>Storm</a:t>
            </a:r>
          </a:p>
          <a:p>
            <a:r>
              <a:rPr lang="en-US" dirty="0" smtClean="0"/>
              <a:t>The demo</a:t>
            </a:r>
          </a:p>
        </p:txBody>
      </p:sp>
    </p:spTree>
    <p:extLst>
      <p:ext uri="{BB962C8B-B14F-4D97-AF65-F5344CB8AC3E}">
        <p14:creationId xmlns:p14="http://schemas.microsoft.com/office/powerpoint/2010/main" val="6399918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Apache Kafka</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5373779"/>
          </a:xfrm>
        </p:spPr>
        <p:txBody>
          <a:bodyPr/>
          <a:lstStyle/>
          <a:p>
            <a:pPr lvl="1"/>
            <a:r>
              <a:rPr lang="en-US" sz="3200" dirty="0" smtClean="0"/>
              <a:t>Stream processes in real-time</a:t>
            </a:r>
          </a:p>
          <a:p>
            <a:pPr lvl="1"/>
            <a:r>
              <a:rPr lang="en-US" sz="3200" dirty="0" smtClean="0"/>
              <a:t>Developed by Linked In</a:t>
            </a:r>
          </a:p>
          <a:p>
            <a:pPr lvl="1"/>
            <a:r>
              <a:rPr lang="en-US" sz="3200" dirty="0" smtClean="0"/>
              <a:t>Messages persisted to disk </a:t>
            </a:r>
          </a:p>
          <a:p>
            <a:pPr lvl="1"/>
            <a:r>
              <a:rPr lang="en-US" sz="3200" dirty="0" smtClean="0"/>
              <a:t>Messages can be unwound to view histories</a:t>
            </a:r>
          </a:p>
          <a:p>
            <a:pPr lvl="1"/>
            <a:r>
              <a:rPr lang="en-US" sz="3200" dirty="0" smtClean="0"/>
              <a:t>Batch importing into HDFS</a:t>
            </a:r>
          </a:p>
          <a:p>
            <a:pPr lvl="1"/>
            <a:r>
              <a:rPr lang="en-US" sz="3200" dirty="0" smtClean="0"/>
              <a:t>Operates on batches of messages</a:t>
            </a:r>
          </a:p>
          <a:p>
            <a:pPr lvl="1"/>
            <a:r>
              <a:rPr lang="en-US" sz="3200" dirty="0" smtClean="0"/>
              <a:t>High throughput sequential access</a:t>
            </a:r>
          </a:p>
          <a:p>
            <a:pPr lvl="1"/>
            <a:r>
              <a:rPr lang="en-US" sz="3200" dirty="0" smtClean="0"/>
              <a:t>Clients can re-consume message streams</a:t>
            </a:r>
          </a:p>
          <a:p>
            <a:pPr lvl="1"/>
            <a:r>
              <a:rPr lang="en-US" sz="3200" dirty="0" smtClean="0"/>
              <a:t>Supports publisher-subscriber model</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pic>
        <p:nvPicPr>
          <p:cNvPr id="5" name="Picture 2" descr="http://www.sentric.ch/wp-content/uploads/2012/07/tracking_high_lev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3" y="3277385"/>
            <a:ext cx="43053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8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Storm</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5373779"/>
          </a:xfrm>
        </p:spPr>
        <p:txBody>
          <a:bodyPr/>
          <a:lstStyle/>
          <a:p>
            <a:pPr lvl="1"/>
            <a:r>
              <a:rPr lang="en-US" sz="3200" dirty="0" smtClean="0"/>
              <a:t>Converts a stream of messages into new streams</a:t>
            </a:r>
          </a:p>
          <a:p>
            <a:pPr lvl="1"/>
            <a:r>
              <a:rPr lang="en-US" sz="3200" dirty="0" smtClean="0"/>
              <a:t>Maintained and used by Twitter</a:t>
            </a:r>
          </a:p>
          <a:p>
            <a:pPr lvl="1"/>
            <a:r>
              <a:rPr lang="en-US" sz="3200" dirty="0" smtClean="0"/>
              <a:t>Topologies are created to handle stream </a:t>
            </a:r>
          </a:p>
          <a:p>
            <a:pPr lvl="1"/>
            <a:r>
              <a:rPr lang="en-US" sz="3200" dirty="0" smtClean="0"/>
              <a:t>Spouts are the stream source, ingest data</a:t>
            </a:r>
          </a:p>
          <a:p>
            <a:pPr lvl="1"/>
            <a:r>
              <a:rPr lang="en-US" sz="3200" dirty="0" smtClean="0"/>
              <a:t>Bolts are transformations</a:t>
            </a:r>
          </a:p>
          <a:p>
            <a:pPr lvl="1"/>
            <a:r>
              <a:rPr lang="en-US" sz="3200" dirty="0" smtClean="0"/>
              <a:t>Multiple spouts can feed bolts</a:t>
            </a:r>
          </a:p>
          <a:p>
            <a:pPr lvl="1"/>
            <a:r>
              <a:rPr lang="en-US" sz="3200" dirty="0" smtClean="0"/>
              <a:t>Bolts can feed other bolts</a:t>
            </a:r>
          </a:p>
          <a:p>
            <a:pPr lvl="1"/>
            <a:r>
              <a:rPr lang="en-US" sz="3200" dirty="0" smtClean="0"/>
              <a:t>Clients can re-consume message streams</a:t>
            </a:r>
          </a:p>
          <a:p>
            <a:pPr lvl="1"/>
            <a:r>
              <a:rPr lang="en-US" sz="3200" dirty="0" smtClean="0"/>
              <a:t>Supports publisher-subscriber model</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pic>
        <p:nvPicPr>
          <p:cNvPr id="2050" name="Picture 2" descr="http://www.sentric.ch/wp-content/uploads/2012/07/topolo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9861" y="3328534"/>
            <a:ext cx="3438525"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4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Needed for demo</a:t>
            </a:r>
            <a:endParaRPr lang="en-GB" dirty="0"/>
          </a:p>
        </p:txBody>
      </p:sp>
      <p:sp>
        <p:nvSpPr>
          <p:cNvPr id="3" name="Text Placeholder 2"/>
          <p:cNvSpPr>
            <a:spLocks noGrp="1"/>
          </p:cNvSpPr>
          <p:nvPr>
            <p:ph type="body" sz="quarter" idx="10"/>
          </p:nvPr>
        </p:nvSpPr>
        <p:spPr>
          <a:xfrm>
            <a:off x="519248" y="1143000"/>
            <a:ext cx="11151917" cy="6578724"/>
          </a:xfrm>
        </p:spPr>
        <p:txBody>
          <a:bodyPr/>
          <a:lstStyle/>
          <a:p>
            <a:r>
              <a:rPr lang="en-US" dirty="0"/>
              <a:t>g</a:t>
            </a:r>
            <a:r>
              <a:rPr lang="en-US" dirty="0" smtClean="0"/>
              <a:t>++</a:t>
            </a:r>
          </a:p>
          <a:p>
            <a:r>
              <a:rPr lang="en-US" dirty="0" smtClean="0"/>
              <a:t>Node.js + NPM</a:t>
            </a:r>
          </a:p>
          <a:p>
            <a:r>
              <a:rPr lang="en-US" dirty="0" err="1" smtClean="0"/>
              <a:t>Redis</a:t>
            </a:r>
            <a:r>
              <a:rPr lang="en-US" dirty="0"/>
              <a:t> </a:t>
            </a:r>
            <a:r>
              <a:rPr lang="en-US" dirty="0" smtClean="0"/>
              <a:t>Server</a:t>
            </a:r>
          </a:p>
          <a:p>
            <a:r>
              <a:rPr lang="en-US" dirty="0" smtClean="0"/>
              <a:t>Storm </a:t>
            </a:r>
          </a:p>
          <a:p>
            <a:r>
              <a:rPr lang="en-US" dirty="0" smtClean="0"/>
              <a:t>Kafka client/server</a:t>
            </a:r>
          </a:p>
          <a:p>
            <a:r>
              <a:rPr lang="en-US" dirty="0" smtClean="0"/>
              <a:t>Open JDK </a:t>
            </a:r>
          </a:p>
          <a:p>
            <a:r>
              <a:rPr lang="en-US" dirty="0" smtClean="0"/>
              <a:t>Maven</a:t>
            </a:r>
          </a:p>
          <a:p>
            <a:r>
              <a:rPr lang="en-US" dirty="0" err="1" smtClean="0"/>
              <a:t>Leiningen</a:t>
            </a:r>
            <a:endParaRPr lang="en-US" dirty="0" smtClean="0"/>
          </a:p>
          <a:p>
            <a:r>
              <a:rPr lang="en-US" dirty="0" smtClean="0"/>
              <a:t> </a:t>
            </a:r>
          </a:p>
          <a:p>
            <a:endParaRPr lang="en-GB" dirty="0"/>
          </a:p>
        </p:txBody>
      </p:sp>
    </p:spTree>
    <p:extLst>
      <p:ext uri="{BB962C8B-B14F-4D97-AF65-F5344CB8AC3E}">
        <p14:creationId xmlns:p14="http://schemas.microsoft.com/office/powerpoint/2010/main" val="182481404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146" y="193409"/>
            <a:ext cx="12012046" cy="6240845"/>
          </a:xfrm>
          <a:prstGeom prst="rect">
            <a:avLst/>
          </a:prstGeom>
        </p:spPr>
      </p:pic>
    </p:spTree>
    <p:extLst>
      <p:ext uri="{BB962C8B-B14F-4D97-AF65-F5344CB8AC3E}">
        <p14:creationId xmlns:p14="http://schemas.microsoft.com/office/powerpoint/2010/main" val="6744784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Configuration</a:t>
            </a:r>
            <a:endParaRPr lang="en-GB" dirty="0"/>
          </a:p>
        </p:txBody>
      </p:sp>
      <p:pic>
        <p:nvPicPr>
          <p:cNvPr id="4" name="Picture 3"/>
          <p:cNvPicPr>
            <a:picLocks noChangeAspect="1"/>
          </p:cNvPicPr>
          <p:nvPr/>
        </p:nvPicPr>
        <p:blipFill>
          <a:blip r:embed="rId2"/>
          <a:stretch>
            <a:fillRect/>
          </a:stretch>
        </p:blipFill>
        <p:spPr>
          <a:xfrm>
            <a:off x="2433984" y="1220134"/>
            <a:ext cx="7322443" cy="5115352"/>
          </a:xfrm>
          <a:prstGeom prst="rect">
            <a:avLst/>
          </a:prstGeom>
        </p:spPr>
      </p:pic>
    </p:spTree>
    <p:extLst>
      <p:ext uri="{BB962C8B-B14F-4D97-AF65-F5344CB8AC3E}">
        <p14:creationId xmlns:p14="http://schemas.microsoft.com/office/powerpoint/2010/main" val="38351386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lstStyle/>
          <a:p>
            <a:r>
              <a:rPr lang="en-US" dirty="0" smtClean="0">
                <a:gradFill>
                  <a:gsLst>
                    <a:gs pos="1250">
                      <a:srgbClr val="FFFFFF"/>
                    </a:gs>
                    <a:gs pos="100000">
                      <a:srgbClr val="FFFFFF"/>
                    </a:gs>
                  </a:gsLst>
                  <a:lin ang="5400000" scaled="0"/>
                </a:gradFill>
              </a:rPr>
              <a:t>A GPS Demo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Storm</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9539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theme/_rels/theme10.xml.rels><?xml version="1.0" encoding="UTF-8" standalone="yes"?>
<Relationships xmlns="http://schemas.openxmlformats.org/package/2006/relationships"><Relationship Id="rId1" Type="http://schemas.openxmlformats.org/officeDocument/2006/relationships/image" Target="../media/image14.png"/></Relationships>
</file>

<file path=ppt/theme/_rels/theme11.xml.rels><?xml version="1.0" encoding="UTF-8" standalone="yes"?>
<Relationships xmlns="http://schemas.openxmlformats.org/package/2006/relationships"><Relationship Id="rId1" Type="http://schemas.openxmlformats.org/officeDocument/2006/relationships/image" Target="../media/image14.png"/></Relationships>
</file>

<file path=ppt/theme/_rels/theme5.xml.rels><?xml version="1.0" encoding="UTF-8" standalone="yes"?>
<Relationships xmlns="http://schemas.openxmlformats.org/package/2006/relationships"><Relationship Id="rId1" Type="http://schemas.openxmlformats.org/officeDocument/2006/relationships/image" Target="../media/image14.png"/></Relationships>
</file>

<file path=ppt/theme/_rels/theme6.xml.rels><?xml version="1.0" encoding="UTF-8" standalone="yes"?>
<Relationships xmlns="http://schemas.openxmlformats.org/package/2006/relationships"><Relationship Id="rId1" Type="http://schemas.openxmlformats.org/officeDocument/2006/relationships/image" Target="../media/image14.png"/></Relationships>
</file>

<file path=ppt/theme/_rels/theme7.xml.rels><?xml version="1.0" encoding="UTF-8" standalone="yes"?>
<Relationships xmlns="http://schemas.openxmlformats.org/package/2006/relationships"><Relationship Id="rId1" Type="http://schemas.openxmlformats.org/officeDocument/2006/relationships/image" Target="../media/image14.png"/></Relationships>
</file>

<file path=ppt/theme/_rels/theme8.xml.rels><?xml version="1.0" encoding="UTF-8" standalone="yes"?>
<Relationships xmlns="http://schemas.openxmlformats.org/package/2006/relationships"><Relationship Id="rId1" Type="http://schemas.openxmlformats.org/officeDocument/2006/relationships/image" Target="../media/image14.png"/></Relationships>
</file>

<file path=ppt/theme/_rels/theme9.xml.rels><?xml version="1.0" encoding="UTF-8" standalone="yes"?>
<Relationships xmlns="http://schemas.openxmlformats.org/package/2006/relationships"><Relationship Id="rId1" Type="http://schemas.openxmlformats.org/officeDocument/2006/relationships/image" Target="../media/image14.png"/></Relationships>
</file>

<file path=ppt/theme/theme1.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5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1.xml><?xml version="1.0" encoding="utf-8"?>
<a:theme xmlns:a="http://schemas.openxmlformats.org/drawingml/2006/main" name="6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2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703</TotalTime>
  <Words>964</Words>
  <Application>Microsoft Office PowerPoint</Application>
  <PresentationFormat>Widescreen</PresentationFormat>
  <Paragraphs>130</Paragraphs>
  <Slides>12</Slides>
  <Notes>9</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12</vt:i4>
      </vt:variant>
    </vt:vector>
  </HeadingPairs>
  <TitlesOfParts>
    <vt:vector size="29" baseType="lpstr">
      <vt:lpstr>Arial</vt:lpstr>
      <vt:lpstr>Calibri</vt:lpstr>
      <vt:lpstr>Consolas</vt:lpstr>
      <vt:lpstr>Segoe UI</vt:lpstr>
      <vt:lpstr>Segoe UI Light</vt:lpstr>
      <vt:lpstr>Wingdings</vt:lpstr>
      <vt:lpstr>Windows_Azure_DevCamp_16x9_Template - FINAL2</vt:lpstr>
      <vt:lpstr>1_Windows_Azure_DevCamp_16x9_Template - FINAL2</vt:lpstr>
      <vt:lpstr>1_Accent Color Transition Slides</vt:lpstr>
      <vt:lpstr>2_Windows_Azure_DevCamp_16x9_Template - FINAL2</vt:lpstr>
      <vt:lpstr>MS1444_Windows Azure Template 16x9_r08b</vt:lpstr>
      <vt:lpstr>1_MS1444_Windows Azure Template 16x9_r08b</vt:lpstr>
      <vt:lpstr>2_MS1444_Windows Azure Template 16x9_r08b</vt:lpstr>
      <vt:lpstr>3_MS1444_Windows Azure Template 16x9_r08b</vt:lpstr>
      <vt:lpstr>4_MS1444_Windows Azure Template 16x9_r08b</vt:lpstr>
      <vt:lpstr>5_MS1444_Windows Azure Template 16x9_r08b</vt:lpstr>
      <vt:lpstr>6_MS1444_Windows Azure Template 16x9_r08b</vt:lpstr>
      <vt:lpstr>Streaming data from instruments and the Internet of things</vt:lpstr>
      <vt:lpstr>Streaming data from instruments and the Internet of things</vt:lpstr>
      <vt:lpstr>Agenda</vt:lpstr>
      <vt:lpstr>Apache Kafka </vt:lpstr>
      <vt:lpstr>Storm </vt:lpstr>
      <vt:lpstr>Needed for demo</vt:lpstr>
      <vt:lpstr>PowerPoint Presentation</vt:lpstr>
      <vt:lpstr>Endpoint Configuration</vt:lpstr>
      <vt:lpstr>A GPS Demo with  Storm</vt:lpstr>
      <vt:lpstr>Useful links </vt:lpstr>
      <vt:lpstr>Streaming data from instruments and the Internet of things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Stewart Tansley</cp:lastModifiedBy>
  <cp:revision>48</cp:revision>
  <dcterms:created xsi:type="dcterms:W3CDTF">2013-08-21T10:51:45Z</dcterms:created>
  <dcterms:modified xsi:type="dcterms:W3CDTF">2013-10-08T02:07:41Z</dcterms:modified>
</cp:coreProperties>
</file>