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260" r:id="rId4"/>
    <p:sldId id="262" r:id="rId5"/>
    <p:sldId id="263" r:id="rId6"/>
    <p:sldId id="278" r:id="rId7"/>
    <p:sldId id="279" r:id="rId8"/>
    <p:sldId id="280" r:id="rId9"/>
    <p:sldId id="259" r:id="rId10"/>
    <p:sldId id="264" r:id="rId11"/>
    <p:sldId id="266" r:id="rId12"/>
    <p:sldId id="281" r:id="rId13"/>
    <p:sldId id="282" r:id="rId14"/>
    <p:sldId id="26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 id="278"/>
            <p14:sldId id="279"/>
            <p14:sldId id="280"/>
          </p14:sldIdLst>
        </p14:section>
        <p14:section name="Microsoft Azure" id="{6680163A-2F54-0A40-8529-487E5D5E3C8E}">
          <p14:sldIdLst>
            <p14:sldId id="259"/>
            <p14:sldId id="264"/>
            <p14:sldId id="266"/>
            <p14:sldId id="281"/>
            <p14:sldId id="282"/>
            <p14:sldId id="269"/>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86818" autoAdjust="0"/>
  </p:normalViewPr>
  <p:slideViewPr>
    <p:cSldViewPr snapToGrid="0">
      <p:cViewPr varScale="1">
        <p:scale>
          <a:sx n="113" d="100"/>
          <a:sy n="113" d="100"/>
        </p:scale>
        <p:origin x="840"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Capture research domains in the IaaS, </a:t>
            </a:r>
            <a:r>
              <a:rPr lang="en-US" b="0" dirty="0" err="1" smtClean="0"/>
              <a:t>PaaS</a:t>
            </a:r>
            <a:r>
              <a:rPr lang="en-US" b="0" dirty="0" smtClean="0"/>
              <a:t>, SaaS examples</a:t>
            </a:r>
          </a:p>
          <a:p>
            <a:endParaRPr lang="en-US" b="0" dirty="0" smtClean="0"/>
          </a:p>
          <a:p>
            <a:r>
              <a:rPr lang="en-US" b="0" dirty="0" smtClean="0"/>
              <a:t>(IaaS) not having to manage a cluster for your research </a:t>
            </a:r>
          </a:p>
          <a:p>
            <a:r>
              <a:rPr lang="en-US" b="0" dirty="0" smtClean="0"/>
              <a:t>(</a:t>
            </a:r>
            <a:r>
              <a:rPr lang="en-US" b="0" dirty="0" err="1" smtClean="0"/>
              <a:t>PaaS</a:t>
            </a:r>
            <a:r>
              <a:rPr lang="en-US" b="0" dirty="0" smtClean="0"/>
              <a:t>)</a:t>
            </a:r>
            <a:r>
              <a:rPr lang="en-US" b="0" baseline="0" dirty="0" smtClean="0"/>
              <a:t> </a:t>
            </a:r>
            <a:r>
              <a:rPr lang="en-US" b="0" dirty="0" smtClean="0"/>
              <a:t>running Python scripts for your research </a:t>
            </a:r>
          </a:p>
          <a:p>
            <a:r>
              <a:rPr lang="en-US" b="0" dirty="0" smtClean="0"/>
              <a:t>(SaaS)</a:t>
            </a:r>
            <a:r>
              <a:rPr lang="en-US" b="0" baseline="0" dirty="0" smtClean="0"/>
              <a:t> </a:t>
            </a:r>
            <a:r>
              <a:rPr lang="en-US" b="0" dirty="0" smtClean="0"/>
              <a:t>providing weather simulations to your collaborators where they just enter parameters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huge because NOAA weather service only does 700 locations nationally.</a:t>
            </a:r>
          </a:p>
          <a:p>
            <a:r>
              <a:rPr lang="en-US" dirty="0" smtClean="0"/>
              <a:t>Additionally,</a:t>
            </a:r>
            <a:r>
              <a:rPr lang="en-US" baseline="0" dirty="0" smtClean="0"/>
              <a:t> this project went to Azure because of enhanced collaboration. All researchers across the US could access the virtual machines instead of being held by a single university.</a:t>
            </a:r>
            <a:r>
              <a:rPr lang="en-US" dirty="0" smtClean="0"/>
              <a:t>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8911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a:t>
            </a:r>
            <a:r>
              <a:rPr lang="en-US" baseline="0" dirty="0" smtClean="0"/>
              <a:t> service is released into the Azure Market place so others can benefit. A real example of SaaS!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29926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44396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a:t>
            </a:r>
            <a:endParaRPr lang="en-US" dirty="0"/>
          </a:p>
        </p:txBody>
      </p:sp>
      <p:sp>
        <p:nvSpPr>
          <p:cNvPr id="3" name="Content Placeholder 2"/>
          <p:cNvSpPr>
            <a:spLocks noGrp="1"/>
          </p:cNvSpPr>
          <p:nvPr>
            <p:ph idx="1"/>
          </p:nvPr>
        </p:nvSpPr>
        <p:spPr>
          <a:xfrm>
            <a:off x="519248" y="1447800"/>
            <a:ext cx="7272470" cy="5876993"/>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Multiple national government </a:t>
            </a:r>
            <a:br>
              <a:rPr lang="en-US" dirty="0" smtClean="0"/>
            </a:br>
            <a:r>
              <a:rPr lang="en-US" dirty="0" smtClean="0"/>
              <a:t>compliance</a:t>
            </a:r>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7522249" y="1447800"/>
            <a:ext cx="4148917" cy="4643907"/>
          </a:xfrm>
          <a:prstGeom prst="rect">
            <a:avLst/>
          </a:prstGeom>
          <a:ln>
            <a:solidFill>
              <a:schemeClr val="tx1">
                <a:lumMod val="25000"/>
                <a:lumOff val="75000"/>
              </a:schemeClr>
            </a:solidFill>
          </a:ln>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pic>
        <p:nvPicPr>
          <p:cNvPr id="4" name="Picture 3"/>
          <p:cNvPicPr>
            <a:picLocks noChangeAspect="1"/>
          </p:cNvPicPr>
          <p:nvPr/>
        </p:nvPicPr>
        <p:blipFill>
          <a:blip r:embed="rId2"/>
          <a:stretch>
            <a:fillRect/>
          </a:stretch>
        </p:blipFill>
        <p:spPr>
          <a:xfrm>
            <a:off x="2588957" y="2093986"/>
            <a:ext cx="7012500" cy="3908201"/>
          </a:xfrm>
          <a:prstGeom prst="rect">
            <a:avLst/>
          </a:prstGeom>
        </p:spPr>
      </p:pic>
      <p:sp>
        <p:nvSpPr>
          <p:cNvPr id="6" name="TextBox 5"/>
          <p:cNvSpPr txBox="1"/>
          <p:nvPr/>
        </p:nvSpPr>
        <p:spPr>
          <a:xfrm>
            <a:off x="519248" y="1258244"/>
            <a:ext cx="11151917" cy="553998"/>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accent2"/>
                </a:solidFill>
                <a:latin typeface="Segoe UI Light" panose="020B0502040204020203" pitchFamily="34" charset="0"/>
                <a:cs typeface="Segoe UI Light" panose="020B0502040204020203" pitchFamily="34" charset="0"/>
              </a:rPr>
              <a:t>Life begins at https://portal.azure.com</a:t>
            </a:r>
            <a:endParaRPr lang="en-US" sz="4000" dirty="0">
              <a:solidFill>
                <a:schemeClr val="accent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objectives</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UT </a:t>
            </a:r>
            <a:r>
              <a:rPr lang="en-US" dirty="0" smtClean="0"/>
              <a:t>Austin, </a:t>
            </a:r>
            <a:r>
              <a:rPr lang="en-US" dirty="0" smtClean="0"/>
              <a:t>UC Irvine, </a:t>
            </a:r>
            <a:r>
              <a:rPr lang="en-US" dirty="0" smtClean="0"/>
              <a:t>&amp; </a:t>
            </a:r>
            <a:r>
              <a:rPr lang="en-US" dirty="0" smtClean="0"/>
              <a:t>UI-UC</a:t>
            </a:r>
            <a:endParaRPr lang="en-US" dirty="0" smtClean="0"/>
          </a:p>
          <a:p>
            <a:pPr lvl="1"/>
            <a:r>
              <a:rPr lang="en-US" dirty="0" smtClean="0"/>
              <a:t>Flood prediction system</a:t>
            </a:r>
          </a:p>
          <a:p>
            <a:r>
              <a:rPr lang="en-US" dirty="0" smtClean="0"/>
              <a:t>Needed to scale out custom software</a:t>
            </a:r>
          </a:p>
          <a:p>
            <a:pPr lvl="1"/>
            <a:r>
              <a:rPr lang="en-US" dirty="0" smtClean="0"/>
              <a:t>RAPID (Routing Application for Parallel 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err="1" smtClean="0"/>
              <a:t>Molplex</a:t>
            </a:r>
            <a:r>
              <a:rPr lang="en-US" dirty="0" smtClean="0"/>
              <a:t>: Clouds against Disease</a:t>
            </a:r>
          </a:p>
          <a:p>
            <a:pPr lvl="1"/>
            <a:r>
              <a:rPr lang="en-US" dirty="0" smtClean="0"/>
              <a:t>Spun off from VENUS-C (EU funded project) at Newcastle </a:t>
            </a:r>
            <a:r>
              <a:rPr lang="en-US" dirty="0" smtClean="0"/>
              <a:t>University</a:t>
            </a:r>
            <a:endParaRPr lang="en-US" dirty="0" smtClean="0"/>
          </a:p>
          <a:p>
            <a:pPr lvl="1"/>
            <a:r>
              <a:rPr lang="en-US" dirty="0" smtClean="0"/>
              <a:t>http://</a:t>
            </a:r>
            <a:r>
              <a:rPr lang="en-US" dirty="0" err="1" smtClean="0"/>
              <a:t>molplex.com</a:t>
            </a:r>
            <a:endParaRPr lang="en-US" dirty="0" smtClean="0"/>
          </a:p>
          <a:p>
            <a:r>
              <a:rPr lang="en-US" dirty="0" smtClean="0"/>
              <a:t>Looks for toxicity prediction to speed up drug research</a:t>
            </a:r>
          </a:p>
          <a:p>
            <a:pPr lvl="1"/>
            <a:r>
              <a:rPr lang="en-US" dirty="0" smtClean="0"/>
              <a:t>Sifts through massive databases looking for chemical structure and biological effect</a:t>
            </a:r>
          </a:p>
          <a:p>
            <a:r>
              <a:rPr lang="en-US" dirty="0" smtClean="0"/>
              <a:t>Built on worker-role implementation</a:t>
            </a:r>
          </a:p>
          <a:p>
            <a:pPr lvl="1"/>
            <a:r>
              <a:rPr lang="en-US" dirty="0" smtClean="0"/>
              <a:t>Researchers submit “Generic Worker” job; system handles the rest</a:t>
            </a:r>
          </a:p>
          <a:p>
            <a:pPr lvl="1"/>
            <a:endParaRPr lang="en-US" dirty="0"/>
          </a:p>
        </p:txBody>
      </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436984"/>
          </a:xfrm>
        </p:spPr>
        <p:txBody>
          <a:bodyPr/>
          <a:lstStyle/>
          <a:p>
            <a:r>
              <a:rPr lang="en-US" dirty="0" smtClean="0"/>
              <a:t>Readmissions Score as a Service</a:t>
            </a:r>
          </a:p>
          <a:p>
            <a:pPr lvl="1"/>
            <a:r>
              <a:rPr lang="en-US" dirty="0" smtClean="0"/>
              <a:t>UW </a:t>
            </a:r>
            <a:r>
              <a:rPr lang="en-US" dirty="0" smtClean="0"/>
              <a:t>Tacoma</a:t>
            </a:r>
          </a:p>
          <a:p>
            <a:pPr lvl="1"/>
            <a:r>
              <a:rPr lang="en-US" dirty="0"/>
              <a:t>http://</a:t>
            </a:r>
            <a:r>
              <a:rPr lang="en-US" dirty="0" err="1" smtClean="0"/>
              <a:t>cwds.uw.edu</a:t>
            </a:r>
            <a:r>
              <a:rPr lang="en-US" dirty="0" smtClean="0"/>
              <a:t>/readmissions-score-serviceraas-0</a:t>
            </a:r>
          </a:p>
          <a:p>
            <a:r>
              <a:rPr lang="en-US" dirty="0" smtClean="0"/>
              <a:t>Predicts the risk-of-readmission factor for medical patients</a:t>
            </a:r>
          </a:p>
          <a:p>
            <a:pPr lvl="1"/>
            <a:r>
              <a:rPr lang="en-US" dirty="0" smtClean="0"/>
              <a:t>20% of Medicare patients readmitted; cost $26B a year</a:t>
            </a:r>
          </a:p>
          <a:p>
            <a:r>
              <a:rPr lang="en-US" dirty="0" smtClean="0"/>
              <a:t>Built entirely on Azure Machine Learning</a:t>
            </a:r>
          </a:p>
          <a:p>
            <a:pPr lvl="1"/>
            <a:r>
              <a:rPr lang="en-US" dirty="0" smtClean="0"/>
              <a:t>Exposed as a web service</a:t>
            </a:r>
          </a:p>
          <a:p>
            <a:r>
              <a:rPr lang="en-US" dirty="0" smtClean="0"/>
              <a:t>Helps hospitals focus on high-risk patients and reduce costs</a:t>
            </a:r>
          </a:p>
          <a:p>
            <a:pPr lvl="1"/>
            <a:endParaRPr lang="en-US" dirty="0"/>
          </a:p>
        </p:txBody>
      </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cross-platform with massive open-source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712</TotalTime>
  <Words>884</Words>
  <Application>Microsoft Macintosh PowerPoint</Application>
  <PresentationFormat>Widescreen</PresentationFormat>
  <Paragraphs>209</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Cloud Computing Variants</vt:lpstr>
      <vt:lpstr>Infrastructure as a Service</vt:lpstr>
      <vt:lpstr>Platform as a Service</vt:lpstr>
      <vt:lpstr>Software as a Service</vt:lpstr>
      <vt:lpstr>Microsoft Azure LOVES EVERYONE!</vt:lpstr>
      <vt:lpstr>Azure Datacenter Regions</vt:lpstr>
      <vt:lpstr>PowerPoint Presentation</vt:lpstr>
      <vt:lpstr>Security and Compliance</vt:lpstr>
      <vt:lpstr>Azure Services Work Together</vt:lpstr>
      <vt:lpstr>Microsoft Azure Portal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53</cp:revision>
  <dcterms:created xsi:type="dcterms:W3CDTF">2015-09-13T19:29:02Z</dcterms:created>
  <dcterms:modified xsi:type="dcterms:W3CDTF">2015-10-08T21:55:33Z</dcterms:modified>
</cp:coreProperties>
</file>