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4"/>
  </p:notesMasterIdLst>
  <p:sldIdLst>
    <p:sldId id="256" r:id="rId2"/>
    <p:sldId id="279" r:id="rId3"/>
    <p:sldId id="280" r:id="rId4"/>
    <p:sldId id="281" r:id="rId5"/>
    <p:sldId id="282" r:id="rId6"/>
    <p:sldId id="283" r:id="rId7"/>
    <p:sldId id="284" r:id="rId8"/>
    <p:sldId id="285" r:id="rId9"/>
    <p:sldId id="286" r:id="rId10"/>
    <p:sldId id="287" r:id="rId11"/>
    <p:sldId id="267" r:id="rId12"/>
    <p:sldId id="2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440" autoAdjust="0"/>
    <p:restoredTop sz="84502" autoAdjust="0"/>
  </p:normalViewPr>
  <p:slideViewPr>
    <p:cSldViewPr snapToGrid="0">
      <p:cViewPr varScale="1">
        <p:scale>
          <a:sx n="88" d="100"/>
          <a:sy n="88" d="100"/>
        </p:scale>
        <p:origin x="56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Functions are part of the Azure Web + Mobile suite of</a:t>
            </a:r>
            <a:r>
              <a:rPr lang="en-US" sz="1200" kern="1200" baseline="0" dirty="0">
                <a:solidFill>
                  <a:schemeClr val="tx1"/>
                </a:solidFill>
                <a:effectLst/>
                <a:latin typeface="+mn-lt"/>
                <a:ea typeface="+mn-ea"/>
                <a:cs typeface="+mn-cs"/>
              </a:rPr>
              <a:t> App Services and are designed to enable the creation of small pieces of meaningful, reusable methods, easily shared across services. These serverless, event-driven methods are often referred to as “nanoservices” due to their small size. Although an Azure Function can contain quite a bit of code, they are typically designed to serve a single purpose, and respond to events in connected services.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4192251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Functions</a:t>
            </a:r>
            <a:r>
              <a:rPr lang="en-US" sz="1200" kern="1200" baseline="0" dirty="0">
                <a:solidFill>
                  <a:schemeClr val="tx1"/>
                </a:solidFill>
                <a:effectLst/>
                <a:latin typeface="+mn-lt"/>
                <a:ea typeface="+mn-ea"/>
                <a:cs typeface="+mn-cs"/>
              </a:rPr>
              <a:t> can be created in most common development and scripting languages, and can be “triggered” by events in other Azure App Services, such as Web, Mobile, Logic, and API apps. Azure Functions can also be exposed via HTTP URL schemes for easy integration into legacy systems.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518754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Azure Functions are “event-driven” meaning they run based on associated</a:t>
            </a:r>
            <a:r>
              <a:rPr lang="en-US" sz="1200" kern="1200" baseline="0" dirty="0">
                <a:solidFill>
                  <a:schemeClr val="tx1"/>
                </a:solidFill>
                <a:effectLst/>
                <a:latin typeface="+mn-lt"/>
                <a:ea typeface="+mn-ea"/>
                <a:cs typeface="+mn-cs"/>
              </a:rPr>
              <a:t> and configure events, or “triggers”. For example an Azure Function could be triggered by a simple timer, such as running a process once every 24-hours, or triggered by an event in a document management system, such as when a new document is uploaded to a SharePoint library. Azure Functions can also respond to Azure-specific events, such as an image added to a Storage Blob or a notification arriving in a Message Queue. </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10100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Although Azure Functions</a:t>
            </a:r>
            <a:r>
              <a:rPr lang="en-US" sz="1200" kern="1200" baseline="0" dirty="0">
                <a:solidFill>
                  <a:schemeClr val="tx1"/>
                </a:solidFill>
                <a:effectLst/>
                <a:latin typeface="+mn-lt"/>
                <a:ea typeface="+mn-ea"/>
                <a:cs typeface="+mn-cs"/>
              </a:rPr>
              <a:t> can be created from scratch”, the Azure Portal exposes a large number of ever-growing templates to help get developers started. These templates are typically designed with specific triggers in mind, such as a Blob Storage event, or a GitHub </a:t>
            </a:r>
            <a:r>
              <a:rPr lang="en-US" sz="1200" kern="1200" baseline="0" dirty="0" err="1">
                <a:solidFill>
                  <a:schemeClr val="tx1"/>
                </a:solidFill>
                <a:effectLst/>
                <a:latin typeface="+mn-lt"/>
                <a:ea typeface="+mn-ea"/>
                <a:cs typeface="+mn-cs"/>
              </a:rPr>
              <a:t>webhook</a:t>
            </a:r>
            <a:r>
              <a:rPr lang="en-US" sz="1200" kern="1200" baseline="0" dirty="0">
                <a:solidFill>
                  <a:schemeClr val="tx1"/>
                </a:solidFill>
                <a:effectLst/>
                <a:latin typeface="+mn-lt"/>
                <a:ea typeface="+mn-ea"/>
                <a:cs typeface="+mn-cs"/>
              </a:rPr>
              <a:t> event. Templates can easily form the basis for robust function creation, and are really designed just to get a developer started.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46585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Timer</a:t>
            </a:r>
            <a:r>
              <a:rPr lang="en-US" sz="1200" kern="1200" baseline="0" dirty="0">
                <a:solidFill>
                  <a:schemeClr val="tx1"/>
                </a:solidFill>
                <a:effectLst/>
                <a:latin typeface="+mn-lt"/>
                <a:ea typeface="+mn-ea"/>
                <a:cs typeface="+mn-cs"/>
              </a:rPr>
              <a:t> Functions are exactly what they sound like: Functions triggered by a specific time event. Timer Functions are perfect for clean up and maintenance processes and can easily be combined with other functions for more robust scenarios. Timer Functions us CRON expressions to configure schedules. It’s a good idea to get familiar with CRON syntax, but in the meantime there are a number of tools online to help you build CRON expressions.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875930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Data Processing Functions are triggered</a:t>
            </a:r>
            <a:r>
              <a:rPr lang="en-US" sz="1200" kern="1200" baseline="0" dirty="0">
                <a:solidFill>
                  <a:schemeClr val="tx1"/>
                </a:solidFill>
                <a:effectLst/>
                <a:latin typeface="+mn-lt"/>
                <a:ea typeface="+mn-ea"/>
                <a:cs typeface="+mn-cs"/>
              </a:rPr>
              <a:t> by activity in a datastore, such as a table, queue, or container.  Data Processing Functions also typically have both “in” and “out” parameters, meaning they can accept an object as a parameter, and then process information and then return another object from within the function. This is not the same as a “return” value, as most Azure Functions either return void, or an HTTP response such as “created”, “accepted”, or “OK”.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2082705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Webhook</a:t>
            </a:r>
            <a:r>
              <a:rPr lang="en-US" sz="1200" kern="1200" baseline="0" dirty="0">
                <a:solidFill>
                  <a:schemeClr val="tx1"/>
                </a:solidFill>
                <a:effectLst/>
                <a:latin typeface="+mn-lt"/>
                <a:ea typeface="+mn-ea"/>
                <a:cs typeface="+mn-cs"/>
              </a:rPr>
              <a:t> and API Functions are designed to easily integrate with 3</a:t>
            </a:r>
            <a:r>
              <a:rPr lang="en-US" sz="1200" kern="1200" baseline="30000" dirty="0">
                <a:solidFill>
                  <a:schemeClr val="tx1"/>
                </a:solidFill>
                <a:effectLst/>
                <a:latin typeface="+mn-lt"/>
                <a:ea typeface="+mn-ea"/>
                <a:cs typeface="+mn-cs"/>
              </a:rPr>
              <a:t>rd</a:t>
            </a:r>
            <a:r>
              <a:rPr lang="en-US" sz="1200" kern="1200" baseline="0" dirty="0">
                <a:solidFill>
                  <a:schemeClr val="tx1"/>
                </a:solidFill>
                <a:effectLst/>
                <a:latin typeface="+mn-lt"/>
                <a:ea typeface="+mn-ea"/>
                <a:cs typeface="+mn-cs"/>
              </a:rPr>
              <a:t> party systems, like GitHub, Office 365, and especially Microsoft PowerApps. Since Webhook and API Functions are often exposed to external or legacy systems, they typically need CORS settings managed in order to “allow” external resources to “see” and execute the function. Most Azure Logic Apps leverage Webhook and API Functions directly.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196518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 Azure</a:t>
            </a:r>
            <a:r>
              <a:rPr lang="en-US" sz="1200" kern="1200" baseline="0" dirty="0">
                <a:solidFill>
                  <a:schemeClr val="tx1"/>
                </a:solidFill>
                <a:effectLst/>
                <a:latin typeface="+mn-lt"/>
                <a:ea typeface="+mn-ea"/>
                <a:cs typeface="+mn-cs"/>
              </a:rPr>
              <a:t> Function is really a group of a few files that work in harmony. All actual function logic resides in a “Run” file written in a language of choice. A “Project” file is similar to a project file in other technologies such as .NET Core or Universal Windows Platform and contains “secondary” assembly references such as NuGet packages. Finally a “Function” file contains information about triggers and parameters, such as locations of Storage Queue connection strings and whether the parameter is design as an “in”, “out” or “bi-directional”. Optionally, additional configuration is also found in the Function App Settings such as an API Key or database connection string.</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233985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Without bindings, an Azure Function would just be a “disconnected” algorithm</a:t>
            </a:r>
            <a:r>
              <a:rPr lang="en-US" baseline="0" dirty="0"/>
              <a:t> without any way to serve a purpose. Bindings server to connect functions and output to other services. Some of the most common binding types and features are listed in the table, </a:t>
            </a:r>
            <a:r>
              <a:rPr lang="en-US" baseline="0" dirty="0" smtClean="0"/>
              <a:t>but variations </a:t>
            </a:r>
            <a:r>
              <a:rPr lang="en-US" baseline="0" dirty="0"/>
              <a:t>and adaptations can and do exist.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23447049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a:gradFill>
                  <a:gsLst>
                    <a:gs pos="0">
                      <a:srgbClr val="292929"/>
                    </a:gs>
                    <a:gs pos="100000">
                      <a:srgbClr val="292929"/>
                    </a:gs>
                  </a:gsLst>
                  <a:lin ang="5400000" scaled="0"/>
                </a:gradFill>
                <a:cs typeface="Segoe UI" pitchFamily="34" charset="0"/>
              </a:rPr>
              <a:t>© 201</a:t>
            </a:r>
            <a:r>
              <a:rPr lang="en-US" altLang="zh-CN" sz="700">
                <a:gradFill>
                  <a:gsLst>
                    <a:gs pos="0">
                      <a:srgbClr val="292929"/>
                    </a:gs>
                    <a:gs pos="100000">
                      <a:srgbClr val="292929"/>
                    </a:gs>
                  </a:gsLst>
                  <a:lin ang="5400000" scaled="0"/>
                </a:gradFill>
                <a:cs typeface="Segoe UI" pitchFamily="34" charset="0"/>
              </a:rPr>
              <a:t>6</a:t>
            </a:r>
            <a:r>
              <a:rPr lang="en-US" sz="70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50" y="2234114"/>
            <a:ext cx="8677914" cy="1359196"/>
          </a:xfrm>
        </p:spPr>
        <p:txBody>
          <a:bodyPr/>
          <a:lstStyle/>
          <a:p>
            <a:r>
              <a:rPr lang="en-US" dirty="0" smtClean="0"/>
              <a:t>Azure Functions </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a:t>Microsoft Research</a:t>
            </a:r>
          </a:p>
        </p:txBody>
      </p:sp>
    </p:spTree>
    <p:extLst>
      <p:ext uri="{BB962C8B-B14F-4D97-AF65-F5344CB8AC3E}">
        <p14:creationId xmlns:p14="http://schemas.microsoft.com/office/powerpoint/2010/main" val="177084711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Bindings</a:t>
            </a:r>
          </a:p>
        </p:txBody>
      </p:sp>
      <p:graphicFrame>
        <p:nvGraphicFramePr>
          <p:cNvPr id="7" name="Table 6"/>
          <p:cNvGraphicFramePr>
            <a:graphicFrameLocks noGrp="1"/>
          </p:cNvGraphicFramePr>
          <p:nvPr>
            <p:extLst>
              <p:ext uri="{D42A27DB-BD31-4B8C-83A1-F6EECF244321}">
                <p14:modId xmlns:p14="http://schemas.microsoft.com/office/powerpoint/2010/main" val="1478624903"/>
              </p:ext>
            </p:extLst>
          </p:nvPr>
        </p:nvGraphicFramePr>
        <p:xfrm>
          <a:off x="874659" y="2385727"/>
          <a:ext cx="10160001" cy="3804552"/>
        </p:xfrm>
        <a:graphic>
          <a:graphicData uri="http://schemas.openxmlformats.org/drawingml/2006/table">
            <a:tbl>
              <a:tblPr firstRow="1" bandRow="1">
                <a:tableStyleId>{21E4AEA4-8DFA-4A89-87EB-49C32662AFE0}</a:tableStyleId>
              </a:tblPr>
              <a:tblGrid>
                <a:gridCol w="3052332">
                  <a:extLst>
                    <a:ext uri="{9D8B030D-6E8A-4147-A177-3AD203B41FA5}">
                      <a16:colId xmlns="" xmlns:a16="http://schemas.microsoft.com/office/drawing/2014/main" val="1381631012"/>
                    </a:ext>
                  </a:extLst>
                </a:gridCol>
                <a:gridCol w="3418879">
                  <a:extLst>
                    <a:ext uri="{9D8B030D-6E8A-4147-A177-3AD203B41FA5}">
                      <a16:colId xmlns="" xmlns:a16="http://schemas.microsoft.com/office/drawing/2014/main" val="268957825"/>
                    </a:ext>
                  </a:extLst>
                </a:gridCol>
                <a:gridCol w="1139627">
                  <a:extLst>
                    <a:ext uri="{9D8B030D-6E8A-4147-A177-3AD203B41FA5}">
                      <a16:colId xmlns="" xmlns:a16="http://schemas.microsoft.com/office/drawing/2014/main" val="3697201972"/>
                    </a:ext>
                  </a:extLst>
                </a:gridCol>
                <a:gridCol w="1349557">
                  <a:extLst>
                    <a:ext uri="{9D8B030D-6E8A-4147-A177-3AD203B41FA5}">
                      <a16:colId xmlns="" xmlns:a16="http://schemas.microsoft.com/office/drawing/2014/main" val="1062125523"/>
                    </a:ext>
                  </a:extLst>
                </a:gridCol>
                <a:gridCol w="1199606">
                  <a:extLst>
                    <a:ext uri="{9D8B030D-6E8A-4147-A177-3AD203B41FA5}">
                      <a16:colId xmlns="" xmlns:a16="http://schemas.microsoft.com/office/drawing/2014/main" val="1149894302"/>
                    </a:ext>
                  </a:extLst>
                </a:gridCol>
              </a:tblGrid>
              <a:tr h="307587">
                <a:tc>
                  <a:txBody>
                    <a:bodyPr/>
                    <a:lstStyle/>
                    <a:p>
                      <a:pPr algn="ctr"/>
                      <a:r>
                        <a:rPr lang="en-US" sz="1600" dirty="0"/>
                        <a:t>Type</a:t>
                      </a:r>
                    </a:p>
                  </a:txBody>
                  <a:tcPr anchor="ctr"/>
                </a:tc>
                <a:tc>
                  <a:txBody>
                    <a:bodyPr/>
                    <a:lstStyle/>
                    <a:p>
                      <a:pPr algn="ctr"/>
                      <a:r>
                        <a:rPr lang="en-US" sz="1600" dirty="0"/>
                        <a:t>Service</a:t>
                      </a:r>
                    </a:p>
                  </a:txBody>
                  <a:tcPr anchor="ctr"/>
                </a:tc>
                <a:tc>
                  <a:txBody>
                    <a:bodyPr/>
                    <a:lstStyle/>
                    <a:p>
                      <a:pPr algn="ctr"/>
                      <a:r>
                        <a:rPr lang="en-US" sz="1600" dirty="0"/>
                        <a:t>Trigger</a:t>
                      </a:r>
                    </a:p>
                  </a:txBody>
                  <a:tcPr anchor="ctr"/>
                </a:tc>
                <a:tc>
                  <a:txBody>
                    <a:bodyPr/>
                    <a:lstStyle/>
                    <a:p>
                      <a:pPr algn="ctr"/>
                      <a:r>
                        <a:rPr lang="en-US" sz="1600" dirty="0"/>
                        <a:t>Input</a:t>
                      </a:r>
                    </a:p>
                  </a:txBody>
                  <a:tcPr anchor="ctr"/>
                </a:tc>
                <a:tc>
                  <a:txBody>
                    <a:bodyPr/>
                    <a:lstStyle/>
                    <a:p>
                      <a:pPr algn="ctr"/>
                      <a:r>
                        <a:rPr lang="en-US" sz="1600" dirty="0"/>
                        <a:t>Output</a:t>
                      </a:r>
                    </a:p>
                  </a:txBody>
                  <a:tcPr anchor="ctr"/>
                </a:tc>
                <a:extLst>
                  <a:ext uri="{0D108BD9-81ED-4DB2-BD59-A6C34878D82A}">
                    <a16:rowId xmlns="" xmlns:a16="http://schemas.microsoft.com/office/drawing/2014/main" val="2204649050"/>
                  </a:ext>
                </a:extLst>
              </a:tr>
              <a:tr h="307587">
                <a:tc>
                  <a:txBody>
                    <a:bodyPr/>
                    <a:lstStyle/>
                    <a:p>
                      <a:r>
                        <a:rPr lang="en-US" sz="1600" dirty="0"/>
                        <a:t>Schedule</a:t>
                      </a:r>
                    </a:p>
                  </a:txBody>
                  <a:tcPr anchor="ctr"/>
                </a:tc>
                <a:tc>
                  <a:txBody>
                    <a:bodyPr/>
                    <a:lstStyle/>
                    <a:p>
                      <a:r>
                        <a:rPr lang="en-US" sz="1600"/>
                        <a:t>Azure Functions</a:t>
                      </a:r>
                    </a:p>
                  </a:txBody>
                  <a:tcPr anchor="ctr"/>
                </a:tc>
                <a:tc>
                  <a:txBody>
                    <a:bodyPr/>
                    <a:lstStyle/>
                    <a:p>
                      <a:pPr algn="ctr"/>
                      <a:r>
                        <a:rPr lang="en-US" sz="1600" dirty="0"/>
                        <a:t>✔</a:t>
                      </a:r>
                    </a:p>
                  </a:txBody>
                  <a:tcPr anchor="ctr"/>
                </a:tc>
                <a:tc>
                  <a:txBody>
                    <a:bodyPr/>
                    <a:lstStyle/>
                    <a:p>
                      <a:pPr algn="ctr"/>
                      <a:endParaRPr lang="en-US" sz="1600" dirty="0"/>
                    </a:p>
                  </a:txBody>
                  <a:tcPr anchor="ctr"/>
                </a:tc>
                <a:tc>
                  <a:txBody>
                    <a:bodyPr/>
                    <a:lstStyle/>
                    <a:p>
                      <a:pPr algn="ctr"/>
                      <a:endParaRPr lang="en-US" sz="1600"/>
                    </a:p>
                  </a:txBody>
                  <a:tcPr anchor="ctr"/>
                </a:tc>
                <a:extLst>
                  <a:ext uri="{0D108BD9-81ED-4DB2-BD59-A6C34878D82A}">
                    <a16:rowId xmlns="" xmlns:a16="http://schemas.microsoft.com/office/drawing/2014/main" val="4239000174"/>
                  </a:ext>
                </a:extLst>
              </a:tr>
              <a:tr h="448218">
                <a:tc>
                  <a:txBody>
                    <a:bodyPr/>
                    <a:lstStyle/>
                    <a:p>
                      <a:r>
                        <a:rPr lang="en-US" sz="1600" dirty="0"/>
                        <a:t>HTTP (REST or </a:t>
                      </a:r>
                      <a:r>
                        <a:rPr lang="en-US" sz="1600" dirty="0" err="1"/>
                        <a:t>webhook</a:t>
                      </a:r>
                      <a:r>
                        <a:rPr lang="en-US" sz="1600" dirty="0"/>
                        <a:t>)</a:t>
                      </a:r>
                    </a:p>
                  </a:txBody>
                  <a:tcPr anchor="ctr"/>
                </a:tc>
                <a:tc>
                  <a:txBody>
                    <a:bodyPr/>
                    <a:lstStyle/>
                    <a:p>
                      <a:r>
                        <a:rPr lang="en-US" sz="1600"/>
                        <a:t>Azure Functions</a:t>
                      </a:r>
                    </a:p>
                  </a:txBody>
                  <a:tcPr anchor="ctr"/>
                </a:tc>
                <a:tc>
                  <a:txBody>
                    <a:bodyPr/>
                    <a:lstStyle/>
                    <a:p>
                      <a:pPr algn="ctr"/>
                      <a:r>
                        <a:rPr lang="en-US" sz="1600" dirty="0"/>
                        <a:t>✔</a:t>
                      </a:r>
                    </a:p>
                  </a:txBody>
                  <a:tcPr anchor="ctr"/>
                </a:tc>
                <a:tc>
                  <a:txBody>
                    <a:bodyPr/>
                    <a:lstStyle/>
                    <a:p>
                      <a:pPr algn="ctr"/>
                      <a:endParaRPr lang="en-US" sz="1600" dirty="0"/>
                    </a:p>
                  </a:txBody>
                  <a:tcPr anchor="ctr"/>
                </a:tc>
                <a:tc>
                  <a:txBody>
                    <a:bodyPr/>
                    <a:lstStyle/>
                    <a:p>
                      <a:pPr algn="ctr"/>
                      <a:r>
                        <a:rPr lang="en-US" sz="1600"/>
                        <a:t>✔*</a:t>
                      </a:r>
                    </a:p>
                  </a:txBody>
                  <a:tcPr anchor="ctr"/>
                </a:tc>
                <a:extLst>
                  <a:ext uri="{0D108BD9-81ED-4DB2-BD59-A6C34878D82A}">
                    <a16:rowId xmlns="" xmlns:a16="http://schemas.microsoft.com/office/drawing/2014/main" val="900705094"/>
                  </a:ext>
                </a:extLst>
              </a:tr>
              <a:tr h="307587">
                <a:tc>
                  <a:txBody>
                    <a:bodyPr/>
                    <a:lstStyle/>
                    <a:p>
                      <a:r>
                        <a:rPr lang="en-US" sz="1600"/>
                        <a:t>Blob Storage</a:t>
                      </a:r>
                    </a:p>
                  </a:txBody>
                  <a:tcPr anchor="ctr"/>
                </a:tc>
                <a:tc>
                  <a:txBody>
                    <a:bodyPr/>
                    <a:lstStyle/>
                    <a:p>
                      <a:r>
                        <a:rPr lang="en-US" sz="1600" dirty="0"/>
                        <a:t>Azure Storage</a:t>
                      </a:r>
                    </a:p>
                  </a:txBody>
                  <a:tcPr anchor="ctr"/>
                </a:tc>
                <a:tc>
                  <a:txBody>
                    <a:bodyPr/>
                    <a:lstStyle/>
                    <a:p>
                      <a:pPr algn="ctr"/>
                      <a:r>
                        <a:rPr lang="en-US" sz="1600" dirty="0"/>
                        <a:t>✔</a:t>
                      </a:r>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 xmlns:a16="http://schemas.microsoft.com/office/drawing/2014/main" val="671749842"/>
                  </a:ext>
                </a:extLst>
              </a:tr>
              <a:tr h="307587">
                <a:tc>
                  <a:txBody>
                    <a:bodyPr/>
                    <a:lstStyle/>
                    <a:p>
                      <a:r>
                        <a:rPr lang="en-US" sz="1600"/>
                        <a:t>Events</a:t>
                      </a:r>
                    </a:p>
                  </a:txBody>
                  <a:tcPr anchor="ctr"/>
                </a:tc>
                <a:tc>
                  <a:txBody>
                    <a:bodyPr/>
                    <a:lstStyle/>
                    <a:p>
                      <a:r>
                        <a:rPr lang="en-US" sz="1600" dirty="0"/>
                        <a:t>Azure Event Hubs</a:t>
                      </a:r>
                    </a:p>
                  </a:txBody>
                  <a:tcPr anchor="ctr"/>
                </a:tc>
                <a:tc>
                  <a:txBody>
                    <a:bodyPr/>
                    <a:lstStyle/>
                    <a:p>
                      <a:pPr algn="ctr"/>
                      <a:r>
                        <a:rPr lang="en-US" sz="1600" dirty="0"/>
                        <a:t>✔</a:t>
                      </a:r>
                    </a:p>
                  </a:txBody>
                  <a:tcPr anchor="ctr"/>
                </a:tc>
                <a:tc>
                  <a:txBody>
                    <a:bodyPr/>
                    <a:lstStyle/>
                    <a:p>
                      <a:pPr algn="ctr"/>
                      <a:endParaRPr lang="en-US" sz="1600" dirty="0"/>
                    </a:p>
                  </a:txBody>
                  <a:tcPr anchor="ctr"/>
                </a:tc>
                <a:tc>
                  <a:txBody>
                    <a:bodyPr/>
                    <a:lstStyle/>
                    <a:p>
                      <a:pPr algn="ctr"/>
                      <a:r>
                        <a:rPr lang="en-US" sz="1600" dirty="0"/>
                        <a:t>✔</a:t>
                      </a:r>
                    </a:p>
                  </a:txBody>
                  <a:tcPr anchor="ctr"/>
                </a:tc>
                <a:extLst>
                  <a:ext uri="{0D108BD9-81ED-4DB2-BD59-A6C34878D82A}">
                    <a16:rowId xmlns="" xmlns:a16="http://schemas.microsoft.com/office/drawing/2014/main" val="1468464882"/>
                  </a:ext>
                </a:extLst>
              </a:tr>
              <a:tr h="307587">
                <a:tc>
                  <a:txBody>
                    <a:bodyPr/>
                    <a:lstStyle/>
                    <a:p>
                      <a:r>
                        <a:rPr lang="en-US" sz="1600"/>
                        <a:t>Queues</a:t>
                      </a:r>
                    </a:p>
                  </a:txBody>
                  <a:tcPr anchor="ctr"/>
                </a:tc>
                <a:tc>
                  <a:txBody>
                    <a:bodyPr/>
                    <a:lstStyle/>
                    <a:p>
                      <a:r>
                        <a:rPr lang="en-US" sz="1600" dirty="0"/>
                        <a:t>Azure Storage</a:t>
                      </a:r>
                    </a:p>
                  </a:txBody>
                  <a:tcPr anchor="ctr"/>
                </a:tc>
                <a:tc>
                  <a:txBody>
                    <a:bodyPr/>
                    <a:lstStyle/>
                    <a:p>
                      <a:pPr algn="ctr"/>
                      <a:r>
                        <a:rPr lang="en-US" sz="1600"/>
                        <a:t>✔</a:t>
                      </a:r>
                    </a:p>
                  </a:txBody>
                  <a:tcPr anchor="ctr"/>
                </a:tc>
                <a:tc>
                  <a:txBody>
                    <a:bodyPr/>
                    <a:lstStyle/>
                    <a:p>
                      <a:pPr algn="ctr"/>
                      <a:endParaRPr lang="en-US" sz="1600" dirty="0"/>
                    </a:p>
                  </a:txBody>
                  <a:tcPr anchor="ctr"/>
                </a:tc>
                <a:tc>
                  <a:txBody>
                    <a:bodyPr/>
                    <a:lstStyle/>
                    <a:p>
                      <a:pPr algn="ctr"/>
                      <a:r>
                        <a:rPr lang="en-US" sz="1600" dirty="0"/>
                        <a:t>✔</a:t>
                      </a:r>
                    </a:p>
                  </a:txBody>
                  <a:tcPr anchor="ctr"/>
                </a:tc>
                <a:extLst>
                  <a:ext uri="{0D108BD9-81ED-4DB2-BD59-A6C34878D82A}">
                    <a16:rowId xmlns="" xmlns:a16="http://schemas.microsoft.com/office/drawing/2014/main" val="3075698797"/>
                  </a:ext>
                </a:extLst>
              </a:tr>
              <a:tr h="307587">
                <a:tc>
                  <a:txBody>
                    <a:bodyPr/>
                    <a:lstStyle/>
                    <a:p>
                      <a:r>
                        <a:rPr lang="en-US" sz="1600"/>
                        <a:t>Tables</a:t>
                      </a:r>
                    </a:p>
                  </a:txBody>
                  <a:tcPr anchor="ctr"/>
                </a:tc>
                <a:tc>
                  <a:txBody>
                    <a:bodyPr/>
                    <a:lstStyle/>
                    <a:p>
                      <a:r>
                        <a:rPr lang="en-US" sz="1600" dirty="0"/>
                        <a:t>Azure Storage</a:t>
                      </a:r>
                    </a:p>
                  </a:txBody>
                  <a:tcPr anchor="ctr"/>
                </a:tc>
                <a:tc>
                  <a:txBody>
                    <a:bodyPr/>
                    <a:lstStyle/>
                    <a:p>
                      <a:pPr algn="ctr"/>
                      <a:endParaRPr lang="en-US" sz="1600" dirty="0"/>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 xmlns:a16="http://schemas.microsoft.com/office/drawing/2014/main" val="1916531532"/>
                  </a:ext>
                </a:extLst>
              </a:tr>
              <a:tr h="448218">
                <a:tc>
                  <a:txBody>
                    <a:bodyPr/>
                    <a:lstStyle/>
                    <a:p>
                      <a:r>
                        <a:rPr lang="en-US" sz="1600"/>
                        <a:t>Tables</a:t>
                      </a:r>
                    </a:p>
                  </a:txBody>
                  <a:tcPr anchor="ctr"/>
                </a:tc>
                <a:tc>
                  <a:txBody>
                    <a:bodyPr/>
                    <a:lstStyle/>
                    <a:p>
                      <a:r>
                        <a:rPr lang="en-US" sz="1600"/>
                        <a:t>Azure Mobile Apps</a:t>
                      </a:r>
                    </a:p>
                  </a:txBody>
                  <a:tcPr anchor="ctr"/>
                </a:tc>
                <a:tc>
                  <a:txBody>
                    <a:bodyPr/>
                    <a:lstStyle/>
                    <a:p>
                      <a:pPr algn="ctr"/>
                      <a:endParaRPr lang="en-US" sz="1600" dirty="0"/>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 xmlns:a16="http://schemas.microsoft.com/office/drawing/2014/main" val="2601799188"/>
                  </a:ext>
                </a:extLst>
              </a:tr>
              <a:tr h="448218">
                <a:tc>
                  <a:txBody>
                    <a:bodyPr/>
                    <a:lstStyle/>
                    <a:p>
                      <a:r>
                        <a:rPr lang="en-US" sz="1600" dirty="0" smtClean="0"/>
                        <a:t>NoSQL </a:t>
                      </a:r>
                      <a:r>
                        <a:rPr lang="en-US" sz="1600" dirty="0"/>
                        <a:t>DB</a:t>
                      </a:r>
                    </a:p>
                  </a:txBody>
                  <a:tcPr anchor="ctr"/>
                </a:tc>
                <a:tc>
                  <a:txBody>
                    <a:bodyPr/>
                    <a:lstStyle/>
                    <a:p>
                      <a:r>
                        <a:rPr lang="en-US" sz="1600"/>
                        <a:t>Azure DocumentDB</a:t>
                      </a:r>
                    </a:p>
                  </a:txBody>
                  <a:tcPr anchor="ctr"/>
                </a:tc>
                <a:tc>
                  <a:txBody>
                    <a:bodyPr/>
                    <a:lstStyle/>
                    <a:p>
                      <a:pPr algn="ctr"/>
                      <a:endParaRPr lang="en-US" sz="1600"/>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 xmlns:a16="http://schemas.microsoft.com/office/drawing/2014/main" val="1761236402"/>
                  </a:ext>
                </a:extLst>
              </a:tr>
              <a:tr h="448218">
                <a:tc>
                  <a:txBody>
                    <a:bodyPr/>
                    <a:lstStyle/>
                    <a:p>
                      <a:r>
                        <a:rPr lang="en-US" sz="1600"/>
                        <a:t>Push Notifications</a:t>
                      </a:r>
                    </a:p>
                  </a:txBody>
                  <a:tcPr anchor="ctr"/>
                </a:tc>
                <a:tc>
                  <a:txBody>
                    <a:bodyPr/>
                    <a:lstStyle/>
                    <a:p>
                      <a:r>
                        <a:rPr lang="en-US" sz="1600"/>
                        <a:t>Azure Notification Hubs</a:t>
                      </a:r>
                    </a:p>
                  </a:txBody>
                  <a:tcPr anchor="ctr"/>
                </a:tc>
                <a:tc>
                  <a:txBody>
                    <a:bodyPr/>
                    <a:lstStyle/>
                    <a:p>
                      <a:pPr algn="ctr"/>
                      <a:endParaRPr lang="en-US" sz="1600"/>
                    </a:p>
                  </a:txBody>
                  <a:tcPr anchor="ctr"/>
                </a:tc>
                <a:tc>
                  <a:txBody>
                    <a:bodyPr/>
                    <a:lstStyle/>
                    <a:p>
                      <a:pPr algn="ctr"/>
                      <a:endParaRPr lang="en-US" sz="1600" dirty="0"/>
                    </a:p>
                  </a:txBody>
                  <a:tcPr anchor="ctr"/>
                </a:tc>
                <a:tc>
                  <a:txBody>
                    <a:bodyPr/>
                    <a:lstStyle/>
                    <a:p>
                      <a:pPr algn="ctr"/>
                      <a:r>
                        <a:rPr lang="en-US" sz="1600" dirty="0"/>
                        <a:t>✔</a:t>
                      </a:r>
                    </a:p>
                  </a:txBody>
                  <a:tcPr anchor="ctr"/>
                </a:tc>
                <a:extLst>
                  <a:ext uri="{0D108BD9-81ED-4DB2-BD59-A6C34878D82A}">
                    <a16:rowId xmlns="" xmlns:a16="http://schemas.microsoft.com/office/drawing/2014/main" val="1542988016"/>
                  </a:ext>
                </a:extLst>
              </a:tr>
            </a:tbl>
          </a:graphicData>
        </a:graphic>
      </p:graphicFrame>
      <p:sp>
        <p:nvSpPr>
          <p:cNvPr id="8" name="Content Placeholder 2"/>
          <p:cNvSpPr>
            <a:spLocks noGrp="1"/>
          </p:cNvSpPr>
          <p:nvPr>
            <p:ph idx="4294967295"/>
          </p:nvPr>
        </p:nvSpPr>
        <p:spPr>
          <a:xfrm>
            <a:off x="838199" y="1401062"/>
            <a:ext cx="10232923" cy="799588"/>
          </a:xfrm>
          <a:prstGeom prst="rect">
            <a:avLst/>
          </a:prstGeom>
        </p:spPr>
        <p:txBody>
          <a:bodyPr>
            <a:normAutofit fontScale="92500" lnSpcReduction="20000"/>
          </a:bodyPr>
          <a:lstStyle/>
          <a:p>
            <a:pPr marL="0" indent="0">
              <a:buNone/>
            </a:pPr>
            <a:r>
              <a:rPr lang="en-US" dirty="0"/>
              <a:t>Bindings serve as the basis for all connections to and from a function. Many bindings can be </a:t>
            </a:r>
            <a:r>
              <a:rPr lang="en-US" dirty="0" smtClean="0"/>
              <a:t>bidirectional </a:t>
            </a:r>
            <a:r>
              <a:rPr lang="en-US" dirty="0"/>
              <a:t>as well.</a:t>
            </a:r>
          </a:p>
        </p:txBody>
      </p:sp>
    </p:spTree>
    <p:extLst>
      <p:ext uri="{BB962C8B-B14F-4D97-AF65-F5344CB8AC3E}">
        <p14:creationId xmlns:p14="http://schemas.microsoft.com/office/powerpoint/2010/main" val="193236156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Hands-On Lab</a:t>
            </a:r>
          </a:p>
        </p:txBody>
      </p:sp>
      <p:sp>
        <p:nvSpPr>
          <p:cNvPr id="3" name="Subtitle 2"/>
          <p:cNvSpPr>
            <a:spLocks noGrp="1"/>
          </p:cNvSpPr>
          <p:nvPr>
            <p:ph type="subTitle" idx="1"/>
          </p:nvPr>
        </p:nvSpPr>
        <p:spPr>
          <a:xfrm>
            <a:off x="1889617" y="5630475"/>
            <a:ext cx="8800154" cy="461665"/>
          </a:xfrm>
        </p:spPr>
        <p:txBody>
          <a:bodyPr/>
          <a:lstStyle/>
          <a:p>
            <a:r>
              <a:rPr lang="en-US" dirty="0" smtClean="0"/>
              <a:t>Azure Functions </a:t>
            </a:r>
            <a:r>
              <a:rPr lang="en-US" dirty="0" smtClean="0"/>
              <a:t>HOL.html</a:t>
            </a:r>
            <a:endParaRPr lang="en-US" dirty="0"/>
          </a:p>
        </p:txBody>
      </p:sp>
      <p:sp>
        <p:nvSpPr>
          <p:cNvPr id="4" name="Text Placeholder 3"/>
          <p:cNvSpPr>
            <a:spLocks noGrp="1"/>
          </p:cNvSpPr>
          <p:nvPr>
            <p:ph type="body" sz="quarter" idx="10"/>
          </p:nvPr>
        </p:nvSpPr>
        <p:spPr>
          <a:xfrm>
            <a:off x="1889617" y="4160520"/>
            <a:ext cx="10302383" cy="1274538"/>
          </a:xfrm>
        </p:spPr>
        <p:txBody>
          <a:bodyPr/>
          <a:lstStyle/>
          <a:p>
            <a:r>
              <a:rPr lang="en-US" dirty="0" smtClean="0"/>
              <a:t>Azure </a:t>
            </a:r>
            <a:r>
              <a:rPr lang="en-US" dirty="0" smtClean="0"/>
              <a:t>Functions</a:t>
            </a:r>
            <a:endParaRPr lang="en-US" dirty="0"/>
          </a:p>
        </p:txBody>
      </p:sp>
    </p:spTree>
    <p:extLst>
      <p:ext uri="{BB962C8B-B14F-4D97-AF65-F5344CB8AC3E}">
        <p14:creationId xmlns:p14="http://schemas.microsoft.com/office/powerpoint/2010/main" val="230921699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45802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Functions</a:t>
            </a:r>
          </a:p>
        </p:txBody>
      </p:sp>
      <p:sp>
        <p:nvSpPr>
          <p:cNvPr id="3" name="Content Placeholder 2"/>
          <p:cNvSpPr>
            <a:spLocks noGrp="1"/>
          </p:cNvSpPr>
          <p:nvPr>
            <p:ph idx="4294967295"/>
          </p:nvPr>
        </p:nvSpPr>
        <p:spPr>
          <a:xfrm>
            <a:off x="838200" y="1825625"/>
            <a:ext cx="3856464" cy="3670974"/>
          </a:xfrm>
          <a:prstGeom prst="rect">
            <a:avLst/>
          </a:prstGeom>
        </p:spPr>
        <p:txBody>
          <a:bodyPr>
            <a:normAutofit lnSpcReduction="10000"/>
          </a:bodyPr>
          <a:lstStyle/>
          <a:p>
            <a:pPr marL="0" indent="0">
              <a:buNone/>
            </a:pPr>
            <a:r>
              <a:rPr lang="en-US" dirty="0"/>
              <a:t>Create a “serverless” </a:t>
            </a:r>
            <a:r>
              <a:rPr lang="en-US" dirty="0" smtClean="0"/>
              <a:t>event-driven </a:t>
            </a:r>
            <a:r>
              <a:rPr lang="en-US" dirty="0"/>
              <a:t>experience that extends the existing Azure App Service </a:t>
            </a:r>
            <a:r>
              <a:rPr lang="en-US" dirty="0" smtClean="0"/>
              <a:t>platform </a:t>
            </a:r>
            <a:r>
              <a:rPr lang="en-US" dirty="0"/>
              <a:t>by building “nanoservices” that can scale based on </a:t>
            </a:r>
            <a:r>
              <a:rPr lang="en-US" dirty="0" smtClean="0"/>
              <a:t>demand</a:t>
            </a:r>
            <a:endParaRPr lang="en-US" dirty="0"/>
          </a:p>
          <a:p>
            <a:pPr marL="0" indent="0">
              <a:buNone/>
            </a:pPr>
            <a:endParaRPr lang="en-US" dirty="0"/>
          </a:p>
        </p:txBody>
      </p:sp>
      <p:pic>
        <p:nvPicPr>
          <p:cNvPr id="6" name="Picture 5"/>
          <p:cNvPicPr>
            <a:picLocks noChangeAspect="1"/>
          </p:cNvPicPr>
          <p:nvPr/>
        </p:nvPicPr>
        <p:blipFill>
          <a:blip r:embed="rId3"/>
          <a:stretch>
            <a:fillRect/>
          </a:stretch>
        </p:blipFill>
        <p:spPr>
          <a:xfrm>
            <a:off x="5273434" y="1825625"/>
            <a:ext cx="6207811" cy="3816892"/>
          </a:xfrm>
          <a:prstGeom prst="rect">
            <a:avLst/>
          </a:prstGeom>
        </p:spPr>
      </p:pic>
    </p:spTree>
    <p:extLst>
      <p:ext uri="{BB962C8B-B14F-4D97-AF65-F5344CB8AC3E}">
        <p14:creationId xmlns:p14="http://schemas.microsoft.com/office/powerpoint/2010/main" val="153687137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Languages </a:t>
            </a:r>
            <a:r>
              <a:rPr lang="en-US" dirty="0" smtClean="0"/>
              <a:t>and </a:t>
            </a:r>
            <a:r>
              <a:rPr lang="en-US" dirty="0"/>
              <a:t>Tools</a:t>
            </a:r>
          </a:p>
        </p:txBody>
      </p:sp>
      <p:grpSp>
        <p:nvGrpSpPr>
          <p:cNvPr id="3" name="Group 2"/>
          <p:cNvGrpSpPr/>
          <p:nvPr/>
        </p:nvGrpSpPr>
        <p:grpSpPr>
          <a:xfrm>
            <a:off x="5660472" y="1825625"/>
            <a:ext cx="5172176" cy="3621518"/>
            <a:chOff x="4895849" y="1335654"/>
            <a:chExt cx="6357452" cy="4451439"/>
          </a:xfrm>
        </p:grpSpPr>
        <p:pic>
          <p:nvPicPr>
            <p:cNvPr id="38" name="Picture 37"/>
            <p:cNvPicPr>
              <a:picLocks noChangeAspect="1"/>
            </p:cNvPicPr>
            <p:nvPr/>
          </p:nvPicPr>
          <p:blipFill>
            <a:blip r:embed="rId3"/>
            <a:stretch>
              <a:fillRect/>
            </a:stretch>
          </p:blipFill>
          <p:spPr>
            <a:xfrm>
              <a:off x="4895849" y="1660848"/>
              <a:ext cx="5543551" cy="4126245"/>
            </a:xfrm>
            <a:prstGeom prst="rect">
              <a:avLst/>
            </a:prstGeom>
            <a:ln>
              <a:solidFill>
                <a:schemeClr val="tx1">
                  <a:lumMod val="75000"/>
                  <a:lumOff val="25000"/>
                </a:schemeClr>
              </a:solidFill>
            </a:ln>
          </p:spPr>
        </p:pic>
        <p:pic>
          <p:nvPicPr>
            <p:cNvPr id="39" name="Picture 38"/>
            <p:cNvPicPr>
              <a:picLocks noChangeAspect="1"/>
            </p:cNvPicPr>
            <p:nvPr/>
          </p:nvPicPr>
          <p:blipFill>
            <a:blip r:embed="rId4"/>
            <a:stretch>
              <a:fillRect/>
            </a:stretch>
          </p:blipFill>
          <p:spPr>
            <a:xfrm>
              <a:off x="6456766" y="1335654"/>
              <a:ext cx="4796535" cy="3056467"/>
            </a:xfrm>
            <a:prstGeom prst="rect">
              <a:avLst/>
            </a:prstGeom>
            <a:ln>
              <a:solidFill>
                <a:schemeClr val="tx1">
                  <a:lumMod val="75000"/>
                  <a:lumOff val="25000"/>
                </a:schemeClr>
              </a:solidFill>
            </a:ln>
          </p:spPr>
        </p:pic>
      </p:grpSp>
      <p:sp>
        <p:nvSpPr>
          <p:cNvPr id="40" name="Content Placeholder 2"/>
          <p:cNvSpPr>
            <a:spLocks noGrp="1"/>
          </p:cNvSpPr>
          <p:nvPr>
            <p:ph idx="4294967295"/>
          </p:nvPr>
        </p:nvSpPr>
        <p:spPr>
          <a:xfrm>
            <a:off x="838200" y="1825625"/>
            <a:ext cx="3810802" cy="3670974"/>
          </a:xfrm>
          <a:prstGeom prst="rect">
            <a:avLst/>
          </a:prstGeom>
        </p:spPr>
        <p:txBody>
          <a:bodyPr>
            <a:normAutofit fontScale="85000" lnSpcReduction="10000"/>
          </a:bodyPr>
          <a:lstStyle/>
          <a:p>
            <a:pPr marL="0" indent="0">
              <a:buNone/>
            </a:pPr>
            <a:r>
              <a:rPr lang="en-US" dirty="0"/>
              <a:t>Create functions in JavaScript, C#, Python, and PHP, as well as scripting </a:t>
            </a:r>
            <a:r>
              <a:rPr lang="en-US" dirty="0" smtClean="0"/>
              <a:t>languages such </a:t>
            </a:r>
            <a:r>
              <a:rPr lang="en-US" dirty="0"/>
              <a:t>as Bash, Batch, and PowerShell, that can be triggered by </a:t>
            </a:r>
            <a:r>
              <a:rPr lang="en-US" dirty="0" smtClean="0"/>
              <a:t>events </a:t>
            </a:r>
            <a:r>
              <a:rPr lang="en-US" dirty="0"/>
              <a:t>in Azure, </a:t>
            </a:r>
            <a:r>
              <a:rPr lang="en-US" dirty="0" smtClean="0"/>
              <a:t>third- party </a:t>
            </a:r>
            <a:r>
              <a:rPr lang="en-US" dirty="0"/>
              <a:t>services, or </a:t>
            </a:r>
            <a:r>
              <a:rPr lang="en-US" dirty="0" err="1" smtClean="0"/>
              <a:t>on-premise</a:t>
            </a:r>
            <a:r>
              <a:rPr lang="en-US" dirty="0" smtClean="0"/>
              <a:t> </a:t>
            </a:r>
            <a:r>
              <a:rPr lang="en-US" dirty="0" smtClean="0"/>
              <a:t>systems</a:t>
            </a:r>
            <a:endParaRPr lang="en-US" dirty="0"/>
          </a:p>
        </p:txBody>
      </p:sp>
    </p:spTree>
    <p:extLst>
      <p:ext uri="{BB962C8B-B14F-4D97-AF65-F5344CB8AC3E}">
        <p14:creationId xmlns:p14="http://schemas.microsoft.com/office/powerpoint/2010/main" val="24130818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a:t>
            </a:r>
          </a:p>
        </p:txBody>
      </p:sp>
      <p:grpSp>
        <p:nvGrpSpPr>
          <p:cNvPr id="28" name="Group 27"/>
          <p:cNvGrpSpPr/>
          <p:nvPr/>
        </p:nvGrpSpPr>
        <p:grpSpPr>
          <a:xfrm>
            <a:off x="7755418" y="1690688"/>
            <a:ext cx="2920079" cy="4093322"/>
            <a:chOff x="7483600" y="1380375"/>
            <a:chExt cx="2920079" cy="4093322"/>
          </a:xfrm>
        </p:grpSpPr>
        <p:sp>
          <p:nvSpPr>
            <p:cNvPr id="29" name="Rectangle 28"/>
            <p:cNvSpPr/>
            <p:nvPr/>
          </p:nvSpPr>
          <p:spPr>
            <a:xfrm>
              <a:off x="8070436" y="1380375"/>
              <a:ext cx="1746409" cy="957532"/>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Your App or Service</a:t>
              </a:r>
            </a:p>
          </p:txBody>
        </p:sp>
        <p:pic>
          <p:nvPicPr>
            <p:cNvPr id="30" name="Picture 29"/>
            <p:cNvPicPr>
              <a:picLocks noChangeAspect="1"/>
            </p:cNvPicPr>
            <p:nvPr/>
          </p:nvPicPr>
          <p:blipFill>
            <a:blip r:embed="rId3"/>
            <a:stretch>
              <a:fillRect/>
            </a:stretch>
          </p:blipFill>
          <p:spPr>
            <a:xfrm>
              <a:off x="8332373" y="2589877"/>
              <a:ext cx="1222534" cy="1222534"/>
            </a:xfrm>
            <a:prstGeom prst="rect">
              <a:avLst/>
            </a:prstGeom>
          </p:spPr>
        </p:pic>
        <p:grpSp>
          <p:nvGrpSpPr>
            <p:cNvPr id="31" name="Group 30"/>
            <p:cNvGrpSpPr/>
            <p:nvPr/>
          </p:nvGrpSpPr>
          <p:grpSpPr>
            <a:xfrm>
              <a:off x="7483600" y="4056467"/>
              <a:ext cx="2920079" cy="1417230"/>
              <a:chOff x="7483600" y="4037417"/>
              <a:chExt cx="2920079" cy="1417230"/>
            </a:xfrm>
          </p:grpSpPr>
          <p:sp>
            <p:nvSpPr>
              <p:cNvPr id="34" name="Rectangle 33"/>
              <p:cNvSpPr/>
              <p:nvPr/>
            </p:nvSpPr>
            <p:spPr>
              <a:xfrm>
                <a:off x="7483600"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Office 365</a:t>
                </a:r>
              </a:p>
            </p:txBody>
          </p:sp>
          <p:sp>
            <p:nvSpPr>
              <p:cNvPr id="35" name="Rectangle 34"/>
              <p:cNvSpPr/>
              <p:nvPr/>
            </p:nvSpPr>
            <p:spPr>
              <a:xfrm>
                <a:off x="8459912"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Office Graph</a:t>
                </a:r>
              </a:p>
            </p:txBody>
          </p:sp>
          <p:sp>
            <p:nvSpPr>
              <p:cNvPr id="36" name="Rectangle 35"/>
              <p:cNvSpPr/>
              <p:nvPr/>
            </p:nvSpPr>
            <p:spPr>
              <a:xfrm>
                <a:off x="9427367"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Azure Storage</a:t>
                </a:r>
              </a:p>
            </p:txBody>
          </p:sp>
          <p:sp>
            <p:nvSpPr>
              <p:cNvPr id="37" name="Rectangle 36"/>
              <p:cNvSpPr/>
              <p:nvPr/>
            </p:nvSpPr>
            <p:spPr>
              <a:xfrm>
                <a:off x="9426699" y="4753588"/>
                <a:ext cx="976312" cy="701059"/>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Other Functions</a:t>
                </a:r>
              </a:p>
            </p:txBody>
          </p:sp>
          <p:sp>
            <p:nvSpPr>
              <p:cNvPr id="38" name="Rectangle 37"/>
              <p:cNvSpPr/>
              <p:nvPr/>
            </p:nvSpPr>
            <p:spPr>
              <a:xfrm>
                <a:off x="7492457" y="4746032"/>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Legacy Systems</a:t>
                </a:r>
              </a:p>
            </p:txBody>
          </p:sp>
          <p:sp>
            <p:nvSpPr>
              <p:cNvPr id="39" name="Rectangle 38"/>
              <p:cNvSpPr/>
              <p:nvPr/>
            </p:nvSpPr>
            <p:spPr>
              <a:xfrm>
                <a:off x="8451055" y="4746032"/>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Web Services</a:t>
                </a:r>
              </a:p>
            </p:txBody>
          </p:sp>
        </p:grpSp>
        <p:cxnSp>
          <p:nvCxnSpPr>
            <p:cNvPr id="32" name="Straight Arrow Connector 31"/>
            <p:cNvCxnSpPr>
              <a:stCxn id="29" idx="2"/>
              <a:endCxn id="30" idx="0"/>
            </p:cNvCxnSpPr>
            <p:nvPr/>
          </p:nvCxnSpPr>
          <p:spPr>
            <a:xfrm flipH="1">
              <a:off x="8943640" y="2337907"/>
              <a:ext cx="1" cy="251970"/>
            </a:xfrm>
            <a:prstGeom prst="straightConnector1">
              <a:avLst/>
            </a:prstGeom>
            <a:ln w="6350" cmpd="sng">
              <a:solidFill>
                <a:srgbClr val="595959"/>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30" idx="2"/>
              <a:endCxn id="35" idx="0"/>
            </p:cNvCxnSpPr>
            <p:nvPr/>
          </p:nvCxnSpPr>
          <p:spPr>
            <a:xfrm>
              <a:off x="8943640" y="3812411"/>
              <a:ext cx="4428" cy="244056"/>
            </a:xfrm>
            <a:prstGeom prst="straightConnector1">
              <a:avLst/>
            </a:prstGeom>
            <a:ln w="6350" cmpd="sng">
              <a:solidFill>
                <a:srgbClr val="595959"/>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40" name="Content Placeholder 2"/>
          <p:cNvSpPr>
            <a:spLocks noGrp="1"/>
          </p:cNvSpPr>
          <p:nvPr>
            <p:ph idx="4294967295"/>
          </p:nvPr>
        </p:nvSpPr>
        <p:spPr>
          <a:xfrm>
            <a:off x="838200" y="1825625"/>
            <a:ext cx="5729748" cy="4196402"/>
          </a:xfrm>
          <a:prstGeom prst="rect">
            <a:avLst/>
          </a:prstGeom>
        </p:spPr>
        <p:txBody>
          <a:bodyPr>
            <a:normAutofit fontScale="92500" lnSpcReduction="10000"/>
          </a:bodyPr>
          <a:lstStyle/>
          <a:p>
            <a:pPr marL="685800" indent="-346075"/>
            <a:r>
              <a:rPr lang="en-US" dirty="0"/>
              <a:t>Timer-based processing</a:t>
            </a:r>
          </a:p>
          <a:p>
            <a:pPr marL="685800" indent="-346075"/>
            <a:r>
              <a:rPr lang="en-US" dirty="0"/>
              <a:t>Azure service event processing</a:t>
            </a:r>
          </a:p>
          <a:p>
            <a:pPr marL="685800" indent="-346075"/>
            <a:r>
              <a:rPr lang="en-US" dirty="0"/>
              <a:t>SaaS event processing </a:t>
            </a:r>
          </a:p>
          <a:p>
            <a:pPr marL="685800" indent="-346075"/>
            <a:r>
              <a:rPr lang="en-US" dirty="0"/>
              <a:t>Serverless web application architectures</a:t>
            </a:r>
          </a:p>
          <a:p>
            <a:pPr marL="685800" indent="-346075"/>
            <a:r>
              <a:rPr lang="en-US" dirty="0"/>
              <a:t>Serverless mobile </a:t>
            </a:r>
            <a:r>
              <a:rPr lang="en-US" dirty="0" smtClean="0"/>
              <a:t>back ends</a:t>
            </a:r>
            <a:endParaRPr lang="en-US" dirty="0"/>
          </a:p>
          <a:p>
            <a:pPr marL="685800" indent="-346075"/>
            <a:r>
              <a:rPr lang="en-US" dirty="0"/>
              <a:t>Real-time stream processing</a:t>
            </a:r>
          </a:p>
          <a:p>
            <a:pPr marL="685800" indent="-346075"/>
            <a:r>
              <a:rPr lang="en-US" dirty="0"/>
              <a:t>Real-time bot messaging</a:t>
            </a:r>
          </a:p>
        </p:txBody>
      </p:sp>
    </p:spTree>
    <p:extLst>
      <p:ext uri="{BB962C8B-B14F-4D97-AF65-F5344CB8AC3E}">
        <p14:creationId xmlns:p14="http://schemas.microsoft.com/office/powerpoint/2010/main" val="271152311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App Templates</a:t>
            </a:r>
          </a:p>
        </p:txBody>
      </p:sp>
      <p:sp>
        <p:nvSpPr>
          <p:cNvPr id="3" name="Content Placeholder 2"/>
          <p:cNvSpPr>
            <a:spLocks noGrp="1"/>
          </p:cNvSpPr>
          <p:nvPr>
            <p:ph idx="4294967295"/>
          </p:nvPr>
        </p:nvSpPr>
        <p:spPr>
          <a:xfrm>
            <a:off x="838200" y="1550322"/>
            <a:ext cx="5513440" cy="1635330"/>
          </a:xfrm>
          <a:prstGeom prst="rect">
            <a:avLst/>
          </a:prstGeom>
        </p:spPr>
        <p:txBody>
          <a:bodyPr>
            <a:normAutofit fontScale="92500" lnSpcReduction="10000"/>
          </a:bodyPr>
          <a:lstStyle/>
          <a:p>
            <a:pPr marL="0" indent="0">
              <a:buNone/>
            </a:pPr>
            <a:r>
              <a:rPr lang="en-US" dirty="0"/>
              <a:t>Function App templates are categorized into general areas of Timer, Data Processing, and </a:t>
            </a:r>
            <a:r>
              <a:rPr lang="en-US" dirty="0" err="1" smtClean="0"/>
              <a:t>Webhook</a:t>
            </a:r>
            <a:r>
              <a:rPr lang="en-US" dirty="0"/>
              <a:t> </a:t>
            </a:r>
            <a:r>
              <a:rPr lang="en-US" dirty="0" smtClean="0"/>
              <a:t>&amp; API</a:t>
            </a:r>
            <a:endParaRPr lang="en-US" dirty="0"/>
          </a:p>
          <a:p>
            <a:pPr marL="0" indent="0">
              <a:buNone/>
            </a:pPr>
            <a:endParaRPr lang="en-US" dirty="0"/>
          </a:p>
        </p:txBody>
      </p:sp>
      <p:pic>
        <p:nvPicPr>
          <p:cNvPr id="4" name="Picture 3"/>
          <p:cNvPicPr>
            <a:picLocks noChangeAspect="1"/>
          </p:cNvPicPr>
          <p:nvPr/>
        </p:nvPicPr>
        <p:blipFill>
          <a:blip r:embed="rId3"/>
          <a:stretch>
            <a:fillRect/>
          </a:stretch>
        </p:blipFill>
        <p:spPr>
          <a:xfrm>
            <a:off x="1233254" y="3359872"/>
            <a:ext cx="4723332" cy="2907151"/>
          </a:xfrm>
          <a:prstGeom prst="rect">
            <a:avLst/>
          </a:prstGeom>
        </p:spPr>
      </p:pic>
      <p:sp>
        <p:nvSpPr>
          <p:cNvPr id="5" name="Content Placeholder 2"/>
          <p:cNvSpPr txBox="1">
            <a:spLocks/>
          </p:cNvSpPr>
          <p:nvPr/>
        </p:nvSpPr>
        <p:spPr>
          <a:xfrm>
            <a:off x="6993193" y="1690688"/>
            <a:ext cx="4574458" cy="468061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r>
              <a:rPr lang="en-US" dirty="0" err="1"/>
              <a:t>BlobTrigger</a:t>
            </a:r>
            <a:endParaRPr lang="en-US" dirty="0"/>
          </a:p>
          <a:p>
            <a:pPr marL="687388" indent="-342900"/>
            <a:r>
              <a:rPr lang="en-US" dirty="0" err="1"/>
              <a:t>EventHubTrigger</a:t>
            </a:r>
            <a:endParaRPr lang="en-US" dirty="0"/>
          </a:p>
          <a:p>
            <a:pPr marL="687388" indent="-342900"/>
            <a:r>
              <a:rPr lang="en-US" dirty="0"/>
              <a:t>Generic </a:t>
            </a:r>
            <a:r>
              <a:rPr lang="en-US" dirty="0" err="1"/>
              <a:t>webhook</a:t>
            </a:r>
            <a:endParaRPr lang="en-US" dirty="0"/>
          </a:p>
          <a:p>
            <a:pPr marL="687388" indent="-342900"/>
            <a:r>
              <a:rPr lang="en-US" dirty="0"/>
              <a:t>GitHub </a:t>
            </a:r>
            <a:r>
              <a:rPr lang="en-US" dirty="0" err="1"/>
              <a:t>webhook</a:t>
            </a:r>
            <a:endParaRPr lang="en-US" dirty="0"/>
          </a:p>
          <a:p>
            <a:pPr marL="687388" indent="-342900"/>
            <a:r>
              <a:rPr lang="en-US" dirty="0" err="1"/>
              <a:t>HTTPTrigger</a:t>
            </a:r>
            <a:endParaRPr lang="en-US" dirty="0"/>
          </a:p>
          <a:p>
            <a:pPr marL="687388" indent="-342900"/>
            <a:r>
              <a:rPr lang="en-US" dirty="0" err="1"/>
              <a:t>QueueTrigger</a:t>
            </a:r>
            <a:endParaRPr lang="en-US" dirty="0"/>
          </a:p>
          <a:p>
            <a:pPr marL="687388" indent="-342900"/>
            <a:r>
              <a:rPr lang="en-US" dirty="0" err="1"/>
              <a:t>ServiceBusQueueTrigger</a:t>
            </a:r>
            <a:endParaRPr lang="en-US" dirty="0"/>
          </a:p>
          <a:p>
            <a:pPr marL="687388" indent="-342900"/>
            <a:r>
              <a:rPr lang="en-US" dirty="0" err="1"/>
              <a:t>ServiceBusTopicTrigger</a:t>
            </a:r>
            <a:endParaRPr lang="en-US" dirty="0"/>
          </a:p>
          <a:p>
            <a:pPr marL="687388" indent="-342900"/>
            <a:r>
              <a:rPr lang="en-US" dirty="0" err="1"/>
              <a:t>TimerTrigger</a:t>
            </a:r>
            <a:endParaRPr lang="en-US" dirty="0"/>
          </a:p>
          <a:p>
            <a:pPr marL="687388" indent="-342900"/>
            <a:r>
              <a:rPr lang="en-US" dirty="0"/>
              <a:t>Blank &amp; Experimental</a:t>
            </a:r>
          </a:p>
        </p:txBody>
      </p:sp>
    </p:spTree>
    <p:extLst>
      <p:ext uri="{BB962C8B-B14F-4D97-AF65-F5344CB8AC3E}">
        <p14:creationId xmlns:p14="http://schemas.microsoft.com/office/powerpoint/2010/main" val="169863793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 Function Apps</a:t>
            </a:r>
          </a:p>
        </p:txBody>
      </p:sp>
      <p:sp>
        <p:nvSpPr>
          <p:cNvPr id="3" name="Content Placeholder 2"/>
          <p:cNvSpPr>
            <a:spLocks noGrp="1"/>
          </p:cNvSpPr>
          <p:nvPr>
            <p:ph idx="4294967295"/>
          </p:nvPr>
        </p:nvSpPr>
        <p:spPr>
          <a:xfrm>
            <a:off x="838199" y="1825625"/>
            <a:ext cx="10515601" cy="3670974"/>
          </a:xfrm>
          <a:prstGeom prst="rect">
            <a:avLst/>
          </a:prstGeom>
        </p:spPr>
        <p:txBody>
          <a:bodyPr>
            <a:normAutofit lnSpcReduction="10000"/>
          </a:bodyPr>
          <a:lstStyle/>
          <a:p>
            <a:pPr marL="687388" indent="-342900"/>
            <a:r>
              <a:rPr lang="en-US" dirty="0"/>
              <a:t>Run at explicitly specified intervals, like every day at 2:00 am using CRON expressions, like “0 */5 * * * *“ (every 5 minutes)</a:t>
            </a:r>
          </a:p>
          <a:p>
            <a:pPr marL="687388" indent="-342900"/>
            <a:r>
              <a:rPr lang="en-US" dirty="0"/>
              <a:t>Can send information to other systems, but typically don’t “return” information, only write to logs</a:t>
            </a:r>
          </a:p>
          <a:p>
            <a:pPr marL="687388" indent="-342900"/>
            <a:r>
              <a:rPr lang="en-US" dirty="0"/>
              <a:t>Great for redundant cleanup and data management</a:t>
            </a:r>
          </a:p>
          <a:p>
            <a:pPr marL="687388" indent="-342900"/>
            <a:r>
              <a:rPr lang="en-US" dirty="0"/>
              <a:t>Great for checking state of services</a:t>
            </a:r>
          </a:p>
          <a:p>
            <a:pPr marL="687388" indent="-342900"/>
            <a:r>
              <a:rPr lang="en-US" dirty="0"/>
              <a:t>Can be combined with other functions</a:t>
            </a:r>
          </a:p>
          <a:p>
            <a:pPr marL="0" indent="0">
              <a:buNone/>
            </a:pPr>
            <a:endParaRPr lang="en-US" dirty="0"/>
          </a:p>
        </p:txBody>
      </p:sp>
    </p:spTree>
    <p:extLst>
      <p:ext uri="{BB962C8B-B14F-4D97-AF65-F5344CB8AC3E}">
        <p14:creationId xmlns:p14="http://schemas.microsoft.com/office/powerpoint/2010/main" val="264835996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Processing Function Apps</a:t>
            </a:r>
          </a:p>
        </p:txBody>
      </p:sp>
      <p:sp>
        <p:nvSpPr>
          <p:cNvPr id="3" name="Content Placeholder 2"/>
          <p:cNvSpPr>
            <a:spLocks noGrp="1"/>
          </p:cNvSpPr>
          <p:nvPr>
            <p:ph idx="4294967295"/>
          </p:nvPr>
        </p:nvSpPr>
        <p:spPr>
          <a:xfrm>
            <a:off x="838199" y="1825625"/>
            <a:ext cx="10515601" cy="3670974"/>
          </a:xfrm>
          <a:prstGeom prst="rect">
            <a:avLst/>
          </a:prstGeom>
        </p:spPr>
        <p:txBody>
          <a:bodyPr>
            <a:normAutofit/>
          </a:bodyPr>
          <a:lstStyle/>
          <a:p>
            <a:pPr marL="687388" indent="-342900"/>
            <a:r>
              <a:rPr lang="en-US" dirty="0"/>
              <a:t>Run when triggered by a data event, such as an item being added to a queue or container</a:t>
            </a:r>
          </a:p>
          <a:p>
            <a:pPr marL="687388" indent="-342900"/>
            <a:r>
              <a:rPr lang="en-US" dirty="0"/>
              <a:t>Typically have in and out parameters</a:t>
            </a:r>
          </a:p>
          <a:p>
            <a:pPr marL="687388" indent="-342900"/>
            <a:r>
              <a:rPr lang="en-US" dirty="0"/>
              <a:t>Great for responding to CRUD events</a:t>
            </a:r>
          </a:p>
          <a:p>
            <a:pPr marL="687388" indent="-342900"/>
            <a:r>
              <a:rPr lang="en-US" dirty="0"/>
              <a:t>Great for performing CRUD events</a:t>
            </a:r>
          </a:p>
          <a:p>
            <a:pPr marL="687388" indent="-342900"/>
            <a:r>
              <a:rPr lang="en-US" dirty="0"/>
              <a:t>Great for moving content</a:t>
            </a:r>
          </a:p>
          <a:p>
            <a:pPr marL="687388" indent="-342900"/>
            <a:r>
              <a:rPr lang="en-US" dirty="0"/>
              <a:t>Access data across services</a:t>
            </a:r>
          </a:p>
          <a:p>
            <a:pPr marL="0" indent="0">
              <a:buNone/>
            </a:pP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6293" y="4163099"/>
            <a:ext cx="2238375" cy="1333500"/>
          </a:xfrm>
          <a:prstGeom prst="rect">
            <a:avLst/>
          </a:prstGeom>
        </p:spPr>
      </p:pic>
    </p:spTree>
    <p:extLst>
      <p:ext uri="{BB962C8B-B14F-4D97-AF65-F5344CB8AC3E}">
        <p14:creationId xmlns:p14="http://schemas.microsoft.com/office/powerpoint/2010/main" val="247814421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Webhook &amp; API Function Apps</a:t>
            </a:r>
          </a:p>
        </p:txBody>
      </p:sp>
      <p:sp>
        <p:nvSpPr>
          <p:cNvPr id="3" name="Content Placeholder 2"/>
          <p:cNvSpPr>
            <a:spLocks noGrp="1"/>
          </p:cNvSpPr>
          <p:nvPr>
            <p:ph idx="4294967295"/>
          </p:nvPr>
        </p:nvSpPr>
        <p:spPr>
          <a:xfrm>
            <a:off x="838199" y="1825624"/>
            <a:ext cx="10394483" cy="4408027"/>
          </a:xfrm>
          <a:prstGeom prst="rect">
            <a:avLst/>
          </a:prstGeom>
        </p:spPr>
        <p:txBody>
          <a:bodyPr>
            <a:normAutofit lnSpcReduction="10000"/>
          </a:bodyPr>
          <a:lstStyle/>
          <a:p>
            <a:pPr marL="687388" indent="-342900"/>
            <a:r>
              <a:rPr lang="en-US" dirty="0"/>
              <a:t>Triggered by events in other services, like GitHub, Team Foundation Services, Office 365, OneDrive, Microsoft PowerApps</a:t>
            </a:r>
          </a:p>
          <a:p>
            <a:pPr marL="687388" indent="-342900"/>
            <a:r>
              <a:rPr lang="en-US" dirty="0"/>
              <a:t>Takes in a request and sends back a response</a:t>
            </a:r>
          </a:p>
          <a:p>
            <a:pPr marL="687388" indent="-342900"/>
            <a:r>
              <a:rPr lang="en-US" dirty="0"/>
              <a:t>Often mimic Web API and legacy web services flows</a:t>
            </a:r>
          </a:p>
          <a:p>
            <a:pPr marL="687388" indent="-342900"/>
            <a:r>
              <a:rPr lang="en-US" dirty="0"/>
              <a:t>Typically need CORS settings managed</a:t>
            </a:r>
          </a:p>
          <a:p>
            <a:pPr marL="687388" indent="-342900"/>
            <a:r>
              <a:rPr lang="en-US" dirty="0"/>
              <a:t>Best for exposing functionality to other apps and services</a:t>
            </a:r>
          </a:p>
          <a:p>
            <a:pPr marL="687388" indent="-342900"/>
            <a:r>
              <a:rPr lang="en-US" dirty="0"/>
              <a:t>Great for building Logic Apps</a:t>
            </a:r>
          </a:p>
          <a:p>
            <a:pPr marL="0" indent="0">
              <a:buNone/>
            </a:pPr>
            <a:endParaRPr lang="en-US" dirty="0"/>
          </a:p>
        </p:txBody>
      </p:sp>
    </p:spTree>
    <p:extLst>
      <p:ext uri="{BB962C8B-B14F-4D97-AF65-F5344CB8AC3E}">
        <p14:creationId xmlns:p14="http://schemas.microsoft.com/office/powerpoint/2010/main" val="310541810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521678" y="1825623"/>
            <a:ext cx="3500284" cy="3867605"/>
          </a:xfrm>
          <a:prstGeom prst="rect">
            <a:avLst/>
          </a:prstGeom>
          <a:solidFill>
            <a:srgbClr val="CCFFFF"/>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code</a:t>
            </a:r>
          </a:p>
        </p:txBody>
      </p:sp>
      <p:sp>
        <p:nvSpPr>
          <p:cNvPr id="2" name="Title 1"/>
          <p:cNvSpPr>
            <a:spLocks noGrp="1"/>
          </p:cNvSpPr>
          <p:nvPr>
            <p:ph type="title"/>
          </p:nvPr>
        </p:nvSpPr>
        <p:spPr/>
        <p:txBody>
          <a:bodyPr/>
          <a:lstStyle/>
          <a:p>
            <a:r>
              <a:rPr lang="en-US" dirty="0"/>
              <a:t>Anatomy of a Function</a:t>
            </a:r>
          </a:p>
        </p:txBody>
      </p:sp>
      <p:sp>
        <p:nvSpPr>
          <p:cNvPr id="3" name="Content Placeholder 2"/>
          <p:cNvSpPr>
            <a:spLocks noGrp="1"/>
          </p:cNvSpPr>
          <p:nvPr>
            <p:ph idx="4294967295"/>
          </p:nvPr>
        </p:nvSpPr>
        <p:spPr>
          <a:xfrm>
            <a:off x="838199" y="1825624"/>
            <a:ext cx="6477001" cy="4408027"/>
          </a:xfrm>
          <a:prstGeom prst="rect">
            <a:avLst/>
          </a:prstGeom>
        </p:spPr>
        <p:txBody>
          <a:bodyPr>
            <a:normAutofit fontScale="92500" lnSpcReduction="10000"/>
          </a:bodyPr>
          <a:lstStyle/>
          <a:p>
            <a:pPr marL="687388" indent="-342900"/>
            <a:r>
              <a:rPr lang="en-US" dirty="0"/>
              <a:t>A “Run” file that containing the function code</a:t>
            </a:r>
          </a:p>
          <a:p>
            <a:pPr marL="687388" indent="-342900"/>
            <a:r>
              <a:rPr lang="en-US" dirty="0"/>
              <a:t>A “Function” file containing all service and trigger bindings and parameters</a:t>
            </a:r>
          </a:p>
          <a:p>
            <a:pPr marL="687388" indent="-342900"/>
            <a:r>
              <a:rPr lang="en-US" dirty="0"/>
              <a:t>A “Project” file containing project assembly and NuGet package references</a:t>
            </a:r>
          </a:p>
          <a:p>
            <a:pPr marL="687388" indent="-342900"/>
            <a:r>
              <a:rPr lang="en-US" dirty="0"/>
              <a:t>App Service settings, such as connection strings and API keys</a:t>
            </a:r>
          </a:p>
          <a:p>
            <a:pPr marL="0" indent="0">
              <a:buNone/>
            </a:pPr>
            <a:endParaRPr lang="en-US" dirty="0"/>
          </a:p>
        </p:txBody>
      </p:sp>
      <p:sp>
        <p:nvSpPr>
          <p:cNvPr id="4" name="Rectangle 3"/>
          <p:cNvSpPr/>
          <p:nvPr/>
        </p:nvSpPr>
        <p:spPr>
          <a:xfrm>
            <a:off x="7994645" y="4321630"/>
            <a:ext cx="2358722" cy="1019792"/>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.NET Core and Project references</a:t>
            </a:r>
          </a:p>
        </p:txBody>
      </p:sp>
      <p:sp>
        <p:nvSpPr>
          <p:cNvPr id="5" name="Rectangle 4"/>
          <p:cNvSpPr/>
          <p:nvPr/>
        </p:nvSpPr>
        <p:spPr>
          <a:xfrm>
            <a:off x="7994645" y="3030771"/>
            <a:ext cx="2358723" cy="1040485"/>
          </a:xfrm>
          <a:prstGeom prst="rect">
            <a:avLst/>
          </a:prstGeom>
          <a:solidFill>
            <a:srgbClr val="4D9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Function configuration</a:t>
            </a:r>
          </a:p>
        </p:txBody>
      </p:sp>
      <p:sp>
        <p:nvSpPr>
          <p:cNvPr id="6" name="Rectangle 5"/>
          <p:cNvSpPr/>
          <p:nvPr/>
        </p:nvSpPr>
        <p:spPr>
          <a:xfrm>
            <a:off x="7994645" y="2181647"/>
            <a:ext cx="2358722" cy="598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Executable code</a:t>
            </a:r>
          </a:p>
        </p:txBody>
      </p:sp>
    </p:spTree>
    <p:extLst>
      <p:ext uri="{BB962C8B-B14F-4D97-AF65-F5344CB8AC3E}">
        <p14:creationId xmlns:p14="http://schemas.microsoft.com/office/powerpoint/2010/main" val="2624526048"/>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1317</TotalTime>
  <Words>1237</Words>
  <Application>Microsoft Office PowerPoint</Application>
  <PresentationFormat>Widescreen</PresentationFormat>
  <Paragraphs>125</Paragraphs>
  <Slides>12</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Segoe UI</vt:lpstr>
      <vt:lpstr>Segoe UI Light</vt:lpstr>
      <vt:lpstr>Segoe UI Semibold</vt:lpstr>
      <vt:lpstr>Wingdings</vt:lpstr>
      <vt:lpstr>1_MS1444_Windows Azure Template 16x9_r08a</vt:lpstr>
      <vt:lpstr>Azure Functions </vt:lpstr>
      <vt:lpstr>Azure Functions</vt:lpstr>
      <vt:lpstr>Supported Languages and Tools</vt:lpstr>
      <vt:lpstr>Common Scenarios</vt:lpstr>
      <vt:lpstr>Function App Templates</vt:lpstr>
      <vt:lpstr>Timer Function Apps</vt:lpstr>
      <vt:lpstr>Data Processing Function Apps</vt:lpstr>
      <vt:lpstr>Webhook &amp; API Function Apps</vt:lpstr>
      <vt:lpstr>Anatomy of a Function</vt:lpstr>
      <vt:lpstr>Function Bindings</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Functions</dc:title>
  <dc:creator>John Robbins</dc:creator>
  <cp:lastModifiedBy>Jeff Prosise</cp:lastModifiedBy>
  <cp:revision>73</cp:revision>
  <dcterms:created xsi:type="dcterms:W3CDTF">2015-09-14T20:45:57Z</dcterms:created>
  <dcterms:modified xsi:type="dcterms:W3CDTF">2017-01-12T21:12:43Z</dcterms:modified>
</cp:coreProperties>
</file>