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9"/>
  </p:notesMasterIdLst>
  <p:sldIdLst>
    <p:sldId id="256" r:id="rId3"/>
    <p:sldId id="301" r:id="rId4"/>
    <p:sldId id="302" r:id="rId5"/>
    <p:sldId id="303" r:id="rId6"/>
    <p:sldId id="333" r:id="rId7"/>
    <p:sldId id="336" r:id="rId8"/>
    <p:sldId id="334" r:id="rId9"/>
    <p:sldId id="337" r:id="rId10"/>
    <p:sldId id="335" r:id="rId11"/>
    <p:sldId id="342" r:id="rId12"/>
    <p:sldId id="341" r:id="rId13"/>
    <p:sldId id="338" r:id="rId14"/>
    <p:sldId id="339" r:id="rId15"/>
    <p:sldId id="340" r:id="rId16"/>
    <p:sldId id="295" r:id="rId17"/>
    <p:sldId id="29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82D5"/>
    <a:srgbClr val="0078D7"/>
    <a:srgbClr val="307AB3"/>
    <a:srgbClr val="1C75BC"/>
    <a:srgbClr val="00AEEF"/>
    <a:srgbClr val="1E76BC"/>
    <a:srgbClr val="212121"/>
    <a:srgbClr val="D2E4F4"/>
    <a:srgbClr val="8CBAE2"/>
    <a:srgbClr val="F2C8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02" autoAdjust="0"/>
    <p:restoredTop sz="82780" autoAdjust="0"/>
  </p:normalViewPr>
  <p:slideViewPr>
    <p:cSldViewPr snapToGrid="0">
      <p:cViewPr varScale="1">
        <p:scale>
          <a:sx n="96" d="100"/>
          <a:sy n="96" d="100"/>
        </p:scale>
        <p:origin x="552" y="9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10/15/2016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Not all bots require state management outside of what the Connector provides inherently, however if you need to manage state, there are various methods. For</a:t>
            </a:r>
            <a:r>
              <a:rPr lang="en-US" baseline="0" dirty="0" smtClean="0"/>
              <a:t> light-weight, persistent state across sessions, the Bot Framework State Client is ideal, as it retains information based on specific user data and conversational history.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784638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Dialogs can help</a:t>
            </a:r>
            <a:r>
              <a:rPr lang="en-US" baseline="0" dirty="0" smtClean="0"/>
              <a:t> developers create simple bot experiences where a conversation and it’s elements are generally “known”. Dialogs typically leverage the concepts of “intents and prompts” to fine tune what a user really needs. Dialogs can also be nested or chained depending on the results of a prompt or dete4rmined intent, making them ideal for fundamental conversations.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670921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Although not universally supported by all channels, most third-party channels provide some ability to attach “rich” objects, meaning content other than text, like audio</a:t>
            </a:r>
            <a:r>
              <a:rPr lang="en-US" baseline="0" dirty="0" smtClean="0">
                <a:effectLst/>
              </a:rPr>
              <a:t> and video, as well as the ability to have “enhanced” interactions such as viewing images and </a:t>
            </a:r>
            <a:r>
              <a:rPr lang="en-US" baseline="0" smtClean="0">
                <a:effectLst/>
              </a:rPr>
              <a:t>downloading files</a:t>
            </a:r>
            <a:r>
              <a:rPr lang="en-US" smtClean="0">
                <a:effectLst/>
              </a:rPr>
              <a:t>. </a:t>
            </a:r>
            <a:r>
              <a:rPr lang="en-US" dirty="0" smtClean="0">
                <a:effectLst/>
              </a:rPr>
              <a:t>The Microsoft Bot Framework</a:t>
            </a:r>
            <a:r>
              <a:rPr lang="en-US" baseline="0" dirty="0" smtClean="0">
                <a:effectLst/>
              </a:rPr>
              <a:t> Connector performs all the heavy lifting of connecting </a:t>
            </a:r>
            <a:r>
              <a:rPr lang="en-US" dirty="0" smtClean="0">
                <a:effectLst/>
              </a:rPr>
              <a:t>attachment data structure to media attachments and rich cards on each channel,</a:t>
            </a:r>
            <a:r>
              <a:rPr lang="en-US" baseline="0" dirty="0" smtClean="0">
                <a:effectLst/>
              </a:rPr>
              <a:t> and provides failover scenarios where unsupported.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2739492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Although LUIS services can be designed</a:t>
            </a:r>
            <a:r>
              <a:rPr lang="en-US" baseline="0" dirty="0" smtClean="0"/>
              <a:t> and leveraged in any app development scenario, they are ideal for bot integration due to their intelligent, conversational, and adaptable behavior. LUIS integration is typically managed via “Intent” Dialogs that create a seamless connection between bot logic and semantic interpretations and entities. For large-scale, robust bot development, LUIS is almost a requirement, as the prediction and implementation of complex language analysis will typically be beyond the scope of any application.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980499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Regardless of the language</a:t>
            </a:r>
            <a:r>
              <a:rPr lang="en-US" baseline="0" dirty="0" smtClean="0"/>
              <a:t> or platform, d</a:t>
            </a:r>
            <a:r>
              <a:rPr lang="en-US" dirty="0" smtClean="0"/>
              <a:t>evelopers building bots face the same common challenges: Bots require basic input and output, they need language and dialog skills, they need to be responsive and scalable; and they must connect to users in any conversation experience and language the user chooses.</a:t>
            </a:r>
            <a:r>
              <a:rPr lang="en-US" baseline="0" dirty="0" smtClean="0"/>
              <a:t> The Microsoft</a:t>
            </a:r>
            <a:r>
              <a:rPr lang="en-US" dirty="0" smtClean="0"/>
              <a:t> Bot Framework provides the foundation for what developers need to build, connect, manage and publish intelligent bots that interact naturally with users over a variety of services from text/SMS to Skype, Slack, Facebook Messenger, </a:t>
            </a:r>
            <a:r>
              <a:rPr lang="en-US" dirty="0" err="1" smtClean="0"/>
              <a:t>Kik</a:t>
            </a:r>
            <a:r>
              <a:rPr lang="en-US" dirty="0" smtClean="0"/>
              <a:t>, Office 365 mail and other popular services.</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a:t>
            </a:r>
            <a:r>
              <a:rPr lang="en-US" baseline="0" dirty="0" smtClean="0"/>
              <a:t> the development and deployment of bots can be achieved on any platform the Microsoft Bot Framework provides differing mechanisms and tools depending on the platform and language of choice. The primary toolset for bot development is Visual Studio, in any edition, including Visual Studio Code.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Channels are essentially third party services that a</a:t>
            </a:r>
            <a:r>
              <a:rPr lang="en-US" baseline="0" dirty="0" smtClean="0"/>
              <a:t> bot can communicate and interaction with in a standardized way. </a:t>
            </a:r>
            <a:r>
              <a:rPr lang="en-US" dirty="0" smtClean="0"/>
              <a:t>The Microsoft Bot</a:t>
            </a:r>
            <a:r>
              <a:rPr lang="en-US" baseline="0" dirty="0" smtClean="0"/>
              <a:t> </a:t>
            </a:r>
            <a:r>
              <a:rPr lang="en-US" dirty="0" smtClean="0"/>
              <a:t>Framework provides developers with a developer portal and SDK to build bots, a Bot Connector service to connect to social channels such as Twitter and Slack, and a Bot Directory to discover and use existing bots.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Microsoft Bot Connector is a communication service that helps you connect your bot with many different communication channels (Skype, SMS, email, and others). If you write a conversational bot or agent and expose a Microsoft Bot Framework-compatible API on the Internet, the Bot Framework Connector service will forward messages from your bot to a user, and will send user messages back to your bot. The Connector is the primary mechanism used to communicate all information between</a:t>
            </a:r>
            <a:r>
              <a:rPr lang="en-US" baseline="0" dirty="0" smtClean="0">
                <a:effectLst/>
              </a:rPr>
              <a:t> a user and a bot, and includes methods to assist with authentication and state management.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51761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a:t>
            </a:r>
            <a:r>
              <a:rPr lang="en-US" baseline="0" dirty="0" smtClean="0"/>
              <a:t> a</a:t>
            </a:r>
            <a:r>
              <a:rPr lang="en-US" dirty="0" smtClean="0"/>
              <a:t>ll communication between</a:t>
            </a:r>
            <a:r>
              <a:rPr lang="en-US" baseline="0" dirty="0" smtClean="0"/>
              <a:t> a bot and a channel happens via the Connector., this is not a “technical” requirement, per se, but is instead the entire crux of communicating with diverse channel contracts universally. The Connector handles all the complexity of state management, bot registration, and storage in a way that can extend and apply across all third party services. Communication starts with a user interacting with your bot, then communicating via your bot service, then to the connector, and finally to the third party channel. Responses from the channel always occur in reverse of the user interaction flow.</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541969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An Activity is the object or information used to communicate between a user and a bot.  When an Activity is sent, there are a number of properties and methods you can use</a:t>
            </a:r>
            <a:r>
              <a:rPr lang="en-US" baseline="0" dirty="0" smtClean="0">
                <a:effectLst/>
              </a:rPr>
              <a:t> and populate</a:t>
            </a:r>
            <a:r>
              <a:rPr lang="en-US" dirty="0" smtClean="0">
                <a:effectLst/>
              </a:rPr>
              <a:t> to control your message and how it gets presented to a user. There are</a:t>
            </a:r>
            <a:r>
              <a:rPr lang="en-US" baseline="0" dirty="0" smtClean="0">
                <a:effectLst/>
              </a:rPr>
              <a:t> various types of</a:t>
            </a:r>
            <a:r>
              <a:rPr lang="en-US" dirty="0" smtClean="0">
                <a:effectLst/>
              </a:rPr>
              <a:t> Activities that</a:t>
            </a:r>
            <a:r>
              <a:rPr lang="en-US" baseline="0" dirty="0" smtClean="0">
                <a:effectLst/>
              </a:rPr>
              <a:t> can be used as well, including Activities to </a:t>
            </a:r>
            <a:r>
              <a:rPr lang="en-US" dirty="0" smtClean="0">
                <a:effectLst/>
              </a:rPr>
              <a:t>communicate system operations or channel system operations to the bot,</a:t>
            </a:r>
            <a:r>
              <a:rPr lang="en-US" baseline="0" dirty="0" smtClean="0">
                <a:effectLst/>
              </a:rPr>
              <a:t> enhancing the information about the bot and/or t</a:t>
            </a:r>
            <a:r>
              <a:rPr lang="en-US" dirty="0" smtClean="0">
                <a:effectLst/>
              </a:rPr>
              <a:t>he state of the channel.</a:t>
            </a:r>
            <a:r>
              <a:rPr lang="en-US" baseline="0" dirty="0" smtClean="0">
                <a:effectLst/>
              </a:rPr>
              <a:t> Every </a:t>
            </a:r>
            <a:r>
              <a:rPr lang="en-US" dirty="0" smtClean="0">
                <a:effectLst/>
              </a:rPr>
              <a:t>Activity being routed through the Connector has a Type field,</a:t>
            </a:r>
            <a:r>
              <a:rPr lang="en-US" baseline="0" dirty="0" smtClean="0">
                <a:effectLst/>
              </a:rPr>
              <a:t> which is typically “Message”, however there </a:t>
            </a:r>
            <a:r>
              <a:rPr lang="en-US" dirty="0" smtClean="0">
                <a:effectLst/>
              </a:rPr>
              <a:t>are system notifications as</a:t>
            </a:r>
            <a:r>
              <a:rPr lang="en-US" baseline="0" dirty="0" smtClean="0">
                <a:effectLst/>
              </a:rPr>
              <a:t> well, such as “Typing”, “Ping”, or “User Data Deleted” (for when a user leaves a conversation.)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030774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message activity is the core object exchanged between the user and the bot. It can represent a wide range of values from simple text input and response all the way to complex multiple card carousel with buttons and actions</a:t>
            </a:r>
          </a:p>
          <a:p>
            <a:endParaRPr lang="en-US" dirty="0" smtClean="0">
              <a:effectLst/>
            </a:endParaRPr>
          </a:p>
          <a:p>
            <a:r>
              <a:rPr lang="en-US" dirty="0" smtClean="0">
                <a:effectLst/>
              </a:rPr>
              <a:t>For many developers the Text property is the only property you need to worry about. A person sent you some text, or your bot is sending some text back. There are 2 core properties for this, the Text and Locale property.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48229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Microsoft</a:t>
            </a:r>
            <a:r>
              <a:rPr lang="en-US" baseline="0" dirty="0" smtClean="0"/>
              <a:t> Bot Framework ships with a number of built-in prompts, such as number, text, and confirm, to help a bot determined what a user really intends, or to refine choice during the course of a conversation. </a:t>
            </a:r>
            <a:r>
              <a:rPr lang="en-US" dirty="0" smtClean="0"/>
              <a:t>These built-in prompts are implemented as a Dialog so they’ll return the users response, typically in a “waterfall” fashion.</a:t>
            </a:r>
            <a:r>
              <a:rPr lang="en-US" baseline="0" dirty="0" smtClean="0"/>
              <a:t> </a:t>
            </a:r>
            <a:r>
              <a:rPr lang="en-US" dirty="0" smtClean="0"/>
              <a:t>The built-in prompts also let the user cancel an action by saying something like ‘cancel’ or ‘never mind’ or even “start over”.</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670509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10/15/2016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10/15/2016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10/15/2016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10/15/2016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10/15/2016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The Microsoft </a:t>
            </a:r>
            <a:r>
              <a:rPr lang="en-US" dirty="0" smtClean="0"/>
              <a:t>Bot Framework</a:t>
            </a:r>
            <a:endParaRPr lang="en-US" dirty="0"/>
          </a:p>
        </p:txBody>
      </p:sp>
      <p:sp>
        <p:nvSpPr>
          <p:cNvPr id="3" name="Subtitle 2"/>
          <p:cNvSpPr>
            <a:spLocks noGrp="1"/>
          </p:cNvSpPr>
          <p:nvPr>
            <p:ph type="subTitle" idx="1"/>
          </p:nvPr>
        </p:nvSpPr>
        <p:spPr/>
        <p:txBody>
          <a:bodyPr/>
          <a:lstStyle/>
          <a:p>
            <a:r>
              <a:rPr lang="en-US" dirty="0">
                <a:solidFill>
                  <a:srgbClr val="FFFF00"/>
                </a:solidFill>
              </a:rPr>
              <a:t>[ Instructor Name ]</a:t>
            </a:r>
          </a:p>
          <a:p>
            <a:r>
              <a:rPr lang="en-US" dirty="0">
                <a:solidFill>
                  <a:srgbClr val="FFFF00"/>
                </a:solidFill>
              </a:rPr>
              <a:t>[ Instructor E-mail ]</a:t>
            </a:r>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Intents &amp; Prompts</a:t>
            </a:r>
            <a:endParaRPr lang="en-US" dirty="0"/>
          </a:p>
        </p:txBody>
      </p:sp>
      <p:sp>
        <p:nvSpPr>
          <p:cNvPr id="8" name="Content Placeholder 2"/>
          <p:cNvSpPr txBox="1">
            <a:spLocks/>
          </p:cNvSpPr>
          <p:nvPr/>
        </p:nvSpPr>
        <p:spPr>
          <a:xfrm>
            <a:off x="838199" y="1825625"/>
            <a:ext cx="10229193" cy="4200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The mechanisms leveraged by the Microsoft Bot Framework to determine what a user really wants to do are typically referred to as intents and prompts.</a:t>
            </a:r>
            <a:endParaRPr lang="en-US" dirty="0"/>
          </a:p>
        </p:txBody>
      </p:sp>
      <p:pic>
        <p:nvPicPr>
          <p:cNvPr id="4" name="Picture 3"/>
          <p:cNvPicPr>
            <a:picLocks noChangeAspect="1"/>
          </p:cNvPicPr>
          <p:nvPr/>
        </p:nvPicPr>
        <p:blipFill>
          <a:blip r:embed="rId3"/>
          <a:stretch>
            <a:fillRect/>
          </a:stretch>
        </p:blipFill>
        <p:spPr>
          <a:xfrm>
            <a:off x="3581267" y="3761281"/>
            <a:ext cx="1328391" cy="1328391"/>
          </a:xfrm>
          <a:prstGeom prst="rect">
            <a:avLst/>
          </a:prstGeom>
        </p:spPr>
      </p:pic>
      <p:cxnSp>
        <p:nvCxnSpPr>
          <p:cNvPr id="5" name="Straight Arrow Connector 4"/>
          <p:cNvCxnSpPr/>
          <p:nvPr/>
        </p:nvCxnSpPr>
        <p:spPr>
          <a:xfrm flipV="1">
            <a:off x="5056802" y="4425476"/>
            <a:ext cx="517634" cy="1"/>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427292" y="3640646"/>
            <a:ext cx="1120653" cy="1569660"/>
          </a:xfrm>
          <a:prstGeom prst="rect">
            <a:avLst/>
          </a:prstGeom>
          <a:noFill/>
        </p:spPr>
        <p:txBody>
          <a:bodyPr wrap="square" lIns="91440" tIns="45720" rIns="91440" bIns="45720">
            <a:spAutoFit/>
          </a:bodyPr>
          <a:lstStyle/>
          <a:p>
            <a:pPr algn="ctr"/>
            <a:r>
              <a:rPr lang="en-US" sz="9600" dirty="0" smtClean="0">
                <a:ln w="0"/>
                <a:solidFill>
                  <a:srgbClr val="0882D5"/>
                </a:solidFill>
                <a:effectLst>
                  <a:outerShdw blurRad="38100" dist="19050" dir="2700000" algn="tl" rotWithShape="0">
                    <a:schemeClr val="dk1">
                      <a:alpha val="40000"/>
                    </a:schemeClr>
                  </a:outerShdw>
                </a:effectLst>
              </a:rPr>
              <a:t>?</a:t>
            </a:r>
            <a:endParaRPr lang="en-US" sz="9600" dirty="0">
              <a:ln w="0"/>
              <a:solidFill>
                <a:srgbClr val="0882D5"/>
              </a:solidFill>
              <a:effectLst>
                <a:outerShdw blurRad="38100" dist="19050" dir="2700000" algn="tl" rotWithShape="0">
                  <a:schemeClr val="dk1">
                    <a:alpha val="40000"/>
                  </a:schemeClr>
                </a:outerShdw>
              </a:effectLst>
            </a:endParaRPr>
          </a:p>
        </p:txBody>
      </p:sp>
      <p:cxnSp>
        <p:nvCxnSpPr>
          <p:cNvPr id="9" name="Straight Arrow Connector 8"/>
          <p:cNvCxnSpPr/>
          <p:nvPr/>
        </p:nvCxnSpPr>
        <p:spPr>
          <a:xfrm flipV="1">
            <a:off x="6442842" y="4425475"/>
            <a:ext cx="517634" cy="1"/>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3"/>
          <a:stretch>
            <a:fillRect/>
          </a:stretch>
        </p:blipFill>
        <p:spPr>
          <a:xfrm>
            <a:off x="7169964" y="3761281"/>
            <a:ext cx="1328391" cy="1328391"/>
          </a:xfrm>
          <a:prstGeom prst="rect">
            <a:avLst/>
          </a:prstGeom>
        </p:spPr>
      </p:pic>
    </p:spTree>
    <p:extLst>
      <p:ext uri="{BB962C8B-B14F-4D97-AF65-F5344CB8AC3E}">
        <p14:creationId xmlns:p14="http://schemas.microsoft.com/office/powerpoint/2010/main" val="185571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State</a:t>
            </a:r>
            <a:endParaRPr lang="en-US" dirty="0"/>
          </a:p>
        </p:txBody>
      </p:sp>
      <p:sp>
        <p:nvSpPr>
          <p:cNvPr id="6" name="Content Placeholder 2"/>
          <p:cNvSpPr txBox="1">
            <a:spLocks/>
          </p:cNvSpPr>
          <p:nvPr/>
        </p:nvSpPr>
        <p:spPr>
          <a:xfrm>
            <a:off x="838199" y="1550322"/>
            <a:ext cx="10248993" cy="12769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Not all </a:t>
            </a:r>
            <a:r>
              <a:rPr lang="en-US" dirty="0" smtClean="0"/>
              <a:t>bots </a:t>
            </a:r>
            <a:r>
              <a:rPr lang="en-US" dirty="0"/>
              <a:t>require state management outside of what the Connector provides inherently, however if you need to manage state, there are various methods.</a:t>
            </a:r>
          </a:p>
        </p:txBody>
      </p:sp>
      <p:sp>
        <p:nvSpPr>
          <p:cNvPr id="7" name="Content Placeholder 2"/>
          <p:cNvSpPr txBox="1">
            <a:spLocks/>
          </p:cNvSpPr>
          <p:nvPr/>
        </p:nvSpPr>
        <p:spPr>
          <a:xfrm>
            <a:off x="838199" y="3069021"/>
            <a:ext cx="10248993" cy="30803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a:t>Custom storage methods, such as a remote database</a:t>
            </a:r>
          </a:p>
          <a:p>
            <a:pPr marL="687388" indent="-342900"/>
            <a:r>
              <a:rPr lang="en-US" dirty="0"/>
              <a:t>Class-specific logic at runtime</a:t>
            </a:r>
          </a:p>
          <a:p>
            <a:pPr marL="687388" indent="-342900"/>
            <a:r>
              <a:rPr lang="en-US" dirty="0"/>
              <a:t>Implicitly during a Dialog or Form process</a:t>
            </a:r>
          </a:p>
          <a:p>
            <a:pPr marL="687388" indent="-342900"/>
            <a:r>
              <a:rPr lang="en-US" dirty="0"/>
              <a:t>The Bot Framework State Client</a:t>
            </a:r>
          </a:p>
        </p:txBody>
      </p:sp>
    </p:spTree>
    <p:extLst>
      <p:ext uri="{BB962C8B-B14F-4D97-AF65-F5344CB8AC3E}">
        <p14:creationId xmlns:p14="http://schemas.microsoft.com/office/powerpoint/2010/main" val="3278390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Dialogs</a:t>
            </a:r>
            <a:endParaRPr lang="en-US" dirty="0"/>
          </a:p>
        </p:txBody>
      </p:sp>
      <p:sp>
        <p:nvSpPr>
          <p:cNvPr id="6" name="Content Placeholder 2"/>
          <p:cNvSpPr txBox="1">
            <a:spLocks/>
          </p:cNvSpPr>
          <p:nvPr/>
        </p:nvSpPr>
        <p:spPr>
          <a:xfrm>
            <a:off x="838199" y="1550322"/>
            <a:ext cx="10248993" cy="11928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Dialogs are a way of wrapping an entire “experience” into an easily managed interaction based on a “chained” and “conversational” paradigm.</a:t>
            </a:r>
          </a:p>
        </p:txBody>
      </p:sp>
      <p:sp>
        <p:nvSpPr>
          <p:cNvPr id="7" name="Content Placeholder 2"/>
          <p:cNvSpPr txBox="1">
            <a:spLocks/>
          </p:cNvSpPr>
          <p:nvPr/>
        </p:nvSpPr>
        <p:spPr>
          <a:xfrm>
            <a:off x="838199" y="3121571"/>
            <a:ext cx="10248993" cy="30277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a:t>Send information to a User</a:t>
            </a:r>
          </a:p>
          <a:p>
            <a:pPr marL="687388" indent="-342900"/>
            <a:r>
              <a:rPr lang="en-US" dirty="0"/>
              <a:t>Prompt a User for more information or confirmation</a:t>
            </a:r>
          </a:p>
          <a:p>
            <a:pPr marL="687388" indent="-342900"/>
            <a:r>
              <a:rPr lang="en-US" dirty="0"/>
              <a:t>Provide conditional logic</a:t>
            </a:r>
          </a:p>
          <a:p>
            <a:pPr marL="687388" indent="-342900"/>
            <a:r>
              <a:rPr lang="en-US" dirty="0"/>
              <a:t>Provide “as you need it” content</a:t>
            </a:r>
          </a:p>
          <a:p>
            <a:pPr marL="687388" indent="-342900"/>
            <a:r>
              <a:rPr lang="en-US" dirty="0"/>
              <a:t>Dialogs can contain or forward to other Dialogs.</a:t>
            </a:r>
          </a:p>
        </p:txBody>
      </p:sp>
    </p:spTree>
    <p:extLst>
      <p:ext uri="{BB962C8B-B14F-4D97-AF65-F5344CB8AC3E}">
        <p14:creationId xmlns:p14="http://schemas.microsoft.com/office/powerpoint/2010/main" val="914054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Attachments, Cards and Actions</a:t>
            </a:r>
          </a:p>
        </p:txBody>
      </p:sp>
      <p:sp>
        <p:nvSpPr>
          <p:cNvPr id="6" name="Content Placeholder 2"/>
          <p:cNvSpPr txBox="1">
            <a:spLocks/>
          </p:cNvSpPr>
          <p:nvPr/>
        </p:nvSpPr>
        <p:spPr>
          <a:xfrm>
            <a:off x="838199" y="1550322"/>
            <a:ext cx="10248993" cy="9215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Bot conversations can contain enhanced content in the form of Attachments, Cards, and Actions.</a:t>
            </a:r>
            <a:endParaRPr lang="en-US" dirty="0"/>
          </a:p>
        </p:txBody>
      </p:sp>
      <p:sp>
        <p:nvSpPr>
          <p:cNvPr id="7" name="Content Placeholder 2"/>
          <p:cNvSpPr txBox="1">
            <a:spLocks/>
          </p:cNvSpPr>
          <p:nvPr/>
        </p:nvSpPr>
        <p:spPr>
          <a:xfrm>
            <a:off x="838198" y="2875885"/>
            <a:ext cx="7093227" cy="32734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smtClean="0"/>
              <a:t>Media attachments:</a:t>
            </a:r>
            <a:br>
              <a:rPr lang="en-US" dirty="0" smtClean="0"/>
            </a:br>
            <a:r>
              <a:rPr lang="en-US" dirty="0" smtClean="0"/>
              <a:t>Image, audio, video, file</a:t>
            </a:r>
            <a:endParaRPr lang="en-US" dirty="0"/>
          </a:p>
          <a:p>
            <a:pPr marL="687388" indent="-342900"/>
            <a:r>
              <a:rPr lang="en-US" dirty="0" smtClean="0"/>
              <a:t>Rich card attachments:</a:t>
            </a:r>
            <a:br>
              <a:rPr lang="en-US" dirty="0" smtClean="0"/>
            </a:br>
            <a:r>
              <a:rPr lang="en-US" dirty="0" smtClean="0"/>
              <a:t>Hero, thumbnail, receipt, sign-in</a:t>
            </a:r>
            <a:endParaRPr lang="en-US" dirty="0"/>
          </a:p>
          <a:p>
            <a:pPr marL="687388" indent="-342900"/>
            <a:r>
              <a:rPr lang="en-US" dirty="0" smtClean="0"/>
              <a:t>Button and card actions:</a:t>
            </a:r>
            <a:r>
              <a:rPr lang="en-US" dirty="0"/>
              <a:t/>
            </a:r>
            <a:br>
              <a:rPr lang="en-US" dirty="0"/>
            </a:br>
            <a:r>
              <a:rPr lang="en-US" dirty="0" smtClean="0"/>
              <a:t>Open </a:t>
            </a:r>
            <a:r>
              <a:rPr lang="en-US" dirty="0" err="1" smtClean="0"/>
              <a:t>url</a:t>
            </a:r>
            <a:r>
              <a:rPr lang="en-US" dirty="0"/>
              <a:t>, call , </a:t>
            </a:r>
            <a:r>
              <a:rPr lang="en-US" dirty="0" smtClean="0"/>
              <a:t>play audio/video, show image, download file, sign in</a:t>
            </a:r>
            <a:endParaRPr lang="en-US" dirty="0"/>
          </a:p>
        </p:txBody>
      </p:sp>
      <p:pic>
        <p:nvPicPr>
          <p:cNvPr id="5" name="Picture 4"/>
          <p:cNvPicPr>
            <a:picLocks noChangeAspect="1"/>
          </p:cNvPicPr>
          <p:nvPr/>
        </p:nvPicPr>
        <p:blipFill>
          <a:blip r:embed="rId3"/>
          <a:stretch>
            <a:fillRect/>
          </a:stretch>
        </p:blipFill>
        <p:spPr>
          <a:xfrm>
            <a:off x="8116574" y="2593090"/>
            <a:ext cx="2217751" cy="3839061"/>
          </a:xfrm>
          <a:prstGeom prst="rect">
            <a:avLst/>
          </a:prstGeom>
        </p:spPr>
      </p:pic>
    </p:spTree>
    <p:extLst>
      <p:ext uri="{BB962C8B-B14F-4D97-AF65-F5344CB8AC3E}">
        <p14:creationId xmlns:p14="http://schemas.microsoft.com/office/powerpoint/2010/main" val="2352080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Language </a:t>
            </a:r>
            <a:r>
              <a:rPr lang="en-US" dirty="0" smtClean="0"/>
              <a:t>Understanding</a:t>
            </a:r>
            <a:endParaRPr lang="en-US" dirty="0"/>
          </a:p>
        </p:txBody>
      </p:sp>
      <p:sp>
        <p:nvSpPr>
          <p:cNvPr id="6" name="Content Placeholder 2"/>
          <p:cNvSpPr txBox="1">
            <a:spLocks/>
          </p:cNvSpPr>
          <p:nvPr/>
        </p:nvSpPr>
        <p:spPr>
          <a:xfrm>
            <a:off x="838199" y="1550322"/>
            <a:ext cx="10248993" cy="92157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LUIS is part of </a:t>
            </a:r>
            <a:r>
              <a:rPr lang="en-US" dirty="0" smtClean="0"/>
              <a:t>Microsoft’s </a:t>
            </a:r>
            <a:r>
              <a:rPr lang="en-US" dirty="0"/>
              <a:t>Cognitive Services offering and can be used for any device, on any platform, and any application scenario.</a:t>
            </a:r>
          </a:p>
        </p:txBody>
      </p:sp>
      <p:sp>
        <p:nvSpPr>
          <p:cNvPr id="7" name="Content Placeholder 2"/>
          <p:cNvSpPr txBox="1">
            <a:spLocks/>
          </p:cNvSpPr>
          <p:nvPr/>
        </p:nvSpPr>
        <p:spPr>
          <a:xfrm>
            <a:off x="838199" y="2875885"/>
            <a:ext cx="10248993" cy="32734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a:t>Essentially what Cortana uses on the backend for language and sematic interpretations</a:t>
            </a:r>
          </a:p>
          <a:p>
            <a:pPr marL="687388" indent="-342900"/>
            <a:r>
              <a:rPr lang="en-US" dirty="0"/>
              <a:t>Provides “built in” logic that can be leveraged “out of the box”</a:t>
            </a:r>
          </a:p>
          <a:p>
            <a:pPr marL="687388" indent="-342900"/>
            <a:r>
              <a:rPr lang="en-US" dirty="0"/>
              <a:t>Natural, adaptable, conversational intelligence</a:t>
            </a:r>
          </a:p>
          <a:p>
            <a:pPr marL="687388" indent="-342900"/>
            <a:r>
              <a:rPr lang="en-US" dirty="0"/>
              <a:t>Model-based via intents and entities</a:t>
            </a:r>
          </a:p>
        </p:txBody>
      </p:sp>
    </p:spTree>
    <p:extLst>
      <p:ext uri="{BB962C8B-B14F-4D97-AF65-F5344CB8AC3E}">
        <p14:creationId xmlns:p14="http://schemas.microsoft.com/office/powerpoint/2010/main" val="1593987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5" name="Text Placeholder 4"/>
          <p:cNvSpPr>
            <a:spLocks noGrp="1"/>
          </p:cNvSpPr>
          <p:nvPr>
            <p:ph type="body" idx="1"/>
          </p:nvPr>
        </p:nvSpPr>
        <p:spPr/>
        <p:txBody>
          <a:bodyPr/>
          <a:lstStyle/>
          <a:p>
            <a:r>
              <a:rPr lang="en-US" dirty="0" smtClean="0"/>
              <a:t>Microsoft Bot Framework </a:t>
            </a:r>
            <a:r>
              <a:rPr lang="en-US" dirty="0"/>
              <a:t>HOL.html</a:t>
            </a:r>
          </a:p>
        </p:txBody>
      </p:sp>
    </p:spTree>
    <p:extLst>
      <p:ext uri="{BB962C8B-B14F-4D97-AF65-F5344CB8AC3E}">
        <p14:creationId xmlns:p14="http://schemas.microsoft.com/office/powerpoint/2010/main" val="3335184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032953" y="1557361"/>
            <a:ext cx="3105088" cy="1744186"/>
          </a:xfrm>
          <a:prstGeom prst="rect">
            <a:avLst/>
          </a:prstGeom>
        </p:spPr>
      </p:pic>
      <p:pic>
        <p:nvPicPr>
          <p:cNvPr id="13" name="Picture 12"/>
          <p:cNvPicPr>
            <a:picLocks noChangeAspect="1"/>
          </p:cNvPicPr>
          <p:nvPr/>
        </p:nvPicPr>
        <p:blipFill>
          <a:blip r:embed="rId4"/>
          <a:stretch>
            <a:fillRect/>
          </a:stretch>
        </p:blipFill>
        <p:spPr>
          <a:xfrm>
            <a:off x="5249951" y="2676720"/>
            <a:ext cx="6177419" cy="2869449"/>
          </a:xfrm>
          <a:prstGeom prst="rect">
            <a:avLst/>
          </a:prstGeom>
        </p:spPr>
      </p:pic>
      <p:sp>
        <p:nvSpPr>
          <p:cNvPr id="2" name="Title 1"/>
          <p:cNvSpPr>
            <a:spLocks noGrp="1"/>
          </p:cNvSpPr>
          <p:nvPr>
            <p:ph type="title"/>
          </p:nvPr>
        </p:nvSpPr>
        <p:spPr/>
        <p:txBody>
          <a:bodyPr/>
          <a:lstStyle/>
          <a:p>
            <a:r>
              <a:rPr lang="en-US" dirty="0" smtClean="0"/>
              <a:t>Microsoft </a:t>
            </a:r>
            <a:r>
              <a:rPr lang="en-US" smtClean="0"/>
              <a:t>Bot Framework</a:t>
            </a:r>
            <a:endParaRPr lang="en-US" dirty="0"/>
          </a:p>
        </p:txBody>
      </p:sp>
      <p:sp>
        <p:nvSpPr>
          <p:cNvPr id="3" name="Content Placeholder 2"/>
          <p:cNvSpPr>
            <a:spLocks noGrp="1"/>
          </p:cNvSpPr>
          <p:nvPr>
            <p:ph idx="1"/>
          </p:nvPr>
        </p:nvSpPr>
        <p:spPr>
          <a:xfrm>
            <a:off x="838200" y="1825625"/>
            <a:ext cx="3673510" cy="4200826"/>
          </a:xfrm>
        </p:spPr>
        <p:txBody>
          <a:bodyPr>
            <a:normAutofit lnSpcReduction="10000"/>
          </a:bodyPr>
          <a:lstStyle/>
          <a:p>
            <a:pPr marL="0" indent="0">
              <a:buNone/>
            </a:pPr>
            <a:r>
              <a:rPr lang="en-US" dirty="0" smtClean="0"/>
              <a:t>The Microsoft </a:t>
            </a:r>
            <a:r>
              <a:rPr lang="en-US" dirty="0"/>
              <a:t>Bot Framework is a comprehensive </a:t>
            </a:r>
            <a:r>
              <a:rPr lang="en-US" dirty="0" smtClean="0"/>
              <a:t>framework of tools and services developers can leverage to build </a:t>
            </a:r>
            <a:r>
              <a:rPr lang="en-US" dirty="0"/>
              <a:t>and deploy high </a:t>
            </a:r>
            <a:r>
              <a:rPr lang="en-US" dirty="0" smtClean="0"/>
              <a:t>quality,</a:t>
            </a:r>
            <a:r>
              <a:rPr lang="en-US" dirty="0"/>
              <a:t> </a:t>
            </a:r>
            <a:r>
              <a:rPr lang="en-US" dirty="0" smtClean="0"/>
              <a:t>conversational bots in </a:t>
            </a:r>
            <a:r>
              <a:rPr lang="en-US" dirty="0"/>
              <a:t>any </a:t>
            </a:r>
            <a:r>
              <a:rPr lang="en-US" dirty="0" smtClean="0"/>
              <a:t>experience </a:t>
            </a:r>
            <a:r>
              <a:rPr lang="en-US" dirty="0"/>
              <a:t>and </a:t>
            </a:r>
            <a:r>
              <a:rPr lang="en-US" dirty="0" smtClean="0"/>
              <a:t>language.</a:t>
            </a:r>
            <a:endParaRPr lang="en-US" dirty="0"/>
          </a:p>
        </p:txBody>
      </p:sp>
      <p:grpSp>
        <p:nvGrpSpPr>
          <p:cNvPr id="11" name="Group 10"/>
          <p:cNvGrpSpPr/>
          <p:nvPr/>
        </p:nvGrpSpPr>
        <p:grpSpPr>
          <a:xfrm flipH="1">
            <a:off x="4831362" y="1825625"/>
            <a:ext cx="2610490" cy="1902248"/>
            <a:chOff x="5620816" y="1690688"/>
            <a:chExt cx="2269737" cy="1535397"/>
          </a:xfrm>
        </p:grpSpPr>
        <p:sp>
          <p:nvSpPr>
            <p:cNvPr id="9" name="Rectangular Callout 8"/>
            <p:cNvSpPr/>
            <p:nvPr/>
          </p:nvSpPr>
          <p:spPr>
            <a:xfrm>
              <a:off x="5620816" y="1690688"/>
              <a:ext cx="2269737" cy="1535397"/>
            </a:xfrm>
            <a:prstGeom prst="wedgeRectCallout">
              <a:avLst/>
            </a:prstGeom>
            <a:solidFill>
              <a:srgbClr val="0078D7"/>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751" y="1781354"/>
              <a:ext cx="1340413" cy="1340413"/>
            </a:xfrm>
            <a:prstGeom prst="rect">
              <a:avLst/>
            </a:prstGeom>
            <a:ln>
              <a:noFill/>
            </a:ln>
          </p:spPr>
        </p:pic>
      </p:grpSp>
    </p:spTree>
    <p:extLst>
      <p:ext uri="{BB962C8B-B14F-4D97-AF65-F5344CB8AC3E}">
        <p14:creationId xmlns:p14="http://schemas.microsoft.com/office/powerpoint/2010/main" val="2718515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&amp; Platform Support</a:t>
            </a:r>
            <a:endParaRPr lang="en-US" dirty="0"/>
          </a:p>
        </p:txBody>
      </p:sp>
      <p:sp>
        <p:nvSpPr>
          <p:cNvPr id="9" name="Rectangle 8"/>
          <p:cNvSpPr/>
          <p:nvPr/>
        </p:nvSpPr>
        <p:spPr bwMode="auto">
          <a:xfrm>
            <a:off x="683727" y="1864096"/>
            <a:ext cx="5197223" cy="79048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chemeClr val="bg1"/>
                </a:solidFill>
              </a:rPr>
              <a:t>Windows</a:t>
            </a:r>
            <a:endParaRPr lang="en-US" sz="2800" dirty="0">
              <a:solidFill>
                <a:schemeClr val="bg1"/>
              </a:solidFill>
            </a:endParaRPr>
          </a:p>
        </p:txBody>
      </p:sp>
      <p:cxnSp>
        <p:nvCxnSpPr>
          <p:cNvPr id="10" name="Straight Connector 9"/>
          <p:cNvCxnSpPr/>
          <p:nvPr/>
        </p:nvCxnSpPr>
        <p:spPr>
          <a:xfrm flipH="1">
            <a:off x="5986138"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99932" y="2807021"/>
            <a:ext cx="5087919" cy="3600986"/>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400" dirty="0">
                <a:solidFill>
                  <a:schemeClr val="tx1">
                    <a:lumMod val="95000"/>
                    <a:lumOff val="5000"/>
                  </a:schemeClr>
                </a:solidFill>
                <a:cs typeface="Segoe UI Light" panose="020B0502040204020203" pitchFamily="34" charset="0"/>
              </a:rPr>
              <a:t>Robust Bot Framework Emulator via .NET</a:t>
            </a:r>
          </a:p>
          <a:p>
            <a:pPr marL="231775" indent="-231775">
              <a:lnSpc>
                <a:spcPct val="95000"/>
              </a:lnSpc>
              <a:buSzPct val="90000"/>
              <a:buFont typeface="Arial" panose="020B0604020202020204" pitchFamily="34" charset="0"/>
              <a:buChar char="•"/>
            </a:pPr>
            <a:r>
              <a:rPr lang="en-US" sz="2400" dirty="0">
                <a:solidFill>
                  <a:schemeClr val="tx1">
                    <a:lumMod val="95000"/>
                    <a:lumOff val="5000"/>
                  </a:schemeClr>
                </a:solidFill>
                <a:cs typeface="Segoe UI Light" panose="020B0502040204020203" pitchFamily="34" charset="0"/>
              </a:rPr>
              <a:t>.NET, Node.js, and REST API</a:t>
            </a:r>
          </a:p>
          <a:p>
            <a:pPr marL="231775" indent="-231775">
              <a:lnSpc>
                <a:spcPct val="95000"/>
              </a:lnSpc>
              <a:buSzPct val="90000"/>
              <a:buFont typeface="Arial" panose="020B0604020202020204" pitchFamily="34" charset="0"/>
              <a:buChar char="•"/>
            </a:pPr>
            <a:r>
              <a:rPr lang="en-US" sz="2400" dirty="0">
                <a:solidFill>
                  <a:schemeClr val="tx1">
                    <a:lumMod val="95000"/>
                    <a:lumOff val="5000"/>
                  </a:schemeClr>
                </a:solidFill>
                <a:cs typeface="Segoe UI Light" panose="020B0502040204020203" pitchFamily="34" charset="0"/>
              </a:rPr>
              <a:t>Visual Studio Code and higher</a:t>
            </a:r>
          </a:p>
          <a:p>
            <a:pPr marL="231775" indent="-231775">
              <a:lnSpc>
                <a:spcPct val="95000"/>
              </a:lnSpc>
              <a:buSzPct val="90000"/>
              <a:buFont typeface="Arial" panose="020B0604020202020204" pitchFamily="34" charset="0"/>
              <a:buChar char="•"/>
            </a:pPr>
            <a:r>
              <a:rPr lang="en-US" sz="2400" dirty="0" smtClean="0">
                <a:solidFill>
                  <a:schemeClr val="tx1">
                    <a:lumMod val="95000"/>
                    <a:lumOff val="5000"/>
                  </a:schemeClr>
                </a:solidFill>
                <a:cs typeface="Segoe UI Light" panose="020B0502040204020203" pitchFamily="34" charset="0"/>
              </a:rPr>
              <a:t>Forms via </a:t>
            </a:r>
            <a:r>
              <a:rPr lang="en-US" sz="2400" dirty="0" err="1" smtClean="0">
                <a:solidFill>
                  <a:schemeClr val="tx1">
                    <a:lumMod val="95000"/>
                    <a:lumOff val="5000"/>
                  </a:schemeClr>
                </a:solidFill>
                <a:cs typeface="Segoe UI Light" panose="020B0502040204020203" pitchFamily="34" charset="0"/>
              </a:rPr>
              <a:t>FormFlow</a:t>
            </a:r>
            <a:endParaRPr lang="en-US" sz="2400" dirty="0">
              <a:solidFill>
                <a:schemeClr val="tx1">
                  <a:lumMod val="95000"/>
                  <a:lumOff val="5000"/>
                </a:schemeClr>
              </a:solidFill>
              <a:cs typeface="Segoe UI Light" panose="020B0502040204020203" pitchFamily="34" charset="0"/>
            </a:endParaRPr>
          </a:p>
          <a:p>
            <a:pPr marL="231775" indent="-231775">
              <a:lnSpc>
                <a:spcPct val="95000"/>
              </a:lnSpc>
              <a:buSzPct val="90000"/>
              <a:buFont typeface="Arial" panose="020B0604020202020204" pitchFamily="34" charset="0"/>
              <a:buChar char="•"/>
            </a:pPr>
            <a:r>
              <a:rPr lang="en-US" sz="2400" dirty="0">
                <a:solidFill>
                  <a:schemeClr val="tx1">
                    <a:lumMod val="95000"/>
                    <a:lumOff val="5000"/>
                  </a:schemeClr>
                </a:solidFill>
                <a:cs typeface="Segoe UI Light" panose="020B0502040204020203" pitchFamily="34" charset="0"/>
              </a:rPr>
              <a:t>Bot State </a:t>
            </a:r>
            <a:r>
              <a:rPr lang="en-US" sz="2400" dirty="0" smtClean="0">
                <a:solidFill>
                  <a:schemeClr val="tx1">
                    <a:lumMod val="95000"/>
                    <a:lumOff val="5000"/>
                  </a:schemeClr>
                </a:solidFill>
                <a:cs typeface="Segoe UI Light" panose="020B0502040204020203" pitchFamily="34" charset="0"/>
              </a:rPr>
              <a:t>Service</a:t>
            </a:r>
          </a:p>
          <a:p>
            <a:pPr marL="231775" indent="-231775">
              <a:lnSpc>
                <a:spcPct val="95000"/>
              </a:lnSpc>
              <a:buSzPct val="90000"/>
              <a:buFont typeface="Arial" panose="020B0604020202020204" pitchFamily="34" charset="0"/>
              <a:buChar char="•"/>
            </a:pPr>
            <a:r>
              <a:rPr lang="en-US" sz="2400" dirty="0" err="1" smtClean="0">
                <a:solidFill>
                  <a:schemeClr val="tx1">
                    <a:lumMod val="95000"/>
                    <a:lumOff val="5000"/>
                  </a:schemeClr>
                </a:solidFill>
                <a:cs typeface="Segoe UI Light" panose="020B0502040204020203" pitchFamily="34" charset="0"/>
              </a:rPr>
              <a:t>Integratedn</a:t>
            </a:r>
            <a:r>
              <a:rPr lang="en-US" sz="2400" dirty="0" smtClean="0">
                <a:solidFill>
                  <a:schemeClr val="tx1">
                    <a:lumMod val="95000"/>
                    <a:lumOff val="5000"/>
                  </a:schemeClr>
                </a:solidFill>
                <a:cs typeface="Segoe UI Light" panose="020B0502040204020203" pitchFamily="34" charset="0"/>
              </a:rPr>
              <a:t> Visual Studio templates</a:t>
            </a:r>
          </a:p>
          <a:p>
            <a:pPr marL="231775" indent="-231775">
              <a:lnSpc>
                <a:spcPct val="95000"/>
              </a:lnSpc>
              <a:buSzPct val="90000"/>
              <a:buFont typeface="Arial" panose="020B0604020202020204" pitchFamily="34" charset="0"/>
              <a:buChar char="•"/>
            </a:pPr>
            <a:r>
              <a:rPr lang="en-US" sz="2400" dirty="0" smtClean="0">
                <a:solidFill>
                  <a:schemeClr val="tx1">
                    <a:lumMod val="95000"/>
                    <a:lumOff val="5000"/>
                  </a:schemeClr>
                </a:solidFill>
                <a:cs typeface="Segoe UI Light" panose="020B0502040204020203" pitchFamily="34" charset="0"/>
              </a:rPr>
              <a:t>Integrated publishing</a:t>
            </a:r>
            <a:endParaRPr lang="en-US" sz="2400" dirty="0">
              <a:solidFill>
                <a:schemeClr val="tx1">
                  <a:lumMod val="95000"/>
                  <a:lumOff val="5000"/>
                </a:schemeClr>
              </a:solidFill>
              <a:cs typeface="Segoe UI Light" panose="020B0502040204020203" pitchFamily="34" charset="0"/>
            </a:endParaRPr>
          </a:p>
          <a:p>
            <a:pPr marL="231775" indent="-231775">
              <a:lnSpc>
                <a:spcPct val="95000"/>
              </a:lnSpc>
              <a:buSzPct val="90000"/>
              <a:buFont typeface="Arial" panose="020B0604020202020204" pitchFamily="34" charset="0"/>
              <a:buChar char="•"/>
            </a:pPr>
            <a:endParaRPr lang="en-US" sz="2400" spc="-200" dirty="0">
              <a:solidFill>
                <a:schemeClr val="tx1">
                  <a:lumMod val="95000"/>
                  <a:lumOff val="5000"/>
                </a:schemeClr>
              </a:solidFill>
              <a:cs typeface="Segoe UI Light" panose="020B0502040204020203" pitchFamily="34" charset="0"/>
            </a:endParaRPr>
          </a:p>
        </p:txBody>
      </p:sp>
      <p:sp>
        <p:nvSpPr>
          <p:cNvPr id="19" name="Rectangle 18"/>
          <p:cNvSpPr/>
          <p:nvPr/>
        </p:nvSpPr>
        <p:spPr bwMode="auto">
          <a:xfrm>
            <a:off x="6096000" y="1864096"/>
            <a:ext cx="5257800" cy="79048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chemeClr val="bg1"/>
                </a:solidFill>
              </a:rPr>
              <a:t>Mac/Linux</a:t>
            </a:r>
            <a:endParaRPr lang="en-US" sz="2800" dirty="0">
              <a:solidFill>
                <a:schemeClr val="bg1"/>
              </a:solidFill>
            </a:endParaRPr>
          </a:p>
        </p:txBody>
      </p:sp>
      <p:sp>
        <p:nvSpPr>
          <p:cNvPr id="20" name="Rectangle 19"/>
          <p:cNvSpPr/>
          <p:nvPr/>
        </p:nvSpPr>
        <p:spPr>
          <a:xfrm>
            <a:off x="6229980" y="2827993"/>
            <a:ext cx="4903698" cy="2548390"/>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400" dirty="0" smtClean="0"/>
              <a:t>Simple Bot Framework Emulator via Mono</a:t>
            </a:r>
          </a:p>
          <a:p>
            <a:pPr marL="231775" indent="-231775">
              <a:lnSpc>
                <a:spcPct val="95000"/>
              </a:lnSpc>
              <a:buSzPct val="90000"/>
              <a:buFont typeface="Arial" panose="020B0604020202020204" pitchFamily="34" charset="0"/>
              <a:buChar char="•"/>
            </a:pPr>
            <a:r>
              <a:rPr lang="en-US" sz="2400" dirty="0" smtClean="0"/>
              <a:t>Node.js and REST API</a:t>
            </a:r>
          </a:p>
          <a:p>
            <a:pPr marL="231775" indent="-231775">
              <a:lnSpc>
                <a:spcPct val="95000"/>
              </a:lnSpc>
              <a:buSzPct val="90000"/>
              <a:buFont typeface="Arial" panose="020B0604020202020204" pitchFamily="34" charset="0"/>
              <a:buChar char="•"/>
            </a:pPr>
            <a:r>
              <a:rPr lang="en-US" sz="2400" dirty="0" smtClean="0"/>
              <a:t>Visual Studio Code only</a:t>
            </a:r>
          </a:p>
          <a:p>
            <a:pPr marL="231775" indent="-231775">
              <a:lnSpc>
                <a:spcPct val="95000"/>
              </a:lnSpc>
              <a:buSzPct val="90000"/>
              <a:buFont typeface="Arial" panose="020B0604020202020204" pitchFamily="34" charset="0"/>
              <a:buChar char="•"/>
            </a:pPr>
            <a:r>
              <a:rPr lang="en-US" sz="2400" dirty="0" smtClean="0"/>
              <a:t>Console emulator debugging</a:t>
            </a:r>
          </a:p>
          <a:p>
            <a:pPr marL="231775" indent="-231775">
              <a:lnSpc>
                <a:spcPct val="95000"/>
              </a:lnSpc>
              <a:buSzPct val="90000"/>
              <a:buFont typeface="Arial" panose="020B0604020202020204" pitchFamily="34" charset="0"/>
              <a:buChar char="•"/>
            </a:pPr>
            <a:r>
              <a:rPr lang="en-US" sz="2400" dirty="0" smtClean="0"/>
              <a:t>Command-line publishing</a:t>
            </a:r>
          </a:p>
          <a:p>
            <a:pPr marL="231775" indent="-231775">
              <a:lnSpc>
                <a:spcPct val="95000"/>
              </a:lnSpc>
              <a:buSzPct val="90000"/>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3070396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Channels</a:t>
            </a:r>
            <a:endParaRPr lang="en-US" dirty="0"/>
          </a:p>
        </p:txBody>
      </p:sp>
      <p:pic>
        <p:nvPicPr>
          <p:cNvPr id="9" name="Picture 8"/>
          <p:cNvPicPr>
            <a:picLocks noChangeAspect="1"/>
          </p:cNvPicPr>
          <p:nvPr/>
        </p:nvPicPr>
        <p:blipFill>
          <a:blip r:embed="rId3"/>
          <a:stretch>
            <a:fillRect/>
          </a:stretch>
        </p:blipFill>
        <p:spPr>
          <a:xfrm>
            <a:off x="4168230" y="1825625"/>
            <a:ext cx="4595483" cy="4113440"/>
          </a:xfrm>
          <a:prstGeom prst="rect">
            <a:avLst/>
          </a:prstGeom>
          <a:ln>
            <a:solidFill>
              <a:schemeClr val="tx1">
                <a:lumMod val="85000"/>
                <a:lumOff val="15000"/>
              </a:schemeClr>
            </a:solidFill>
          </a:ln>
        </p:spPr>
      </p:pic>
      <p:grpSp>
        <p:nvGrpSpPr>
          <p:cNvPr id="10" name="Group 9"/>
          <p:cNvGrpSpPr/>
          <p:nvPr/>
        </p:nvGrpSpPr>
        <p:grpSpPr>
          <a:xfrm>
            <a:off x="6096000" y="2656837"/>
            <a:ext cx="5058211" cy="3417165"/>
            <a:chOff x="4009588" y="1809888"/>
            <a:chExt cx="5058211" cy="3417165"/>
          </a:xfrm>
        </p:grpSpPr>
        <p:pic>
          <p:nvPicPr>
            <p:cNvPr id="11" name="Picture 10"/>
            <p:cNvPicPr>
              <a:picLocks noChangeAspect="1"/>
            </p:cNvPicPr>
            <p:nvPr/>
          </p:nvPicPr>
          <p:blipFill>
            <a:blip r:embed="rId4"/>
            <a:stretch>
              <a:fillRect/>
            </a:stretch>
          </p:blipFill>
          <p:spPr>
            <a:xfrm>
              <a:off x="4009588" y="1809888"/>
              <a:ext cx="4042160" cy="2533511"/>
            </a:xfrm>
            <a:prstGeom prst="rect">
              <a:avLst/>
            </a:prstGeom>
            <a:ln>
              <a:solidFill>
                <a:schemeClr val="tx1">
                  <a:lumMod val="85000"/>
                  <a:lumOff val="15000"/>
                </a:schemeClr>
              </a:solidFill>
            </a:ln>
          </p:spPr>
        </p:pic>
        <p:pic>
          <p:nvPicPr>
            <p:cNvPr id="12" name="Picture 11"/>
            <p:cNvPicPr>
              <a:picLocks noChangeAspect="1"/>
            </p:cNvPicPr>
            <p:nvPr/>
          </p:nvPicPr>
          <p:blipFill>
            <a:blip r:embed="rId5"/>
            <a:stretch>
              <a:fillRect/>
            </a:stretch>
          </p:blipFill>
          <p:spPr>
            <a:xfrm>
              <a:off x="4427076" y="2315226"/>
              <a:ext cx="4640723" cy="2911827"/>
            </a:xfrm>
            <a:prstGeom prst="rect">
              <a:avLst/>
            </a:prstGeom>
          </p:spPr>
        </p:pic>
      </p:grpSp>
      <p:sp>
        <p:nvSpPr>
          <p:cNvPr id="13" name="Content Placeholder 2"/>
          <p:cNvSpPr>
            <a:spLocks noGrp="1"/>
          </p:cNvSpPr>
          <p:nvPr>
            <p:ph idx="1"/>
          </p:nvPr>
        </p:nvSpPr>
        <p:spPr>
          <a:xfrm>
            <a:off x="838199" y="1825625"/>
            <a:ext cx="2861441" cy="4200826"/>
          </a:xfrm>
        </p:spPr>
        <p:txBody>
          <a:bodyPr>
            <a:normAutofit/>
          </a:bodyPr>
          <a:lstStyle/>
          <a:p>
            <a:pPr marL="0" indent="0">
              <a:buNone/>
            </a:pPr>
            <a:r>
              <a:rPr lang="en-US" dirty="0"/>
              <a:t>Channels are currently available for Skype, web, email, Facebook, </a:t>
            </a:r>
            <a:r>
              <a:rPr lang="en-US" dirty="0" err="1"/>
              <a:t>GroupMe</a:t>
            </a:r>
            <a:r>
              <a:rPr lang="en-US" dirty="0"/>
              <a:t>, </a:t>
            </a:r>
            <a:r>
              <a:rPr lang="en-US" dirty="0" err="1"/>
              <a:t>Kik</a:t>
            </a:r>
            <a:r>
              <a:rPr lang="en-US" dirty="0"/>
              <a:t>, Slack, Telegram, Twilio, and direct line app </a:t>
            </a:r>
            <a:r>
              <a:rPr lang="en-US" dirty="0" smtClean="0"/>
              <a:t>integration.</a:t>
            </a:r>
            <a:endParaRPr lang="en-US" dirty="0"/>
          </a:p>
        </p:txBody>
      </p: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Connector</a:t>
            </a:r>
            <a:endParaRPr lang="en-US" dirty="0"/>
          </a:p>
        </p:txBody>
      </p:sp>
      <p:sp>
        <p:nvSpPr>
          <p:cNvPr id="5" name="Content Placeholder 2"/>
          <p:cNvSpPr txBox="1">
            <a:spLocks/>
          </p:cNvSpPr>
          <p:nvPr/>
        </p:nvSpPr>
        <p:spPr>
          <a:xfrm>
            <a:off x="838200" y="1825625"/>
            <a:ext cx="3649717" cy="42008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The Connector (or Connector Service) handles all communication, conversations, state, and authorization </a:t>
            </a:r>
            <a:r>
              <a:rPr lang="en-US" sz="3200" dirty="0" smtClean="0"/>
              <a:t>activities </a:t>
            </a:r>
            <a:r>
              <a:rPr lang="en-US" sz="3200" dirty="0"/>
              <a:t>between a </a:t>
            </a:r>
            <a:r>
              <a:rPr lang="en-US" sz="3200" dirty="0" smtClean="0"/>
              <a:t>bot </a:t>
            </a:r>
            <a:r>
              <a:rPr lang="en-US" sz="3200" dirty="0"/>
              <a:t>and </a:t>
            </a:r>
            <a:r>
              <a:rPr lang="en-US" sz="3200" dirty="0" smtClean="0"/>
              <a:t>users</a:t>
            </a:r>
            <a:r>
              <a:rPr lang="en-US" sz="3200" dirty="0"/>
              <a:t>.</a:t>
            </a:r>
          </a:p>
        </p:txBody>
      </p:sp>
      <p:sp>
        <p:nvSpPr>
          <p:cNvPr id="7" name="Rectangle 6"/>
          <p:cNvSpPr/>
          <p:nvPr/>
        </p:nvSpPr>
        <p:spPr>
          <a:xfrm>
            <a:off x="4868917" y="1825625"/>
            <a:ext cx="6484883" cy="3508653"/>
          </a:xfrm>
          <a:prstGeom prst="rect">
            <a:avLst/>
          </a:prstGeom>
          <a:solidFill>
            <a:srgbClr val="0078D7"/>
          </a:solidFill>
          <a:ln>
            <a:solidFill>
              <a:srgbClr val="595959"/>
            </a:solidFill>
          </a:ln>
        </p:spPr>
        <p:txBody>
          <a:bodyPr wrap="square" lIns="365760" tIns="365760" rIns="365760" bIns="365760">
            <a:spAutoFit/>
          </a:bodyPr>
          <a:lstStyle/>
          <a:p>
            <a:r>
              <a:rPr lang="en-US" dirty="0" err="1">
                <a:solidFill>
                  <a:schemeClr val="bg1"/>
                </a:solidFill>
                <a:latin typeface="Consolas" panose="020B0609020204030204" pitchFamily="49" charset="0"/>
              </a:rPr>
              <a:t>var</a:t>
            </a:r>
            <a:r>
              <a:rPr lang="en-US" dirty="0">
                <a:solidFill>
                  <a:schemeClr val="bg1"/>
                </a:solidFill>
                <a:latin typeface="Consolas" panose="020B0609020204030204" pitchFamily="49" charset="0"/>
              </a:rPr>
              <a:t> </a:t>
            </a:r>
            <a:r>
              <a:rPr lang="en-US" b="1" dirty="0" smtClean="0">
                <a:solidFill>
                  <a:schemeClr val="bg1"/>
                </a:solidFill>
                <a:latin typeface="Consolas" panose="020B0609020204030204" pitchFamily="49" charset="0"/>
              </a:rPr>
              <a:t>connector</a:t>
            </a:r>
            <a:r>
              <a:rPr lang="en-US" dirty="0" smtClean="0">
                <a:solidFill>
                  <a:schemeClr val="bg1"/>
                </a:solidFill>
                <a:latin typeface="Consolas" panose="020B0609020204030204" pitchFamily="49" charset="0"/>
              </a:rPr>
              <a:t> </a:t>
            </a:r>
            <a:r>
              <a:rPr lang="en-US" dirty="0">
                <a:solidFill>
                  <a:schemeClr val="bg1"/>
                </a:solidFill>
                <a:latin typeface="Consolas" panose="020B0609020204030204" pitchFamily="49" charset="0"/>
              </a:rPr>
              <a:t>= new </a:t>
            </a:r>
            <a:r>
              <a:rPr lang="en-US" dirty="0" err="1">
                <a:solidFill>
                  <a:schemeClr val="bg1"/>
                </a:solidFill>
                <a:latin typeface="Consolas" panose="020B0609020204030204" pitchFamily="49" charset="0"/>
              </a:rPr>
              <a:t>ConnectorClient</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incomingMessage.ServiceUrl</a:t>
            </a:r>
            <a:r>
              <a:rPr lang="en-US" dirty="0" smtClean="0">
                <a:solidFill>
                  <a:schemeClr val="bg1"/>
                </a:solidFill>
                <a:latin typeface="Consolas" panose="020B0609020204030204" pitchFamily="49" charset="0"/>
              </a:rPr>
              <a:t>);</a:t>
            </a:r>
          </a:p>
          <a:p>
            <a:endParaRPr lang="en-US" dirty="0">
              <a:solidFill>
                <a:schemeClr val="bg1"/>
              </a:solidFill>
              <a:latin typeface="Consolas" panose="020B0609020204030204" pitchFamily="49" charset="0"/>
            </a:endParaRPr>
          </a:p>
          <a:p>
            <a:r>
              <a:rPr lang="en-US" dirty="0" err="1">
                <a:solidFill>
                  <a:schemeClr val="bg1"/>
                </a:solidFill>
                <a:latin typeface="Consolas" panose="020B0609020204030204" pitchFamily="49" charset="0"/>
              </a:rPr>
              <a:t>var</a:t>
            </a:r>
            <a:r>
              <a:rPr lang="en-US" dirty="0">
                <a:solidFill>
                  <a:schemeClr val="bg1"/>
                </a:solidFill>
                <a:latin typeface="Consolas" panose="020B0609020204030204" pitchFamily="49" charset="0"/>
              </a:rPr>
              <a:t> </a:t>
            </a:r>
            <a:r>
              <a:rPr lang="en-US" b="1" dirty="0" err="1">
                <a:solidFill>
                  <a:schemeClr val="bg1"/>
                </a:solidFill>
                <a:latin typeface="Consolas" panose="020B0609020204030204" pitchFamily="49" charset="0"/>
              </a:rPr>
              <a:t>replyMessage</a:t>
            </a:r>
            <a:r>
              <a:rPr lang="en-US" dirty="0">
                <a:solidFill>
                  <a:schemeClr val="bg1"/>
                </a:solidFill>
                <a:latin typeface="Consolas" panose="020B0609020204030204" pitchFamily="49" charset="0"/>
              </a:rPr>
              <a:t> = </a:t>
            </a:r>
            <a:r>
              <a:rPr lang="en-US" dirty="0" err="1" smtClean="0">
                <a:solidFill>
                  <a:schemeClr val="bg1"/>
                </a:solidFill>
                <a:latin typeface="Consolas" panose="020B0609020204030204" pitchFamily="49" charset="0"/>
              </a:rPr>
              <a:t>incomingMessage.CreateReply</a:t>
            </a:r>
            <a:r>
              <a:rPr lang="en-US" dirty="0" smtClean="0">
                <a:solidFill>
                  <a:schemeClr val="bg1"/>
                </a:solidFill>
                <a:latin typeface="Consolas" panose="020B0609020204030204" pitchFamily="49" charset="0"/>
              </a:rPr>
              <a:t>(“How can I help?”);</a:t>
            </a:r>
          </a:p>
          <a:p>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await </a:t>
            </a:r>
            <a:r>
              <a:rPr lang="en-US" dirty="0" err="1">
                <a:solidFill>
                  <a:schemeClr val="bg1"/>
                </a:solidFill>
                <a:latin typeface="Consolas" panose="020B0609020204030204" pitchFamily="49" charset="0"/>
              </a:rPr>
              <a:t>connector.Conversations.ReplyToActivityAsync</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replyMessage</a:t>
            </a:r>
            <a:r>
              <a:rPr lang="en-US"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263578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Connector Service Flow</a:t>
            </a:r>
            <a:endParaRPr lang="en-US" dirty="0"/>
          </a:p>
        </p:txBody>
      </p:sp>
      <p:sp>
        <p:nvSpPr>
          <p:cNvPr id="4" name="Rectangle 3"/>
          <p:cNvSpPr/>
          <p:nvPr/>
        </p:nvSpPr>
        <p:spPr>
          <a:xfrm>
            <a:off x="2684225" y="3557828"/>
            <a:ext cx="2125296" cy="957532"/>
          </a:xfrm>
          <a:prstGeom prst="rect">
            <a:avLst/>
          </a:prstGeom>
          <a:solidFill>
            <a:srgbClr val="0078D7"/>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Your Bot’s Web Service</a:t>
            </a:r>
          </a:p>
        </p:txBody>
      </p:sp>
      <p:sp>
        <p:nvSpPr>
          <p:cNvPr id="5" name="Rectangle 4"/>
          <p:cNvSpPr/>
          <p:nvPr/>
        </p:nvSpPr>
        <p:spPr>
          <a:xfrm>
            <a:off x="8516560" y="2224128"/>
            <a:ext cx="2829320" cy="3624933"/>
          </a:xfrm>
          <a:prstGeom prst="rect">
            <a:avLst/>
          </a:prstGeom>
          <a:solidFill>
            <a:schemeClr val="accent5">
              <a:lumMod val="75000"/>
            </a:schemeClr>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CHANNEL</a:t>
            </a:r>
          </a:p>
          <a:p>
            <a:pPr lvl="1"/>
            <a:endParaRPr lang="en-US" sz="1600" dirty="0"/>
          </a:p>
          <a:p>
            <a:pPr marL="742950" lvl="1" indent="-285750">
              <a:buFont typeface="Arial" panose="020B0604020202020204" pitchFamily="34" charset="0"/>
              <a:buChar char="•"/>
            </a:pPr>
            <a:r>
              <a:rPr lang="en-US" sz="1600" dirty="0"/>
              <a:t>Skype</a:t>
            </a:r>
          </a:p>
          <a:p>
            <a:pPr marL="742950" lvl="1" indent="-285750">
              <a:buFont typeface="Arial" panose="020B0604020202020204" pitchFamily="34" charset="0"/>
              <a:buChar char="•"/>
            </a:pPr>
            <a:r>
              <a:rPr lang="en-US" sz="1600" dirty="0"/>
              <a:t>Web Chat</a:t>
            </a:r>
          </a:p>
          <a:p>
            <a:pPr marL="742950" lvl="1" indent="-285750">
              <a:buFont typeface="Arial" panose="020B0604020202020204" pitchFamily="34" charset="0"/>
              <a:buChar char="•"/>
            </a:pPr>
            <a:r>
              <a:rPr lang="en-US" sz="1600" dirty="0"/>
              <a:t>Email</a:t>
            </a:r>
          </a:p>
          <a:p>
            <a:pPr marL="742950" lvl="1" indent="-285750">
              <a:buFont typeface="Arial" panose="020B0604020202020204" pitchFamily="34" charset="0"/>
              <a:buChar char="•"/>
            </a:pPr>
            <a:r>
              <a:rPr lang="en-US" sz="1600" dirty="0"/>
              <a:t>Facebook</a:t>
            </a:r>
          </a:p>
          <a:p>
            <a:pPr marL="742950" lvl="1" indent="-285750">
              <a:buFont typeface="Arial" panose="020B0604020202020204" pitchFamily="34" charset="0"/>
              <a:buChar char="•"/>
            </a:pPr>
            <a:r>
              <a:rPr lang="en-US" sz="1600" dirty="0" err="1"/>
              <a:t>GroupMe</a:t>
            </a:r>
            <a:endParaRPr lang="en-US" sz="1600" dirty="0"/>
          </a:p>
          <a:p>
            <a:pPr marL="742950" lvl="1" indent="-285750">
              <a:buFont typeface="Arial" panose="020B0604020202020204" pitchFamily="34" charset="0"/>
              <a:buChar char="•"/>
            </a:pPr>
            <a:r>
              <a:rPr lang="en-US" sz="1600" dirty="0" err="1"/>
              <a:t>Kik</a:t>
            </a:r>
            <a:endParaRPr lang="en-US" sz="1600" dirty="0"/>
          </a:p>
          <a:p>
            <a:pPr marL="742950" lvl="1" indent="-285750">
              <a:buFont typeface="Arial" panose="020B0604020202020204" pitchFamily="34" charset="0"/>
              <a:buChar char="•"/>
            </a:pPr>
            <a:r>
              <a:rPr lang="en-US" sz="1600" dirty="0"/>
              <a:t>Slack</a:t>
            </a:r>
          </a:p>
          <a:p>
            <a:pPr marL="742950" lvl="1" indent="-285750">
              <a:buFont typeface="Arial" panose="020B0604020202020204" pitchFamily="34" charset="0"/>
              <a:buChar char="•"/>
            </a:pPr>
            <a:r>
              <a:rPr lang="en-US" sz="1600" dirty="0"/>
              <a:t>Telegram</a:t>
            </a:r>
          </a:p>
          <a:p>
            <a:pPr marL="742950" lvl="1" indent="-285750">
              <a:buFont typeface="Arial" panose="020B0604020202020204" pitchFamily="34" charset="0"/>
              <a:buChar char="•"/>
            </a:pPr>
            <a:r>
              <a:rPr lang="en-US" sz="1600" dirty="0"/>
              <a:t>Twilio</a:t>
            </a:r>
          </a:p>
          <a:p>
            <a:pPr marL="742950" lvl="1" indent="-285750">
              <a:buFont typeface="Arial" panose="020B0604020202020204" pitchFamily="34" charset="0"/>
              <a:buChar char="•"/>
            </a:pPr>
            <a:r>
              <a:rPr lang="en-US" sz="1600" dirty="0"/>
              <a:t>Direct Line</a:t>
            </a:r>
          </a:p>
        </p:txBody>
      </p:sp>
      <p:sp>
        <p:nvSpPr>
          <p:cNvPr id="6" name="Rectangle 5"/>
          <p:cNvSpPr/>
          <p:nvPr/>
        </p:nvSpPr>
        <p:spPr>
          <a:xfrm>
            <a:off x="5327156" y="2713686"/>
            <a:ext cx="2659224" cy="2645816"/>
          </a:xfrm>
          <a:prstGeom prst="rect">
            <a:avLst/>
          </a:prstGeom>
          <a:solidFill>
            <a:srgbClr val="307AB3"/>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CONNECTOR</a:t>
            </a:r>
          </a:p>
          <a:p>
            <a:pPr algn="ctr"/>
            <a:r>
              <a:rPr lang="en-US" sz="1600" dirty="0"/>
              <a:t/>
            </a:r>
            <a:br>
              <a:rPr lang="en-US" sz="1600" dirty="0"/>
            </a:br>
            <a:r>
              <a:rPr lang="en-US" sz="1600" dirty="0"/>
              <a:t>Routes messages, manages state, bot registration, tracking, services (such as translation) and per-user and per-bot storage </a:t>
            </a:r>
          </a:p>
        </p:txBody>
      </p:sp>
      <p:pic>
        <p:nvPicPr>
          <p:cNvPr id="7" name="Picture 6"/>
          <p:cNvPicPr>
            <a:picLocks noChangeAspect="1"/>
          </p:cNvPicPr>
          <p:nvPr/>
        </p:nvPicPr>
        <p:blipFill>
          <a:blip r:embed="rId3"/>
          <a:stretch>
            <a:fillRect/>
          </a:stretch>
        </p:blipFill>
        <p:spPr>
          <a:xfrm>
            <a:off x="838200" y="3372398"/>
            <a:ext cx="1328391" cy="1328391"/>
          </a:xfrm>
          <a:prstGeom prst="rect">
            <a:avLst/>
          </a:prstGeom>
        </p:spPr>
      </p:pic>
      <p:cxnSp>
        <p:nvCxnSpPr>
          <p:cNvPr id="8" name="Straight Arrow Connector 7"/>
          <p:cNvCxnSpPr>
            <a:stCxn id="7" idx="3"/>
            <a:endCxn id="4" idx="1"/>
          </p:cNvCxnSpPr>
          <p:nvPr/>
        </p:nvCxnSpPr>
        <p:spPr>
          <a:xfrm>
            <a:off x="2166591" y="4036594"/>
            <a:ext cx="517634" cy="0"/>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4" idx="3"/>
            <a:endCxn id="6" idx="1"/>
          </p:cNvCxnSpPr>
          <p:nvPr/>
        </p:nvCxnSpPr>
        <p:spPr>
          <a:xfrm>
            <a:off x="4809521" y="4036594"/>
            <a:ext cx="517635" cy="0"/>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3"/>
            <a:endCxn id="5" idx="1"/>
          </p:cNvCxnSpPr>
          <p:nvPr/>
        </p:nvCxnSpPr>
        <p:spPr>
          <a:xfrm>
            <a:off x="7986380" y="4036594"/>
            <a:ext cx="530180" cy="1"/>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665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a:t>
            </a:r>
            <a:endParaRPr lang="en-US" dirty="0"/>
          </a:p>
        </p:txBody>
      </p:sp>
      <p:sp>
        <p:nvSpPr>
          <p:cNvPr id="5" name="Content Placeholder 2"/>
          <p:cNvSpPr txBox="1">
            <a:spLocks/>
          </p:cNvSpPr>
          <p:nvPr/>
        </p:nvSpPr>
        <p:spPr>
          <a:xfrm>
            <a:off x="838200" y="1825625"/>
            <a:ext cx="4440202" cy="4200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t>An Activity is a specific event that occurs between a </a:t>
            </a:r>
            <a:r>
              <a:rPr lang="en-US" sz="3600" dirty="0" smtClean="0"/>
              <a:t>bot </a:t>
            </a:r>
            <a:r>
              <a:rPr lang="en-US" sz="3600" dirty="0"/>
              <a:t>and </a:t>
            </a:r>
            <a:r>
              <a:rPr lang="en-US" sz="3600" dirty="0" smtClean="0"/>
              <a:t>users</a:t>
            </a:r>
            <a:r>
              <a:rPr lang="en-US" sz="3600" dirty="0"/>
              <a:t>, such as an actual message, or conversation notification.</a:t>
            </a:r>
          </a:p>
        </p:txBody>
      </p:sp>
      <p:pic>
        <p:nvPicPr>
          <p:cNvPr id="4" name="Picture 3"/>
          <p:cNvPicPr>
            <a:picLocks noChangeAspect="1"/>
          </p:cNvPicPr>
          <p:nvPr/>
        </p:nvPicPr>
        <p:blipFill>
          <a:blip r:embed="rId3"/>
          <a:stretch>
            <a:fillRect/>
          </a:stretch>
        </p:blipFill>
        <p:spPr>
          <a:xfrm>
            <a:off x="7914640" y="1825625"/>
            <a:ext cx="3058160" cy="3933633"/>
          </a:xfrm>
          <a:prstGeom prst="rect">
            <a:avLst/>
          </a:prstGeom>
        </p:spPr>
      </p:pic>
      <p:sp>
        <p:nvSpPr>
          <p:cNvPr id="6" name="Left-Right Arrow 5"/>
          <p:cNvSpPr/>
          <p:nvPr/>
        </p:nvSpPr>
        <p:spPr>
          <a:xfrm>
            <a:off x="6725920" y="3211183"/>
            <a:ext cx="1442720" cy="833120"/>
          </a:xfrm>
          <a:prstGeom prst="leftRightArrow">
            <a:avLst/>
          </a:prstGeom>
          <a:solidFill>
            <a:schemeClr val="accent1">
              <a:lumMod val="75000"/>
            </a:schemeClr>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nvGrpSpPr>
          <p:cNvPr id="7" name="Group 6"/>
          <p:cNvGrpSpPr/>
          <p:nvPr/>
        </p:nvGrpSpPr>
        <p:grpSpPr>
          <a:xfrm flipH="1">
            <a:off x="5649242" y="1871786"/>
            <a:ext cx="1630398" cy="1188061"/>
            <a:chOff x="5620816" y="1690688"/>
            <a:chExt cx="2269737" cy="1535397"/>
          </a:xfrm>
        </p:grpSpPr>
        <p:sp>
          <p:nvSpPr>
            <p:cNvPr id="8" name="Rectangular Callout 7"/>
            <p:cNvSpPr/>
            <p:nvPr/>
          </p:nvSpPr>
          <p:spPr>
            <a:xfrm>
              <a:off x="5620816" y="1690688"/>
              <a:ext cx="2269737" cy="1535397"/>
            </a:xfrm>
            <a:prstGeom prst="wedgeRectCallout">
              <a:avLst/>
            </a:prstGeom>
            <a:solidFill>
              <a:srgbClr val="0078D7"/>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751" y="1781354"/>
              <a:ext cx="1340413" cy="1340413"/>
            </a:xfrm>
            <a:prstGeom prst="rect">
              <a:avLst/>
            </a:prstGeom>
            <a:ln>
              <a:noFill/>
            </a:ln>
          </p:spPr>
        </p:pic>
      </p:grpSp>
    </p:spTree>
    <p:extLst>
      <p:ext uri="{BB962C8B-B14F-4D97-AF65-F5344CB8AC3E}">
        <p14:creationId xmlns:p14="http://schemas.microsoft.com/office/powerpoint/2010/main" val="2195007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Activities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42540528"/>
              </p:ext>
            </p:extLst>
          </p:nvPr>
        </p:nvGraphicFramePr>
        <p:xfrm>
          <a:off x="852928" y="1785841"/>
          <a:ext cx="10481911" cy="3505200"/>
        </p:xfrm>
        <a:graphic>
          <a:graphicData uri="http://schemas.openxmlformats.org/drawingml/2006/table">
            <a:tbl>
              <a:tblPr firstRow="1" bandRow="1">
                <a:tableStyleId>{21E4AEA4-8DFA-4A89-87EB-49C32662AFE0}</a:tableStyleId>
              </a:tblPr>
              <a:tblGrid>
                <a:gridCol w="3995538">
                  <a:extLst>
                    <a:ext uri="{9D8B030D-6E8A-4147-A177-3AD203B41FA5}">
                      <a16:colId xmlns:a16="http://schemas.microsoft.com/office/drawing/2014/main" val="3174668956"/>
                    </a:ext>
                  </a:extLst>
                </a:gridCol>
                <a:gridCol w="6486373">
                  <a:extLst>
                    <a:ext uri="{9D8B030D-6E8A-4147-A177-3AD203B41FA5}">
                      <a16:colId xmlns:a16="http://schemas.microsoft.com/office/drawing/2014/main" val="3755171506"/>
                    </a:ext>
                  </a:extLst>
                </a:gridCol>
              </a:tblGrid>
              <a:tr h="370840">
                <a:tc>
                  <a:txBody>
                    <a:bodyPr/>
                    <a:lstStyle/>
                    <a:p>
                      <a:r>
                        <a:rPr lang="en-US" dirty="0"/>
                        <a:t>Activity</a:t>
                      </a:r>
                      <a:r>
                        <a:rPr lang="en-US" baseline="0" dirty="0"/>
                        <a:t> Type</a:t>
                      </a:r>
                      <a:endParaRPr lang="en-US" b="0" dirty="0"/>
                    </a:p>
                  </a:txBody>
                  <a:tcPr/>
                </a:tc>
                <a:tc>
                  <a:txBody>
                    <a:bodyPr/>
                    <a:lstStyle/>
                    <a:p>
                      <a:r>
                        <a:rPr lang="en-US" dirty="0"/>
                        <a:t>Description</a:t>
                      </a:r>
                      <a:endParaRPr lang="en-US" b="0" dirty="0"/>
                    </a:p>
                  </a:txBody>
                  <a:tcPr/>
                </a:tc>
                <a:extLst>
                  <a:ext uri="{0D108BD9-81ED-4DB2-BD59-A6C34878D82A}">
                    <a16:rowId xmlns:a16="http://schemas.microsoft.com/office/drawing/2014/main" val="3401957877"/>
                  </a:ext>
                </a:extLst>
              </a:tr>
              <a:tr h="370840">
                <a:tc>
                  <a:txBody>
                    <a:bodyPr/>
                    <a:lstStyle/>
                    <a:p>
                      <a:r>
                        <a:rPr lang="en-US" dirty="0"/>
                        <a:t>Message</a:t>
                      </a:r>
                      <a:endParaRPr lang="en-US" b="0" dirty="0"/>
                    </a:p>
                  </a:txBody>
                  <a:tcPr/>
                </a:tc>
                <a:tc>
                  <a:txBody>
                    <a:bodyPr/>
                    <a:lstStyle/>
                    <a:p>
                      <a:r>
                        <a:rPr lang="en-US" dirty="0"/>
                        <a:t>Sent</a:t>
                      </a:r>
                      <a:r>
                        <a:rPr lang="en-US" baseline="0" dirty="0"/>
                        <a:t> when general content is passed to or from a user and a bot</a:t>
                      </a:r>
                      <a:endParaRPr lang="en-US" b="0" dirty="0"/>
                    </a:p>
                  </a:txBody>
                  <a:tcPr/>
                </a:tc>
                <a:extLst>
                  <a:ext uri="{0D108BD9-81ED-4DB2-BD59-A6C34878D82A}">
                    <a16:rowId xmlns:a16="http://schemas.microsoft.com/office/drawing/2014/main" val="4211259879"/>
                  </a:ext>
                </a:extLst>
              </a:tr>
              <a:tr h="370840">
                <a:tc>
                  <a:txBody>
                    <a:bodyPr/>
                    <a:lstStyle/>
                    <a:p>
                      <a:r>
                        <a:rPr lang="en-US" dirty="0"/>
                        <a:t>Conversation Update</a:t>
                      </a:r>
                      <a:endParaRPr lang="en-US" b="0" dirty="0"/>
                    </a:p>
                  </a:txBody>
                  <a:tcPr/>
                </a:tc>
                <a:tc>
                  <a:txBody>
                    <a:bodyPr/>
                    <a:lstStyle/>
                    <a:p>
                      <a:r>
                        <a:rPr lang="en-US" dirty="0"/>
                        <a:t>Sent when the conversation's properties change, for example the topic name, or when user joins or leaves the group</a:t>
                      </a:r>
                      <a:endParaRPr lang="en-US" b="0" dirty="0"/>
                    </a:p>
                  </a:txBody>
                  <a:tcPr/>
                </a:tc>
                <a:extLst>
                  <a:ext uri="{0D108BD9-81ED-4DB2-BD59-A6C34878D82A}">
                    <a16:rowId xmlns:a16="http://schemas.microsoft.com/office/drawing/2014/main" val="2516243833"/>
                  </a:ext>
                </a:extLst>
              </a:tr>
              <a:tr h="370840">
                <a:tc>
                  <a:txBody>
                    <a:bodyPr/>
                    <a:lstStyle/>
                    <a:p>
                      <a:r>
                        <a:rPr lang="en-US" dirty="0"/>
                        <a:t>Contact Relation Update</a:t>
                      </a:r>
                      <a:endParaRPr lang="en-US" b="0" dirty="0"/>
                    </a:p>
                  </a:txBody>
                  <a:tcPr/>
                </a:tc>
                <a:tc>
                  <a:txBody>
                    <a:bodyPr/>
                    <a:lstStyle/>
                    <a:p>
                      <a:r>
                        <a:rPr lang="en-US" dirty="0"/>
                        <a:t>Sent when bot added or removed to contact list</a:t>
                      </a:r>
                      <a:endParaRPr lang="en-US" b="0" dirty="0"/>
                    </a:p>
                  </a:txBody>
                  <a:tcPr/>
                </a:tc>
                <a:extLst>
                  <a:ext uri="{0D108BD9-81ED-4DB2-BD59-A6C34878D82A}">
                    <a16:rowId xmlns:a16="http://schemas.microsoft.com/office/drawing/2014/main" val="3917489569"/>
                  </a:ext>
                </a:extLst>
              </a:tr>
              <a:tr h="370840">
                <a:tc>
                  <a:txBody>
                    <a:bodyPr/>
                    <a:lstStyle/>
                    <a:p>
                      <a:r>
                        <a:rPr lang="en-US" dirty="0"/>
                        <a:t>Delete User Data</a:t>
                      </a:r>
                      <a:endParaRPr lang="en-US" b="0" dirty="0"/>
                    </a:p>
                  </a:txBody>
                  <a:tcPr/>
                </a:tc>
                <a:tc>
                  <a:txBody>
                    <a:bodyPr/>
                    <a:lstStyle/>
                    <a:p>
                      <a:r>
                        <a:rPr lang="en-US" dirty="0"/>
                        <a:t>Send when user is removed from a conversation</a:t>
                      </a:r>
                      <a:endParaRPr lang="en-US" b="0" dirty="0"/>
                    </a:p>
                  </a:txBody>
                  <a:tcPr/>
                </a:tc>
                <a:extLst>
                  <a:ext uri="{0D108BD9-81ED-4DB2-BD59-A6C34878D82A}">
                    <a16:rowId xmlns:a16="http://schemas.microsoft.com/office/drawing/2014/main" val="1787371291"/>
                  </a:ext>
                </a:extLst>
              </a:tr>
              <a:tr h="370840">
                <a:tc>
                  <a:txBody>
                    <a:bodyPr/>
                    <a:lstStyle/>
                    <a:p>
                      <a:r>
                        <a:rPr lang="en-US" dirty="0"/>
                        <a:t>Typing</a:t>
                      </a:r>
                      <a:endParaRPr lang="en-US" b="0" dirty="0"/>
                    </a:p>
                  </a:txBody>
                  <a:tcPr/>
                </a:tc>
                <a:tc>
                  <a:txBody>
                    <a:bodyPr/>
                    <a:lstStyle/>
                    <a:p>
                      <a:r>
                        <a:rPr lang="en-US" dirty="0"/>
                        <a:t>Sent</a:t>
                      </a:r>
                      <a:r>
                        <a:rPr lang="en-US" baseline="0" dirty="0"/>
                        <a:t> when a user is typing</a:t>
                      </a:r>
                      <a:endParaRPr lang="en-US" b="0" dirty="0"/>
                    </a:p>
                  </a:txBody>
                  <a:tcPr/>
                </a:tc>
                <a:extLst>
                  <a:ext uri="{0D108BD9-81ED-4DB2-BD59-A6C34878D82A}">
                    <a16:rowId xmlns:a16="http://schemas.microsoft.com/office/drawing/2014/main" val="1044698955"/>
                  </a:ext>
                </a:extLst>
              </a:tr>
              <a:tr h="370840">
                <a:tc>
                  <a:txBody>
                    <a:bodyPr/>
                    <a:lstStyle/>
                    <a:p>
                      <a:r>
                        <a:rPr lang="en-US" dirty="0"/>
                        <a:t>Ping</a:t>
                      </a:r>
                      <a:endParaRPr lang="en-US" b="0" dirty="0"/>
                    </a:p>
                  </a:txBody>
                  <a:tcPr/>
                </a:tc>
                <a:tc>
                  <a:txBody>
                    <a:bodyPr/>
                    <a:lstStyle/>
                    <a:p>
                      <a:r>
                        <a:rPr lang="en-US" dirty="0"/>
                        <a:t>Send when a keep-alive is needed</a:t>
                      </a:r>
                      <a:endParaRPr lang="en-US" b="0" dirty="0"/>
                    </a:p>
                  </a:txBody>
                  <a:tcPr/>
                </a:tc>
                <a:extLst>
                  <a:ext uri="{0D108BD9-81ED-4DB2-BD59-A6C34878D82A}">
                    <a16:rowId xmlns:a16="http://schemas.microsoft.com/office/drawing/2014/main" val="3127002916"/>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494191407"/>
                  </a:ext>
                </a:extLst>
              </a:tr>
            </a:tbl>
          </a:graphicData>
        </a:graphic>
      </p:graphicFrame>
    </p:spTree>
    <p:extLst>
      <p:ext uri="{BB962C8B-B14F-4D97-AF65-F5344CB8AC3E}">
        <p14:creationId xmlns:p14="http://schemas.microsoft.com/office/powerpoint/2010/main" val="2186875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a:t>
            </a:r>
            <a:endParaRPr lang="en-US" dirty="0"/>
          </a:p>
        </p:txBody>
      </p:sp>
      <p:sp>
        <p:nvSpPr>
          <p:cNvPr id="5" name="Content Placeholder 2"/>
          <p:cNvSpPr txBox="1">
            <a:spLocks/>
          </p:cNvSpPr>
          <p:nvPr/>
        </p:nvSpPr>
        <p:spPr>
          <a:xfrm>
            <a:off x="838200" y="1825625"/>
            <a:ext cx="3607676" cy="42008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A Message is an </a:t>
            </a:r>
            <a:r>
              <a:rPr lang="en-US" sz="3200" dirty="0" smtClean="0"/>
              <a:t>overt communication </a:t>
            </a:r>
            <a:r>
              <a:rPr lang="en-US" sz="3200" dirty="0"/>
              <a:t>between a </a:t>
            </a:r>
            <a:r>
              <a:rPr lang="en-US" sz="3200" dirty="0" smtClean="0"/>
              <a:t>bot </a:t>
            </a:r>
            <a:r>
              <a:rPr lang="en-US" sz="3200" dirty="0"/>
              <a:t>and </a:t>
            </a:r>
            <a:r>
              <a:rPr lang="en-US" sz="3200" dirty="0" smtClean="0"/>
              <a:t>users</a:t>
            </a:r>
            <a:r>
              <a:rPr lang="en-US" sz="3200" dirty="0"/>
              <a:t>, such as a </a:t>
            </a:r>
            <a:r>
              <a:rPr lang="en-US" sz="3200" dirty="0" smtClean="0"/>
              <a:t>user </a:t>
            </a:r>
            <a:r>
              <a:rPr lang="en-US" sz="3200" dirty="0"/>
              <a:t>asking a question, or a </a:t>
            </a:r>
            <a:r>
              <a:rPr lang="en-US" sz="3200" dirty="0" smtClean="0"/>
              <a:t>bot </a:t>
            </a:r>
            <a:r>
              <a:rPr lang="en-US" sz="3200" dirty="0"/>
              <a:t>responding with a reply.</a:t>
            </a:r>
          </a:p>
        </p:txBody>
      </p:sp>
      <p:graphicFrame>
        <p:nvGraphicFramePr>
          <p:cNvPr id="4" name="Table 3"/>
          <p:cNvGraphicFramePr>
            <a:graphicFrameLocks noGrp="1"/>
          </p:cNvGraphicFramePr>
          <p:nvPr>
            <p:extLst>
              <p:ext uri="{D42A27DB-BD31-4B8C-83A1-F6EECF244321}">
                <p14:modId xmlns:p14="http://schemas.microsoft.com/office/powerpoint/2010/main" val="3380193735"/>
              </p:ext>
            </p:extLst>
          </p:nvPr>
        </p:nvGraphicFramePr>
        <p:xfrm>
          <a:off x="4772397" y="1825625"/>
          <a:ext cx="6478359" cy="2397760"/>
        </p:xfrm>
        <a:graphic>
          <a:graphicData uri="http://schemas.openxmlformats.org/drawingml/2006/table">
            <a:tbl>
              <a:tblPr firstRow="1" bandRow="1">
                <a:tableStyleId>{21E4AEA4-8DFA-4A89-87EB-49C32662AFE0}</a:tableStyleId>
              </a:tblPr>
              <a:tblGrid>
                <a:gridCol w="2469448">
                  <a:extLst>
                    <a:ext uri="{9D8B030D-6E8A-4147-A177-3AD203B41FA5}">
                      <a16:colId xmlns:a16="http://schemas.microsoft.com/office/drawing/2014/main" val="3174668956"/>
                    </a:ext>
                  </a:extLst>
                </a:gridCol>
                <a:gridCol w="4008911">
                  <a:extLst>
                    <a:ext uri="{9D8B030D-6E8A-4147-A177-3AD203B41FA5}">
                      <a16:colId xmlns:a16="http://schemas.microsoft.com/office/drawing/2014/main" val="3755171506"/>
                    </a:ext>
                  </a:extLst>
                </a:gridCol>
              </a:tblGrid>
              <a:tr h="370840">
                <a:tc>
                  <a:txBody>
                    <a:bodyPr/>
                    <a:lstStyle/>
                    <a:p>
                      <a:r>
                        <a:rPr lang="en-US" dirty="0" smtClean="0"/>
                        <a:t>Message Property</a:t>
                      </a:r>
                      <a:endParaRPr lang="en-US" b="0" dirty="0"/>
                    </a:p>
                  </a:txBody>
                  <a:tcPr/>
                </a:tc>
                <a:tc>
                  <a:txBody>
                    <a:bodyPr/>
                    <a:lstStyle/>
                    <a:p>
                      <a:r>
                        <a:rPr lang="en-US" smtClean="0"/>
                        <a:t>Description</a:t>
                      </a:r>
                      <a:endParaRPr lang="en-US" b="0" dirty="0"/>
                    </a:p>
                  </a:txBody>
                  <a:tcPr/>
                </a:tc>
                <a:extLst>
                  <a:ext uri="{0D108BD9-81ED-4DB2-BD59-A6C34878D82A}">
                    <a16:rowId xmlns:a16="http://schemas.microsoft.com/office/drawing/2014/main" val="3401957877"/>
                  </a:ext>
                </a:extLst>
              </a:tr>
              <a:tr h="370840">
                <a:tc>
                  <a:txBody>
                    <a:bodyPr/>
                    <a:lstStyle/>
                    <a:p>
                      <a:r>
                        <a:rPr lang="en-US" smtClean="0"/>
                        <a:t>Text</a:t>
                      </a:r>
                      <a:endParaRPr lang="en-US" b="0" dirty="0"/>
                    </a:p>
                  </a:txBody>
                  <a:tcPr/>
                </a:tc>
                <a:tc>
                  <a:txBody>
                    <a:bodyPr/>
                    <a:lstStyle/>
                    <a:p>
                      <a:r>
                        <a:rPr lang="en-US" dirty="0" smtClean="0"/>
                        <a:t>A text payload in markdown syntax which will be rendered as appropriate on each channel.</a:t>
                      </a:r>
                      <a:endParaRPr lang="en-US" b="0" dirty="0"/>
                    </a:p>
                  </a:txBody>
                  <a:tcPr/>
                </a:tc>
                <a:extLst>
                  <a:ext uri="{0D108BD9-81ED-4DB2-BD59-A6C34878D82A}">
                    <a16:rowId xmlns:a16="http://schemas.microsoft.com/office/drawing/2014/main" val="4211259879"/>
                  </a:ext>
                </a:extLst>
              </a:tr>
              <a:tr h="370840">
                <a:tc>
                  <a:txBody>
                    <a:bodyPr/>
                    <a:lstStyle/>
                    <a:p>
                      <a:r>
                        <a:rPr lang="en-US" smtClean="0"/>
                        <a:t>TextFormat</a:t>
                      </a:r>
                      <a:endParaRPr lang="en-US" b="0" dirty="0"/>
                    </a:p>
                  </a:txBody>
                  <a:tcPr/>
                </a:tc>
                <a:tc>
                  <a:txBody>
                    <a:bodyPr/>
                    <a:lstStyle/>
                    <a:p>
                      <a:r>
                        <a:rPr lang="en-US" dirty="0" smtClean="0"/>
                        <a:t>Plain, markdown, xml (Skype only)</a:t>
                      </a:r>
                      <a:endParaRPr lang="en-US" b="0" dirty="0"/>
                    </a:p>
                  </a:txBody>
                  <a:tcPr/>
                </a:tc>
                <a:extLst>
                  <a:ext uri="{0D108BD9-81ED-4DB2-BD59-A6C34878D82A}">
                    <a16:rowId xmlns:a16="http://schemas.microsoft.com/office/drawing/2014/main" val="2516243833"/>
                  </a:ext>
                </a:extLst>
              </a:tr>
              <a:tr h="370840">
                <a:tc>
                  <a:txBody>
                    <a:bodyPr/>
                    <a:lstStyle/>
                    <a:p>
                      <a:r>
                        <a:rPr lang="en-US" smtClean="0"/>
                        <a:t>Locale</a:t>
                      </a:r>
                      <a:endParaRPr lang="en-US" b="0" dirty="0"/>
                    </a:p>
                  </a:txBody>
                  <a:tcPr/>
                </a:tc>
                <a:tc>
                  <a:txBody>
                    <a:bodyPr/>
                    <a:lstStyle/>
                    <a:p>
                      <a:r>
                        <a:rPr lang="en-US" dirty="0" smtClean="0"/>
                        <a:t>Two-digit culture/region locale</a:t>
                      </a:r>
                      <a:endParaRPr lang="en-US" b="0" dirty="0"/>
                    </a:p>
                  </a:txBody>
                  <a:tcPr/>
                </a:tc>
                <a:extLst>
                  <a:ext uri="{0D108BD9-81ED-4DB2-BD59-A6C34878D82A}">
                    <a16:rowId xmlns:a16="http://schemas.microsoft.com/office/drawing/2014/main" val="391748956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94191407"/>
                  </a:ext>
                </a:extLst>
              </a:tr>
            </a:tbl>
          </a:graphicData>
        </a:graphic>
      </p:graphicFrame>
    </p:spTree>
    <p:extLst>
      <p:ext uri="{BB962C8B-B14F-4D97-AF65-F5344CB8AC3E}">
        <p14:creationId xmlns:p14="http://schemas.microsoft.com/office/powerpoint/2010/main" val="215319280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10016</TotalTime>
  <Words>1666</Words>
  <Application>Microsoft Office PowerPoint</Application>
  <PresentationFormat>Widescreen</PresentationFormat>
  <Paragraphs>128</Paragraphs>
  <Slides>16</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The Microsoft Bot Framework</vt:lpstr>
      <vt:lpstr>Microsoft Bot Framework</vt:lpstr>
      <vt:lpstr>Language &amp; Platform Support</vt:lpstr>
      <vt:lpstr>Supported Channels</vt:lpstr>
      <vt:lpstr>The Connector</vt:lpstr>
      <vt:lpstr>Connector Service Flow</vt:lpstr>
      <vt:lpstr>Activities</vt:lpstr>
      <vt:lpstr>Types of Activities</vt:lpstr>
      <vt:lpstr>Messages</vt:lpstr>
      <vt:lpstr>Intents &amp; Prompts</vt:lpstr>
      <vt:lpstr>Managing State</vt:lpstr>
      <vt:lpstr>Using Dialogs</vt:lpstr>
      <vt:lpstr>Attachments, Cards and Actions</vt:lpstr>
      <vt:lpstr>Integrating Language Understanding</vt:lpstr>
      <vt:lpstr>Hands-On Lab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Bot Framwork</dc:title>
  <dc:creator>scott@liquiddaffodil.com</dc:creator>
  <cp:lastModifiedBy>Scott Peterson</cp:lastModifiedBy>
  <cp:revision>545</cp:revision>
  <dcterms:created xsi:type="dcterms:W3CDTF">2016-04-21T18:51:19Z</dcterms:created>
  <dcterms:modified xsi:type="dcterms:W3CDTF">2016-10-16T03:49:38Z</dcterms:modified>
</cp:coreProperties>
</file>