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8" r:id="rId3"/>
    <p:sldId id="261" r:id="rId4"/>
    <p:sldId id="262" r:id="rId5"/>
    <p:sldId id="259" r:id="rId6"/>
    <p:sldId id="264" r:id="rId7"/>
    <p:sldId id="263" r:id="rId8"/>
    <p:sldId id="266"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74035" autoAdjust="0"/>
  </p:normalViewPr>
  <p:slideViewPr>
    <p:cSldViewPr snapToGrid="0">
      <p:cViewPr varScale="1">
        <p:scale>
          <a:sx n="95" d="100"/>
          <a:sy n="95"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10/9/15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0977985" cy="1359196"/>
          </a:xfrm>
        </p:spPr>
        <p:txBody>
          <a:bodyPr/>
          <a:lstStyle/>
          <a:p>
            <a:r>
              <a:rPr lang="en-US" dirty="0" smtClean="0"/>
              <a:t>Big Data Analytics with HDInsight </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17708471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Analytics with HDInsight</a:t>
            </a:r>
            <a:endParaRPr lang="en-US" dirty="0"/>
          </a:p>
        </p:txBody>
      </p:sp>
      <p:sp>
        <p:nvSpPr>
          <p:cNvPr id="3" name="Content Placeholder 2"/>
          <p:cNvSpPr>
            <a:spLocks noGrp="1"/>
          </p:cNvSpPr>
          <p:nvPr>
            <p:ph idx="1"/>
          </p:nvPr>
        </p:nvSpPr>
        <p:spPr>
          <a:xfrm>
            <a:off x="519248" y="1447800"/>
            <a:ext cx="11151916" cy="2338461"/>
          </a:xfrm>
        </p:spPr>
        <p:txBody>
          <a:bodyPr/>
          <a:lstStyle/>
          <a:p>
            <a:r>
              <a:rPr lang="en-US" dirty="0" smtClean="0"/>
              <a:t>Key learning objectives</a:t>
            </a:r>
          </a:p>
          <a:p>
            <a:pPr lvl="1"/>
            <a:r>
              <a:rPr lang="en-US" dirty="0" smtClean="0"/>
              <a:t>Big data analytics using HDInsight and Hadoop (+ friends!)</a:t>
            </a:r>
          </a:p>
          <a:p>
            <a:pPr lvl="1"/>
            <a:r>
              <a:rPr lang="en-US" dirty="0" smtClean="0"/>
              <a:t>Additional HDInsight analysis tools</a:t>
            </a:r>
          </a:p>
          <a:p>
            <a:pPr lvl="1"/>
            <a:r>
              <a:rPr lang="en-US" dirty="0" smtClean="0"/>
              <a:t>Examples of when useful for researchers</a:t>
            </a:r>
          </a:p>
          <a:p>
            <a:pPr lvl="1"/>
            <a:endParaRPr lang="en-US" dirty="0" smtClean="0"/>
          </a:p>
        </p:txBody>
      </p:sp>
    </p:spTree>
    <p:extLst>
      <p:ext uri="{BB962C8B-B14F-4D97-AF65-F5344CB8AC3E}">
        <p14:creationId xmlns:p14="http://schemas.microsoft.com/office/powerpoint/2010/main" val="508547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smtClean="0"/>
              <a:t>Key trends in data</a:t>
            </a:r>
            <a:endParaRPr lang="en-US" dirty="0"/>
          </a:p>
        </p:txBody>
      </p:sp>
      <p:grpSp>
        <p:nvGrpSpPr>
          <p:cNvPr id="34" name="Group 33"/>
          <p:cNvGrpSpPr/>
          <p:nvPr/>
        </p:nvGrpSpPr>
        <p:grpSpPr>
          <a:xfrm>
            <a:off x="2054845" y="2362170"/>
            <a:ext cx="8080721" cy="3375385"/>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5171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3million times more storage in 30 </a:t>
                </a:r>
                <a:r>
                  <a:rPr lang="en-US" sz="1400" spc="-95" dirty="0" smtClean="0">
                    <a:solidFill>
                      <a:srgbClr val="FFFFFF">
                        <a:alpha val="99000"/>
                      </a:srgbClr>
                    </a:solidFill>
                    <a:ea typeface="Segoe UI" pitchFamily="34" charset="0"/>
                    <a:cs typeface="Segoe UI" pitchFamily="34" charset="0"/>
                  </a:rPr>
                  <a:t>years</a:t>
                </a:r>
                <a:endParaRPr lang="en-US" sz="1400" spc="-95" dirty="0">
                  <a:solidFill>
                    <a:srgbClr val="FFFFFF">
                      <a:alpha val="99000"/>
                    </a:srgbClr>
                  </a:solidFill>
                  <a:ea typeface="Segoe UI" pitchFamily="34" charset="0"/>
                  <a:cs typeface="Segoe UI" pitchFamily="34" charset="0"/>
                </a:endParaRP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
                </a:r>
                <a:b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Computing</a:t>
                </a:r>
                <a:endPar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endParaRP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NoSQL</a:t>
            </a:r>
            <a:endParaRPr lang="en-US" dirty="0"/>
          </a:p>
        </p:txBody>
      </p:sp>
      <p:sp>
        <p:nvSpPr>
          <p:cNvPr id="3" name="Content Placeholder 2"/>
          <p:cNvSpPr>
            <a:spLocks noGrp="1"/>
          </p:cNvSpPr>
          <p:nvPr>
            <p:ph idx="1"/>
          </p:nvPr>
        </p:nvSpPr>
        <p:spPr>
          <a:xfrm>
            <a:off x="519248" y="1447800"/>
            <a:ext cx="11151916" cy="4504695"/>
          </a:xfrm>
        </p:spPr>
        <p:txBody>
          <a:bodyPr/>
          <a:lstStyle/>
          <a:p>
            <a:r>
              <a:rPr lang="en-US" dirty="0" smtClean="0"/>
              <a:t>Unstructured Data</a:t>
            </a:r>
          </a:p>
          <a:p>
            <a:pPr lvl="1"/>
            <a:r>
              <a:rPr lang="en-US" dirty="0" smtClean="0"/>
              <a:t>JSON, CSV, key-value pairs, no schema</a:t>
            </a:r>
          </a:p>
          <a:p>
            <a:r>
              <a:rPr lang="en-US" dirty="0" smtClean="0"/>
              <a:t>Big Data</a:t>
            </a:r>
          </a:p>
          <a:p>
            <a:pPr lvl="1"/>
            <a:r>
              <a:rPr lang="en-US" dirty="0" smtClean="0"/>
              <a:t>Partitioning 1000s of shards (machines)</a:t>
            </a:r>
          </a:p>
          <a:p>
            <a:r>
              <a:rPr lang="en-US" dirty="0" smtClean="0"/>
              <a:t>Scale out to the cloud</a:t>
            </a:r>
          </a:p>
          <a:p>
            <a:pPr lvl="1"/>
            <a:r>
              <a:rPr lang="en-US" dirty="0" smtClean="0"/>
              <a:t>Overcomes hardware limitation</a:t>
            </a:r>
          </a:p>
          <a:p>
            <a:pPr lvl="1"/>
            <a:r>
              <a:rPr lang="en-US" dirty="0" smtClean="0"/>
              <a:t>Commodity hardware</a:t>
            </a:r>
          </a:p>
          <a:p>
            <a:r>
              <a:rPr lang="en-US" dirty="0" smtClean="0"/>
              <a:t>High Data Throughput</a:t>
            </a:r>
          </a:p>
          <a:p>
            <a:pPr lvl="1"/>
            <a:r>
              <a:rPr lang="en-US" dirty="0" smtClean="0"/>
              <a:t>Replicated copies to scale read</a:t>
            </a:r>
            <a:endParaRPr lang="en-US" dirty="0"/>
          </a:p>
        </p:txBody>
      </p:sp>
    </p:spTree>
    <p:extLst>
      <p:ext uri="{BB962C8B-B14F-4D97-AF65-F5344CB8AC3E}">
        <p14:creationId xmlns:p14="http://schemas.microsoft.com/office/powerpoint/2010/main" val="11939927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HDInsight?</a:t>
            </a:r>
            <a:endParaRPr lang="en-US" dirty="0"/>
          </a:p>
        </p:txBody>
      </p:sp>
      <p:sp>
        <p:nvSpPr>
          <p:cNvPr id="3" name="Content Placeholder 2"/>
          <p:cNvSpPr>
            <a:spLocks noGrp="1"/>
          </p:cNvSpPr>
          <p:nvPr>
            <p:ph idx="1"/>
          </p:nvPr>
        </p:nvSpPr>
        <p:spPr>
          <a:xfrm>
            <a:off x="519248" y="1447800"/>
            <a:ext cx="11151916" cy="4203074"/>
          </a:xfrm>
        </p:spPr>
        <p:txBody>
          <a:bodyPr/>
          <a:lstStyle/>
          <a:p>
            <a:r>
              <a:rPr lang="en-US" dirty="0" smtClean="0"/>
              <a:t>Microsoft Azure’s big data solution using Hadoop</a:t>
            </a:r>
          </a:p>
          <a:p>
            <a:r>
              <a:rPr lang="en-US" dirty="0" smtClean="0"/>
              <a:t>What is Hadoop?</a:t>
            </a:r>
          </a:p>
          <a:p>
            <a:pPr lvl="1"/>
            <a:r>
              <a:rPr lang="en-US" dirty="0"/>
              <a:t>Open-source software for  storing and analyzing massive amounts of structured and unstructured </a:t>
            </a:r>
            <a:r>
              <a:rPr lang="en-US" dirty="0" smtClean="0"/>
              <a:t>data… </a:t>
            </a:r>
            <a:r>
              <a:rPr lang="en-US" dirty="0"/>
              <a:t>Hadoop can process big, messy data sets for insights and answers–which helps explain all the buzz around it.</a:t>
            </a:r>
            <a:endParaRPr lang="en-US" dirty="0" smtClean="0"/>
          </a:p>
          <a:p>
            <a:r>
              <a:rPr lang="en-US" dirty="0" smtClean="0"/>
              <a:t>HDInsight deploys the open source </a:t>
            </a:r>
            <a:r>
              <a:rPr lang="en-US" dirty="0" err="1" smtClean="0"/>
              <a:t>Hortonworks</a:t>
            </a:r>
            <a:r>
              <a:rPr lang="en-US" dirty="0"/>
              <a:t> </a:t>
            </a:r>
            <a:r>
              <a:rPr lang="en-US" dirty="0" smtClean="0"/>
              <a:t>Data Platform Hadoop implementation</a:t>
            </a:r>
          </a:p>
          <a:p>
            <a:r>
              <a:rPr lang="en-US" dirty="0" smtClean="0"/>
              <a:t>Supports both Linux (Ubuntu Server) and Windows as cluster machines</a:t>
            </a:r>
            <a:endParaRPr lang="en-US" dirty="0"/>
          </a:p>
        </p:txBody>
      </p:sp>
    </p:spTree>
    <p:extLst>
      <p:ext uri="{BB962C8B-B14F-4D97-AF65-F5344CB8AC3E}">
        <p14:creationId xmlns:p14="http://schemas.microsoft.com/office/powerpoint/2010/main" val="84057855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HDInsight Clusters</a:t>
            </a:r>
            <a:endParaRPr lang="en-US" dirty="0"/>
          </a:p>
        </p:txBody>
      </p:sp>
      <p:sp>
        <p:nvSpPr>
          <p:cNvPr id="3" name="Content Placeholder 2"/>
          <p:cNvSpPr>
            <a:spLocks noGrp="1"/>
          </p:cNvSpPr>
          <p:nvPr>
            <p:ph idx="1"/>
          </p:nvPr>
        </p:nvSpPr>
        <p:spPr>
          <a:xfrm>
            <a:off x="519248" y="1447800"/>
            <a:ext cx="11151916" cy="4418517"/>
          </a:xfrm>
        </p:spPr>
        <p:txBody>
          <a:bodyPr/>
          <a:lstStyle/>
          <a:p>
            <a:r>
              <a:rPr lang="en-US" dirty="0" smtClean="0"/>
              <a:t>Hadoop: the “Query” workload</a:t>
            </a:r>
          </a:p>
          <a:p>
            <a:pPr lvl="1"/>
            <a:r>
              <a:rPr lang="en-US" dirty="0" smtClean="0"/>
              <a:t>Reliable data storage with HDFS, simple </a:t>
            </a:r>
            <a:r>
              <a:rPr lang="en-US" dirty="0" err="1" smtClean="0"/>
              <a:t>MapReduce</a:t>
            </a:r>
            <a:r>
              <a:rPr lang="en-US" dirty="0" smtClean="0"/>
              <a:t> model</a:t>
            </a:r>
          </a:p>
          <a:p>
            <a:r>
              <a:rPr lang="en-US" dirty="0" err="1" smtClean="0"/>
              <a:t>HBase</a:t>
            </a:r>
            <a:r>
              <a:rPr lang="en-US" dirty="0" smtClean="0"/>
              <a:t>: the “NoSQL” workload</a:t>
            </a:r>
          </a:p>
          <a:p>
            <a:pPr lvl="1"/>
            <a:r>
              <a:rPr lang="en-US" dirty="0" smtClean="0"/>
              <a:t>Provides random access &amp; consistency for large amounts of unstructured data</a:t>
            </a:r>
          </a:p>
          <a:p>
            <a:r>
              <a:rPr lang="en-US" dirty="0" smtClean="0"/>
              <a:t>Apache Storm: the “Stream” workload</a:t>
            </a:r>
          </a:p>
          <a:p>
            <a:pPr lvl="1"/>
            <a:r>
              <a:rPr lang="en-US" dirty="0" smtClean="0"/>
              <a:t>Distributes real-time computation for large streams of data fast</a:t>
            </a:r>
          </a:p>
          <a:p>
            <a:r>
              <a:rPr lang="en-US" dirty="0" smtClean="0"/>
              <a:t>Apache Spark: the “Parallel Processing in Memory” workload</a:t>
            </a:r>
          </a:p>
          <a:p>
            <a:pPr lvl="1"/>
            <a:r>
              <a:rPr lang="en-US" dirty="0" smtClean="0"/>
              <a:t>Comes with Zeppelin and </a:t>
            </a:r>
            <a:r>
              <a:rPr lang="en-US" dirty="0" err="1" smtClean="0"/>
              <a:t>Jupyter</a:t>
            </a:r>
            <a:endParaRPr lang="en-US" dirty="0"/>
          </a:p>
        </p:txBody>
      </p:sp>
    </p:spTree>
    <p:extLst>
      <p:ext uri="{BB962C8B-B14F-4D97-AF65-F5344CB8AC3E}">
        <p14:creationId xmlns:p14="http://schemas.microsoft.com/office/powerpoint/2010/main" val="122495798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Hadoop Components?</a:t>
            </a:r>
            <a:endParaRPr lang="en-US" dirty="0"/>
          </a:p>
        </p:txBody>
      </p:sp>
      <p:sp>
        <p:nvSpPr>
          <p:cNvPr id="4" name="Content Placeholder 3"/>
          <p:cNvSpPr>
            <a:spLocks noGrp="1"/>
          </p:cNvSpPr>
          <p:nvPr>
            <p:ph sz="half" idx="2"/>
          </p:nvPr>
        </p:nvSpPr>
        <p:spPr>
          <a:xfrm>
            <a:off x="519249" y="1447800"/>
            <a:ext cx="5486400" cy="4321183"/>
          </a:xfrm>
        </p:spPr>
        <p:txBody>
          <a:bodyPr/>
          <a:lstStyle/>
          <a:p>
            <a:r>
              <a:rPr lang="en-US" sz="2400" dirty="0" err="1" smtClean="0"/>
              <a:t>Ambari</a:t>
            </a:r>
            <a:endParaRPr lang="en-US" sz="2400" dirty="0" smtClean="0"/>
          </a:p>
          <a:p>
            <a:pPr lvl="1"/>
            <a:r>
              <a:rPr lang="en-US" sz="2400" dirty="0" smtClean="0"/>
              <a:t>Cluster management</a:t>
            </a:r>
          </a:p>
          <a:p>
            <a:r>
              <a:rPr lang="en-US" sz="2400" dirty="0" smtClean="0"/>
              <a:t>Avro</a:t>
            </a:r>
          </a:p>
          <a:p>
            <a:pPr lvl="1"/>
            <a:r>
              <a:rPr lang="en-US" sz="2400" dirty="0" smtClean="0"/>
              <a:t>Data serialization for .NET</a:t>
            </a:r>
          </a:p>
          <a:p>
            <a:r>
              <a:rPr lang="en-US" sz="2400" dirty="0" smtClean="0"/>
              <a:t>Hive &amp; </a:t>
            </a:r>
            <a:r>
              <a:rPr lang="en-US" sz="2400" dirty="0" err="1" smtClean="0"/>
              <a:t>HCatalog</a:t>
            </a:r>
            <a:endParaRPr lang="en-US" sz="2400" dirty="0" smtClean="0"/>
          </a:p>
          <a:p>
            <a:pPr lvl="1"/>
            <a:r>
              <a:rPr lang="en-US" sz="2400" dirty="0" smtClean="0"/>
              <a:t>SQL-like querying + management</a:t>
            </a:r>
          </a:p>
          <a:p>
            <a:r>
              <a:rPr lang="en-US" sz="2400" dirty="0" smtClean="0"/>
              <a:t>Mahout</a:t>
            </a:r>
          </a:p>
          <a:p>
            <a:pPr lvl="1"/>
            <a:r>
              <a:rPr lang="en-US" sz="2400" dirty="0" smtClean="0"/>
              <a:t>Machine learning</a:t>
            </a:r>
          </a:p>
          <a:p>
            <a:r>
              <a:rPr lang="en-US" sz="2400" dirty="0" err="1" smtClean="0"/>
              <a:t>MapReduce</a:t>
            </a:r>
            <a:r>
              <a:rPr lang="en-US" sz="2400" dirty="0" smtClean="0"/>
              <a:t> &amp; YARN</a:t>
            </a:r>
          </a:p>
          <a:p>
            <a:pPr lvl="1"/>
            <a:r>
              <a:rPr lang="en-US" sz="2400" dirty="0" smtClean="0"/>
              <a:t>Distributed processing + resource management</a:t>
            </a:r>
            <a:endParaRPr lang="en-US" sz="2400" dirty="0"/>
          </a:p>
        </p:txBody>
      </p:sp>
      <p:sp>
        <p:nvSpPr>
          <p:cNvPr id="9" name="Content Placeholder 3"/>
          <p:cNvSpPr>
            <a:spLocks noGrp="1"/>
          </p:cNvSpPr>
          <p:nvPr>
            <p:ph sz="half" idx="2"/>
          </p:nvPr>
        </p:nvSpPr>
        <p:spPr>
          <a:xfrm>
            <a:off x="6184766" y="1447800"/>
            <a:ext cx="5486400" cy="4801314"/>
          </a:xfrm>
        </p:spPr>
        <p:txBody>
          <a:bodyPr/>
          <a:lstStyle/>
          <a:p>
            <a:r>
              <a:rPr lang="en-US" sz="2400" dirty="0" err="1" smtClean="0"/>
              <a:t>Oozie</a:t>
            </a:r>
            <a:endParaRPr lang="en-US" sz="2400" dirty="0" smtClean="0"/>
          </a:p>
          <a:p>
            <a:pPr lvl="1"/>
            <a:r>
              <a:rPr lang="en-US" sz="2400" dirty="0" smtClean="0"/>
              <a:t>Workflow management</a:t>
            </a:r>
          </a:p>
          <a:p>
            <a:r>
              <a:rPr lang="en-US" sz="2400" dirty="0" smtClean="0"/>
              <a:t>Phoenix</a:t>
            </a:r>
          </a:p>
          <a:p>
            <a:pPr lvl="1"/>
            <a:r>
              <a:rPr lang="en-US" sz="2400" dirty="0" smtClean="0"/>
              <a:t>Relation DB over </a:t>
            </a:r>
            <a:r>
              <a:rPr lang="en-US" sz="2400" dirty="0" err="1" smtClean="0"/>
              <a:t>HBase</a:t>
            </a:r>
            <a:endParaRPr lang="en-US" sz="2400" dirty="0" smtClean="0"/>
          </a:p>
          <a:p>
            <a:r>
              <a:rPr lang="en-US" sz="2400" dirty="0" smtClean="0"/>
              <a:t>Pig</a:t>
            </a:r>
          </a:p>
          <a:p>
            <a:pPr lvl="1"/>
            <a:r>
              <a:rPr lang="en-US" sz="2400" dirty="0" smtClean="0"/>
              <a:t>Simpler </a:t>
            </a:r>
            <a:r>
              <a:rPr lang="en-US" sz="2400" dirty="0" err="1" smtClean="0"/>
              <a:t>MapReduce</a:t>
            </a:r>
            <a:r>
              <a:rPr lang="en-US" sz="2400" dirty="0" smtClean="0"/>
              <a:t> transforms</a:t>
            </a:r>
          </a:p>
          <a:p>
            <a:r>
              <a:rPr lang="en-US" sz="2400" dirty="0" err="1" smtClean="0"/>
              <a:t>Sqoop</a:t>
            </a:r>
            <a:endParaRPr lang="en-US" sz="2400" dirty="0" smtClean="0"/>
          </a:p>
          <a:p>
            <a:pPr lvl="1"/>
            <a:r>
              <a:rPr lang="en-US" sz="2400" dirty="0" smtClean="0"/>
              <a:t>Data import/export</a:t>
            </a:r>
          </a:p>
          <a:p>
            <a:r>
              <a:rPr lang="en-US" sz="2400" dirty="0" err="1" smtClean="0"/>
              <a:t>Tez</a:t>
            </a:r>
            <a:endParaRPr lang="en-US" sz="2400" dirty="0" smtClean="0"/>
          </a:p>
          <a:p>
            <a:pPr lvl="1"/>
            <a:r>
              <a:rPr lang="en-US" sz="2400" dirty="0" smtClean="0"/>
              <a:t>Data-intensive </a:t>
            </a:r>
            <a:r>
              <a:rPr lang="en-US" sz="2400" dirty="0" err="1" smtClean="0"/>
              <a:t>effieciency</a:t>
            </a:r>
            <a:endParaRPr lang="en-US" sz="2400" dirty="0" smtClean="0"/>
          </a:p>
          <a:p>
            <a:r>
              <a:rPr lang="en-US" sz="2400" dirty="0" err="1" smtClean="0"/>
              <a:t>ZooKeeper</a:t>
            </a:r>
            <a:endParaRPr lang="en-US" sz="2400" dirty="0" smtClean="0"/>
          </a:p>
          <a:p>
            <a:pPr lvl="1"/>
            <a:r>
              <a:rPr lang="en-US" sz="2400" dirty="0" smtClean="0"/>
              <a:t>Coordinator of distributed processes</a:t>
            </a:r>
            <a:endParaRPr lang="en-US" sz="2400" dirty="0"/>
          </a:p>
        </p:txBody>
      </p:sp>
    </p:spTree>
    <p:extLst>
      <p:ext uri="{BB962C8B-B14F-4D97-AF65-F5344CB8AC3E}">
        <p14:creationId xmlns:p14="http://schemas.microsoft.com/office/powerpoint/2010/main" val="14333455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a:xfrm>
            <a:off x="519248" y="1447800"/>
            <a:ext cx="11151916" cy="4812343"/>
          </a:xfrm>
        </p:spPr>
        <p:txBody>
          <a:bodyPr/>
          <a:lstStyle/>
          <a:p>
            <a:r>
              <a:rPr lang="en-US" dirty="0" smtClean="0"/>
              <a:t>The Hadoop Distributed File System (HDFS) is mapped to blob storage</a:t>
            </a:r>
          </a:p>
          <a:p>
            <a:pPr lvl="1"/>
            <a:r>
              <a:rPr lang="en-US" dirty="0" smtClean="0"/>
              <a:t>Access through “</a:t>
            </a:r>
            <a:r>
              <a:rPr lang="en-US" dirty="0" err="1" smtClean="0"/>
              <a:t>wasb</a:t>
            </a:r>
            <a:r>
              <a:rPr lang="en-US" dirty="0" smtClean="0"/>
              <a:t>:\\” in your code</a:t>
            </a:r>
          </a:p>
          <a:p>
            <a:pPr lvl="1"/>
            <a:r>
              <a:rPr lang="en-US" dirty="0" smtClean="0"/>
              <a:t>Most HDFS commands work (except OS specific ones like </a:t>
            </a:r>
            <a:r>
              <a:rPr lang="en-US" dirty="0" err="1" smtClean="0"/>
              <a:t>fschk</a:t>
            </a:r>
            <a:r>
              <a:rPr lang="en-US" dirty="0" smtClean="0"/>
              <a:t>)</a:t>
            </a:r>
          </a:p>
          <a:p>
            <a:r>
              <a:rPr lang="en-US" dirty="0" smtClean="0"/>
              <a:t>Can deploy from the portal, but use scripting in the real world</a:t>
            </a:r>
          </a:p>
          <a:p>
            <a:pPr lvl="1"/>
            <a:r>
              <a:rPr lang="en-US" dirty="0" smtClean="0"/>
              <a:t>Offers advanced customization</a:t>
            </a:r>
          </a:p>
          <a:p>
            <a:pPr lvl="1"/>
            <a:r>
              <a:rPr lang="en-US" dirty="0" smtClean="0"/>
              <a:t>Easier creation/deletion</a:t>
            </a:r>
          </a:p>
          <a:p>
            <a:r>
              <a:rPr lang="en-US" dirty="0" smtClean="0"/>
              <a:t>There is no “suspend” on HDInsight clusters</a:t>
            </a:r>
          </a:p>
          <a:p>
            <a:pPr lvl="1"/>
            <a:r>
              <a:rPr lang="en-US" dirty="0" smtClean="0"/>
              <a:t>You delete the cluster when finished</a:t>
            </a:r>
          </a:p>
          <a:p>
            <a:pPr lvl="1"/>
            <a:r>
              <a:rPr lang="en-US" dirty="0" smtClean="0"/>
              <a:t>Does not delete your data as that’s in blob storage!</a:t>
            </a:r>
            <a:endParaRPr lang="en-US" dirty="0"/>
          </a:p>
        </p:txBody>
      </p:sp>
    </p:spTree>
    <p:extLst>
      <p:ext uri="{BB962C8B-B14F-4D97-AF65-F5344CB8AC3E}">
        <p14:creationId xmlns:p14="http://schemas.microsoft.com/office/powerpoint/2010/main" val="2584163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4549819" cy="461665"/>
          </a:xfrm>
        </p:spPr>
        <p:txBody>
          <a:bodyPr/>
          <a:lstStyle/>
          <a:p>
            <a:r>
              <a:rPr lang="en-US" dirty="0" smtClean="0"/>
              <a:t>Hadoop and Spark on Linux.pdf</a:t>
            </a:r>
            <a:endParaRPr lang="en-US" dirty="0"/>
          </a:p>
        </p:txBody>
      </p:sp>
      <p:sp>
        <p:nvSpPr>
          <p:cNvPr id="4" name="Text Placeholder 3"/>
          <p:cNvSpPr>
            <a:spLocks noGrp="1"/>
          </p:cNvSpPr>
          <p:nvPr>
            <p:ph type="body" sz="quarter" idx="10"/>
          </p:nvPr>
        </p:nvSpPr>
        <p:spPr/>
        <p:txBody>
          <a:bodyPr/>
          <a:lstStyle/>
          <a:p>
            <a:r>
              <a:rPr lang="en-US" dirty="0" smtClean="0"/>
              <a:t>Hadoop and Spark on Linux</a:t>
            </a:r>
            <a:endParaRPr lang="en-US" dirty="0"/>
          </a:p>
        </p:txBody>
      </p:sp>
    </p:spTree>
    <p:extLst>
      <p:ext uri="{BB962C8B-B14F-4D97-AF65-F5344CB8AC3E}">
        <p14:creationId xmlns:p14="http://schemas.microsoft.com/office/powerpoint/2010/main" val="230921699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425</TotalTime>
  <Words>393</Words>
  <Application>Microsoft Macintosh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Segoe UI</vt:lpstr>
      <vt:lpstr>Segoe UI Light</vt:lpstr>
      <vt:lpstr>Segoe UI Semibold</vt:lpstr>
      <vt:lpstr>Wingdings</vt:lpstr>
      <vt:lpstr>微软雅黑</vt:lpstr>
      <vt:lpstr>1_MS1444_Windows Azure Template 16x9_r08a</vt:lpstr>
      <vt:lpstr>Big Data Analytics with HDInsight </vt:lpstr>
      <vt:lpstr>Big Data Analytics with HDInsight</vt:lpstr>
      <vt:lpstr>What is Big Data?</vt:lpstr>
      <vt:lpstr>Features of NoSQL</vt:lpstr>
      <vt:lpstr>What is HDInsight?</vt:lpstr>
      <vt:lpstr>Types of HDInsight Clusters</vt:lpstr>
      <vt:lpstr>What are the Hadoop Components?</vt:lpstr>
      <vt:lpstr>Items of Note About HDInsight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John Robbins</cp:lastModifiedBy>
  <cp:revision>15</cp:revision>
  <dcterms:created xsi:type="dcterms:W3CDTF">2015-09-14T20:45:57Z</dcterms:created>
  <dcterms:modified xsi:type="dcterms:W3CDTF">2015-10-09T23:54:01Z</dcterms:modified>
</cp:coreProperties>
</file>