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14"/>
  </p:notesMasterIdLst>
  <p:sldIdLst>
    <p:sldId id="263" r:id="rId3"/>
    <p:sldId id="264" r:id="rId4"/>
    <p:sldId id="275" r:id="rId5"/>
    <p:sldId id="277" r:id="rId6"/>
    <p:sldId id="281" r:id="rId7"/>
    <p:sldId id="278" r:id="rId8"/>
    <p:sldId id="280" r:id="rId9"/>
    <p:sldId id="276" r:id="rId10"/>
    <p:sldId id="271" r:id="rId11"/>
    <p:sldId id="274"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50704" autoAdjust="0"/>
  </p:normalViewPr>
  <p:slideViewPr>
    <p:cSldViewPr snapToGrid="0">
      <p:cViewPr varScale="1">
        <p:scale>
          <a:sx n="43" d="100"/>
          <a:sy n="43" d="100"/>
        </p:scale>
        <p:origin x="2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5DD48-A958-4081-9BCA-FC35F1C86DBF}" type="datetimeFigureOut">
              <a:rPr lang="en-US" smtClean="0"/>
              <a:t>10/8/2013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EEC4F-15FD-4DD0-B0F4-B4A50A18A20A}" type="slidenum">
              <a:rPr lang="en-US" smtClean="0"/>
              <a:t>‹#›</a:t>
            </a:fld>
            <a:endParaRPr lang="en-US"/>
          </a:p>
        </p:txBody>
      </p:sp>
    </p:spTree>
    <p:extLst>
      <p:ext uri="{BB962C8B-B14F-4D97-AF65-F5344CB8AC3E}">
        <p14:creationId xmlns:p14="http://schemas.microsoft.com/office/powerpoint/2010/main" val="41901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504871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solidFill>
                  <a:prstClr val="black"/>
                </a:solidFill>
              </a:rPr>
              <a:pPr/>
              <a:t>10/8/2013</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Microsoft Research</a:t>
            </a:r>
            <a:endParaRPr lang="en-US" dirty="0">
              <a:solidFill>
                <a:prstClr val="black"/>
              </a:solidFill>
            </a:endParaRPr>
          </a:p>
        </p:txBody>
      </p:sp>
    </p:spTree>
    <p:extLst>
      <p:ext uri="{BB962C8B-B14F-4D97-AF65-F5344CB8AC3E}">
        <p14:creationId xmlns:p14="http://schemas.microsoft.com/office/powerpoint/2010/main" val="115558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6068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3</a:t>
            </a:fld>
            <a:endParaRPr lang="en-US"/>
          </a:p>
        </p:txBody>
      </p:sp>
    </p:spTree>
    <p:extLst>
      <p:ext uri="{BB962C8B-B14F-4D97-AF65-F5344CB8AC3E}">
        <p14:creationId xmlns:p14="http://schemas.microsoft.com/office/powerpoint/2010/main" val="53198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5</a:t>
            </a:fld>
            <a:endParaRPr lang="en-US"/>
          </a:p>
        </p:txBody>
      </p:sp>
    </p:spTree>
    <p:extLst>
      <p:ext uri="{BB962C8B-B14F-4D97-AF65-F5344CB8AC3E}">
        <p14:creationId xmlns:p14="http://schemas.microsoft.com/office/powerpoint/2010/main" val="17783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MSR is doing</a:t>
            </a:r>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6</a:t>
            </a:fld>
            <a:endParaRPr lang="en-US"/>
          </a:p>
        </p:txBody>
      </p:sp>
    </p:spTree>
    <p:extLst>
      <p:ext uri="{BB962C8B-B14F-4D97-AF65-F5344CB8AC3E}">
        <p14:creationId xmlns:p14="http://schemas.microsoft.com/office/powerpoint/2010/main" val="340741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send people here – URL</a:t>
            </a:r>
            <a:r>
              <a:rPr lang="en-US" baseline="0" dirty="0" smtClean="0"/>
              <a:t> for the previous slide</a:t>
            </a:r>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64144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54673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937686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4529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0754752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5622867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8841249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29085467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7078018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7434564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92317121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49950494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087093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5452546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2513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8804938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1166839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7378708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7724398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13340459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29941181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780384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29054966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0722507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8866062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2974453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6709665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337045496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41912837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07121074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5112765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40093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59187717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55900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3956704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65410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598100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80462811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26919721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54566529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3343216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15064728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0910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66229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7" Type="http://schemas.openxmlformats.org/officeDocument/2006/relationships/hyperlink" Target="http://www.windowsazur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windowsazure.com/en-us/support/forums/" TargetMode="External"/><Relationship Id="rId5" Type="http://schemas.openxmlformats.org/officeDocument/2006/relationships/hyperlink" Target="http://azure4research.com/" TargetMode="External"/><Relationship Id="rId4" Type="http://schemas.openxmlformats.org/officeDocument/2006/relationships/hyperlink" Target="http://www.windowsazurepass.com/research"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windowsazurepass.com/research"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esearch.microsoft.com/en-us/projects/azure/training.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microsoft.com/enterprise/events/make-it-happen" TargetMode="External"/><Relationship Id="rId5" Type="http://schemas.openxmlformats.org/officeDocument/2006/relationships/hyperlink" Target="http://www.windowsazure.com/en-us/community/education/" TargetMode="External"/><Relationship Id="rId4" Type="http://schemas.openxmlformats.org/officeDocument/2006/relationships/hyperlink" Target="http://www.microsoft.com/education/facultyconnection/WinAzure.asp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b="1" i="1" dirty="0" smtClean="0">
                <a:latin typeface="Segoe UI" panose="020B0502040204020203" pitchFamily="34" charset="0"/>
                <a:cs typeface="Segoe UI" panose="020B0502040204020203" pitchFamily="34" charset="0"/>
              </a:rPr>
              <a:t>Conclusion to</a:t>
            </a:r>
            <a:r>
              <a:rPr lang="en-US" i="1" dirty="0" smtClean="0"/>
              <a:t/>
            </a:r>
            <a:br>
              <a:rPr lang="en-US" i="1" dirty="0" smtClean="0"/>
            </a:br>
            <a:r>
              <a:rPr lang="en-US" sz="5400" i="1" dirty="0" smtClean="0"/>
              <a:t>Windows </a:t>
            </a:r>
            <a:r>
              <a:rPr lang="en-US" sz="5400" i="1" dirty="0"/>
              <a:t>Azure for Research </a:t>
            </a:r>
            <a:r>
              <a:rPr lang="en-US" sz="5400" i="1" dirty="0" smtClean="0"/>
              <a:t>Training!</a:t>
            </a:r>
            <a:endParaRPr lang="en-US" sz="5400" i="1"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42723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b="1" i="1" dirty="0" smtClean="0">
                <a:latin typeface="Segoe UI" panose="020B0502040204020203" pitchFamily="34" charset="0"/>
                <a:cs typeface="Segoe UI" panose="020B0502040204020203" pitchFamily="34" charset="0"/>
              </a:rPr>
              <a:t>Goodbye! </a:t>
            </a:r>
            <a:br>
              <a:rPr lang="en-US" b="1" i="1" dirty="0" smtClean="0">
                <a:latin typeface="Segoe UI" panose="020B0502040204020203" pitchFamily="34" charset="0"/>
                <a:cs typeface="Segoe UI" panose="020B0502040204020203" pitchFamily="34" charset="0"/>
              </a:rPr>
            </a:br>
            <a:r>
              <a:rPr lang="en-US" i="1" dirty="0" smtClean="0">
                <a:latin typeface="Segoe UI" panose="020B0502040204020203" pitchFamily="34" charset="0"/>
                <a:cs typeface="Segoe UI" panose="020B0502040204020203" pitchFamily="34" charset="0"/>
              </a:rPr>
              <a:t>Have a safe trip home!</a:t>
            </a:r>
            <a:endParaRPr lang="en-US" sz="5400" i="1"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73213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724517" y="3169190"/>
            <a:ext cx="2436488" cy="519627"/>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grpSp>
      <p:sp>
        <p:nvSpPr>
          <p:cNvPr id="3" name="Text Box 3"/>
          <p:cNvSpPr txBox="1">
            <a:spLocks noChangeArrowheads="1"/>
          </p:cNvSpPr>
          <p:nvPr/>
        </p:nvSpPr>
        <p:spPr bwMode="blackWhite">
          <a:xfrm>
            <a:off x="1527293" y="4024005"/>
            <a:ext cx="8927142" cy="720585"/>
          </a:xfrm>
          <a:prstGeom prst="rect">
            <a:avLst/>
          </a:prstGeom>
          <a:noFill/>
          <a:ln w="12700">
            <a:noFill/>
            <a:miter lim="800000"/>
            <a:headEnd type="none" w="sm" len="sm"/>
            <a:tailEnd type="none" w="sm" len="sm"/>
          </a:ln>
          <a:effectLst/>
        </p:spPr>
        <p:txBody>
          <a:bodyPr vert="horz" wrap="square" lIns="179310" tIns="143448" rIns="179310" bIns="143448" numCol="1" anchor="t" anchorCtr="0" compatLnSpc="1">
            <a:prstTxWarp prst="textNoShape">
              <a:avLst/>
            </a:prstTxWarp>
            <a:spAutoFit/>
          </a:bodyPr>
          <a:lstStyle/>
          <a:p>
            <a:pPr defTabSz="914110" eaLnBrk="0" hangingPunct="0"/>
            <a:r>
              <a:rPr lang="en-US" sz="700" dirty="0">
                <a:gradFill>
                  <a:gsLst>
                    <a:gs pos="0">
                      <a:srgbClr val="292929"/>
                    </a:gs>
                    <a:gs pos="100000">
                      <a:srgbClr val="292929"/>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4110"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0663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for Research</a:t>
            </a:r>
            <a:endParaRPr lang="en-US" dirty="0"/>
          </a:p>
        </p:txBody>
      </p:sp>
      <p:sp>
        <p:nvSpPr>
          <p:cNvPr id="3" name="Text Placeholder 2"/>
          <p:cNvSpPr>
            <a:spLocks noGrp="1"/>
          </p:cNvSpPr>
          <p:nvPr>
            <p:ph type="body" sz="quarter" idx="10"/>
          </p:nvPr>
        </p:nvSpPr>
        <p:spPr>
          <a:xfrm>
            <a:off x="520701" y="1447799"/>
            <a:ext cx="11149013" cy="3905685"/>
          </a:xfrm>
        </p:spPr>
        <p:txBody>
          <a:bodyPr/>
          <a:lstStyle/>
          <a:p>
            <a:r>
              <a:rPr lang="en-US" sz="3600" dirty="0"/>
              <a:t>Learning objectives – what </a:t>
            </a:r>
            <a:r>
              <a:rPr lang="en-US" sz="3600" dirty="0" smtClean="0"/>
              <a:t>you have learned from the class:</a:t>
            </a:r>
            <a:endParaRPr lang="en-US" sz="3600" dirty="0"/>
          </a:p>
          <a:p>
            <a:pPr marL="574675" indent="-571500">
              <a:buFont typeface="Arial" panose="020B0604020202020204" pitchFamily="34" charset="0"/>
              <a:buChar char="•"/>
            </a:pPr>
            <a:r>
              <a:rPr lang="en-US" sz="2800" dirty="0" smtClean="0"/>
              <a:t>An understanding </a:t>
            </a:r>
            <a:r>
              <a:rPr lang="en-US" sz="2800" dirty="0"/>
              <a:t>of cloud computing </a:t>
            </a:r>
            <a:endParaRPr lang="en-US" sz="2800" dirty="0" smtClean="0"/>
          </a:p>
          <a:p>
            <a:pPr marL="574675" indent="-571500">
              <a:buFont typeface="Arial" panose="020B0604020202020204" pitchFamily="34" charset="0"/>
              <a:buChar char="•"/>
            </a:pPr>
            <a:r>
              <a:rPr lang="en-US" sz="2800" dirty="0"/>
              <a:t>W</a:t>
            </a:r>
            <a:r>
              <a:rPr lang="en-US" sz="2800" dirty="0" smtClean="0"/>
              <a:t>hy </a:t>
            </a:r>
            <a:r>
              <a:rPr lang="en-US" sz="2800" dirty="0"/>
              <a:t>and when you would use it in scientific or other research</a:t>
            </a:r>
          </a:p>
          <a:p>
            <a:pPr marL="574675" indent="-571500">
              <a:buFont typeface="Arial" panose="020B0604020202020204" pitchFamily="34" charset="0"/>
              <a:buChar char="•"/>
            </a:pPr>
            <a:r>
              <a:rPr lang="en-US" sz="2800" dirty="0" smtClean="0"/>
              <a:t>Hands-on </a:t>
            </a:r>
            <a:r>
              <a:rPr lang="en-US" sz="2800" dirty="0"/>
              <a:t>experience in </a:t>
            </a:r>
            <a:r>
              <a:rPr lang="en-US" sz="2800" dirty="0" smtClean="0"/>
              <a:t>major patterns </a:t>
            </a:r>
            <a:r>
              <a:rPr lang="en-US" sz="2800" dirty="0"/>
              <a:t>for successful cloud applications</a:t>
            </a:r>
          </a:p>
          <a:p>
            <a:pPr marL="574675" indent="-571500">
              <a:buFont typeface="Arial" panose="020B0604020202020204" pitchFamily="34" charset="0"/>
              <a:buChar char="•"/>
            </a:pPr>
            <a:r>
              <a:rPr lang="en-US" sz="2800" dirty="0" smtClean="0"/>
              <a:t>Skills </a:t>
            </a:r>
            <a:r>
              <a:rPr lang="en-US" sz="2800" dirty="0"/>
              <a:t>to run your own </a:t>
            </a:r>
            <a:r>
              <a:rPr lang="en-US" sz="2800" dirty="0" smtClean="0"/>
              <a:t>applications/services </a:t>
            </a:r>
            <a:r>
              <a:rPr lang="en-US" sz="2800" dirty="0"/>
              <a:t>on Windows Azure</a:t>
            </a:r>
          </a:p>
          <a:p>
            <a:pPr marL="574675" indent="-571500">
              <a:buFont typeface="Arial" panose="020B0604020202020204" pitchFamily="34" charset="0"/>
              <a:buChar char="•"/>
            </a:pPr>
            <a:endParaRPr lang="en-US" sz="2800" dirty="0" smtClean="0"/>
          </a:p>
          <a:p>
            <a:pPr marL="574675" indent="-571500">
              <a:buFont typeface="Arial" panose="020B0604020202020204" pitchFamily="34" charset="0"/>
              <a:buChar char="•"/>
            </a:pPr>
            <a:r>
              <a:rPr lang="en-US" sz="2800" dirty="0" smtClean="0">
                <a:latin typeface="Segoe UI" panose="020B0502040204020203" pitchFamily="34" charset="0"/>
                <a:cs typeface="Segoe UI" panose="020B0502040204020203" pitchFamily="34" charset="0"/>
              </a:rPr>
              <a:t>Ultimately: researchers </a:t>
            </a:r>
            <a:r>
              <a:rPr lang="en-US" sz="2800" dirty="0">
                <a:latin typeface="Segoe UI" panose="020B0502040204020203" pitchFamily="34" charset="0"/>
                <a:cs typeface="Segoe UI" panose="020B0502040204020203" pitchFamily="34" charset="0"/>
              </a:rPr>
              <a:t>will feel confident in applying cloud computing in their current and future </a:t>
            </a:r>
            <a:r>
              <a:rPr lang="en-US" sz="2800" dirty="0" smtClean="0">
                <a:latin typeface="Segoe UI" panose="020B0502040204020203" pitchFamily="34" charset="0"/>
                <a:cs typeface="Segoe UI" panose="020B0502040204020203" pitchFamily="34" charset="0"/>
              </a:rPr>
              <a:t>research </a:t>
            </a:r>
          </a:p>
        </p:txBody>
      </p:sp>
    </p:spTree>
    <p:extLst>
      <p:ext uri="{BB962C8B-B14F-4D97-AF65-F5344CB8AC3E}">
        <p14:creationId xmlns:p14="http://schemas.microsoft.com/office/powerpoint/2010/main" val="35600416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0"/>
          </p:nvPr>
        </p:nvSpPr>
        <p:spPr>
          <a:xfrm>
            <a:off x="519248" y="1247078"/>
            <a:ext cx="11151917" cy="5840060"/>
          </a:xfrm>
        </p:spPr>
        <p:txBody>
          <a:bodyPr/>
          <a:lstStyle/>
          <a:p>
            <a:pPr marL="574675" indent="-571500">
              <a:buFont typeface="Arial" panose="020B0604020202020204" pitchFamily="34" charset="0"/>
              <a:buChar char="•"/>
            </a:pPr>
            <a:r>
              <a:rPr lang="en-US" sz="3200" dirty="0" smtClean="0"/>
              <a:t>Use Windows Azure! Use your Training Pass for the next 180 days!</a:t>
            </a:r>
            <a:br>
              <a:rPr lang="en-US" sz="3200" dirty="0" smtClean="0"/>
            </a:br>
            <a:r>
              <a:rPr lang="en-US" sz="2400" dirty="0" smtClean="0">
                <a:hlinkClick r:id="rId3"/>
              </a:rPr>
              <a:t>https</a:t>
            </a:r>
            <a:r>
              <a:rPr lang="en-US" sz="2400" dirty="0">
                <a:hlinkClick r:id="rId3"/>
              </a:rPr>
              <a:t>://manage.windowsazure.com</a:t>
            </a:r>
            <a:r>
              <a:rPr lang="en-US" sz="2400" dirty="0" smtClean="0">
                <a:hlinkClick r:id="rId3"/>
              </a:rPr>
              <a:t>/</a:t>
            </a:r>
            <a:r>
              <a:rPr lang="en-US" sz="2400" dirty="0" smtClean="0"/>
              <a:t>  </a:t>
            </a:r>
          </a:p>
          <a:p>
            <a:pPr marL="574675" indent="-571500">
              <a:buFont typeface="Arial" panose="020B0604020202020204" pitchFamily="34" charset="0"/>
              <a:buChar char="•"/>
            </a:pPr>
            <a:r>
              <a:rPr lang="en-US" sz="3200" dirty="0" smtClean="0"/>
              <a:t>Apply for a Research Award from Microsoft Research</a:t>
            </a:r>
            <a:r>
              <a:rPr lang="en-US" sz="3200" dirty="0"/>
              <a:t/>
            </a:r>
            <a:br>
              <a:rPr lang="en-US" sz="3200" dirty="0"/>
            </a:br>
            <a:r>
              <a:rPr lang="en-US" sz="2400" dirty="0">
                <a:hlinkClick r:id="rId4"/>
              </a:rPr>
              <a:t>http://</a:t>
            </a:r>
            <a:r>
              <a:rPr lang="en-US" sz="2400" dirty="0" smtClean="0">
                <a:hlinkClick r:id="rId4"/>
              </a:rPr>
              <a:t>www.windowsazurepass.com/research</a:t>
            </a:r>
            <a:r>
              <a:rPr lang="en-US" sz="2400" dirty="0" smtClean="0"/>
              <a:t> (see next slide)</a:t>
            </a:r>
          </a:p>
          <a:p>
            <a:pPr marL="574675" indent="-571500">
              <a:buFont typeface="Arial" panose="020B0604020202020204" pitchFamily="34" charset="0"/>
              <a:buChar char="•"/>
            </a:pPr>
            <a:r>
              <a:rPr lang="en-US" sz="3200" dirty="0" smtClean="0"/>
              <a:t>More information on Windows Azure for Research</a:t>
            </a:r>
            <a:br>
              <a:rPr lang="en-US" sz="3200" dirty="0" smtClean="0"/>
            </a:br>
            <a:r>
              <a:rPr lang="en-US" sz="2400" dirty="0" smtClean="0">
                <a:hlinkClick r:id="rId5"/>
              </a:rPr>
              <a:t>http://azure4research.com</a:t>
            </a:r>
            <a:r>
              <a:rPr lang="en-US" sz="2400" dirty="0" smtClean="0"/>
              <a:t> (more research-specific resources coming)</a:t>
            </a:r>
          </a:p>
          <a:p>
            <a:pPr marL="574675" indent="-571500">
              <a:buFont typeface="Arial" panose="020B0604020202020204" pitchFamily="34" charset="0"/>
              <a:buChar char="•"/>
            </a:pPr>
            <a:r>
              <a:rPr lang="en-US" sz="3200" dirty="0" smtClean="0"/>
              <a:t>Join </a:t>
            </a:r>
            <a:r>
              <a:rPr lang="en-US" sz="3200" dirty="0"/>
              <a:t>the </a:t>
            </a:r>
            <a:r>
              <a:rPr lang="en-US" sz="3200" dirty="0" smtClean="0"/>
              <a:t>community</a:t>
            </a:r>
            <a:r>
              <a:rPr lang="en-US" sz="3200" dirty="0"/>
              <a:t/>
            </a:r>
            <a:br>
              <a:rPr lang="en-US" sz="3200" dirty="0"/>
            </a:br>
            <a:r>
              <a:rPr lang="en-US" sz="2400" dirty="0">
                <a:hlinkClick r:id="rId6"/>
              </a:rPr>
              <a:t>http://www.windowsazure.com/en-us/support/forums</a:t>
            </a:r>
            <a:r>
              <a:rPr lang="en-US" sz="2400" dirty="0" smtClean="0">
                <a:hlinkClick r:id="rId6"/>
              </a:rPr>
              <a:t>/</a:t>
            </a:r>
            <a:r>
              <a:rPr lang="en-US" sz="2400" dirty="0" smtClean="0"/>
              <a:t> (research and non-research)</a:t>
            </a:r>
            <a:endParaRPr lang="en-US" sz="2400" dirty="0"/>
          </a:p>
          <a:p>
            <a:pPr marL="574675" indent="-571500">
              <a:buFont typeface="Arial" panose="020B0604020202020204" pitchFamily="34" charset="0"/>
              <a:buChar char="•"/>
            </a:pPr>
            <a:r>
              <a:rPr lang="en-US" sz="3200" dirty="0" smtClean="0"/>
              <a:t>Other resources, including full documentation, curriculum materials, etc.</a:t>
            </a:r>
            <a:br>
              <a:rPr lang="en-US" sz="3200" dirty="0" smtClean="0"/>
            </a:br>
            <a:r>
              <a:rPr lang="en-US" sz="2400" dirty="0" smtClean="0">
                <a:hlinkClick r:id="rId7"/>
              </a:rPr>
              <a:t>http://www.windowsazure.com</a:t>
            </a:r>
            <a:r>
              <a:rPr lang="en-US" sz="2400" dirty="0" smtClean="0"/>
              <a:t> </a:t>
            </a:r>
            <a:r>
              <a:rPr lang="en-US" sz="3200" dirty="0" smtClean="0"/>
              <a:t/>
            </a:r>
            <a:br>
              <a:rPr lang="en-US" sz="3200" dirty="0" smtClean="0"/>
            </a:br>
            <a:endParaRPr lang="en-US" sz="3200" dirty="0"/>
          </a:p>
          <a:p>
            <a:pPr marL="574675"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7436398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Research Awards</a:t>
            </a:r>
            <a:endParaRPr lang="en-US" dirty="0"/>
          </a:p>
        </p:txBody>
      </p:sp>
      <p:sp>
        <p:nvSpPr>
          <p:cNvPr id="3" name="Text Placeholder 2"/>
          <p:cNvSpPr>
            <a:spLocks noGrp="1"/>
          </p:cNvSpPr>
          <p:nvPr>
            <p:ph type="body" sz="quarter" idx="10"/>
          </p:nvPr>
        </p:nvSpPr>
        <p:spPr>
          <a:xfrm>
            <a:off x="519248" y="1447800"/>
            <a:ext cx="11151917" cy="4796698"/>
          </a:xfrm>
        </p:spPr>
        <p:txBody>
          <a:bodyPr/>
          <a:lstStyle/>
          <a:p>
            <a:pPr marL="574675" indent="-571500">
              <a:buFont typeface="Arial" panose="020B0604020202020204" pitchFamily="34" charset="0"/>
              <a:buChar char="•"/>
            </a:pPr>
            <a:r>
              <a:rPr lang="en-US" sz="2800" dirty="0" smtClean="0"/>
              <a:t>2-month recurring RFP</a:t>
            </a:r>
          </a:p>
          <a:p>
            <a:pPr marL="574675" indent="-571500">
              <a:buFont typeface="Arial" panose="020B0604020202020204" pitchFamily="34" charset="0"/>
              <a:buChar char="•"/>
            </a:pPr>
            <a:r>
              <a:rPr lang="en-US" sz="2800" dirty="0" smtClean="0"/>
              <a:t>3-page max proposal</a:t>
            </a:r>
          </a:p>
          <a:p>
            <a:pPr marL="574675" indent="-571500">
              <a:buFont typeface="Arial" panose="020B0604020202020204" pitchFamily="34" charset="0"/>
              <a:buChar char="•"/>
            </a:pPr>
            <a:r>
              <a:rPr lang="en-US" sz="2800" dirty="0" smtClean="0"/>
              <a:t>Compelling research</a:t>
            </a:r>
          </a:p>
          <a:p>
            <a:pPr marL="574675" indent="-571500">
              <a:buFont typeface="Arial" panose="020B0604020202020204" pitchFamily="34" charset="0"/>
              <a:buChar char="•"/>
            </a:pPr>
            <a:r>
              <a:rPr lang="en-US" sz="2800" dirty="0" smtClean="0"/>
              <a:t>State Azure needs</a:t>
            </a:r>
          </a:p>
          <a:p>
            <a:pPr marL="574675" indent="-571500">
              <a:buFont typeface="Arial" panose="020B0604020202020204" pitchFamily="34" charset="0"/>
              <a:buChar char="•"/>
            </a:pPr>
            <a:r>
              <a:rPr lang="en-US" sz="2800" dirty="0" smtClean="0"/>
              <a:t>Training helps!</a:t>
            </a:r>
          </a:p>
          <a:p>
            <a:pPr marL="574675" indent="-571500">
              <a:buFont typeface="Arial" panose="020B0604020202020204" pitchFamily="34" charset="0"/>
              <a:buChar char="•"/>
            </a:pPr>
            <a:endParaRPr lang="en-US" sz="3200" dirty="0"/>
          </a:p>
          <a:p>
            <a:pPr marL="574675" indent="-571500">
              <a:buFont typeface="Arial" panose="020B0604020202020204" pitchFamily="34" charset="0"/>
              <a:buChar char="•"/>
            </a:pPr>
            <a:r>
              <a:rPr lang="en-US" sz="2800" dirty="0" smtClean="0"/>
              <a:t>Awards:</a:t>
            </a:r>
            <a:br>
              <a:rPr lang="en-US" sz="2800" dirty="0" smtClean="0"/>
            </a:br>
            <a:r>
              <a:rPr lang="en-US" sz="2800" dirty="0" smtClean="0"/>
              <a:t>1 </a:t>
            </a:r>
            <a:r>
              <a:rPr lang="en-US" sz="2800" dirty="0"/>
              <a:t>year Research </a:t>
            </a:r>
            <a:r>
              <a:rPr lang="en-US" sz="2800" dirty="0" smtClean="0"/>
              <a:t>Pass</a:t>
            </a:r>
            <a:br>
              <a:rPr lang="en-US" sz="2800" dirty="0" smtClean="0"/>
            </a:br>
            <a:r>
              <a:rPr lang="en-US" sz="2800" dirty="0" smtClean="0"/>
              <a:t>(worth up to $40,000)</a:t>
            </a:r>
            <a:endParaRPr lang="en-US" sz="2800" dirty="0"/>
          </a:p>
          <a:p>
            <a:endParaRPr lang="en-US" sz="3200" dirty="0"/>
          </a:p>
        </p:txBody>
      </p:sp>
      <p:pic>
        <p:nvPicPr>
          <p:cNvPr id="4" name="Picture 3"/>
          <p:cNvPicPr>
            <a:picLocks noChangeAspect="1"/>
          </p:cNvPicPr>
          <p:nvPr/>
        </p:nvPicPr>
        <p:blipFill>
          <a:blip r:embed="rId2"/>
          <a:stretch>
            <a:fillRect/>
          </a:stretch>
        </p:blipFill>
        <p:spPr>
          <a:xfrm>
            <a:off x="4874125" y="1447800"/>
            <a:ext cx="6797040" cy="332232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625653" y="5218768"/>
            <a:ext cx="7293984" cy="523220"/>
          </a:xfrm>
          <a:prstGeom prst="rect">
            <a:avLst/>
          </a:prstGeom>
        </p:spPr>
        <p:txBody>
          <a:bodyPr wrap="none">
            <a:spAutoFit/>
          </a:bodyPr>
          <a:lstStyle/>
          <a:p>
            <a:pPr algn="ctr"/>
            <a:r>
              <a:rPr lang="en-US" sz="2800" dirty="0">
                <a:hlinkClick r:id="rId3"/>
              </a:rPr>
              <a:t>http://</a:t>
            </a:r>
            <a:r>
              <a:rPr lang="en-US" sz="2800" dirty="0" smtClean="0">
                <a:hlinkClick r:id="rId3"/>
              </a:rPr>
              <a:t>www.windowsazurepass.com/research</a:t>
            </a:r>
            <a:r>
              <a:rPr lang="en-US" sz="2800" dirty="0" smtClean="0"/>
              <a:t> </a:t>
            </a:r>
            <a:endParaRPr lang="en-US" sz="2800" dirty="0"/>
          </a:p>
        </p:txBody>
      </p:sp>
    </p:spTree>
    <p:extLst>
      <p:ext uri="{BB962C8B-B14F-4D97-AF65-F5344CB8AC3E}">
        <p14:creationId xmlns:p14="http://schemas.microsoft.com/office/powerpoint/2010/main" val="2712329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training</a:t>
            </a:r>
            <a:endParaRPr lang="en-US" dirty="0"/>
          </a:p>
        </p:txBody>
      </p:sp>
      <p:sp>
        <p:nvSpPr>
          <p:cNvPr id="3" name="Text Placeholder 2"/>
          <p:cNvSpPr>
            <a:spLocks noGrp="1"/>
          </p:cNvSpPr>
          <p:nvPr>
            <p:ph type="body" sz="quarter" idx="10"/>
          </p:nvPr>
        </p:nvSpPr>
        <p:spPr>
          <a:xfrm>
            <a:off x="519248" y="1447800"/>
            <a:ext cx="11151917" cy="4561249"/>
          </a:xfrm>
        </p:spPr>
        <p:txBody>
          <a:bodyPr/>
          <a:lstStyle/>
          <a:p>
            <a:r>
              <a:rPr lang="en-US" dirty="0" smtClean="0"/>
              <a:t>For you, your colleagues, your students, your contacts…</a:t>
            </a:r>
            <a:endParaRPr lang="en-US" dirty="0"/>
          </a:p>
          <a:p>
            <a:pPr marL="574675" indent="-571500">
              <a:buFont typeface="Arial" panose="020B0604020202020204" pitchFamily="34" charset="0"/>
              <a:buChar char="•"/>
            </a:pPr>
            <a:r>
              <a:rPr lang="en-US" sz="3600" b="1" dirty="0" smtClean="0"/>
              <a:t>Academic Research</a:t>
            </a:r>
            <a:r>
              <a:rPr lang="en-US" sz="3600" dirty="0"/>
              <a:t/>
            </a:r>
            <a:br>
              <a:rPr lang="en-US" sz="3600" dirty="0"/>
            </a:br>
            <a:r>
              <a:rPr lang="en-US" sz="2800" dirty="0">
                <a:hlinkClick r:id="rId3"/>
              </a:rPr>
              <a:t>http://</a:t>
            </a:r>
            <a:r>
              <a:rPr lang="en-US" sz="2800" dirty="0" smtClean="0">
                <a:hlinkClick r:id="rId3"/>
              </a:rPr>
              <a:t>research.microsoft.com/en-us/projects/azure/training.aspx</a:t>
            </a:r>
            <a:r>
              <a:rPr lang="en-US" sz="2800" dirty="0" smtClean="0"/>
              <a:t> </a:t>
            </a:r>
            <a:endParaRPr lang="en-US" sz="2800" dirty="0"/>
          </a:p>
          <a:p>
            <a:pPr marL="574675" indent="-571500">
              <a:buFont typeface="Arial" panose="020B0604020202020204" pitchFamily="34" charset="0"/>
              <a:buChar char="•"/>
            </a:pPr>
            <a:r>
              <a:rPr lang="en-US" sz="3600" b="1" dirty="0" smtClean="0"/>
              <a:t>Academic Teaching</a:t>
            </a:r>
            <a:r>
              <a:rPr lang="en-US" sz="2800" dirty="0"/>
              <a:t/>
            </a:r>
            <a:br>
              <a:rPr lang="en-US" sz="2800" dirty="0"/>
            </a:br>
            <a:r>
              <a:rPr lang="en-US" sz="2800" dirty="0">
                <a:hlinkClick r:id="rId4"/>
              </a:rPr>
              <a:t>http://</a:t>
            </a:r>
            <a:r>
              <a:rPr lang="en-US" sz="2800" dirty="0" smtClean="0">
                <a:hlinkClick r:id="rId4"/>
              </a:rPr>
              <a:t>www.microsoft.com/education/facultyconnection/WinAzure.aspx</a:t>
            </a:r>
            <a:r>
              <a:rPr lang="en-US" sz="2800" dirty="0" smtClean="0"/>
              <a:t/>
            </a:r>
            <a:br>
              <a:rPr lang="en-US" sz="2800" dirty="0" smtClean="0"/>
            </a:br>
            <a:r>
              <a:rPr lang="en-US" sz="2800" dirty="0" smtClean="0">
                <a:hlinkClick r:id="rId5"/>
              </a:rPr>
              <a:t>http</a:t>
            </a:r>
            <a:r>
              <a:rPr lang="en-US" sz="2800" dirty="0">
                <a:hlinkClick r:id="rId5"/>
              </a:rPr>
              <a:t>://www.windowsazure.com/en-us/community/education</a:t>
            </a:r>
            <a:r>
              <a:rPr lang="en-US" sz="2800" dirty="0" smtClean="0">
                <a:hlinkClick r:id="rId5"/>
              </a:rPr>
              <a:t>/</a:t>
            </a:r>
            <a:r>
              <a:rPr lang="en-US" sz="2800" dirty="0" smtClean="0"/>
              <a:t> </a:t>
            </a:r>
            <a:endParaRPr lang="en-US" sz="3600" dirty="0" smtClean="0"/>
          </a:p>
          <a:p>
            <a:pPr marL="574675" indent="-571500">
              <a:buFont typeface="Arial" panose="020B0604020202020204" pitchFamily="34" charset="0"/>
              <a:buChar char="•"/>
            </a:pPr>
            <a:endParaRPr lang="en-US" sz="3600" dirty="0" smtClean="0"/>
          </a:p>
          <a:p>
            <a:pPr marL="574675" indent="-571500">
              <a:buFont typeface="Arial" panose="020B0604020202020204" pitchFamily="34" charset="0"/>
              <a:buChar char="•"/>
            </a:pPr>
            <a:r>
              <a:rPr lang="en-US" sz="3600" b="1" dirty="0"/>
              <a:t>Everyone - Microsoft Developer </a:t>
            </a:r>
            <a:r>
              <a:rPr lang="en-US" sz="3600" b="1" dirty="0" smtClean="0"/>
              <a:t>Camps</a:t>
            </a:r>
            <a:r>
              <a:rPr lang="en-US" sz="3600" dirty="0" smtClean="0"/>
              <a:t/>
            </a:r>
            <a:br>
              <a:rPr lang="en-US" sz="3600" dirty="0" smtClean="0"/>
            </a:br>
            <a:r>
              <a:rPr lang="en-US" sz="2800" dirty="0" smtClean="0">
                <a:hlinkClick r:id="rId6"/>
              </a:rPr>
              <a:t>http</a:t>
            </a:r>
            <a:r>
              <a:rPr lang="en-US" sz="2800" dirty="0">
                <a:hlinkClick r:id="rId6"/>
              </a:rPr>
              <a:t>://</a:t>
            </a:r>
            <a:r>
              <a:rPr lang="en-US" sz="2800" dirty="0" smtClean="0">
                <a:hlinkClick r:id="rId6"/>
              </a:rPr>
              <a:t>www.microsoft.com/enterprise/events/make-it-happen</a:t>
            </a:r>
            <a:r>
              <a:rPr lang="en-US" sz="2800" dirty="0" smtClean="0"/>
              <a:t> </a:t>
            </a:r>
            <a:endParaRPr lang="en-US" sz="2800" dirty="0"/>
          </a:p>
        </p:txBody>
      </p:sp>
    </p:spTree>
    <p:extLst>
      <p:ext uri="{BB962C8B-B14F-4D97-AF65-F5344CB8AC3E}">
        <p14:creationId xmlns:p14="http://schemas.microsoft.com/office/powerpoint/2010/main" val="270050484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27" name="TextBox 26"/>
          <p:cNvSpPr txBox="1"/>
          <p:nvPr/>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Windows </a:t>
            </a:r>
            <a:r>
              <a:rPr lang="en-US" sz="4000" dirty="0">
                <a:solidFill>
                  <a:schemeClr val="bg1"/>
                </a:solidFill>
                <a:latin typeface="Segoe UI Light" panose="020B0502040204020203" pitchFamily="34" charset="0"/>
              </a:rPr>
              <a:t>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6108" y="3294450"/>
            <a:ext cx="2471351" cy="592882"/>
          </a:xfrm>
          <a:prstGeom prst="rect">
            <a:avLst/>
          </a:prstGeom>
        </p:spPr>
      </p:pic>
      <p:sp>
        <p:nvSpPr>
          <p:cNvPr id="8" name="Rectangle 7"/>
          <p:cNvSpPr/>
          <p:nvPr/>
        </p:nvSpPr>
        <p:spPr>
          <a:xfrm>
            <a:off x="279908" y="1455951"/>
            <a:ext cx="5800280" cy="917971"/>
          </a:xfrm>
          <a:prstGeom prst="rect">
            <a:avLst/>
          </a:prstGeom>
        </p:spPr>
        <p:txBody>
          <a:bodyPr wrap="square">
            <a:spAutoFit/>
          </a:bodyPr>
          <a:lstStyle/>
          <a:p>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Windows Azure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9" name="Rectangle 8"/>
          <p:cNvSpPr/>
          <p:nvPr/>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Windows Azure for Research program:</a:t>
            </a:r>
            <a:endParaRPr lang="en-US" sz="3200" baseline="30000" dirty="0">
              <a:solidFill>
                <a:srgbClr val="C60651"/>
              </a:solidFill>
              <a:latin typeface="Segoe UI Light" panose="020B0502040204020203" pitchFamily="34" charset="0"/>
            </a:endParaRPr>
          </a:p>
        </p:txBody>
      </p:sp>
      <p:sp>
        <p:nvSpPr>
          <p:cNvPr id="10" name="Rectangle 9"/>
          <p:cNvSpPr/>
          <p:nvPr/>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Windows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Windows Azure Research Awards)</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Windows 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11" name="Rectangle 10"/>
          <p:cNvSpPr/>
          <p:nvPr/>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spTree>
    <p:extLst>
      <p:ext uri="{BB962C8B-B14F-4D97-AF65-F5344CB8AC3E}">
        <p14:creationId xmlns:p14="http://schemas.microsoft.com/office/powerpoint/2010/main" val="4802032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7708" y="2492494"/>
            <a:ext cx="9033178" cy="923330"/>
          </a:xfrm>
          <a:prstGeom prst="rect">
            <a:avLst/>
          </a:prstGeom>
        </p:spPr>
        <p:txBody>
          <a:bodyPr wrap="none">
            <a:spAutoFit/>
          </a:bodyPr>
          <a:lstStyle/>
          <a:p>
            <a:pPr marL="3175"/>
            <a:r>
              <a:rPr lang="en-US" sz="5400" b="1" dirty="0">
                <a:solidFill>
                  <a:schemeClr val="bg1"/>
                </a:solidFill>
              </a:rPr>
              <a:t>http://azure4research.com </a:t>
            </a:r>
          </a:p>
        </p:txBody>
      </p:sp>
      <p:sp>
        <p:nvSpPr>
          <p:cNvPr id="6"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a:t>
            </a:r>
            <a:endParaRPr lang="en-US" dirty="0"/>
          </a:p>
        </p:txBody>
      </p:sp>
    </p:spTree>
    <p:extLst>
      <p:ext uri="{BB962C8B-B14F-4D97-AF65-F5344CB8AC3E}">
        <p14:creationId xmlns:p14="http://schemas.microsoft.com/office/powerpoint/2010/main" val="214570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248" y="2234114"/>
            <a:ext cx="9843951" cy="1359196"/>
          </a:xfrm>
        </p:spPr>
        <p:txBody>
          <a:bodyPr/>
          <a:lstStyle/>
          <a:p>
            <a:r>
              <a:rPr lang="en-US" dirty="0" smtClean="0"/>
              <a:t>Course evaluation survey</a:t>
            </a:r>
            <a:endParaRPr lang="en-US" dirty="0"/>
          </a:p>
        </p:txBody>
      </p:sp>
    </p:spTree>
    <p:extLst>
      <p:ext uri="{BB962C8B-B14F-4D97-AF65-F5344CB8AC3E}">
        <p14:creationId xmlns:p14="http://schemas.microsoft.com/office/powerpoint/2010/main" val="26788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249" y="3282328"/>
            <a:ext cx="8375702" cy="1359196"/>
          </a:xfrm>
        </p:spPr>
        <p:txBody>
          <a:bodyPr/>
          <a:lstStyle/>
          <a:p>
            <a:r>
              <a:rPr lang="en-US" dirty="0" smtClean="0"/>
              <a:t>Any final </a:t>
            </a:r>
            <a:r>
              <a:rPr lang="en-US" dirty="0"/>
              <a:t>q</a:t>
            </a:r>
            <a:r>
              <a:rPr lang="en-US" dirty="0" smtClean="0"/>
              <a:t>uestions?</a:t>
            </a:r>
            <a:br>
              <a:rPr lang="en-US" dirty="0" smtClean="0"/>
            </a:br>
            <a:r>
              <a:rPr lang="en-US" dirty="0"/>
              <a:t/>
            </a:r>
            <a:br>
              <a:rPr lang="en-US" dirty="0"/>
            </a:br>
            <a:r>
              <a:rPr lang="en-US" sz="4400" dirty="0" smtClean="0"/>
              <a:t>azuretraining@microsoft.com</a:t>
            </a:r>
            <a:endParaRPr lang="en-US" sz="4400" dirty="0"/>
          </a:p>
        </p:txBody>
      </p:sp>
    </p:spTree>
    <p:extLst>
      <p:ext uri="{BB962C8B-B14F-4D97-AF65-F5344CB8AC3E}">
        <p14:creationId xmlns:p14="http://schemas.microsoft.com/office/powerpoint/2010/main" val="82416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523</Words>
  <Application>Microsoft Office PowerPoint</Application>
  <PresentationFormat>Widescreen</PresentationFormat>
  <Paragraphs>67</Paragraphs>
  <Slides>11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Segoe UI</vt:lpstr>
      <vt:lpstr>Segoe UI Light</vt:lpstr>
      <vt:lpstr>Segoe UI Semibold</vt:lpstr>
      <vt:lpstr>Wingdings</vt:lpstr>
      <vt:lpstr>MS1444_Windows Azure Template 16x9_r08a</vt:lpstr>
      <vt:lpstr>MS1444_Windows Azure Template 16x9_r08b</vt:lpstr>
      <vt:lpstr>Conclusion to Windows Azure for Research Training!</vt:lpstr>
      <vt:lpstr>Windows Azure for Research</vt:lpstr>
      <vt:lpstr>Next Steps</vt:lpstr>
      <vt:lpstr>Windows Azure Research Awards</vt:lpstr>
      <vt:lpstr>More training</vt:lpstr>
      <vt:lpstr>PowerPoint Presentation</vt:lpstr>
      <vt:lpstr>PowerPoint Presentation</vt:lpstr>
      <vt:lpstr>Course evaluation survey</vt:lpstr>
      <vt:lpstr>Any final questions?  azuretraining@microsoft.com</vt:lpstr>
      <vt:lpstr>Goodbye!  Have a safe trip home!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for Research</dc:title>
  <dc:creator>Stewart Tansley</dc:creator>
  <cp:lastModifiedBy>Stewart Tansley</cp:lastModifiedBy>
  <cp:revision>21</cp:revision>
  <dcterms:created xsi:type="dcterms:W3CDTF">2013-09-16T16:47:37Z</dcterms:created>
  <dcterms:modified xsi:type="dcterms:W3CDTF">2013-10-09T01:13:44Z</dcterms:modified>
</cp:coreProperties>
</file>