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4"/>
  </p:notesMasterIdLst>
  <p:sldIdLst>
    <p:sldId id="256" r:id="rId2"/>
    <p:sldId id="288" r:id="rId3"/>
    <p:sldId id="289" r:id="rId4"/>
    <p:sldId id="290" r:id="rId5"/>
    <p:sldId id="292" r:id="rId6"/>
    <p:sldId id="293" r:id="rId7"/>
    <p:sldId id="294" r:id="rId8"/>
    <p:sldId id="295" r:id="rId9"/>
    <p:sldId id="296" r:id="rId10"/>
    <p:sldId id="297"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82165" autoAdjust="0"/>
  </p:normalViewPr>
  <p:slideViewPr>
    <p:cSldViewPr snapToGrid="0">
      <p:cViewPr varScale="1">
        <p:scale>
          <a:sx n="86" d="100"/>
          <a:sy n="86" d="100"/>
        </p:scale>
        <p:origin x="564" y="7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virtual machine is -- well -- a virtualized machine created and managed by a hypervisor such as </a:t>
            </a:r>
            <a:r>
              <a:rPr lang="en-US" baseline="0" dirty="0" err="1" smtClean="0"/>
              <a:t>VirtualBox</a:t>
            </a:r>
            <a:r>
              <a:rPr lang="en-US" baseline="0" dirty="0" smtClean="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682256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Docker (www.docker.com) isn't the world's only containerization platform, but it is the most popular. It is free, open-source,</a:t>
            </a:r>
            <a:r>
              <a:rPr lang="en-US" baseline="0" dirty="0" smtClean="0"/>
              <a:t> and Linux-based, with Windows support (Windows Server 2016) in the works. </a:t>
            </a:r>
            <a:r>
              <a:rPr lang="en-US" dirty="0" smtClean="0"/>
              <a:t>It has earned massive</a:t>
            </a:r>
            <a:r>
              <a:rPr lang="en-US" baseline="0" dirty="0" smtClean="0"/>
              <a:t> mindshare in the developer community. And with Azure Container Service, you can deploy Docker containers to Azure with minimal effort. Moreover, Docker containers are easily moved between Azure and Amazon Web Services (AWS), affording developers portability between cloud platforms.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1565560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Docker utilizes</a:t>
            </a:r>
            <a:r>
              <a:rPr lang="en-US" baseline="0" dirty="0" smtClean="0"/>
              <a:t> a client-server architecture. You execute Docker commands through a Docker client such as the Docker CLI or </a:t>
            </a:r>
            <a:r>
              <a:rPr lang="en-US" baseline="0" dirty="0" err="1" smtClean="0"/>
              <a:t>Kitematic</a:t>
            </a:r>
            <a:r>
              <a:rPr lang="en-US" baseline="0" dirty="0" smtClean="0"/>
              <a:t>. The client uses REST commands to communicate with the Docker daemon running on a Docker host such as the Azure Container services. These commands can be used to push, pull (</a:t>
            </a:r>
            <a:r>
              <a:rPr lang="en-US" b="1" baseline="0" dirty="0" err="1" smtClean="0"/>
              <a:t>docker</a:t>
            </a:r>
            <a:r>
              <a:rPr lang="en-US" b="1" baseline="0" dirty="0" smtClean="0"/>
              <a:t> pull</a:t>
            </a:r>
            <a:r>
              <a:rPr lang="en-US" baseline="0" dirty="0" smtClean="0"/>
              <a:t>), and create Docker images, to run them in containers, and to manage those containers. Images can be built with the </a:t>
            </a:r>
            <a:r>
              <a:rPr lang="en-US" b="1" baseline="0" dirty="0" err="1" smtClean="0"/>
              <a:t>docker</a:t>
            </a:r>
            <a:r>
              <a:rPr lang="en-US" b="1" baseline="0" dirty="0" smtClean="0"/>
              <a:t> build</a:t>
            </a:r>
            <a:r>
              <a:rPr lang="en-US" baseline="0" dirty="0" smtClean="0"/>
              <a:t> command, and they can be stand-alone, or they can "inherit" from other images. Images are stored in Docker registries, which can be public or private, local or remote. Docker Hub is a popular public registry that is managed by Docker; it contains a "huge collection" of images that anyone may use. The </a:t>
            </a:r>
            <a:r>
              <a:rPr lang="en-US" b="1" baseline="0" dirty="0" err="1" smtClean="0"/>
              <a:t>docker</a:t>
            </a:r>
            <a:r>
              <a:rPr lang="en-US" b="1" baseline="0" dirty="0" smtClean="0"/>
              <a:t> run</a:t>
            </a:r>
            <a:r>
              <a:rPr lang="en-US" baseline="0" dirty="0" smtClean="0"/>
              <a:t> command runs a container using an image as a template.</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4247158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Docker Client,</a:t>
            </a:r>
            <a:r>
              <a:rPr lang="en-US" baseline="0" dirty="0" smtClean="0"/>
              <a:t> also known as the Docker CLI, is the primary tool you use to manage Docker containers. You can download container images from repositories such as Docker Hub, build container images, run container instances, list container images and instances, and much more. After connecting to Azure Container Service using SSH, you can use port forwarding to execute commands locally that act on an Azure Container Service running in the cloud. In this example, the -H switch used with the </a:t>
            </a:r>
            <a:r>
              <a:rPr lang="en-US" baseline="0" dirty="0" err="1" smtClean="0"/>
              <a:t>docker</a:t>
            </a:r>
            <a:r>
              <a:rPr lang="en-US" baseline="0" dirty="0" smtClean="0"/>
              <a:t> commands forwards commands sent to port 22375 on localhost to the Azure Container Services via SSH.</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1779898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command pulls the image</a:t>
            </a:r>
            <a:r>
              <a:rPr lang="en-US" baseline="0" dirty="0" smtClean="0"/>
              <a:t> named "Ubuntu" from Docker Hub (or a local registry if the image is cached there) and runs it interactively in a container. "Interactively" means standard input, output, and error are connected locally so you can provide input to the container and see its output. Of course, you are not limited to the "Ubuntu" image. You can specify other images and even create images of your own with </a:t>
            </a:r>
            <a:r>
              <a:rPr lang="en-US" b="1" baseline="0" dirty="0" err="1" smtClean="0"/>
              <a:t>docker</a:t>
            </a:r>
            <a:r>
              <a:rPr lang="en-US" b="1" baseline="0" dirty="0" smtClean="0"/>
              <a:t> build</a:t>
            </a:r>
            <a:r>
              <a:rPr lang="en-US" baseline="0" dirty="0" smtClean="0"/>
              <a:t>. Where the container runs depends on the context. The container can run locally in a </a:t>
            </a:r>
            <a:r>
              <a:rPr lang="en-US" baseline="0" dirty="0" err="1" smtClean="0"/>
              <a:t>docker</a:t>
            </a:r>
            <a:r>
              <a:rPr lang="en-US" baseline="0" dirty="0" smtClean="0"/>
              <a:t> host (for example, a VM on Windows), or it can remotely if you connect to a remote Docker daemon (for example, one running in Azure) via SSH tunneling and use port forwarding to forward </a:t>
            </a:r>
            <a:r>
              <a:rPr lang="en-US" b="1" baseline="0" dirty="0" err="1" smtClean="0"/>
              <a:t>docker</a:t>
            </a:r>
            <a:r>
              <a:rPr lang="en-US" baseline="0" dirty="0" smtClean="0"/>
              <a:t> commands to the daemon.</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1081471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These are some of the most commonly used </a:t>
            </a:r>
            <a:r>
              <a:rPr lang="en-US" b="1" dirty="0" err="1" smtClean="0"/>
              <a:t>docker</a:t>
            </a:r>
            <a:r>
              <a:rPr lang="en-US" dirty="0" smtClean="0"/>
              <a:t> commands. You can also use </a:t>
            </a:r>
            <a:r>
              <a:rPr lang="en-US" b="1" dirty="0" err="1" smtClean="0"/>
              <a:t>docker</a:t>
            </a:r>
            <a:r>
              <a:rPr lang="en-US" b="1" dirty="0" smtClean="0"/>
              <a:t> push</a:t>
            </a:r>
            <a:r>
              <a:rPr lang="en-US" dirty="0" smtClean="0"/>
              <a:t> to push an image to a registry</a:t>
            </a:r>
            <a:r>
              <a:rPr lang="en-US" baseline="0" dirty="0" smtClean="0"/>
              <a:t> such as Docker Hub. Also, </a:t>
            </a:r>
            <a:r>
              <a:rPr lang="en-US" b="1" baseline="0" dirty="0" err="1" smtClean="0"/>
              <a:t>docker</a:t>
            </a:r>
            <a:r>
              <a:rPr lang="en-US" b="1" baseline="0" dirty="0" smtClean="0"/>
              <a:t> </a:t>
            </a:r>
            <a:r>
              <a:rPr lang="en-US" b="1" baseline="0" dirty="0" err="1" smtClean="0"/>
              <a:t>ps</a:t>
            </a:r>
            <a:r>
              <a:rPr lang="en-US" baseline="0" dirty="0" smtClean="0"/>
              <a:t> is often accompanied by a </a:t>
            </a:r>
            <a:r>
              <a:rPr lang="en-US" b="1" baseline="0" dirty="0" smtClean="0"/>
              <a:t>-a</a:t>
            </a:r>
            <a:r>
              <a:rPr lang="en-US" baseline="0" dirty="0" smtClean="0"/>
              <a:t> switch to list all containers, including those that are no longer running, while </a:t>
            </a:r>
            <a:r>
              <a:rPr lang="en-US" b="1" baseline="0" dirty="0" err="1" smtClean="0"/>
              <a:t>docker</a:t>
            </a:r>
            <a:r>
              <a:rPr lang="en-US" b="1" baseline="0" dirty="0" smtClean="0"/>
              <a:t> </a:t>
            </a:r>
            <a:r>
              <a:rPr lang="en-US" b="1" baseline="0" dirty="0" err="1" smtClean="0"/>
              <a:t>rm</a:t>
            </a:r>
            <a:r>
              <a:rPr lang="en-US" baseline="0" dirty="0" smtClean="0"/>
              <a:t> and </a:t>
            </a:r>
            <a:r>
              <a:rPr lang="en-US" b="1" baseline="0" dirty="0" err="1" smtClean="0"/>
              <a:t>docker</a:t>
            </a:r>
            <a:r>
              <a:rPr lang="en-US" b="1" baseline="0" dirty="0" smtClean="0"/>
              <a:t> </a:t>
            </a:r>
            <a:r>
              <a:rPr lang="en-US" b="1" baseline="0" dirty="0" err="1" smtClean="0"/>
              <a:t>rmi</a:t>
            </a:r>
            <a:r>
              <a:rPr lang="en-US" baseline="0" dirty="0" smtClean="0"/>
              <a:t> are used to delete (remove) containers and images, respectively. The </a:t>
            </a:r>
            <a:r>
              <a:rPr lang="en-US" b="1" baseline="0" dirty="0" err="1" smtClean="0"/>
              <a:t>docker</a:t>
            </a:r>
            <a:r>
              <a:rPr lang="en-US" b="1" baseline="0" dirty="0" smtClean="0"/>
              <a:t> build</a:t>
            </a:r>
            <a:r>
              <a:rPr lang="en-US" baseline="0" dirty="0" smtClean="0"/>
              <a:t> command uses a </a:t>
            </a:r>
            <a:r>
              <a:rPr lang="en-US" baseline="0" dirty="0" err="1" smtClean="0"/>
              <a:t>Dockerfile</a:t>
            </a:r>
            <a:r>
              <a:rPr lang="en-US" baseline="0" dirty="0" smtClean="0"/>
              <a:t> (a text file containing build commands) and a "context" -- for example, a specified directory in the file system -- to build Docker images.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3911001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From the documentation: "Azure Container Service makes it simpler for you to create, configure, and manage a cluster of virtual machines that are preconfigured to run containerized applications. It uses an optimized configuration of popular open-source scheduling and orchestration tools. This enables you to use your existing skills, or draw upon a large and growing body of community expertise, to deploy and manage container-based applications on Microsoft Azure." ACS supports Linux containers and Windows containers. The latter rely</a:t>
            </a:r>
            <a:r>
              <a:rPr lang="en-US" baseline="0" dirty="0" smtClean="0"/>
              <a:t> on </a:t>
            </a:r>
            <a:r>
              <a:rPr lang="en-US" dirty="0" smtClean="0"/>
              <a:t>Windows Server 2016.</a:t>
            </a:r>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2890579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Here's what happens in Azure</a:t>
            </a:r>
            <a:r>
              <a:rPr lang="en-US" baseline="0" dirty="0" smtClean="0"/>
              <a:t> when you create an Azure Container Service with Docker Swarm as the orchestrator. Azure creates one or more master VMs to control the "swarm" of containers, as well as a Virtual Machine Scale Set, which provides the "agent" VMs in which containers run. All these VMs communicate over a private virtual network. To communicate with Docker Swarm in a master VM from a Docker client running on a local machine, you establish an SSH tunnel that forwards the local port 22375 to port 2375 in the VM (via SSH port 2200). This allows you to execute local commands that load container images and run containers in the cloud. Docker Swarm manages the container instances in the agent VMs as well as the agent VMs themselves. You don't have to know this to use Azure Container Service, but it does help explain various port forwarding commands that you employ when running the Docker client on a local machine connected to Azure.</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9</a:t>
            </a:fld>
            <a:endParaRPr lang="en-US"/>
          </a:p>
        </p:txBody>
      </p:sp>
    </p:spTree>
    <p:extLst>
      <p:ext uri="{BB962C8B-B14F-4D97-AF65-F5344CB8AC3E}">
        <p14:creationId xmlns:p14="http://schemas.microsoft.com/office/powerpoint/2010/main" val="3985820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command works</a:t>
            </a:r>
            <a:r>
              <a:rPr lang="en-US" sz="1200" b="0" i="0" kern="1200" baseline="0" dirty="0" smtClean="0">
                <a:solidFill>
                  <a:schemeClr val="tx1"/>
                </a:solidFill>
                <a:effectLst/>
                <a:latin typeface="+mn-lt"/>
                <a:ea typeface="+mn-ea"/>
                <a:cs typeface="+mn-cs"/>
              </a:rPr>
              <a:t> in a terminal window on OS X or Linux. (Windows users need to use a third-party SSH tool such as </a:t>
            </a:r>
            <a:r>
              <a:rPr lang="en-US" sz="1200" b="0" i="0" kern="1200" baseline="0" dirty="0" err="1" smtClean="0">
                <a:solidFill>
                  <a:schemeClr val="tx1"/>
                </a:solidFill>
                <a:effectLst/>
                <a:latin typeface="+mn-lt"/>
                <a:ea typeface="+mn-ea"/>
                <a:cs typeface="+mn-cs"/>
              </a:rPr>
              <a:t>PuTTY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purpose of the -L switch is to forward traffic transmitted through port 22375 on the local machine (that's the port used by the</a:t>
            </a:r>
            <a:r>
              <a:rPr lang="en-US" sz="1200" b="0" i="0" kern="1200" baseline="0" dirty="0" smtClean="0">
                <a:solidFill>
                  <a:schemeClr val="tx1"/>
                </a:solidFill>
                <a:effectLst/>
                <a:latin typeface="+mn-lt"/>
                <a:ea typeface="+mn-ea"/>
                <a:cs typeface="+mn-cs"/>
              </a:rPr>
              <a:t> Docker</a:t>
            </a:r>
            <a:r>
              <a:rPr lang="en-US" sz="1200" b="0" i="0" kern="1200" dirty="0" smtClean="0">
                <a:solidFill>
                  <a:schemeClr val="tx1"/>
                </a:solidFill>
                <a:effectLst/>
                <a:latin typeface="+mn-lt"/>
                <a:ea typeface="+mn-ea"/>
                <a:cs typeface="+mn-cs"/>
              </a:rPr>
              <a:t> CLI) to port 2375 at the other end. Docker Swarm listens on port 2375. The -p switch instructs SSH to use port 2200 rather than the default 22. The load balancer you're connecting to listens on port 2200 and forwards the SSH messages it receives to port 22 on the master VM.</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2882187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Container Service</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p>
        </p:txBody>
      </p:sp>
    </p:spTree>
    <p:extLst>
      <p:ext uri="{BB962C8B-B14F-4D97-AF65-F5344CB8AC3E}">
        <p14:creationId xmlns:p14="http://schemas.microsoft.com/office/powerpoint/2010/main" val="19147430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Docker Swarm in ACS</a:t>
            </a:r>
            <a:endParaRPr lang="en-US" dirty="0"/>
          </a:p>
        </p:txBody>
      </p:sp>
      <p:sp>
        <p:nvSpPr>
          <p:cNvPr id="3" name="Content Placeholder 2"/>
          <p:cNvSpPr>
            <a:spLocks noGrp="1"/>
          </p:cNvSpPr>
          <p:nvPr>
            <p:ph idx="1"/>
          </p:nvPr>
        </p:nvSpPr>
        <p:spPr>
          <a:xfrm>
            <a:off x="519248" y="1447800"/>
            <a:ext cx="11151916" cy="1427699"/>
          </a:xfrm>
        </p:spPr>
        <p:txBody>
          <a:bodyPr/>
          <a:lstStyle/>
          <a:p>
            <a:pPr marL="457200" indent="-457200"/>
            <a:r>
              <a:rPr lang="en-US" dirty="0"/>
              <a:t>Establish SSH tunnel to master load balancer</a:t>
            </a:r>
          </a:p>
          <a:p>
            <a:pPr marL="457200" indent="-457200"/>
            <a:r>
              <a:rPr lang="en-US" dirty="0"/>
              <a:t>Use port forwarding to forward local Docker commands to Docker daemon on master load </a:t>
            </a:r>
            <a:r>
              <a:rPr lang="en-US" dirty="0" smtClean="0"/>
              <a:t>balancer</a:t>
            </a:r>
            <a:endParaRPr lang="en-US" dirty="0"/>
          </a:p>
        </p:txBody>
      </p:sp>
      <p:sp>
        <p:nvSpPr>
          <p:cNvPr id="4" name="TextBox 3"/>
          <p:cNvSpPr txBox="1"/>
          <p:nvPr/>
        </p:nvSpPr>
        <p:spPr>
          <a:xfrm>
            <a:off x="519249" y="3657600"/>
            <a:ext cx="11169724" cy="398571"/>
          </a:xfrm>
          <a:prstGeom prst="rect">
            <a:avLst/>
          </a:prstGeom>
          <a:noFill/>
        </p:spPr>
        <p:txBody>
          <a:bodyPr wrap="none" lIns="0" tIns="0" rIns="0" bIns="0" rtlCol="0">
            <a:spAutoFit/>
          </a:bodyPr>
          <a:lstStyle/>
          <a:p>
            <a:pPr>
              <a:lnSpc>
                <a:spcPct val="90000"/>
              </a:lnSpc>
              <a:spcBef>
                <a:spcPct val="20000"/>
              </a:spcBef>
              <a:buSzPct val="80000"/>
            </a:pPr>
            <a:r>
              <a:rPr lang="de-DE" sz="2800" b="1" dirty="0" smtClean="0">
                <a:latin typeface="Courier New" panose="02070309020205020404" pitchFamily="49" charset="0"/>
                <a:cs typeface="Courier New" panose="02070309020205020404" pitchFamily="49" charset="0"/>
              </a:rPr>
              <a:t>ssh </a:t>
            </a:r>
            <a:r>
              <a:rPr lang="de-DE" sz="2800" b="1" i="1" dirty="0" smtClean="0">
                <a:latin typeface="Courier New" panose="02070309020205020404" pitchFamily="49" charset="0"/>
                <a:cs typeface="Courier New" panose="02070309020205020404" pitchFamily="49" charset="0"/>
              </a:rPr>
              <a:t>username</a:t>
            </a:r>
            <a:r>
              <a:rPr lang="de-DE" sz="2800" b="1" dirty="0" smtClean="0">
                <a:latin typeface="Courier New" panose="02070309020205020404" pitchFamily="49" charset="0"/>
                <a:cs typeface="Courier New" panose="02070309020205020404" pitchFamily="49" charset="0"/>
              </a:rPr>
              <a:t>@</a:t>
            </a:r>
            <a:r>
              <a:rPr lang="de-DE" sz="2800" b="1" i="1" dirty="0" smtClean="0">
                <a:latin typeface="Courier New" panose="02070309020205020404" pitchFamily="49" charset="0"/>
                <a:cs typeface="Courier New" panose="02070309020205020404" pitchFamily="49" charset="0"/>
              </a:rPr>
              <a:t>dnsname</a:t>
            </a:r>
            <a:r>
              <a:rPr lang="de-DE" sz="2800" b="1" dirty="0" smtClean="0">
                <a:latin typeface="Courier New" panose="02070309020205020404" pitchFamily="49" charset="0"/>
                <a:cs typeface="Courier New" panose="02070309020205020404" pitchFamily="49" charset="0"/>
              </a:rPr>
              <a:t> -p 2200 -L 22375:127.0.0.1:2375</a:t>
            </a:r>
            <a:endParaRPr lang="en-US" sz="28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cxnSp>
        <p:nvCxnSpPr>
          <p:cNvPr id="5" name="Straight Connector 4"/>
          <p:cNvCxnSpPr/>
          <p:nvPr/>
        </p:nvCxnSpPr>
        <p:spPr>
          <a:xfrm>
            <a:off x="5704568" y="4056171"/>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013192" y="4056171"/>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685875" y="4056171"/>
            <a:ext cx="48779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115283" y="4056171"/>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79356" y="4815789"/>
            <a:ext cx="3906519"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Establish SSH connection via port 2200 (default is 22)</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0" name="TextBox 9"/>
          <p:cNvSpPr txBox="1"/>
          <p:nvPr/>
        </p:nvSpPr>
        <p:spPr>
          <a:xfrm>
            <a:off x="6938761" y="4815789"/>
            <a:ext cx="4625054"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Forward commands transmitted through port 22375 by the Docker CLI to port 2375 on the other end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206191803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8" y="5630475"/>
            <a:ext cx="6476616" cy="461665"/>
          </a:xfrm>
        </p:spPr>
        <p:txBody>
          <a:bodyPr/>
          <a:lstStyle/>
          <a:p>
            <a:r>
              <a:rPr lang="en-US" dirty="0" smtClean="0"/>
              <a:t>Docker and Azure Container Service HOL.html</a:t>
            </a:r>
            <a:endParaRPr lang="en-US" dirty="0"/>
          </a:p>
        </p:txBody>
      </p:sp>
      <p:sp>
        <p:nvSpPr>
          <p:cNvPr id="4" name="Text Placeholder 3"/>
          <p:cNvSpPr>
            <a:spLocks noGrp="1"/>
          </p:cNvSpPr>
          <p:nvPr>
            <p:ph type="body" sz="quarter" idx="10"/>
          </p:nvPr>
        </p:nvSpPr>
        <p:spPr/>
        <p:txBody>
          <a:bodyPr/>
          <a:lstStyle/>
          <a:p>
            <a:r>
              <a:rPr lang="en-US" dirty="0" smtClean="0"/>
              <a:t>Using Azure Container Service</a:t>
            </a:r>
            <a:endParaRPr lang="en-US" dirty="0"/>
          </a:p>
        </p:txBody>
      </p:sp>
    </p:spTree>
    <p:extLst>
      <p:ext uri="{BB962C8B-B14F-4D97-AF65-F5344CB8AC3E}">
        <p14:creationId xmlns:p14="http://schemas.microsoft.com/office/powerpoint/2010/main" val="80507449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4711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1"/>
          </p:nvPr>
        </p:nvSpPr>
        <p:spPr>
          <a:xfrm>
            <a:off x="519248" y="1447800"/>
            <a:ext cx="11151916" cy="984629"/>
          </a:xfrm>
        </p:spPr>
        <p:txBody>
          <a:bodyPr/>
          <a:lstStyle/>
          <a:p>
            <a:r>
              <a:rPr lang="en-US" dirty="0"/>
              <a:t>Lightweight alternative to virtual machines</a:t>
            </a:r>
          </a:p>
          <a:p>
            <a:r>
              <a:rPr lang="en-US" dirty="0"/>
              <a:t>Smaller, less costly, faster to start, and </a:t>
            </a:r>
            <a:r>
              <a:rPr lang="en-US" dirty="0" smtClean="0"/>
              <a:t>self-contained</a:t>
            </a:r>
            <a:endParaRPr lang="en-US" dirty="0"/>
          </a:p>
        </p:txBody>
      </p:sp>
      <p:sp>
        <p:nvSpPr>
          <p:cNvPr id="4" name="Rectangle 3"/>
          <p:cNvSpPr/>
          <p:nvPr/>
        </p:nvSpPr>
        <p:spPr>
          <a:xfrm>
            <a:off x="1304693" y="5691288"/>
            <a:ext cx="441588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Host Operating System</a:t>
            </a:r>
          </a:p>
        </p:txBody>
      </p:sp>
      <p:sp>
        <p:nvSpPr>
          <p:cNvPr id="5" name="Rectangle 4"/>
          <p:cNvSpPr/>
          <p:nvPr/>
        </p:nvSpPr>
        <p:spPr>
          <a:xfrm>
            <a:off x="1304693" y="5179396"/>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Hypervisor</a:t>
            </a:r>
          </a:p>
        </p:txBody>
      </p:sp>
      <p:sp>
        <p:nvSpPr>
          <p:cNvPr id="6" name="Rectangle 5"/>
          <p:cNvSpPr/>
          <p:nvPr/>
        </p:nvSpPr>
        <p:spPr>
          <a:xfrm>
            <a:off x="1304693" y="4221910"/>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7" name="Rectangle 6"/>
          <p:cNvSpPr/>
          <p:nvPr/>
        </p:nvSpPr>
        <p:spPr>
          <a:xfrm>
            <a:off x="1304693" y="3710018"/>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8" name="Rectangle 7"/>
          <p:cNvSpPr/>
          <p:nvPr/>
        </p:nvSpPr>
        <p:spPr>
          <a:xfrm>
            <a:off x="1304693" y="3198126"/>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9" name="Rectangle 8"/>
          <p:cNvSpPr/>
          <p:nvPr/>
        </p:nvSpPr>
        <p:spPr>
          <a:xfrm>
            <a:off x="2810107" y="4221910"/>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10" name="Rectangle 9"/>
          <p:cNvSpPr/>
          <p:nvPr/>
        </p:nvSpPr>
        <p:spPr>
          <a:xfrm>
            <a:off x="2810107" y="3710018"/>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1" name="Rectangle 10"/>
          <p:cNvSpPr/>
          <p:nvPr/>
        </p:nvSpPr>
        <p:spPr>
          <a:xfrm>
            <a:off x="2810107" y="3198126"/>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12" name="Rectangle 11"/>
          <p:cNvSpPr/>
          <p:nvPr/>
        </p:nvSpPr>
        <p:spPr>
          <a:xfrm>
            <a:off x="4315521" y="4221910"/>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13" name="Rectangle 12"/>
          <p:cNvSpPr/>
          <p:nvPr/>
        </p:nvSpPr>
        <p:spPr>
          <a:xfrm>
            <a:off x="4315521" y="3710018"/>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4315521" y="3198126"/>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15" name="Rectangle 14"/>
          <p:cNvSpPr/>
          <p:nvPr/>
        </p:nvSpPr>
        <p:spPr>
          <a:xfrm>
            <a:off x="6501162" y="5691288"/>
            <a:ext cx="441588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Operating System</a:t>
            </a:r>
          </a:p>
        </p:txBody>
      </p:sp>
      <p:sp>
        <p:nvSpPr>
          <p:cNvPr id="16" name="Rectangle 15"/>
          <p:cNvSpPr/>
          <p:nvPr/>
        </p:nvSpPr>
        <p:spPr>
          <a:xfrm>
            <a:off x="6501162" y="5179396"/>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Container Engine</a:t>
            </a:r>
          </a:p>
        </p:txBody>
      </p:sp>
      <p:sp>
        <p:nvSpPr>
          <p:cNvPr id="17" name="Rectangle 16"/>
          <p:cNvSpPr/>
          <p:nvPr/>
        </p:nvSpPr>
        <p:spPr>
          <a:xfrm>
            <a:off x="6501162" y="4667504"/>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8" name="Rectangle 17"/>
          <p:cNvSpPr/>
          <p:nvPr/>
        </p:nvSpPr>
        <p:spPr>
          <a:xfrm>
            <a:off x="6501162" y="4155612"/>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19" name="Rectangle 18"/>
          <p:cNvSpPr/>
          <p:nvPr/>
        </p:nvSpPr>
        <p:spPr>
          <a:xfrm>
            <a:off x="8006576" y="4667504"/>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0" name="Rectangle 19"/>
          <p:cNvSpPr/>
          <p:nvPr/>
        </p:nvSpPr>
        <p:spPr>
          <a:xfrm>
            <a:off x="8006576" y="4155612"/>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1" name="Rectangle 20"/>
          <p:cNvSpPr/>
          <p:nvPr/>
        </p:nvSpPr>
        <p:spPr>
          <a:xfrm>
            <a:off x="9511990" y="4667504"/>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2" name="Rectangle 21"/>
          <p:cNvSpPr/>
          <p:nvPr/>
        </p:nvSpPr>
        <p:spPr>
          <a:xfrm>
            <a:off x="9511990" y="4155612"/>
            <a:ext cx="1405054"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TextBox 22"/>
          <p:cNvSpPr txBox="1"/>
          <p:nvPr/>
        </p:nvSpPr>
        <p:spPr>
          <a:xfrm>
            <a:off x="1215483" y="2736461"/>
            <a:ext cx="4505092" cy="461665"/>
          </a:xfrm>
          <a:prstGeom prst="rect">
            <a:avLst/>
          </a:prstGeom>
          <a:noFill/>
        </p:spPr>
        <p:txBody>
          <a:bodyPr wrap="square" rtlCol="0">
            <a:spAutoFit/>
          </a:bodyPr>
          <a:lstStyle/>
          <a:p>
            <a:pPr algn="ctr"/>
            <a:r>
              <a:rPr lang="en-US" sz="2400" dirty="0" smtClean="0">
                <a:solidFill>
                  <a:srgbClr val="235888"/>
                </a:solidFill>
              </a:rPr>
              <a:t>Virtual Machines</a:t>
            </a:r>
            <a:endParaRPr lang="en-US" sz="2400" dirty="0">
              <a:solidFill>
                <a:srgbClr val="235888"/>
              </a:solidFill>
            </a:endParaRPr>
          </a:p>
        </p:txBody>
      </p:sp>
      <p:sp>
        <p:nvSpPr>
          <p:cNvPr id="24" name="TextBox 23"/>
          <p:cNvSpPr txBox="1"/>
          <p:nvPr/>
        </p:nvSpPr>
        <p:spPr>
          <a:xfrm>
            <a:off x="6456557" y="3690424"/>
            <a:ext cx="4505092" cy="461665"/>
          </a:xfrm>
          <a:prstGeom prst="rect">
            <a:avLst/>
          </a:prstGeom>
          <a:noFill/>
        </p:spPr>
        <p:txBody>
          <a:bodyPr wrap="square" rtlCol="0">
            <a:spAutoFit/>
          </a:bodyPr>
          <a:lstStyle/>
          <a:p>
            <a:pPr algn="ctr"/>
            <a:r>
              <a:rPr lang="en-US" sz="2400" dirty="0" smtClean="0">
                <a:solidFill>
                  <a:srgbClr val="235888"/>
                </a:solidFill>
              </a:rPr>
              <a:t>Containers</a:t>
            </a:r>
            <a:endParaRPr lang="en-US" sz="2400" dirty="0">
              <a:solidFill>
                <a:srgbClr val="235888"/>
              </a:solidFill>
            </a:endParaRPr>
          </a:p>
        </p:txBody>
      </p:sp>
    </p:spTree>
    <p:extLst>
      <p:ext uri="{BB962C8B-B14F-4D97-AF65-F5344CB8AC3E}">
        <p14:creationId xmlns:p14="http://schemas.microsoft.com/office/powerpoint/2010/main" val="18338945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1"/>
          </p:nvPr>
        </p:nvSpPr>
        <p:spPr>
          <a:xfrm>
            <a:off x="519248" y="1447800"/>
            <a:ext cx="5924297" cy="4135491"/>
          </a:xfrm>
        </p:spPr>
        <p:txBody>
          <a:bodyPr/>
          <a:lstStyle/>
          <a:p>
            <a:r>
              <a:rPr lang="en-US" dirty="0"/>
              <a:t>Leading open-source containerization platform</a:t>
            </a:r>
          </a:p>
          <a:p>
            <a:endParaRPr lang="en-US" dirty="0"/>
          </a:p>
          <a:p>
            <a:endParaRPr lang="en-US" dirty="0"/>
          </a:p>
          <a:p>
            <a:endParaRPr lang="en-US" dirty="0"/>
          </a:p>
          <a:p>
            <a:endParaRPr lang="en-US" dirty="0"/>
          </a:p>
          <a:p>
            <a:endParaRPr lang="en-US" dirty="0" smtClean="0"/>
          </a:p>
          <a:p>
            <a:r>
              <a:rPr lang="en-US" dirty="0" smtClean="0"/>
              <a:t>Supported </a:t>
            </a:r>
            <a:r>
              <a:rPr lang="en-US" dirty="0"/>
              <a:t>natively in </a:t>
            </a:r>
            <a:r>
              <a:rPr lang="en-US" dirty="0" smtClean="0"/>
              <a:t>Azure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3545" y="1243794"/>
            <a:ext cx="5616564" cy="4676691"/>
          </a:xfrm>
          <a:prstGeom prst="rect">
            <a:avLst/>
          </a:prstGeom>
        </p:spPr>
      </p:pic>
      <p:sp>
        <p:nvSpPr>
          <p:cNvPr id="5" name="TextBox 4"/>
          <p:cNvSpPr txBox="1"/>
          <p:nvPr/>
        </p:nvSpPr>
        <p:spPr>
          <a:xfrm>
            <a:off x="925551" y="2428068"/>
            <a:ext cx="4650059" cy="2554545"/>
          </a:xfrm>
          <a:prstGeom prst="rect">
            <a:avLst/>
          </a:prstGeom>
          <a:noFill/>
        </p:spPr>
        <p:txBody>
          <a:bodyPr wrap="square" rtlCol="0">
            <a:spAutoFit/>
          </a:bodyPr>
          <a:lstStyle/>
          <a:p>
            <a:r>
              <a:rPr lang="en-US" sz="2000" i="1" dirty="0">
                <a:solidFill>
                  <a:schemeClr val="accent2"/>
                </a:solidFill>
              </a:rPr>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spTree>
    <p:extLst>
      <p:ext uri="{BB962C8B-B14F-4D97-AF65-F5344CB8AC3E}">
        <p14:creationId xmlns:p14="http://schemas.microsoft.com/office/powerpoint/2010/main" val="37006379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Architecture</a:t>
            </a:r>
            <a:endParaRPr lang="en-US" dirty="0"/>
          </a:p>
        </p:txBody>
      </p:sp>
      <p:pic>
        <p:nvPicPr>
          <p:cNvPr id="5" name="Picture 4"/>
          <p:cNvPicPr>
            <a:picLocks noChangeAspect="1"/>
          </p:cNvPicPr>
          <p:nvPr/>
        </p:nvPicPr>
        <p:blipFill>
          <a:blip r:embed="rId3"/>
          <a:stretch>
            <a:fillRect/>
          </a:stretch>
        </p:blipFill>
        <p:spPr>
          <a:xfrm>
            <a:off x="1495425" y="1218271"/>
            <a:ext cx="9201150" cy="4800600"/>
          </a:xfrm>
          <a:prstGeom prst="rect">
            <a:avLst/>
          </a:prstGeom>
        </p:spPr>
      </p:pic>
    </p:spTree>
    <p:extLst>
      <p:ext uri="{BB962C8B-B14F-4D97-AF65-F5344CB8AC3E}">
        <p14:creationId xmlns:p14="http://schemas.microsoft.com/office/powerpoint/2010/main" val="1877642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CLI</a:t>
            </a:r>
            <a:endParaRPr lang="en-US" dirty="0"/>
          </a:p>
        </p:txBody>
      </p:sp>
      <p:sp>
        <p:nvSpPr>
          <p:cNvPr id="3" name="Content Placeholder 2"/>
          <p:cNvSpPr>
            <a:spLocks noGrp="1"/>
          </p:cNvSpPr>
          <p:nvPr>
            <p:ph idx="1"/>
          </p:nvPr>
        </p:nvSpPr>
        <p:spPr>
          <a:xfrm>
            <a:off x="519248" y="1447800"/>
            <a:ext cx="11151916" cy="886140"/>
          </a:xfrm>
        </p:spPr>
        <p:txBody>
          <a:bodyPr/>
          <a:lstStyle/>
          <a:p>
            <a:r>
              <a:rPr lang="en-US" dirty="0"/>
              <a:t>CLI for Docker, available for Linux, OS X, and Windows (available separately or as part of Docker Toolbox</a:t>
            </a:r>
            <a:r>
              <a:rPr lang="en-US" dirty="0" smtClean="0"/>
              <a:t>)</a:t>
            </a:r>
            <a:endParaRPr lang="en-US" dirty="0"/>
          </a:p>
        </p:txBody>
      </p:sp>
      <p:pic>
        <p:nvPicPr>
          <p:cNvPr id="4" name="Picture 3"/>
          <p:cNvPicPr>
            <a:picLocks noChangeAspect="1"/>
          </p:cNvPicPr>
          <p:nvPr/>
        </p:nvPicPr>
        <p:blipFill>
          <a:blip r:embed="rId3"/>
          <a:stretch>
            <a:fillRect/>
          </a:stretch>
        </p:blipFill>
        <p:spPr>
          <a:xfrm>
            <a:off x="2957512" y="2805240"/>
            <a:ext cx="6276975" cy="3181350"/>
          </a:xfrm>
          <a:prstGeom prst="rect">
            <a:avLst/>
          </a:prstGeom>
        </p:spPr>
      </p:pic>
    </p:spTree>
    <p:extLst>
      <p:ext uri="{BB962C8B-B14F-4D97-AF65-F5344CB8AC3E}">
        <p14:creationId xmlns:p14="http://schemas.microsoft.com/office/powerpoint/2010/main" val="11615165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Container</a:t>
            </a:r>
            <a:endParaRPr lang="en-US" dirty="0"/>
          </a:p>
        </p:txBody>
      </p:sp>
      <p:sp>
        <p:nvSpPr>
          <p:cNvPr id="4" name="TextBox 3"/>
          <p:cNvSpPr txBox="1"/>
          <p:nvPr/>
        </p:nvSpPr>
        <p:spPr>
          <a:xfrm>
            <a:off x="1823942" y="1706136"/>
            <a:ext cx="8146461" cy="455509"/>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run -i -t ubuntu /bin/bash</a:t>
            </a:r>
            <a:endParaRPr lang="en-US" sz="32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sp>
        <p:nvSpPr>
          <p:cNvPr id="5" name="TextBox 4"/>
          <p:cNvSpPr txBox="1"/>
          <p:nvPr/>
        </p:nvSpPr>
        <p:spPr>
          <a:xfrm>
            <a:off x="1823942" y="2787805"/>
            <a:ext cx="2219093"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Docker CLI command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cxnSp>
        <p:nvCxnSpPr>
          <p:cNvPr id="6" name="Straight Connector 5"/>
          <p:cNvCxnSpPr/>
          <p:nvPr/>
        </p:nvCxnSpPr>
        <p:spPr>
          <a:xfrm>
            <a:off x="2515318" y="2161645"/>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823942" y="2161645"/>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52381" y="2161645"/>
            <a:ext cx="21633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16800" y="2161645"/>
            <a:ext cx="13716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734088" y="2161645"/>
            <a:ext cx="212988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24487" y="2161645"/>
            <a:ext cx="0" cy="129095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702600" y="2161645"/>
            <a:ext cx="1590" cy="204496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799029" y="2161645"/>
            <a:ext cx="18316" cy="27989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78079" y="3561130"/>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Run container with interactive terminal</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5" name="TextBox 14"/>
          <p:cNvSpPr txBox="1"/>
          <p:nvPr/>
        </p:nvSpPr>
        <p:spPr>
          <a:xfrm>
            <a:off x="5796563" y="4319413"/>
            <a:ext cx="2219093"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Pull "</a:t>
            </a:r>
            <a:r>
              <a:rPr lang="en-US" sz="2400" dirty="0" err="1" smtClean="0">
                <a:gradFill>
                  <a:gsLst>
                    <a:gs pos="0">
                      <a:srgbClr val="292929">
                        <a:lumMod val="90000"/>
                        <a:lumOff val="10000"/>
                      </a:srgbClr>
                    </a:gs>
                    <a:gs pos="86000">
                      <a:srgbClr val="292929">
                        <a:lumMod val="90000"/>
                        <a:lumOff val="10000"/>
                      </a:srgbClr>
                    </a:gs>
                  </a:gsLst>
                  <a:lin ang="5400000" scaled="0"/>
                </a:gradFill>
              </a:rPr>
              <a:t>ubuntu</a:t>
            </a:r>
            <a:r>
              <a:rPr lang="en-US" sz="2400" dirty="0" smtClean="0">
                <a:gradFill>
                  <a:gsLst>
                    <a:gs pos="0">
                      <a:srgbClr val="292929">
                        <a:lumMod val="90000"/>
                        <a:lumOff val="10000"/>
                      </a:srgbClr>
                    </a:gs>
                    <a:gs pos="86000">
                      <a:srgbClr val="292929">
                        <a:lumMod val="90000"/>
                        <a:lumOff val="10000"/>
                      </a:srgbClr>
                    </a:gs>
                  </a:gsLst>
                  <a:lin ang="5400000" scaled="0"/>
                </a:gradFill>
              </a:rPr>
              <a:t>" image from Docker Hub or local registry</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6" name="TextBox 15"/>
          <p:cNvSpPr txBox="1"/>
          <p:nvPr/>
        </p:nvSpPr>
        <p:spPr>
          <a:xfrm>
            <a:off x="8015656" y="5097014"/>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Command to execute in the container</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26098429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Docker CLI Commands</a:t>
            </a:r>
            <a:endParaRPr lang="en-US" dirty="0"/>
          </a:p>
        </p:txBody>
      </p:sp>
      <p:sp>
        <p:nvSpPr>
          <p:cNvPr id="4" name="TextBox 3"/>
          <p:cNvSpPr txBox="1"/>
          <p:nvPr/>
        </p:nvSpPr>
        <p:spPr>
          <a:xfrm>
            <a:off x="920694" y="1572322"/>
            <a:ext cx="8787662" cy="453650"/>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run </a:t>
            </a:r>
            <a:r>
              <a:rPr lang="de-DE" sz="3200" dirty="0" smtClean="0">
                <a:solidFill>
                  <a:schemeClr val="accent2"/>
                </a:solidFill>
                <a:cs typeface="Courier New" panose="02070309020205020404" pitchFamily="49" charset="0"/>
              </a:rPr>
              <a:t>- Use an image to run a container</a:t>
            </a:r>
            <a:endParaRPr lang="en-US" sz="3200" dirty="0">
              <a:solidFill>
                <a:schemeClr val="accent2"/>
              </a:solidFill>
              <a:cs typeface="Courier New" panose="02070309020205020404" pitchFamily="49" charset="0"/>
            </a:endParaRPr>
          </a:p>
        </p:txBody>
      </p:sp>
      <p:sp>
        <p:nvSpPr>
          <p:cNvPr id="5" name="TextBox 4"/>
          <p:cNvSpPr txBox="1"/>
          <p:nvPr/>
        </p:nvSpPr>
        <p:spPr>
          <a:xfrm>
            <a:off x="920694" y="2230244"/>
            <a:ext cx="845346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pull </a:t>
            </a:r>
            <a:r>
              <a:rPr lang="de-DE" sz="3200" dirty="0" smtClean="0">
                <a:solidFill>
                  <a:schemeClr val="accent2"/>
                </a:solidFill>
                <a:cs typeface="Courier New" panose="02070309020205020404" pitchFamily="49" charset="0"/>
              </a:rPr>
              <a:t>- Pull an image from a registry</a:t>
            </a:r>
            <a:endParaRPr lang="en-US" sz="3200" dirty="0">
              <a:solidFill>
                <a:schemeClr val="accent2"/>
              </a:solidFill>
              <a:cs typeface="Courier New" panose="02070309020205020404" pitchFamily="49" charset="0"/>
            </a:endParaRPr>
          </a:p>
        </p:txBody>
      </p:sp>
      <p:sp>
        <p:nvSpPr>
          <p:cNvPr id="6" name="TextBox 5"/>
          <p:cNvSpPr txBox="1"/>
          <p:nvPr/>
        </p:nvSpPr>
        <p:spPr>
          <a:xfrm>
            <a:off x="920694" y="2888166"/>
            <a:ext cx="732873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build </a:t>
            </a:r>
            <a:r>
              <a:rPr lang="de-DE" sz="3200" dirty="0" smtClean="0">
                <a:solidFill>
                  <a:schemeClr val="accent2"/>
                </a:solidFill>
                <a:cs typeface="Courier New" panose="02070309020205020404" pitchFamily="49" charset="0"/>
              </a:rPr>
              <a:t>- Build a Docker image</a:t>
            </a:r>
            <a:endParaRPr lang="en-US" sz="3200" dirty="0">
              <a:solidFill>
                <a:schemeClr val="accent2"/>
              </a:solidFill>
              <a:cs typeface="Courier New" panose="02070309020205020404" pitchFamily="49" charset="0"/>
            </a:endParaRPr>
          </a:p>
        </p:txBody>
      </p:sp>
      <p:sp>
        <p:nvSpPr>
          <p:cNvPr id="7" name="TextBox 6"/>
          <p:cNvSpPr txBox="1"/>
          <p:nvPr/>
        </p:nvSpPr>
        <p:spPr>
          <a:xfrm>
            <a:off x="920694" y="4861932"/>
            <a:ext cx="9449703"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exec </a:t>
            </a:r>
            <a:r>
              <a:rPr lang="de-DE" sz="3200" dirty="0" smtClean="0">
                <a:solidFill>
                  <a:schemeClr val="accent2"/>
                </a:solidFill>
                <a:cs typeface="Courier New" panose="02070309020205020404" pitchFamily="49" charset="0"/>
              </a:rPr>
              <a:t>- Execute a command in a container</a:t>
            </a:r>
            <a:endParaRPr lang="en-US" sz="3200" dirty="0">
              <a:solidFill>
                <a:schemeClr val="accent2"/>
              </a:solidFill>
              <a:cs typeface="Courier New" panose="02070309020205020404" pitchFamily="49" charset="0"/>
            </a:endParaRPr>
          </a:p>
        </p:txBody>
      </p:sp>
      <p:sp>
        <p:nvSpPr>
          <p:cNvPr id="8" name="TextBox 7"/>
          <p:cNvSpPr txBox="1"/>
          <p:nvPr/>
        </p:nvSpPr>
        <p:spPr>
          <a:xfrm>
            <a:off x="920694" y="5519854"/>
            <a:ext cx="7719677"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stop </a:t>
            </a:r>
            <a:r>
              <a:rPr lang="de-DE" sz="3200" dirty="0" smtClean="0">
                <a:solidFill>
                  <a:schemeClr val="accent2"/>
                </a:solidFill>
                <a:cs typeface="Courier New" panose="02070309020205020404" pitchFamily="49" charset="0"/>
              </a:rPr>
              <a:t>- Stop a running container</a:t>
            </a:r>
            <a:endParaRPr lang="en-US" sz="3200" dirty="0">
              <a:solidFill>
                <a:schemeClr val="accent2"/>
              </a:solidFill>
              <a:cs typeface="Courier New" panose="02070309020205020404" pitchFamily="49" charset="0"/>
            </a:endParaRPr>
          </a:p>
        </p:txBody>
      </p:sp>
      <p:sp>
        <p:nvSpPr>
          <p:cNvPr id="9" name="TextBox 8"/>
          <p:cNvSpPr txBox="1"/>
          <p:nvPr/>
        </p:nvSpPr>
        <p:spPr>
          <a:xfrm>
            <a:off x="920694" y="3546088"/>
            <a:ext cx="881048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images </a:t>
            </a:r>
            <a:r>
              <a:rPr lang="de-DE" sz="3200" dirty="0" smtClean="0">
                <a:solidFill>
                  <a:schemeClr val="accent2"/>
                </a:solidFill>
                <a:cs typeface="Courier New" panose="02070309020205020404" pitchFamily="49" charset="0"/>
              </a:rPr>
              <a:t>- List available Docker images</a:t>
            </a:r>
            <a:endParaRPr lang="en-US" sz="3200" dirty="0">
              <a:solidFill>
                <a:schemeClr val="accent2"/>
              </a:solidFill>
              <a:cs typeface="Courier New" panose="02070309020205020404" pitchFamily="49" charset="0"/>
            </a:endParaRPr>
          </a:p>
        </p:txBody>
      </p:sp>
      <p:sp>
        <p:nvSpPr>
          <p:cNvPr id="10" name="TextBox 9"/>
          <p:cNvSpPr txBox="1"/>
          <p:nvPr/>
        </p:nvSpPr>
        <p:spPr>
          <a:xfrm>
            <a:off x="920694" y="4204010"/>
            <a:ext cx="825007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ps </a:t>
            </a:r>
            <a:r>
              <a:rPr lang="de-DE" sz="3200" dirty="0" smtClean="0">
                <a:solidFill>
                  <a:schemeClr val="accent2"/>
                </a:solidFill>
                <a:cs typeface="Courier New" panose="02070309020205020404" pitchFamily="49" charset="0"/>
              </a:rPr>
              <a:t>- List running Docker containers</a:t>
            </a:r>
            <a:endParaRPr lang="en-US" sz="3200" dirty="0">
              <a:solidFill>
                <a:schemeClr val="accent2"/>
              </a:solidFill>
              <a:cs typeface="Courier New" panose="02070309020205020404" pitchFamily="49" charset="0"/>
            </a:endParaRPr>
          </a:p>
        </p:txBody>
      </p:sp>
    </p:spTree>
    <p:extLst>
      <p:ext uri="{BB962C8B-B14F-4D97-AF65-F5344CB8AC3E}">
        <p14:creationId xmlns:p14="http://schemas.microsoft.com/office/powerpoint/2010/main" val="36400709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Container Service</a:t>
            </a:r>
            <a:endParaRPr lang="en-US" dirty="0"/>
          </a:p>
        </p:txBody>
      </p:sp>
      <p:sp>
        <p:nvSpPr>
          <p:cNvPr id="3" name="Content Placeholder 2"/>
          <p:cNvSpPr>
            <a:spLocks noGrp="1"/>
          </p:cNvSpPr>
          <p:nvPr>
            <p:ph idx="1"/>
          </p:nvPr>
        </p:nvSpPr>
        <p:spPr>
          <a:xfrm>
            <a:off x="519248" y="1447800"/>
            <a:ext cx="11151916" cy="984629"/>
          </a:xfrm>
        </p:spPr>
        <p:txBody>
          <a:bodyPr/>
          <a:lstStyle/>
          <a:p>
            <a:r>
              <a:rPr lang="en-US" dirty="0"/>
              <a:t>Robust, ready-to-use Docker hosting environment</a:t>
            </a:r>
          </a:p>
          <a:p>
            <a:r>
              <a:rPr lang="en-US" dirty="0"/>
              <a:t>Open-source orchestration tools (DC/OS and Swarm</a:t>
            </a:r>
            <a:r>
              <a:rPr lang="en-US" dirty="0" smtClean="0"/>
              <a:t>)</a:t>
            </a:r>
            <a:endParaRPr lang="en-US" dirty="0"/>
          </a:p>
        </p:txBody>
      </p:sp>
      <p:pic>
        <p:nvPicPr>
          <p:cNvPr id="5" name="Picture 4"/>
          <p:cNvPicPr>
            <a:picLocks noChangeAspect="1"/>
          </p:cNvPicPr>
          <p:nvPr/>
        </p:nvPicPr>
        <p:blipFill>
          <a:blip r:embed="rId3"/>
          <a:stretch>
            <a:fillRect/>
          </a:stretch>
        </p:blipFill>
        <p:spPr>
          <a:xfrm>
            <a:off x="2781300" y="2903729"/>
            <a:ext cx="6629400" cy="2971800"/>
          </a:xfrm>
          <a:prstGeom prst="rect">
            <a:avLst/>
          </a:prstGeom>
        </p:spPr>
      </p:pic>
    </p:spTree>
    <p:extLst>
      <p:ext uri="{BB962C8B-B14F-4D97-AF65-F5344CB8AC3E}">
        <p14:creationId xmlns:p14="http://schemas.microsoft.com/office/powerpoint/2010/main" val="15936585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with Docker Swarm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325" y="1803322"/>
            <a:ext cx="7487349" cy="3850346"/>
          </a:xfrm>
          <a:prstGeom prst="rect">
            <a:avLst/>
          </a:prstGeom>
        </p:spPr>
      </p:pic>
    </p:spTree>
    <p:extLst>
      <p:ext uri="{BB962C8B-B14F-4D97-AF65-F5344CB8AC3E}">
        <p14:creationId xmlns:p14="http://schemas.microsoft.com/office/powerpoint/2010/main" val="3230002632"/>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876</TotalTime>
  <Words>1460</Words>
  <Application>Microsoft Office PowerPoint</Application>
  <PresentationFormat>Widescreen</PresentationFormat>
  <Paragraphs>83</Paragraphs>
  <Slides>12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Segoe UI</vt:lpstr>
      <vt:lpstr>Segoe UI Light</vt:lpstr>
      <vt:lpstr>Segoe UI Semibold</vt:lpstr>
      <vt:lpstr>Wingdings</vt:lpstr>
      <vt:lpstr>1_MS1444_Windows Azure Template 16x9_r08a</vt:lpstr>
      <vt:lpstr>Azure Container Service</vt:lpstr>
      <vt:lpstr>Containers</vt:lpstr>
      <vt:lpstr>Docker</vt:lpstr>
      <vt:lpstr>Docker Architecture</vt:lpstr>
      <vt:lpstr>Docker CLI</vt:lpstr>
      <vt:lpstr>Running a Container</vt:lpstr>
      <vt:lpstr>Common Docker CLI Commands</vt:lpstr>
      <vt:lpstr>Azure Container Service</vt:lpstr>
      <vt:lpstr>Clustering with Docker Swarm</vt:lpstr>
      <vt:lpstr>Connecting to Docker Swarm in ACS</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Container Service</dc:title>
  <dc:creator>John Robbins</dc:creator>
  <cp:lastModifiedBy>Jeff Prosise</cp:lastModifiedBy>
  <cp:revision>102</cp:revision>
  <dcterms:created xsi:type="dcterms:W3CDTF">2015-09-13T23:36:54Z</dcterms:created>
  <dcterms:modified xsi:type="dcterms:W3CDTF">2017-02-05T17:54:53Z</dcterms:modified>
</cp:coreProperties>
</file>