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3"/>
  </p:notesMasterIdLst>
  <p:sldIdLst>
    <p:sldId id="256" r:id="rId2"/>
    <p:sldId id="257" r:id="rId3"/>
    <p:sldId id="260" r:id="rId4"/>
    <p:sldId id="262" r:id="rId5"/>
    <p:sldId id="263" r:id="rId6"/>
    <p:sldId id="278" r:id="rId7"/>
    <p:sldId id="279" r:id="rId8"/>
    <p:sldId id="280" r:id="rId9"/>
    <p:sldId id="259" r:id="rId10"/>
    <p:sldId id="264" r:id="rId11"/>
    <p:sldId id="266" r:id="rId12"/>
    <p:sldId id="268" r:id="rId13"/>
    <p:sldId id="27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63"/>
            <p14:sldId id="278"/>
            <p14:sldId id="279"/>
            <p14:sldId id="280"/>
          </p14:sldIdLst>
        </p14:section>
        <p14:section name="Microsoft Azure" id="{6680163A-2F54-0A40-8529-487E5D5E3C8E}">
          <p14:sldIdLst>
            <p14:sldId id="259"/>
            <p14:sldId id="264"/>
            <p14:sldId id="266"/>
            <p14:sldId id="268"/>
            <p14:sldId id="277"/>
            <p14:sldId id="269"/>
          </p14:sldIdLst>
        </p14:section>
        <p14:section name="Virtual Machines" id="{9F16258F-EA8A-4342-A0C1-F0AA826AA43B}">
          <p14:sldIdLst>
            <p14:sldId id="270"/>
            <p14:sldId id="271"/>
            <p14:sldId id="272"/>
          </p14:sldIdLst>
        </p14:section>
        <p14:section name="Web Sites" id="{18BAFA56-850C-FF49-8291-52C77BAAD760}">
          <p14:sldIdLst>
            <p14:sldId id="273"/>
          </p14:sldIdLst>
        </p14:section>
        <p14:section name="Azure Services" id="{D6079F12-6B9E-B648-93BA-5ADDB27F5A7B}">
          <p14:sldIdLst>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8" autoAdjust="0"/>
    <p:restoredTop sz="71372" autoAdjust="0"/>
  </p:normalViewPr>
  <p:slideViewPr>
    <p:cSldViewPr snapToGrid="0">
      <p:cViewPr varScale="1">
        <p:scale>
          <a:sx n="91" d="100"/>
          <a:sy n="91"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Capture research domains in the IaaS, </a:t>
            </a:r>
            <a:r>
              <a:rPr lang="en-US" b="0" dirty="0" err="1" smtClean="0"/>
              <a:t>PaaS</a:t>
            </a:r>
            <a:r>
              <a:rPr lang="en-US" b="0" dirty="0" smtClean="0"/>
              <a:t>, SaaS examples</a:t>
            </a:r>
          </a:p>
          <a:p>
            <a:endParaRPr lang="en-US" b="0" dirty="0" smtClean="0"/>
          </a:p>
          <a:p>
            <a:r>
              <a:rPr lang="en-US" b="0" dirty="0" smtClean="0"/>
              <a:t>(IaaS) not having to manage a cluster for your research </a:t>
            </a:r>
          </a:p>
          <a:p>
            <a:r>
              <a:rPr lang="en-US" b="0" dirty="0" smtClean="0"/>
              <a:t>(</a:t>
            </a:r>
            <a:r>
              <a:rPr lang="en-US" b="0" dirty="0" err="1" smtClean="0"/>
              <a:t>PaaS</a:t>
            </a:r>
            <a:r>
              <a:rPr lang="en-US" b="0" dirty="0" smtClean="0"/>
              <a:t>)</a:t>
            </a:r>
            <a:r>
              <a:rPr lang="en-US" b="0" baseline="0" dirty="0" smtClean="0"/>
              <a:t> </a:t>
            </a:r>
            <a:r>
              <a:rPr lang="en-US" b="0" dirty="0" smtClean="0"/>
              <a:t>running Python scripts for your research </a:t>
            </a:r>
          </a:p>
          <a:p>
            <a:r>
              <a:rPr lang="en-US" b="0" dirty="0" smtClean="0"/>
              <a:t>(SaaS)</a:t>
            </a:r>
            <a:r>
              <a:rPr lang="en-US" b="0" baseline="0" dirty="0" smtClean="0"/>
              <a:t> </a:t>
            </a:r>
            <a:r>
              <a:rPr lang="en-US" b="0" dirty="0" smtClean="0"/>
              <a:t>providing weather simulations to your collaborators where they just enter parameters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83569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pay for what you can use is critical to researchers. Many are trying to set up clusters and do not want the issue of managing it or giving up student cycle to manage it. That's time away from research.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144727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Transition:</a:t>
            </a:r>
          </a:p>
          <a:p>
            <a:pPr marL="171450" indent="-171450">
              <a:buFont typeface="Arial" pitchFamily="34" charset="0"/>
              <a:buChar char="•"/>
            </a:pPr>
            <a:r>
              <a:rPr lang="en-US" dirty="0" smtClean="0"/>
              <a:t>For the rest of this</a:t>
            </a:r>
            <a:r>
              <a:rPr lang="en-US" baseline="0" dirty="0" smtClean="0"/>
              <a:t> talk I’m going to give you a to</a:t>
            </a:r>
            <a:r>
              <a:rPr lang="en-US" dirty="0" smtClean="0"/>
              <a:t>ur of Microsoft Azure, walk</a:t>
            </a:r>
            <a:r>
              <a:rPr lang="en-US" baseline="0" dirty="0" smtClean="0"/>
              <a:t> you through many of the </a:t>
            </a:r>
            <a:r>
              <a:rPr lang="en-US" dirty="0" smtClean="0"/>
              <a:t>features, and ground you in the capabilities</a:t>
            </a:r>
            <a:r>
              <a:rPr lang="en-US" baseline="0" dirty="0" smtClean="0"/>
              <a:t> it provides</a:t>
            </a:r>
          </a:p>
          <a:p>
            <a:pPr marL="171450" indent="-171450">
              <a:buFont typeface="Arial" pitchFamily="34" charset="0"/>
              <a:buChar char="•"/>
            </a:pPr>
            <a:r>
              <a:rPr lang="en-US" baseline="0" dirty="0" smtClean="0"/>
              <a:t>The first set of features I want to walk through is Virtual Machines.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baseline="0" dirty="0" smtClean="0"/>
              <a:t>If you’re familiar with traditional hosting, this is probably the feature that feels most familiar and consistent with what other hosting providers provide.  </a:t>
            </a:r>
          </a:p>
          <a:p>
            <a:pPr marL="171450" indent="-171450">
              <a:buFont typeface="Arial" pitchFamily="34" charset="0"/>
              <a:buChar char="•"/>
            </a:pPr>
            <a:r>
              <a:rPr lang="en-US" baseline="0" dirty="0" smtClean="0"/>
              <a:t>The ability to stand up a virtual machine with either Windows or Linux that you can basically remote desktop in or SSH in and run any workload.  </a:t>
            </a:r>
            <a:endParaRPr lang="en-US" dirty="0" smtClean="0"/>
          </a:p>
          <a:p>
            <a:pPr marL="171450" indent="-171450">
              <a:buFont typeface="Arial" pitchFamily="34" charset="0"/>
              <a:buChar char="•"/>
            </a:pPr>
            <a:r>
              <a:rPr lang="en-US" b="0" dirty="0" smtClean="0"/>
              <a:t>These virtual machines enable you to be admin on the box</a:t>
            </a:r>
          </a:p>
          <a:p>
            <a:pPr marL="171450" indent="-171450">
              <a:buFont typeface="Arial" pitchFamily="34" charset="0"/>
              <a:buChar char="•"/>
            </a:pPr>
            <a:r>
              <a:rPr lang="en-US" b="0" dirty="0" smtClean="0"/>
              <a:t>They are durable, meaning if you reboot the VM, it</a:t>
            </a:r>
            <a:r>
              <a:rPr lang="en-US" b="0" baseline="0" dirty="0" smtClean="0"/>
              <a:t> is still there with all of your changes and data you stored to disk</a:t>
            </a:r>
          </a:p>
          <a:p>
            <a:pPr marL="171450" indent="-171450">
              <a:buFont typeface="Arial" pitchFamily="34" charset="0"/>
              <a:buChar char="•"/>
            </a:pPr>
            <a:r>
              <a:rPr lang="en-US" b="0" dirty="0" smtClean="0"/>
              <a:t>This means you can </a:t>
            </a:r>
            <a:r>
              <a:rPr lang="en-US" b="0" baseline="0" dirty="0" smtClean="0"/>
              <a:t>run any type of workload</a:t>
            </a:r>
          </a:p>
          <a:p>
            <a:pPr marL="384431" lvl="1" indent="-171450">
              <a:buFont typeface="Arial" pitchFamily="34" charset="0"/>
              <a:buChar char="•"/>
            </a:pPr>
            <a:r>
              <a:rPr lang="en-US" b="0" baseline="0" dirty="0" smtClean="0"/>
              <a:t>If you want to run SQL you can, if you want to install a no-SQL solution, you can do that to. </a:t>
            </a:r>
          </a:p>
          <a:p>
            <a:pPr marL="384431" lvl="1" indent="-171450">
              <a:buFont typeface="Arial" pitchFamily="34" charset="0"/>
              <a:buChar char="•"/>
            </a:pPr>
            <a:r>
              <a:rPr lang="en-US" b="0" baseline="0" dirty="0" smtClean="0"/>
              <a:t>If you want to run SharePoint you can do that. </a:t>
            </a:r>
          </a:p>
          <a:p>
            <a:pPr marL="171450" indent="-171450">
              <a:buFont typeface="Arial" pitchFamily="34" charset="0"/>
              <a:buChar char="•"/>
            </a:pPr>
            <a:r>
              <a:rPr lang="en-US" b="0" baseline="0" dirty="0" smtClean="0"/>
              <a:t>Provides ultimate flexibility to do what you want to do</a:t>
            </a:r>
          </a:p>
          <a:p>
            <a:pPr marL="171450" indent="-171450">
              <a:buFont typeface="Arial" pitchFamily="34" charset="0"/>
              <a:buChar char="•"/>
            </a:pPr>
            <a:r>
              <a:rPr lang="en-US" b="0" baseline="0" dirty="0" smtClean="0"/>
              <a:t>Also enables you to do what we call virtual private networking</a:t>
            </a:r>
          </a:p>
          <a:p>
            <a:pPr marL="171450" indent="-171450">
              <a:buFont typeface="Arial" pitchFamily="34" charset="0"/>
              <a:buChar char="•"/>
            </a:pPr>
            <a:r>
              <a:rPr lang="en-US" b="0" baseline="0" dirty="0" smtClean="0"/>
              <a:t>With virtual private networking, you can deploy Virtual Machines in the cloud and group them together so they are part of their own private network</a:t>
            </a:r>
          </a:p>
          <a:p>
            <a:pPr marL="171450" indent="-171450">
              <a:buFont typeface="Arial" pitchFamily="34" charset="0"/>
              <a:buChar char="•"/>
            </a:pPr>
            <a:r>
              <a:rPr lang="en-US" b="0" baseline="0" dirty="0" smtClean="0"/>
              <a:t>You can also then connect it back to your corporate network (if you have one) and establish a VPN secure tunnel to link your machines running in your own corporate environment up to your virtual machines in the cloud – making them look like they’re all part of one connected network.  </a:t>
            </a:r>
          </a:p>
          <a:p>
            <a:pPr marL="171450" indent="-171450">
              <a:buFont typeface="Arial" pitchFamily="34" charset="0"/>
              <a:buChar char="•"/>
            </a:pPr>
            <a:r>
              <a:rPr lang="en-US" b="0" baseline="0" dirty="0" smtClean="0"/>
              <a:t>So lots of flexibility in the compute side as well as in the networking side.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15</a:t>
            </a:fld>
            <a:endParaRPr lang="en-US"/>
          </a:p>
        </p:txBody>
      </p:sp>
    </p:spTree>
    <p:extLst>
      <p:ext uri="{BB962C8B-B14F-4D97-AF65-F5344CB8AC3E}">
        <p14:creationId xmlns:p14="http://schemas.microsoft.com/office/powerpoint/2010/main" val="201160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Transition</a:t>
            </a:r>
          </a:p>
          <a:p>
            <a:pPr marL="384431" lvl="1" indent="-171450">
              <a:buFont typeface="Arial" pitchFamily="34" charset="0"/>
              <a:buChar char="•"/>
            </a:pPr>
            <a:r>
              <a:rPr lang="en-US" dirty="0" smtClean="0"/>
              <a:t>Virtual machines provide</a:t>
            </a:r>
            <a:r>
              <a:rPr lang="en-US" baseline="0" dirty="0" smtClean="0"/>
              <a:t> a very flexible compute model.   </a:t>
            </a:r>
          </a:p>
          <a:p>
            <a:pPr marL="384431" lvl="1" indent="-171450">
              <a:buFont typeface="Arial" pitchFamily="34" charset="0"/>
              <a:buChar char="•"/>
            </a:pPr>
            <a:r>
              <a:rPr lang="en-US" baseline="0" dirty="0" smtClean="0"/>
              <a:t>Another compute service available in Microsoft Azure is called Microsoft Azure Web Sites. </a:t>
            </a:r>
          </a:p>
          <a:p>
            <a:pPr marL="171450" lvl="0" indent="-171450">
              <a:buFont typeface="Arial" pitchFamily="34" charset="0"/>
              <a:buChar char="•"/>
            </a:pPr>
            <a:r>
              <a:rPr lang="en-US" baseline="0" dirty="0" smtClean="0"/>
              <a:t>Definition:</a:t>
            </a:r>
          </a:p>
          <a:p>
            <a:pPr marL="384431" lvl="1" indent="-171450">
              <a:buFont typeface="Arial" pitchFamily="34" charset="0"/>
              <a:buChar char="•"/>
            </a:pPr>
            <a:r>
              <a:rPr lang="en-US" baseline="0" dirty="0" smtClean="0"/>
              <a:t>Microsoft Azure Web Sites there is a managed service that you can use to run web sites and web APIs.  </a:t>
            </a:r>
          </a:p>
          <a:p>
            <a:pPr marL="384431" lvl="1" indent="-171450">
              <a:buFont typeface="Arial" pitchFamily="34" charset="0"/>
              <a:buChar char="•"/>
            </a:pPr>
            <a:r>
              <a:rPr lang="en-US" baseline="0" dirty="0" smtClean="0"/>
              <a:t>Enable you to quickly stand up web applications and web sites on the internet</a:t>
            </a:r>
          </a:p>
          <a:p>
            <a:pPr marL="384431" lvl="1" indent="-171450">
              <a:buFont typeface="Arial" pitchFamily="34" charset="0"/>
              <a:buChar char="•"/>
            </a:pPr>
            <a:r>
              <a:rPr lang="en-US" baseline="0" dirty="0" smtClean="0"/>
              <a:t>Auto-managed environment</a:t>
            </a:r>
          </a:p>
          <a:p>
            <a:pPr marL="384431" lvl="1" indent="-171450">
              <a:buFont typeface="Arial" pitchFamily="34" charset="0"/>
              <a:buChar char="•"/>
            </a:pPr>
            <a:r>
              <a:rPr lang="en-US" baseline="0" dirty="0" smtClean="0"/>
              <a:t>Just say that you want a web, here’s the DNS, copy the content, and we do the rest </a:t>
            </a:r>
          </a:p>
          <a:p>
            <a:pPr marL="171450" indent="-171450">
              <a:buFont typeface="Arial" pitchFamily="34" charset="0"/>
              <a:buChar char="•"/>
            </a:pPr>
            <a:r>
              <a:rPr lang="en-US" baseline="0" dirty="0" smtClean="0"/>
              <a:t>You don’t have to worry or think about VMs, servers, or infrastructure.   </a:t>
            </a:r>
          </a:p>
          <a:p>
            <a:pPr marL="171450" indent="-171450">
              <a:buFont typeface="Arial" pitchFamily="34" charset="0"/>
              <a:buChar char="•"/>
            </a:pPr>
            <a:r>
              <a:rPr lang="en-US" baseline="0" dirty="0" smtClean="0"/>
              <a:t>You can simply focus on building and deploying HTTP based applications.</a:t>
            </a:r>
          </a:p>
          <a:p>
            <a:pPr marL="171450" indent="-171450">
              <a:buFont typeface="Arial" pitchFamily="34" charset="0"/>
              <a:buChar char="•"/>
            </a:pPr>
            <a:r>
              <a:rPr lang="en-US" baseline="0" dirty="0" smtClean="0"/>
              <a:t>Enables you to build web sites using ASP.NET, </a:t>
            </a:r>
            <a:r>
              <a:rPr lang="en-US" baseline="0" dirty="0" err="1" smtClean="0"/>
              <a:t>Node.js</a:t>
            </a:r>
            <a:r>
              <a:rPr lang="en-US" baseline="0" dirty="0" smtClean="0"/>
              <a:t>, PHP, and now with an update a few weeks ago – Python</a:t>
            </a:r>
          </a:p>
          <a:p>
            <a:pPr marL="171450" indent="-171450">
              <a:buFont typeface="Arial" pitchFamily="34" charset="0"/>
              <a:buChar char="•"/>
            </a:pPr>
            <a:r>
              <a:rPr lang="en-US" baseline="0" dirty="0" smtClean="0"/>
              <a:t>Allows you to use any tool and any operating system to build these sites including Windows, OS X, and Linux.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Enables a very fast deployment model.  You can literally deploy in seconds.  </a:t>
            </a:r>
          </a:p>
          <a:p>
            <a:pPr marL="171450" indent="-171450">
              <a:buFont typeface="Arial" pitchFamily="34" charset="0"/>
              <a:buChar char="•"/>
            </a:pPr>
            <a:r>
              <a:rPr lang="en-US" baseline="0" dirty="0" smtClean="0"/>
              <a:t>You can easily deploy these sites using the tools and infrastructure you know. </a:t>
            </a:r>
          </a:p>
          <a:p>
            <a:pPr marL="171450" indent="-171450">
              <a:buFont typeface="Arial" pitchFamily="34" charset="0"/>
              <a:buChar char="•"/>
            </a:pPr>
            <a:r>
              <a:rPr lang="en-US" baseline="0" dirty="0" smtClean="0"/>
              <a:t>We support several flexible deployment options including FTP, GIT, and Team Foundation Services</a:t>
            </a:r>
          </a:p>
          <a:p>
            <a:pPr marL="171450" indent="-171450">
              <a:buFont typeface="Arial" pitchFamily="34" charset="0"/>
              <a:buChar char="•"/>
            </a:pPr>
            <a:r>
              <a:rPr lang="en-US" baseline="0" dirty="0" smtClean="0"/>
              <a:t>What is nice about this offering is that not only does it enable to very quickly get going, but it also allows you to start with a free offer in a shared environment.  </a:t>
            </a:r>
          </a:p>
          <a:p>
            <a:pPr marL="171450" indent="-171450">
              <a:buFont typeface="Arial" pitchFamily="34" charset="0"/>
              <a:buChar char="•"/>
            </a:pPr>
            <a:r>
              <a:rPr lang="en-US" baseline="0" dirty="0" smtClean="0"/>
              <a:t>Pricing starts at free.. Perpetually free and then you can scale up as you need more capability</a:t>
            </a:r>
          </a:p>
          <a:p>
            <a:pPr marL="171450" indent="-171450">
              <a:buFont typeface="Arial" pitchFamily="34" charset="0"/>
              <a:buChar char="•"/>
            </a:pPr>
            <a:r>
              <a:rPr lang="en-US" baseline="0" dirty="0" smtClean="0"/>
              <a:t>You can then scale up these sites using reserved instances for higher performance and isolation and scale out these sites as your web site becomes successful and you have increased load.  </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Deployment with:</a:t>
            </a:r>
          </a:p>
          <a:p>
            <a:pPr marL="346075" indent="-342900">
              <a:lnSpc>
                <a:spcPct val="100000"/>
              </a:lnSpc>
            </a:pPr>
            <a:r>
              <a:rPr lang="en-US" sz="1600" kern="1200" dirty="0" smtClean="0">
                <a:solidFill>
                  <a:schemeClr val="tx1"/>
                </a:solidFill>
                <a:latin typeface="Segoe UI" pitchFamily="34" charset="0"/>
                <a:ea typeface="+mn-ea"/>
                <a:cs typeface="+mn-cs"/>
              </a:rPr>
              <a:t>Cloud-hosted source control system: Visual Studio Online, Git, Mercurial, Dropbox</a:t>
            </a:r>
          </a:p>
          <a:p>
            <a:pPr marL="346075" indent="-342900">
              <a:lnSpc>
                <a:spcPct val="100000"/>
              </a:lnSpc>
            </a:pPr>
            <a:r>
              <a:rPr lang="en-US" sz="1600" kern="1200" dirty="0" smtClean="0">
                <a:solidFill>
                  <a:schemeClr val="tx1"/>
                </a:solidFill>
                <a:latin typeface="Segoe UI" pitchFamily="34" charset="0"/>
                <a:ea typeface="+mn-ea"/>
                <a:cs typeface="+mn-cs"/>
              </a:rPr>
              <a:t>IDE: Visual Studio, </a:t>
            </a:r>
            <a:r>
              <a:rPr lang="en-US" sz="1600" kern="1200" dirty="0" err="1" smtClean="0">
                <a:solidFill>
                  <a:schemeClr val="tx1"/>
                </a:solidFill>
                <a:latin typeface="Segoe UI" pitchFamily="34" charset="0"/>
                <a:ea typeface="+mn-ea"/>
                <a:cs typeface="+mn-cs"/>
              </a:rPr>
              <a:t>WebMatrix</a:t>
            </a:r>
            <a:endParaRPr lang="en-US" sz="1600" kern="1200" dirty="0" smtClean="0">
              <a:solidFill>
                <a:schemeClr val="tx1"/>
              </a:solidFill>
              <a:latin typeface="Segoe UI" pitchFamily="34" charset="0"/>
              <a:ea typeface="+mn-ea"/>
              <a:cs typeface="+mn-cs"/>
            </a:endParaRPr>
          </a:p>
          <a:p>
            <a:pPr marL="346075" indent="-342900">
              <a:lnSpc>
                <a:spcPct val="100000"/>
              </a:lnSpc>
            </a:pPr>
            <a:r>
              <a:rPr lang="en-US" sz="1600" kern="1200" dirty="0" smtClean="0">
                <a:solidFill>
                  <a:schemeClr val="tx1"/>
                </a:solidFill>
                <a:latin typeface="Segoe UI" pitchFamily="34" charset="0"/>
                <a:ea typeface="+mn-ea"/>
                <a:cs typeface="+mn-cs"/>
              </a:rPr>
              <a:t>FTP</a:t>
            </a:r>
          </a:p>
          <a:p>
            <a:pPr marL="346075" indent="-342900">
              <a:lnSpc>
                <a:spcPct val="100000"/>
              </a:lnSpc>
            </a:pPr>
            <a:r>
              <a:rPr lang="en-US" sz="1600" kern="1200" dirty="0" smtClean="0">
                <a:solidFill>
                  <a:schemeClr val="tx1"/>
                </a:solidFill>
                <a:latin typeface="Segoe UI" pitchFamily="34" charset="0"/>
                <a:ea typeface="+mn-ea"/>
                <a:cs typeface="+mn-cs"/>
              </a:rPr>
              <a:t>On-premise source control system: VSO, on premise Git or Mercurial repositories</a:t>
            </a:r>
          </a:p>
          <a:p>
            <a:pPr marL="346075" indent="-342900">
              <a:lnSpc>
                <a:spcPct val="100000"/>
              </a:lnSpc>
            </a:pPr>
            <a:r>
              <a:rPr lang="en-US" sz="1600" kern="1200" dirty="0" smtClean="0">
                <a:solidFill>
                  <a:schemeClr val="tx1"/>
                </a:solidFill>
                <a:latin typeface="Segoe UI" pitchFamily="34" charset="0"/>
                <a:ea typeface="+mn-ea"/>
                <a:cs typeface="+mn-cs"/>
              </a:rPr>
              <a:t>Command Line tools and REST API: </a:t>
            </a:r>
            <a:r>
              <a:rPr lang="en-US" sz="1600" kern="1200" dirty="0" err="1" smtClean="0">
                <a:solidFill>
                  <a:schemeClr val="tx1"/>
                </a:solidFill>
                <a:latin typeface="Segoe UI" pitchFamily="34" charset="0"/>
                <a:ea typeface="+mn-ea"/>
                <a:cs typeface="+mn-cs"/>
              </a:rPr>
              <a:t>MSBuild</a:t>
            </a:r>
            <a:r>
              <a:rPr lang="en-US" sz="1600" kern="1200" dirty="0" smtClean="0">
                <a:solidFill>
                  <a:schemeClr val="tx1"/>
                </a:solidFill>
                <a:latin typeface="Segoe UI" pitchFamily="34" charset="0"/>
                <a:ea typeface="+mn-ea"/>
                <a:cs typeface="+mn-cs"/>
              </a:rPr>
              <a:t>, FTP scripts, PowerShell, .NET Management API, Cross-platform command line(</a:t>
            </a:r>
            <a:r>
              <a:rPr lang="en-US" sz="1600" kern="1200" dirty="0" err="1" smtClean="0">
                <a:solidFill>
                  <a:schemeClr val="tx1"/>
                </a:solidFill>
                <a:latin typeface="Segoe UI" pitchFamily="34" charset="0"/>
                <a:ea typeface="+mn-ea"/>
                <a:cs typeface="+mn-cs"/>
              </a:rPr>
              <a:t>xpat</a:t>
            </a:r>
            <a:r>
              <a:rPr lang="en-US" sz="1600" kern="1200" dirty="0" smtClean="0">
                <a:solidFill>
                  <a:schemeClr val="tx1"/>
                </a:solidFill>
                <a:latin typeface="Segoe UI" pitchFamily="34" charset="0"/>
                <a:ea typeface="+mn-ea"/>
                <a:cs typeface="+mn-cs"/>
              </a:rPr>
              <a:t>-cli), Web Deploy command line</a:t>
            </a:r>
            <a:endParaRPr lang="en-US" sz="1000" kern="1200" dirty="0" smtClean="0">
              <a:solidFill>
                <a:schemeClr val="tx1"/>
              </a:solidFill>
              <a:latin typeface="Segoe UI" pitchFamily="34" charset="0"/>
              <a:ea typeface="+mn-ea"/>
              <a:cs typeface="+mn-cs"/>
            </a:endParaRPr>
          </a:p>
          <a:p>
            <a:pPr marL="171450" indent="-171450">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18</a:t>
            </a:fld>
            <a:endParaRPr lang="en-US"/>
          </a:p>
        </p:txBody>
      </p:sp>
    </p:spTree>
    <p:extLst>
      <p:ext uri="{BB962C8B-B14F-4D97-AF65-F5344CB8AC3E}">
        <p14:creationId xmlns:p14="http://schemas.microsoft.com/office/powerpoint/2010/main" val="125666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993796"/>
            <a:ext cx="3782992" cy="2113974"/>
            <a:chOff x="69453" y="993162"/>
            <a:chExt cx="3783977" cy="2114525"/>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993162"/>
              <a:ext cx="3679529" cy="1496184"/>
            </a:xfrm>
            <a:prstGeom prst="rect">
              <a:avLst/>
            </a:prstGeom>
          </p:spPr>
          <p:txBody>
            <a:bodyPr wrap="square" anchor="ctr">
              <a:spAutoFit/>
            </a:bodyPr>
            <a:lstStyle/>
            <a:p>
              <a:pPr algn="ctr">
                <a:lnSpc>
                  <a:spcPct val="95000"/>
                </a:lnSpc>
                <a:buSzPct val="90000"/>
              </a:pPr>
              <a:r>
                <a:rPr lang="en-US" sz="9600" dirty="0" smtClean="0">
                  <a:solidFill>
                    <a:srgbClr val="00B0F0"/>
                  </a:solidFill>
                  <a:latin typeface="Segoe UI Light" panose="020B0502040204020203" pitchFamily="34" charset="0"/>
                  <a:cs typeface="Segoe UI Light" panose="020B0502040204020203" pitchFamily="34" charset="0"/>
                </a:rPr>
                <a:t>&gt;500m</a:t>
              </a:r>
              <a:endParaRPr lang="en-US" sz="96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685626"/>
            <a:ext cx="3909025" cy="1495794"/>
            <a:chOff x="3993501" y="3685694"/>
            <a:chExt cx="3910044" cy="1496183"/>
          </a:xfrm>
        </p:grpSpPr>
        <p:sp>
          <p:nvSpPr>
            <p:cNvPr id="15" name="Rectangle 14"/>
            <p:cNvSpPr/>
            <p:nvPr/>
          </p:nvSpPr>
          <p:spPr>
            <a:xfrm>
              <a:off x="3993501" y="3685694"/>
              <a:ext cx="2578224" cy="1496183"/>
            </a:xfrm>
            <a:prstGeom prst="rect">
              <a:avLst/>
            </a:prstGeom>
          </p:spPr>
          <p:txBody>
            <a:bodyPr wrap="square" anchor="b">
              <a:spAutoFit/>
            </a:bodyPr>
            <a:lstStyle/>
            <a:p>
              <a:pPr algn="ctr">
                <a:lnSpc>
                  <a:spcPct val="95000"/>
                </a:lnSpc>
                <a:buSzPct val="90000"/>
              </a:pPr>
              <a:r>
                <a:rPr lang="en-US" sz="9600" spc="-294" dirty="0" smtClean="0">
                  <a:solidFill>
                    <a:srgbClr val="00B0F0"/>
                  </a:solidFill>
                  <a:latin typeface="Segoe UI Light" panose="020B0502040204020203" pitchFamily="34" charset="0"/>
                  <a:cs typeface="Segoe UI Light" panose="020B0502040204020203" pitchFamily="34" charset="0"/>
                </a:rPr>
                <a:t>&gt;777</a:t>
              </a:r>
              <a:endParaRPr lang="en-US" sz="88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692091"/>
            <a:ext cx="4667028" cy="1446579"/>
            <a:chOff x="8097236" y="3692159"/>
            <a:chExt cx="4668244" cy="1446956"/>
          </a:xfrm>
        </p:grpSpPr>
        <p:grpSp>
          <p:nvGrpSpPr>
            <p:cNvPr id="18" name="Group 17"/>
            <p:cNvGrpSpPr/>
            <p:nvPr/>
          </p:nvGrpSpPr>
          <p:grpSpPr>
            <a:xfrm>
              <a:off x="8097236" y="3692159"/>
              <a:ext cx="4668244" cy="1446956"/>
              <a:chOff x="8097236" y="3692159"/>
              <a:chExt cx="4668244" cy="1446956"/>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692159"/>
                <a:ext cx="2492813" cy="1261884"/>
              </a:xfrm>
              <a:prstGeom prst="rect">
                <a:avLst/>
              </a:prstGeom>
            </p:spPr>
            <p:txBody>
              <a:bodyPr wrap="square" anchor="ctr">
                <a:spAutoFit/>
              </a:bodyPr>
              <a:lstStyle/>
              <a:p>
                <a:pPr>
                  <a:lnSpc>
                    <a:spcPct val="95000"/>
                  </a:lnSpc>
                  <a:buSzPct val="90000"/>
                </a:pPr>
                <a:r>
                  <a:rPr lang="en-US" sz="7998" dirty="0" smtClean="0">
                    <a:solidFill>
                      <a:srgbClr val="00B0F0"/>
                    </a:solidFill>
                    <a:latin typeface="Segoe UI Light" panose="020B0502040204020203" pitchFamily="34" charset="0"/>
                    <a:cs typeface="Segoe UI Light" panose="020B0502040204020203" pitchFamily="34" charset="0"/>
                  </a:rPr>
                  <a:t>&gt;80%</a:t>
                </a:r>
                <a:endParaRPr lang="en-US" sz="7998"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400110"/>
            </a:xfrm>
            <a:prstGeom prst="rect">
              <a:avLst/>
            </a:prstGeom>
            <a:noFill/>
          </p:spPr>
          <p:txBody>
            <a:bodyPr wrap="square" rtlCol="0">
              <a:spAutoFit/>
            </a:bodyPr>
            <a:lstStyle/>
            <a:p>
              <a:r>
                <a:rPr lang="en-US" sz="1999" dirty="0" smtClean="0">
                  <a:solidFill>
                    <a:srgbClr val="00B0F0"/>
                  </a:solidFill>
                  <a:latin typeface="+mj-lt"/>
                </a:rPr>
                <a:t>authentications/</a:t>
              </a:r>
              <a:r>
                <a:rPr lang="en-US" sz="1999" dirty="0" err="1" smtClean="0">
                  <a:solidFill>
                    <a:srgbClr val="00B0F0"/>
                  </a:solidFill>
                  <a:latin typeface="+mj-lt"/>
                </a:rPr>
                <a:t>wk</a:t>
              </a:r>
              <a:endParaRPr lang="en-US" sz="1999"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 (Partial List)</a:t>
            </a:r>
            <a:endParaRPr lang="en-US" dirty="0"/>
          </a:p>
        </p:txBody>
      </p:sp>
      <p:sp>
        <p:nvSpPr>
          <p:cNvPr id="3" name="Content Placeholder 2"/>
          <p:cNvSpPr>
            <a:spLocks noGrp="1"/>
          </p:cNvSpPr>
          <p:nvPr>
            <p:ph sz="half" idx="1"/>
          </p:nvPr>
        </p:nvSpPr>
        <p:spPr>
          <a:xfrm>
            <a:off x="519248" y="1447800"/>
            <a:ext cx="5487829" cy="4869025"/>
          </a:xfrm>
        </p:spPr>
        <p:txBody>
          <a:bodyPr/>
          <a:lstStyle/>
          <a:p>
            <a:r>
              <a:rPr lang="en-US" sz="2400" dirty="0" smtClean="0"/>
              <a:t>Compute</a:t>
            </a:r>
          </a:p>
          <a:p>
            <a:pPr lvl="1"/>
            <a:r>
              <a:rPr lang="en-US" sz="2000" dirty="0" smtClean="0"/>
              <a:t>Virtual Machines</a:t>
            </a:r>
          </a:p>
          <a:p>
            <a:pPr lvl="1"/>
            <a:r>
              <a:rPr lang="en-US" sz="2000" dirty="0" smtClean="0"/>
              <a:t>Cloud Services</a:t>
            </a:r>
          </a:p>
          <a:p>
            <a:pPr lvl="1"/>
            <a:r>
              <a:rPr lang="en-US" sz="2000" dirty="0" smtClean="0"/>
              <a:t>Batch</a:t>
            </a:r>
          </a:p>
          <a:p>
            <a:r>
              <a:rPr lang="en-US" sz="2400" dirty="0" smtClean="0"/>
              <a:t>Web &amp; Mobile</a:t>
            </a:r>
          </a:p>
          <a:p>
            <a:pPr lvl="1"/>
            <a:r>
              <a:rPr lang="en-US" sz="2000" dirty="0" smtClean="0"/>
              <a:t>Web Apps</a:t>
            </a:r>
          </a:p>
          <a:p>
            <a:pPr lvl="1"/>
            <a:r>
              <a:rPr lang="en-US" sz="2000" dirty="0" smtClean="0"/>
              <a:t>Notification Hubs</a:t>
            </a:r>
          </a:p>
          <a:p>
            <a:r>
              <a:rPr lang="en-US" sz="2400" dirty="0" smtClean="0"/>
              <a:t>Data &amp; Storage</a:t>
            </a:r>
          </a:p>
          <a:p>
            <a:pPr lvl="1"/>
            <a:r>
              <a:rPr lang="en-US" sz="2000" dirty="0" err="1" smtClean="0"/>
              <a:t>DocumentDB</a:t>
            </a:r>
            <a:endParaRPr lang="en-US" sz="2000" dirty="0" smtClean="0"/>
          </a:p>
          <a:p>
            <a:pPr lvl="1"/>
            <a:r>
              <a:rPr lang="en-US" sz="2000" dirty="0" err="1" smtClean="0"/>
              <a:t>Redis</a:t>
            </a:r>
            <a:r>
              <a:rPr lang="en-US" sz="2000" dirty="0" smtClean="0"/>
              <a:t> Cache</a:t>
            </a:r>
          </a:p>
          <a:p>
            <a:pPr lvl="1"/>
            <a:r>
              <a:rPr lang="en-US" sz="2000" dirty="0" smtClean="0"/>
              <a:t>SQL Database</a:t>
            </a:r>
          </a:p>
          <a:p>
            <a:pPr lvl="1"/>
            <a:r>
              <a:rPr lang="en-US" sz="2000" dirty="0" smtClean="0"/>
              <a:t>Blob storage</a:t>
            </a:r>
          </a:p>
          <a:p>
            <a:pPr lvl="1"/>
            <a:r>
              <a:rPr lang="en-US" sz="2000" dirty="0" smtClean="0"/>
              <a:t>Azure Search</a:t>
            </a:r>
          </a:p>
          <a:p>
            <a:pPr lvl="1"/>
            <a:endParaRPr lang="en-US" sz="2000" dirty="0"/>
          </a:p>
        </p:txBody>
      </p:sp>
      <p:sp>
        <p:nvSpPr>
          <p:cNvPr id="4" name="Content Placeholder 3"/>
          <p:cNvSpPr>
            <a:spLocks noGrp="1"/>
          </p:cNvSpPr>
          <p:nvPr>
            <p:ph sz="half" idx="2"/>
          </p:nvPr>
        </p:nvSpPr>
        <p:spPr>
          <a:xfrm>
            <a:off x="6183335" y="1447800"/>
            <a:ext cx="5487829" cy="4733604"/>
          </a:xfrm>
        </p:spPr>
        <p:txBody>
          <a:bodyPr/>
          <a:lstStyle/>
          <a:p>
            <a:r>
              <a:rPr lang="en-US" sz="2400" dirty="0" smtClean="0"/>
              <a:t>Analytics</a:t>
            </a:r>
          </a:p>
          <a:p>
            <a:pPr lvl="1"/>
            <a:r>
              <a:rPr lang="en-US" sz="2000" dirty="0" smtClean="0"/>
              <a:t>HDInsight</a:t>
            </a:r>
          </a:p>
          <a:p>
            <a:pPr lvl="1"/>
            <a:r>
              <a:rPr lang="en-US" sz="2000" dirty="0" smtClean="0"/>
              <a:t>Machine Learning</a:t>
            </a:r>
          </a:p>
          <a:p>
            <a:pPr lvl="1"/>
            <a:r>
              <a:rPr lang="en-US" sz="2000" dirty="0" smtClean="0"/>
              <a:t>Stream Analytics</a:t>
            </a:r>
          </a:p>
          <a:p>
            <a:pPr lvl="1"/>
            <a:r>
              <a:rPr lang="en-US" sz="2000" dirty="0" smtClean="0"/>
              <a:t>Event Hub</a:t>
            </a:r>
          </a:p>
          <a:p>
            <a:r>
              <a:rPr lang="en-US" sz="2400" dirty="0" smtClean="0"/>
              <a:t>Networking</a:t>
            </a:r>
          </a:p>
          <a:p>
            <a:pPr lvl="1"/>
            <a:r>
              <a:rPr lang="en-US" sz="2000" dirty="0" smtClean="0"/>
              <a:t>VPN</a:t>
            </a:r>
          </a:p>
          <a:p>
            <a:pPr lvl="1"/>
            <a:r>
              <a:rPr lang="en-US" sz="2000" dirty="0" smtClean="0"/>
              <a:t>Express Route</a:t>
            </a:r>
          </a:p>
          <a:p>
            <a:r>
              <a:rPr lang="en-US" sz="2400" dirty="0" smtClean="0"/>
              <a:t>Media &amp; CDN</a:t>
            </a:r>
          </a:p>
          <a:p>
            <a:pPr lvl="1"/>
            <a:r>
              <a:rPr lang="en-US" sz="2000" dirty="0" smtClean="0"/>
              <a:t>Media Services</a:t>
            </a:r>
          </a:p>
          <a:p>
            <a:pPr lvl="1"/>
            <a:r>
              <a:rPr lang="en-US" sz="2000" dirty="0" smtClean="0"/>
              <a:t>Full CDN</a:t>
            </a:r>
          </a:p>
          <a:p>
            <a:r>
              <a:rPr lang="en-US" sz="2400" dirty="0" smtClean="0"/>
              <a:t>Identity &amp; Access Management</a:t>
            </a:r>
          </a:p>
          <a:p>
            <a:pPr lvl="1"/>
            <a:r>
              <a:rPr lang="en-US" sz="2000" dirty="0" smtClean="0"/>
              <a:t>Azure Active Directory</a:t>
            </a:r>
            <a:endParaRPr lang="en-US" sz="2000" dirty="0"/>
          </a:p>
        </p:txBody>
      </p:sp>
    </p:spTree>
    <p:extLst>
      <p:ext uri="{BB962C8B-B14F-4D97-AF65-F5344CB8AC3E}">
        <p14:creationId xmlns:p14="http://schemas.microsoft.com/office/powerpoint/2010/main" val="186213719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
            </a:r>
            <a:r>
              <a:rPr lang="en-US" b="1" dirty="0" smtClean="0">
                <a:solidFill>
                  <a:srgbClr val="00B0F0"/>
                </a:solidFill>
              </a:rPr>
              <a:t>only</a:t>
            </a:r>
            <a:r>
              <a:rPr lang="en-US" dirty="0" smtClean="0"/>
              <a:t> for what is used</a:t>
            </a:r>
            <a:endParaRPr lang="en-US" dirty="0"/>
          </a:p>
        </p:txBody>
      </p:sp>
      <p:sp>
        <p:nvSpPr>
          <p:cNvPr id="3" name="Content Placeholder 2"/>
          <p:cNvSpPr>
            <a:spLocks noGrp="1"/>
          </p:cNvSpPr>
          <p:nvPr>
            <p:ph idx="1"/>
          </p:nvPr>
        </p:nvSpPr>
        <p:spPr>
          <a:xfrm>
            <a:off x="519248" y="1447800"/>
            <a:ext cx="11151916" cy="3692421"/>
          </a:xfrm>
        </p:spPr>
        <p:txBody>
          <a:bodyPr/>
          <a:lstStyle/>
          <a:p>
            <a:r>
              <a:rPr lang="en-US" dirty="0" smtClean="0"/>
              <a:t>There are zero upfront costs</a:t>
            </a:r>
          </a:p>
          <a:p>
            <a:r>
              <a:rPr lang="en-US" dirty="0" smtClean="0"/>
              <a:t>For virtual machines and web sites, pay by the hour</a:t>
            </a:r>
          </a:p>
          <a:p>
            <a:r>
              <a:rPr lang="en-US" dirty="0" smtClean="0"/>
              <a:t>Scale up and down your solutions as needed</a:t>
            </a:r>
          </a:p>
          <a:p>
            <a:r>
              <a:rPr lang="en-US" dirty="0" smtClean="0"/>
              <a:t>Pay only for services, like Machine Learning, when calculating</a:t>
            </a:r>
          </a:p>
          <a:p>
            <a:r>
              <a:rPr lang="en-US" dirty="0" smtClean="0"/>
              <a:t>Very low storage costs</a:t>
            </a:r>
          </a:p>
          <a:p>
            <a:endParaRPr lang="en-US" dirty="0"/>
          </a:p>
          <a:p>
            <a:r>
              <a:rPr lang="en-US" dirty="0" smtClean="0"/>
              <a:t>Evaluation period is no cost at all – including this training</a:t>
            </a:r>
            <a:endParaRPr lang="en-US" dirty="0"/>
          </a:p>
        </p:txBody>
      </p:sp>
    </p:spTree>
    <p:extLst>
      <p:ext uri="{BB962C8B-B14F-4D97-AF65-F5344CB8AC3E}">
        <p14:creationId xmlns:p14="http://schemas.microsoft.com/office/powerpoint/2010/main" val="17593493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sp>
        <p:nvSpPr>
          <p:cNvPr id="3" name="Content Placeholder 2"/>
          <p:cNvSpPr>
            <a:spLocks noGrp="1"/>
          </p:cNvSpPr>
          <p:nvPr>
            <p:ph idx="1"/>
          </p:nvPr>
        </p:nvSpPr>
        <p:spPr>
          <a:xfrm>
            <a:off x="519248" y="1447800"/>
            <a:ext cx="11151916" cy="916918"/>
          </a:xfrm>
        </p:spPr>
        <p:txBody>
          <a:bodyPr/>
          <a:lstStyle/>
          <a:p>
            <a:r>
              <a:rPr lang="en-US" dirty="0" smtClean="0"/>
              <a:t>Life begins here: https://</a:t>
            </a:r>
            <a:r>
              <a:rPr lang="en-US" dirty="0" err="1" smtClean="0"/>
              <a:t>portal.azure.com</a:t>
            </a:r>
            <a:endParaRPr lang="en-US" dirty="0" smtClean="0"/>
          </a:p>
          <a:p>
            <a:pPr lvl="1"/>
            <a:r>
              <a:rPr lang="en-US" dirty="0" smtClean="0"/>
              <a:t>Individual pages are called blades</a:t>
            </a:r>
            <a:endParaRPr lang="en-US" dirty="0"/>
          </a:p>
        </p:txBody>
      </p:sp>
      <p:pic>
        <p:nvPicPr>
          <p:cNvPr id="5" name="Picture 4"/>
          <p:cNvPicPr>
            <a:picLocks noChangeAspect="1"/>
          </p:cNvPicPr>
          <p:nvPr/>
        </p:nvPicPr>
        <p:blipFill>
          <a:blip r:embed="rId2"/>
          <a:stretch>
            <a:fillRect/>
          </a:stretch>
        </p:blipFill>
        <p:spPr>
          <a:xfrm>
            <a:off x="4023524" y="2364718"/>
            <a:ext cx="4143364" cy="3851024"/>
          </a:xfrm>
          <a:prstGeom prst="rect">
            <a:avLst/>
          </a:prstGeom>
        </p:spPr>
      </p:pic>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a:xfrm>
            <a:off x="519248" y="1447800"/>
            <a:ext cx="11151916" cy="4166269"/>
          </a:xfrm>
        </p:spPr>
        <p:txBody>
          <a:bodyPr/>
          <a:lstStyle/>
          <a:p>
            <a:r>
              <a:rPr lang="en-US" dirty="0" smtClean="0"/>
              <a:t>Linux and Windows Server both supported</a:t>
            </a:r>
          </a:p>
          <a:p>
            <a:r>
              <a:rPr lang="en-US" dirty="0" smtClean="0"/>
              <a:t>Can use remote desktop or SSH and run any workload</a:t>
            </a:r>
          </a:p>
          <a:p>
            <a:r>
              <a:rPr lang="en-US" dirty="0" smtClean="0"/>
              <a:t>You are the admin on the virtual machine</a:t>
            </a:r>
          </a:p>
          <a:p>
            <a:r>
              <a:rPr lang="en-US" dirty="0" smtClean="0"/>
              <a:t>Very durable</a:t>
            </a:r>
          </a:p>
          <a:p>
            <a:pPr lvl="1"/>
            <a:r>
              <a:rPr lang="en-US" dirty="0" smtClean="0"/>
              <a:t>If you reboot, all changes and data stored the disk</a:t>
            </a:r>
          </a:p>
          <a:p>
            <a:r>
              <a:rPr lang="en-US" dirty="0" smtClean="0"/>
              <a:t>Virtual private networking </a:t>
            </a:r>
          </a:p>
          <a:p>
            <a:pPr lvl="1"/>
            <a:r>
              <a:rPr lang="en-US" dirty="0" smtClean="0"/>
              <a:t>VMs can be grouped as part of a private network</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588" y="4726499"/>
            <a:ext cx="1560576" cy="1560576"/>
          </a:xfrm>
          <a:prstGeom prst="rect">
            <a:avLst/>
          </a:prstGeom>
        </p:spPr>
      </p:pic>
    </p:spTree>
    <p:extLst>
      <p:ext uri="{BB962C8B-B14F-4D97-AF65-F5344CB8AC3E}">
        <p14:creationId xmlns:p14="http://schemas.microsoft.com/office/powerpoint/2010/main" val="14742762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with persistent storage</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VMs have drives backed by Microsoft Azure storage</a:t>
            </a:r>
          </a:p>
          <a:p>
            <a:pPr lvl="1"/>
            <a:r>
              <a:rPr lang="en-US" dirty="0" smtClean="0"/>
              <a:t>Mounted drives are triply replicated</a:t>
            </a:r>
          </a:p>
          <a:p>
            <a:pPr lvl="1"/>
            <a:r>
              <a:rPr lang="en-US" dirty="0" smtClean="0"/>
              <a:t>If one goes bad, automatically </a:t>
            </a:r>
            <a:r>
              <a:rPr lang="en-US" dirty="0" smtClean="0"/>
              <a:t>uses replicas</a:t>
            </a:r>
            <a:endParaRPr lang="en-US" dirty="0" smtClean="0"/>
          </a:p>
          <a:p>
            <a:pPr lvl="1"/>
            <a:r>
              <a:rPr lang="en-US" dirty="0" smtClean="0"/>
              <a:t>VM never know an issue occurred</a:t>
            </a:r>
            <a:endParaRPr lang="en-US" dirty="0"/>
          </a:p>
        </p:txBody>
      </p:sp>
      <p:grpSp>
        <p:nvGrpSpPr>
          <p:cNvPr id="4" name="Group 3"/>
          <p:cNvGrpSpPr/>
          <p:nvPr/>
        </p:nvGrpSpPr>
        <p:grpSpPr>
          <a:xfrm>
            <a:off x="4717990" y="3783713"/>
            <a:ext cx="6953174" cy="2755391"/>
            <a:chOff x="1013667" y="2033253"/>
            <a:chExt cx="10701555" cy="4285738"/>
          </a:xfrm>
        </p:grpSpPr>
        <p:sp>
          <p:nvSpPr>
            <p:cNvPr id="5" name="Right Arrow 4"/>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 name="Group 5"/>
            <p:cNvGrpSpPr/>
            <p:nvPr/>
          </p:nvGrpSpPr>
          <p:grpSpPr>
            <a:xfrm>
              <a:off x="1017087" y="2325159"/>
              <a:ext cx="2556726" cy="2204072"/>
              <a:chOff x="328301" y="3881331"/>
              <a:chExt cx="722921" cy="623207"/>
            </a:xfrm>
          </p:grpSpPr>
          <p:sp>
            <p:nvSpPr>
              <p:cNvPr id="53" name="Hexagon 52"/>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7" name="Group 6"/>
            <p:cNvGrpSpPr/>
            <p:nvPr/>
          </p:nvGrpSpPr>
          <p:grpSpPr>
            <a:xfrm>
              <a:off x="1013667" y="2325159"/>
              <a:ext cx="2556726" cy="2204072"/>
              <a:chOff x="328301" y="3881331"/>
              <a:chExt cx="722921" cy="623207"/>
            </a:xfrm>
          </p:grpSpPr>
          <p:sp>
            <p:nvSpPr>
              <p:cNvPr id="51" name="Hexagon 50"/>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8" name="Rounded Rectangle 7"/>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9" name="Group 8"/>
            <p:cNvGrpSpPr/>
            <p:nvPr/>
          </p:nvGrpSpPr>
          <p:grpSpPr>
            <a:xfrm>
              <a:off x="6257557" y="2252065"/>
              <a:ext cx="1671976" cy="2950074"/>
              <a:chOff x="3857138" y="-151910"/>
              <a:chExt cx="1671976" cy="2950074"/>
            </a:xfrm>
          </p:grpSpPr>
          <p:pic>
            <p:nvPicPr>
              <p:cNvPr id="48" name="Picture 4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49" name="Rectangle 48"/>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0" name="Picture 4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0" name="Group 9"/>
            <p:cNvGrpSpPr/>
            <p:nvPr/>
          </p:nvGrpSpPr>
          <p:grpSpPr>
            <a:xfrm>
              <a:off x="8045922" y="2252065"/>
              <a:ext cx="1671976" cy="2950074"/>
              <a:chOff x="3857138" y="-151910"/>
              <a:chExt cx="1671976" cy="2950074"/>
            </a:xfrm>
          </p:grpSpPr>
          <p:pic>
            <p:nvPicPr>
              <p:cNvPr id="45" name="Picture 44"/>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46" name="Rectangle 45"/>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7" name="Picture 46"/>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1" name="Group 10"/>
            <p:cNvGrpSpPr/>
            <p:nvPr/>
          </p:nvGrpSpPr>
          <p:grpSpPr>
            <a:xfrm>
              <a:off x="9834150" y="2252065"/>
              <a:ext cx="1671976" cy="2950074"/>
              <a:chOff x="3857138" y="-151910"/>
              <a:chExt cx="1671976" cy="2950074"/>
            </a:xfrm>
          </p:grpSpPr>
          <p:pic>
            <p:nvPicPr>
              <p:cNvPr id="42" name="Picture 4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43" name="Rectangle 4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4" name="Picture 43"/>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2" name="Rounded Rectangle 11"/>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ounded Rectangle 12"/>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ounded Rectangle 13"/>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8159515" y="2709450"/>
              <a:ext cx="1427560" cy="2385378"/>
              <a:chOff x="6371150" y="2709450"/>
              <a:chExt cx="1427560" cy="2385378"/>
            </a:xfrm>
          </p:grpSpPr>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39" name="Picture 3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40" name="Picture 3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6" name="Group 15"/>
            <p:cNvGrpSpPr/>
            <p:nvPr/>
          </p:nvGrpSpPr>
          <p:grpSpPr>
            <a:xfrm>
              <a:off x="9947743" y="2709450"/>
              <a:ext cx="1427560" cy="2385378"/>
              <a:chOff x="6371150" y="2709450"/>
              <a:chExt cx="1427560" cy="2385378"/>
            </a:xfrm>
          </p:grpSpPr>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33" name="Picture 3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34" name="Picture 33"/>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7" name="Group 16"/>
            <p:cNvGrpSpPr/>
            <p:nvPr/>
          </p:nvGrpSpPr>
          <p:grpSpPr>
            <a:xfrm>
              <a:off x="8173259" y="3602456"/>
              <a:ext cx="600626" cy="752080"/>
              <a:chOff x="8173259" y="3602456"/>
              <a:chExt cx="600626" cy="752080"/>
            </a:xfrm>
          </p:grpSpPr>
          <p:sp>
            <p:nvSpPr>
              <p:cNvPr id="28" name="Rounded Rectangle 27"/>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9" name="Picture 28"/>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8" name="Rounded Rectangle 17"/>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Rounded Rectangle 18"/>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0" name="Group 19"/>
            <p:cNvGrpSpPr/>
            <p:nvPr/>
          </p:nvGrpSpPr>
          <p:grpSpPr>
            <a:xfrm>
              <a:off x="6371150" y="2709450"/>
              <a:ext cx="1427560" cy="2385378"/>
              <a:chOff x="6371150" y="2709450"/>
              <a:chExt cx="1427560" cy="2385378"/>
            </a:xfrm>
          </p:grpSpPr>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25" name="Picture 2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26" name="Picture 25"/>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21" name="TextBox 20"/>
            <p:cNvSpPr txBox="1"/>
            <p:nvPr/>
          </p:nvSpPr>
          <p:spPr>
            <a:xfrm>
              <a:off x="7320525" y="5629640"/>
              <a:ext cx="3120174" cy="689351"/>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rgbClr val="5F5F5F">
                      <a:alpha val="99000"/>
                    </a:srgbClr>
                  </a:solidFill>
                </a:rPr>
                <a:t>Microsoft Azure </a:t>
              </a:r>
              <a:r>
                <a:rPr lang="en-US" sz="1800" dirty="0">
                  <a:solidFill>
                    <a:srgbClr val="5F5F5F">
                      <a:alpha val="99000"/>
                    </a:srgbClr>
                  </a:solidFill>
                </a:rPr>
                <a:t>Storage</a:t>
              </a:r>
            </a:p>
          </p:txBody>
        </p:sp>
      </p:grpSp>
    </p:spTree>
    <p:extLst>
      <p:ext uri="{BB962C8B-B14F-4D97-AF65-F5344CB8AC3E}">
        <p14:creationId xmlns:p14="http://schemas.microsoft.com/office/powerpoint/2010/main" val="19868563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storage geo-replication</a:t>
            </a:r>
            <a:endParaRPr lang="en-US" dirty="0"/>
          </a:p>
        </p:txBody>
      </p:sp>
      <p:sp>
        <p:nvSpPr>
          <p:cNvPr id="3" name="Content Placeholder 2"/>
          <p:cNvSpPr>
            <a:spLocks noGrp="1"/>
          </p:cNvSpPr>
          <p:nvPr>
            <p:ph idx="1"/>
          </p:nvPr>
        </p:nvSpPr>
        <p:spPr>
          <a:xfrm>
            <a:off x="519248" y="1447800"/>
            <a:ext cx="11151916" cy="1390765"/>
          </a:xfrm>
        </p:spPr>
        <p:txBody>
          <a:bodyPr/>
          <a:lstStyle/>
          <a:p>
            <a:r>
              <a:rPr lang="en-US" dirty="0" smtClean="0"/>
              <a:t>You save something in the storage system</a:t>
            </a:r>
          </a:p>
          <a:p>
            <a:pPr lvl="1"/>
            <a:r>
              <a:rPr lang="en-US" dirty="0" smtClean="0"/>
              <a:t>In background automatically replicated to another datacenter</a:t>
            </a:r>
          </a:p>
          <a:p>
            <a:pPr lvl="1"/>
            <a:r>
              <a:rPr lang="en-US" dirty="0" smtClean="0"/>
              <a:t>Can turn this off if you want</a:t>
            </a:r>
            <a:endParaRPr lang="en-US" dirty="0"/>
          </a:p>
        </p:txBody>
      </p:sp>
      <p:grpSp>
        <p:nvGrpSpPr>
          <p:cNvPr id="169" name="Group 168"/>
          <p:cNvGrpSpPr/>
          <p:nvPr/>
        </p:nvGrpSpPr>
        <p:grpSpPr>
          <a:xfrm>
            <a:off x="700393" y="3420642"/>
            <a:ext cx="10789626" cy="2533792"/>
            <a:chOff x="519248" y="3541666"/>
            <a:chExt cx="10789626" cy="2533792"/>
          </a:xfrm>
        </p:grpSpPr>
        <p:sp>
          <p:nvSpPr>
            <p:cNvPr id="70" name="Right Arrow 69"/>
            <p:cNvSpPr/>
            <p:nvPr/>
          </p:nvSpPr>
          <p:spPr bwMode="auto">
            <a:xfrm>
              <a:off x="2070406" y="4147978"/>
              <a:ext cx="766923" cy="5675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71" name="Group 70"/>
            <p:cNvGrpSpPr/>
            <p:nvPr/>
          </p:nvGrpSpPr>
          <p:grpSpPr>
            <a:xfrm>
              <a:off x="521470" y="3729339"/>
              <a:ext cx="1661194" cy="1417044"/>
              <a:chOff x="328301" y="3881331"/>
              <a:chExt cx="722921" cy="623207"/>
            </a:xfrm>
          </p:grpSpPr>
          <p:sp>
            <p:nvSpPr>
              <p:cNvPr id="118" name="Hexagon 117"/>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72" name="Group 71"/>
            <p:cNvGrpSpPr/>
            <p:nvPr/>
          </p:nvGrpSpPr>
          <p:grpSpPr>
            <a:xfrm>
              <a:off x="519248" y="3729339"/>
              <a:ext cx="1661194" cy="1417044"/>
              <a:chOff x="328301" y="3881331"/>
              <a:chExt cx="722921" cy="623207"/>
            </a:xfrm>
          </p:grpSpPr>
          <p:sp>
            <p:nvSpPr>
              <p:cNvPr id="116" name="Hexagon 11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168" name="Group 167"/>
            <p:cNvGrpSpPr/>
            <p:nvPr/>
          </p:nvGrpSpPr>
          <p:grpSpPr>
            <a:xfrm>
              <a:off x="2974783" y="3541666"/>
              <a:ext cx="3683490" cy="2533792"/>
              <a:chOff x="2974783" y="3541666"/>
              <a:chExt cx="3683490" cy="2533792"/>
            </a:xfrm>
          </p:grpSpPr>
          <p:sp>
            <p:nvSpPr>
              <p:cNvPr id="73" name="Rounded Rectangle 72"/>
              <p:cNvSpPr/>
              <p:nvPr/>
            </p:nvSpPr>
            <p:spPr bwMode="auto">
              <a:xfrm>
                <a:off x="2974783" y="3541666"/>
                <a:ext cx="3683490" cy="2173119"/>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74" name="Group 73"/>
              <p:cNvGrpSpPr/>
              <p:nvPr/>
            </p:nvGrpSpPr>
            <p:grpSpPr>
              <a:xfrm>
                <a:off x="3112237" y="3682345"/>
                <a:ext cx="1086341" cy="1896665"/>
                <a:chOff x="3857138" y="-151910"/>
                <a:chExt cx="1671976" cy="2950074"/>
              </a:xfrm>
            </p:grpSpPr>
            <p:pic>
              <p:nvPicPr>
                <p:cNvPr id="113" name="Picture 11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4" name="Rectangle 11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5" name="Picture 11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5" name="Group 74"/>
              <p:cNvGrpSpPr/>
              <p:nvPr/>
            </p:nvGrpSpPr>
            <p:grpSpPr>
              <a:xfrm>
                <a:off x="4274201" y="3682345"/>
                <a:ext cx="1086341" cy="1896665"/>
                <a:chOff x="3857138" y="-151910"/>
                <a:chExt cx="1671976" cy="2950074"/>
              </a:xfrm>
            </p:grpSpPr>
            <p:pic>
              <p:nvPicPr>
                <p:cNvPr id="110" name="Picture 109"/>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1" name="Rectangle 11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2" name="Picture 11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6" name="Group 75"/>
              <p:cNvGrpSpPr/>
              <p:nvPr/>
            </p:nvGrpSpPr>
            <p:grpSpPr>
              <a:xfrm>
                <a:off x="5436075" y="3682345"/>
                <a:ext cx="1086341" cy="1896665"/>
                <a:chOff x="3857138" y="-151910"/>
                <a:chExt cx="1671976" cy="2950074"/>
              </a:xfrm>
            </p:grpSpPr>
            <p:pic>
              <p:nvPicPr>
                <p:cNvPr id="107" name="Picture 10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08" name="Rectangle 107"/>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9" name="Picture 10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77" name="Rounded Rectangle 76"/>
              <p:cNvSpPr/>
              <p:nvPr/>
            </p:nvSpPr>
            <p:spPr bwMode="auto">
              <a:xfrm>
                <a:off x="4867897" y="455372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Rounded Rectangle 77"/>
              <p:cNvSpPr/>
              <p:nvPr/>
            </p:nvSpPr>
            <p:spPr bwMode="auto">
              <a:xfrm>
                <a:off x="4348006" y="4550540"/>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ounded Rectangle 78"/>
              <p:cNvSpPr/>
              <p:nvPr/>
            </p:nvSpPr>
            <p:spPr bwMode="auto">
              <a:xfrm>
                <a:off x="6026334" y="3990267"/>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0" name="Group 79"/>
              <p:cNvGrpSpPr/>
              <p:nvPr/>
            </p:nvGrpSpPr>
            <p:grpSpPr>
              <a:xfrm>
                <a:off x="4348006" y="3976407"/>
                <a:ext cx="927536" cy="1533610"/>
                <a:chOff x="6371150" y="2709450"/>
                <a:chExt cx="1427560" cy="2385378"/>
              </a:xfrm>
            </p:grpSpPr>
            <p:pic>
              <p:nvPicPr>
                <p:cNvPr id="101" name="Pictur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03" name="Picture 1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04" name="Picture 103"/>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05" name="Picture 10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06" name="Picture 1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1" name="Group 80"/>
              <p:cNvGrpSpPr/>
              <p:nvPr/>
            </p:nvGrpSpPr>
            <p:grpSpPr>
              <a:xfrm>
                <a:off x="5509880" y="3976407"/>
                <a:ext cx="927536" cy="1533610"/>
                <a:chOff x="6371150" y="2709450"/>
                <a:chExt cx="1427560" cy="2385378"/>
              </a:xfrm>
            </p:grpSpPr>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6" name="Picture 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7" name="Picture 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8" name="Picture 97"/>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9" name="Picture 9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2" name="Group 81"/>
              <p:cNvGrpSpPr/>
              <p:nvPr/>
            </p:nvGrpSpPr>
            <p:grpSpPr>
              <a:xfrm>
                <a:off x="4356936" y="4550540"/>
                <a:ext cx="390248" cy="483528"/>
                <a:chOff x="8173259" y="3602456"/>
                <a:chExt cx="600626" cy="752080"/>
              </a:xfrm>
            </p:grpSpPr>
            <p:sp>
              <p:nvSpPr>
                <p:cNvPr id="93" name="Rounded Rectangle 92"/>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4" name="Picture 93"/>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83" name="Rounded Rectangle 82"/>
              <p:cNvSpPr/>
              <p:nvPr/>
            </p:nvSpPr>
            <p:spPr bwMode="auto">
              <a:xfrm>
                <a:off x="4348006" y="4537747"/>
                <a:ext cx="413721" cy="507938"/>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 name="Rounded Rectangle 83"/>
              <p:cNvSpPr/>
              <p:nvPr/>
            </p:nvSpPr>
            <p:spPr bwMode="auto">
              <a:xfrm>
                <a:off x="3200586" y="398815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5" name="Group 84"/>
              <p:cNvGrpSpPr/>
              <p:nvPr/>
            </p:nvGrpSpPr>
            <p:grpSpPr>
              <a:xfrm>
                <a:off x="3186043" y="3976407"/>
                <a:ext cx="927536" cy="1533610"/>
                <a:chOff x="6371150" y="2709450"/>
                <a:chExt cx="1427560" cy="2385378"/>
              </a:xfrm>
            </p:grpSpPr>
            <p:pic>
              <p:nvPicPr>
                <p:cNvPr id="87" name="Picture 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0" name="Picture 8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1" name="Picture 90"/>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86" name="TextBox 85"/>
              <p:cNvSpPr txBox="1"/>
              <p:nvPr/>
            </p:nvSpPr>
            <p:spPr>
              <a:xfrm>
                <a:off x="3802885" y="5853859"/>
                <a:ext cx="2027286"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smtClean="0">
                    <a:solidFill>
                      <a:srgbClr val="5F5F5F">
                        <a:alpha val="99000"/>
                      </a:srgbClr>
                    </a:solidFill>
                  </a:rPr>
                  <a:t>WEST DC</a:t>
                </a:r>
                <a:endParaRPr lang="en-US" sz="1800" dirty="0">
                  <a:solidFill>
                    <a:srgbClr val="5F5F5F">
                      <a:alpha val="99000"/>
                    </a:srgbClr>
                  </a:solidFill>
                </a:endParaRPr>
              </a:p>
            </p:txBody>
          </p:sp>
        </p:grpSp>
        <p:grpSp>
          <p:nvGrpSpPr>
            <p:cNvPr id="167" name="Group 166"/>
            <p:cNvGrpSpPr/>
            <p:nvPr/>
          </p:nvGrpSpPr>
          <p:grpSpPr>
            <a:xfrm>
              <a:off x="7625384" y="3541666"/>
              <a:ext cx="3683490" cy="2533792"/>
              <a:chOff x="7987674" y="3541666"/>
              <a:chExt cx="3683490" cy="2533792"/>
            </a:xfrm>
          </p:grpSpPr>
          <p:sp>
            <p:nvSpPr>
              <p:cNvPr id="123" name="Rounded Rectangle 122"/>
              <p:cNvSpPr/>
              <p:nvPr/>
            </p:nvSpPr>
            <p:spPr bwMode="auto">
              <a:xfrm>
                <a:off x="7987674" y="3541666"/>
                <a:ext cx="3683490" cy="2173119"/>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124" name="Group 123"/>
              <p:cNvGrpSpPr/>
              <p:nvPr/>
            </p:nvGrpSpPr>
            <p:grpSpPr>
              <a:xfrm>
                <a:off x="8125128" y="3682345"/>
                <a:ext cx="1086341" cy="1896665"/>
                <a:chOff x="3857138" y="-151910"/>
                <a:chExt cx="1671976" cy="2950074"/>
              </a:xfrm>
            </p:grpSpPr>
            <p:pic>
              <p:nvPicPr>
                <p:cNvPr id="125" name="Picture 124"/>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6" name="Rectangle 125"/>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7" name="Picture 126"/>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8" name="Group 127"/>
              <p:cNvGrpSpPr/>
              <p:nvPr/>
            </p:nvGrpSpPr>
            <p:grpSpPr>
              <a:xfrm>
                <a:off x="9287092" y="3682345"/>
                <a:ext cx="1086341" cy="1896665"/>
                <a:chOff x="3857138" y="-151910"/>
                <a:chExt cx="1671976" cy="2950074"/>
              </a:xfrm>
            </p:grpSpPr>
            <p:pic>
              <p:nvPicPr>
                <p:cNvPr id="129" name="Picture 12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0" name="Rectangle 129"/>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1" name="Picture 130"/>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2" name="Group 131"/>
              <p:cNvGrpSpPr/>
              <p:nvPr/>
            </p:nvGrpSpPr>
            <p:grpSpPr>
              <a:xfrm>
                <a:off x="10448966" y="3682345"/>
                <a:ext cx="1086341" cy="1896665"/>
                <a:chOff x="3857138" y="-151910"/>
                <a:chExt cx="1671976" cy="2950074"/>
              </a:xfrm>
            </p:grpSpPr>
            <p:pic>
              <p:nvPicPr>
                <p:cNvPr id="133" name="Picture 13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4" name="Rectangle 13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5" name="Picture 13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36" name="Rounded Rectangle 135"/>
              <p:cNvSpPr/>
              <p:nvPr/>
            </p:nvSpPr>
            <p:spPr bwMode="auto">
              <a:xfrm>
                <a:off x="9880788" y="455372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7" name="Rounded Rectangle 136"/>
              <p:cNvSpPr/>
              <p:nvPr/>
            </p:nvSpPr>
            <p:spPr bwMode="auto">
              <a:xfrm>
                <a:off x="9360897" y="4550540"/>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8" name="Rounded Rectangle 137"/>
              <p:cNvSpPr/>
              <p:nvPr/>
            </p:nvSpPr>
            <p:spPr bwMode="auto">
              <a:xfrm>
                <a:off x="11039225" y="3990267"/>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39" name="Group 138"/>
              <p:cNvGrpSpPr/>
              <p:nvPr/>
            </p:nvGrpSpPr>
            <p:grpSpPr>
              <a:xfrm>
                <a:off x="9360897" y="3976407"/>
                <a:ext cx="927536" cy="1533610"/>
                <a:chOff x="6371150" y="2709450"/>
                <a:chExt cx="1427560" cy="2385378"/>
              </a:xfrm>
            </p:grpSpPr>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41" name="Picture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2" name="Picture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3" name="Picture 14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4" name="Picture 143"/>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5" name="Picture 1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46" name="Group 145"/>
              <p:cNvGrpSpPr/>
              <p:nvPr/>
            </p:nvGrpSpPr>
            <p:grpSpPr>
              <a:xfrm>
                <a:off x="10522771" y="3976407"/>
                <a:ext cx="927536" cy="1533610"/>
                <a:chOff x="6371150" y="2709450"/>
                <a:chExt cx="1427560" cy="2385378"/>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48" name="Picture 1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9" name="Picture 1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50" name="Picture 14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51" name="Picture 150"/>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52" name="Picture 1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53" name="Group 152"/>
              <p:cNvGrpSpPr/>
              <p:nvPr/>
            </p:nvGrpSpPr>
            <p:grpSpPr>
              <a:xfrm>
                <a:off x="9369827" y="4550540"/>
                <a:ext cx="390248" cy="483528"/>
                <a:chOff x="8173259" y="3602456"/>
                <a:chExt cx="600626" cy="752080"/>
              </a:xfrm>
            </p:grpSpPr>
            <p:sp>
              <p:nvSpPr>
                <p:cNvPr id="154" name="Rounded Rectangle 153"/>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5" name="Picture 154"/>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56" name="Rounded Rectangle 155"/>
              <p:cNvSpPr/>
              <p:nvPr/>
            </p:nvSpPr>
            <p:spPr bwMode="auto">
              <a:xfrm>
                <a:off x="9360897" y="4537747"/>
                <a:ext cx="413721" cy="507938"/>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7" name="Rounded Rectangle 156"/>
              <p:cNvSpPr/>
              <p:nvPr/>
            </p:nvSpPr>
            <p:spPr bwMode="auto">
              <a:xfrm>
                <a:off x="8213477" y="3988151"/>
                <a:ext cx="399178" cy="483528"/>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8" name="Group 157"/>
              <p:cNvGrpSpPr/>
              <p:nvPr/>
            </p:nvGrpSpPr>
            <p:grpSpPr>
              <a:xfrm>
                <a:off x="8198934" y="3976407"/>
                <a:ext cx="927536" cy="1533610"/>
                <a:chOff x="6371150" y="2709450"/>
                <a:chExt cx="1427560" cy="2385378"/>
              </a:xfrm>
            </p:grpSpPr>
            <p:pic>
              <p:nvPicPr>
                <p:cNvPr id="159" name="Picture 1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60" name="Picture 1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61" name="Picture 1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62" name="Picture 16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63" name="Picture 16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64" name="Picture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165" name="TextBox 164"/>
              <p:cNvSpPr txBox="1"/>
              <p:nvPr/>
            </p:nvSpPr>
            <p:spPr>
              <a:xfrm>
                <a:off x="8815776" y="5853859"/>
                <a:ext cx="2027286" cy="221599"/>
              </a:xfrm>
              <a:prstGeom prst="rect">
                <a:avLst/>
              </a:prstGeom>
              <a:noFill/>
            </p:spPr>
            <p:txBody>
              <a:bodyPr wrap="square" lIns="0" tIns="0" rIns="0" bIns="0" rtlCol="0">
                <a:spAutoFit/>
              </a:bodyPr>
              <a:lstStyle/>
              <a:p>
                <a:pPr algn="ctr">
                  <a:lnSpc>
                    <a:spcPct val="80000"/>
                  </a:lnSpc>
                  <a:spcBef>
                    <a:spcPct val="20000"/>
                  </a:spcBef>
                  <a:buSzPct val="80000"/>
                </a:pPr>
                <a:r>
                  <a:rPr lang="en-US" dirty="0" smtClean="0">
                    <a:solidFill>
                      <a:srgbClr val="5F5F5F">
                        <a:alpha val="99000"/>
                      </a:srgbClr>
                    </a:solidFill>
                  </a:rPr>
                  <a:t>EAST DC</a:t>
                </a:r>
                <a:endParaRPr lang="en-US" sz="1800" dirty="0">
                  <a:solidFill>
                    <a:srgbClr val="5F5F5F">
                      <a:alpha val="99000"/>
                    </a:srgbClr>
                  </a:solidFill>
                </a:endParaRPr>
              </a:p>
            </p:txBody>
          </p:sp>
        </p:grpSp>
        <p:sp>
          <p:nvSpPr>
            <p:cNvPr id="166" name="Right Arrow 165"/>
            <p:cNvSpPr/>
            <p:nvPr/>
          </p:nvSpPr>
          <p:spPr bwMode="auto">
            <a:xfrm>
              <a:off x="6758367" y="4147978"/>
              <a:ext cx="766923" cy="5675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212334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a:t>
            </a:r>
            <a:endParaRPr lang="en-US" dirty="0"/>
          </a:p>
        </p:txBody>
      </p:sp>
      <p:sp>
        <p:nvSpPr>
          <p:cNvPr id="3" name="Content Placeholder 2"/>
          <p:cNvSpPr>
            <a:spLocks noGrp="1"/>
          </p:cNvSpPr>
          <p:nvPr>
            <p:ph idx="1"/>
          </p:nvPr>
        </p:nvSpPr>
        <p:spPr>
          <a:xfrm>
            <a:off x="519248" y="1447800"/>
            <a:ext cx="11151916" cy="3150863"/>
          </a:xfrm>
        </p:spPr>
        <p:txBody>
          <a:bodyPr/>
          <a:lstStyle/>
          <a:p>
            <a:r>
              <a:rPr lang="en-US" dirty="0" smtClean="0"/>
              <a:t>Don’t worry or thing about VMs, servers, or infrastructure</a:t>
            </a:r>
          </a:p>
          <a:p>
            <a:r>
              <a:rPr lang="en-US" dirty="0" smtClean="0"/>
              <a:t>Can build with .NET, Java, </a:t>
            </a:r>
            <a:r>
              <a:rPr lang="en-US" dirty="0" err="1" smtClean="0"/>
              <a:t>Node.js</a:t>
            </a:r>
            <a:r>
              <a:rPr lang="en-US" dirty="0" smtClean="0"/>
              <a:t>, PHP, or Python</a:t>
            </a:r>
          </a:p>
          <a:p>
            <a:r>
              <a:rPr lang="en-US" dirty="0" smtClean="0"/>
              <a:t>Deploy in seconds with VSO/Git/FTP/Mercurial/Dropbox</a:t>
            </a:r>
          </a:p>
          <a:p>
            <a:r>
              <a:rPr lang="en-US" dirty="0" smtClean="0"/>
              <a:t>Start for free, scale up as your traffic grows</a:t>
            </a:r>
          </a:p>
          <a:p>
            <a:r>
              <a:rPr lang="en-US" dirty="0" smtClean="0"/>
              <a:t>Any tool and Linux, OS X, or Windows to build</a:t>
            </a:r>
          </a:p>
          <a:p>
            <a:r>
              <a:rPr lang="en-US" dirty="0" smtClean="0"/>
              <a:t>Web instances can be registered with load balancers, CDN, etc.</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588" y="4727448"/>
            <a:ext cx="1560576" cy="1560576"/>
          </a:xfrm>
          <a:prstGeom prst="rect">
            <a:avLst/>
          </a:prstGeom>
        </p:spPr>
      </p:pic>
    </p:spTree>
    <p:extLst>
      <p:ext uri="{BB962C8B-B14F-4D97-AF65-F5344CB8AC3E}">
        <p14:creationId xmlns:p14="http://schemas.microsoft.com/office/powerpoint/2010/main" val="99858036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a:t>
            </a:r>
            <a:endParaRPr lang="en-US" dirty="0"/>
          </a:p>
        </p:txBody>
      </p:sp>
      <p:sp>
        <p:nvSpPr>
          <p:cNvPr id="3" name="Content Placeholder 2"/>
          <p:cNvSpPr>
            <a:spLocks noGrp="1"/>
          </p:cNvSpPr>
          <p:nvPr>
            <p:ph idx="1"/>
          </p:nvPr>
        </p:nvSpPr>
        <p:spPr>
          <a:xfrm>
            <a:off x="519248" y="1447800"/>
            <a:ext cx="11151916" cy="4301562"/>
          </a:xfrm>
        </p:spPr>
        <p:txBody>
          <a:bodyPr/>
          <a:lstStyle/>
          <a:p>
            <a:r>
              <a:rPr lang="en-US" dirty="0" smtClean="0"/>
              <a:t>The parts of Azure you care about as </a:t>
            </a:r>
            <a:r>
              <a:rPr lang="en-US" smtClean="0"/>
              <a:t>a researcher!</a:t>
            </a:r>
            <a:endParaRPr lang="en-US" dirty="0" smtClean="0"/>
          </a:p>
          <a:p>
            <a:pPr lvl="1"/>
            <a:r>
              <a:rPr lang="en-US" dirty="0" smtClean="0"/>
              <a:t>Storage</a:t>
            </a:r>
          </a:p>
          <a:p>
            <a:pPr lvl="1"/>
            <a:r>
              <a:rPr lang="en-US" dirty="0" smtClean="0"/>
              <a:t>Machine Learning</a:t>
            </a:r>
          </a:p>
          <a:p>
            <a:pPr lvl="1"/>
            <a:r>
              <a:rPr lang="en-US" dirty="0" smtClean="0"/>
              <a:t>Stream Analytics</a:t>
            </a:r>
          </a:p>
          <a:p>
            <a:pPr lvl="1"/>
            <a:r>
              <a:rPr lang="en-US" dirty="0" smtClean="0"/>
              <a:t>HDInsight (Hadoop, Spark)</a:t>
            </a:r>
          </a:p>
          <a:p>
            <a:pPr lvl="1"/>
            <a:r>
              <a:rPr lang="en-US" dirty="0" smtClean="0"/>
              <a:t>High Performance Computing</a:t>
            </a:r>
          </a:p>
          <a:p>
            <a:pPr lvl="1"/>
            <a:endParaRPr lang="en-US" dirty="0"/>
          </a:p>
          <a:p>
            <a:r>
              <a:rPr lang="en-US" dirty="0" smtClean="0"/>
              <a:t>Each of these have upcoming hands-on labs</a:t>
            </a:r>
          </a:p>
          <a:p>
            <a:pPr lvl="1"/>
            <a:endParaRPr lang="en-US" dirty="0"/>
          </a:p>
        </p:txBody>
      </p:sp>
    </p:spTree>
    <p:extLst>
      <p:ext uri="{BB962C8B-B14F-4D97-AF65-F5344CB8AC3E}">
        <p14:creationId xmlns:p14="http://schemas.microsoft.com/office/powerpoint/2010/main" val="19236129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objects for this section</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r>
              <a:rPr lang="en-US" dirty="0" smtClean="0"/>
              <a:t>.”</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Variants</a:t>
            </a:r>
            <a:endParaRPr lang="en-US" dirty="0"/>
          </a:p>
        </p:txBody>
      </p:sp>
      <p:grpSp>
        <p:nvGrpSpPr>
          <p:cNvPr id="62" name="Group 61"/>
          <p:cNvGrpSpPr/>
          <p:nvPr/>
        </p:nvGrpSpPr>
        <p:grpSpPr>
          <a:xfrm>
            <a:off x="251209" y="1102222"/>
            <a:ext cx="11676184" cy="5261982"/>
            <a:chOff x="251209" y="1102222"/>
            <a:chExt cx="11676184" cy="5261982"/>
          </a:xfrm>
        </p:grpSpPr>
        <p:sp>
          <p:nvSpPr>
            <p:cNvPr id="3" name="Left Brace 2"/>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4" name="Rectangle 3"/>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 name="Group 4"/>
            <p:cNvGrpSpPr/>
            <p:nvPr/>
          </p:nvGrpSpPr>
          <p:grpSpPr>
            <a:xfrm>
              <a:off x="795377" y="1319029"/>
              <a:ext cx="2427913" cy="4790431"/>
              <a:chOff x="855665" y="1583373"/>
              <a:chExt cx="2427913" cy="4790431"/>
            </a:xfrm>
          </p:grpSpPr>
          <p:sp>
            <p:nvSpPr>
              <p:cNvPr id="6" name="Rectangle 5"/>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7" name="Rectangle 6"/>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8" name="Rectangle 7"/>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9" name="Rectangle 8"/>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0" name="Rectangle 9"/>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1" name="Rectangle 10"/>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2" name="Rectangle 11"/>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 name="Rectangle 12"/>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 name="Rectangle 14"/>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7" name="Rectangle 16"/>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8" name="Rectangle 17"/>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Left Brace 26"/>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8"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9" name="Left Brace 28"/>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0"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31" name="Group 30"/>
            <p:cNvGrpSpPr/>
            <p:nvPr/>
          </p:nvGrpSpPr>
          <p:grpSpPr>
            <a:xfrm>
              <a:off x="6461726" y="1319029"/>
              <a:ext cx="2706420" cy="4798706"/>
              <a:chOff x="5979422" y="1583373"/>
              <a:chExt cx="2706420" cy="4798706"/>
            </a:xfrm>
          </p:grpSpPr>
          <p:sp>
            <p:nvSpPr>
              <p:cNvPr id="32" name="Rectangle 31"/>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33" name="Left Brace 32"/>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4"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35" name="Left Brace 34"/>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6"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37" name="Rectangle 36"/>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38" name="Rectangle 37"/>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39" name="Rectangle 38"/>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40" name="Rectangle 39"/>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41" name="Rectangle 40"/>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42" name="Rectangle 41"/>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43" name="Rectangle 42"/>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44" name="Rectangle 43"/>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45" name="Rectangle 44"/>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46" name="Group 45"/>
            <p:cNvGrpSpPr/>
            <p:nvPr/>
          </p:nvGrpSpPr>
          <p:grpSpPr>
            <a:xfrm>
              <a:off x="9463135" y="1319029"/>
              <a:ext cx="2323096" cy="4790431"/>
              <a:chOff x="8980831" y="1583373"/>
              <a:chExt cx="2323096" cy="4790431"/>
            </a:xfrm>
          </p:grpSpPr>
          <p:sp>
            <p:nvSpPr>
              <p:cNvPr id="47" name="Rectangle 46"/>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48"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49" name="Rectangle 48"/>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50" name="Rectangle 49"/>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51" name="Rectangle 50"/>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2" name="Rectangle 51"/>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3" name="Rectangle 52"/>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4" name="Rectangle 53"/>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56" name="Rectangle 55"/>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7" name="Rectangle 56"/>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58"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 name="Left Brace 58"/>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0"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 name="Rectangle 60"/>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309008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 of TX, Austin, U. of CA, &amp; U of IL, Urbana-Champaign</a:t>
            </a:r>
          </a:p>
          <a:p>
            <a:pPr lvl="1"/>
            <a:r>
              <a:rPr lang="en-US" dirty="0" smtClean="0"/>
              <a:t>Flood prediction system</a:t>
            </a:r>
          </a:p>
          <a:p>
            <a:r>
              <a:rPr lang="en-US" dirty="0" smtClean="0"/>
              <a:t>Needed to scale out custom software</a:t>
            </a:r>
          </a:p>
          <a:p>
            <a:pPr lvl="1"/>
            <a:r>
              <a:rPr lang="en-US" dirty="0" smtClean="0"/>
              <a:t>RAPID (Routing Application for Parallel 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err="1" smtClean="0"/>
              <a:t>Molplex</a:t>
            </a:r>
            <a:r>
              <a:rPr lang="en-US" dirty="0" smtClean="0"/>
              <a:t> Clouds against Disease</a:t>
            </a:r>
          </a:p>
          <a:p>
            <a:pPr lvl="1"/>
            <a:r>
              <a:rPr lang="en-US" dirty="0" smtClean="0"/>
              <a:t>Spun off from VENUS-C (EU funded project) at Newcastle U.</a:t>
            </a:r>
          </a:p>
          <a:p>
            <a:pPr lvl="1"/>
            <a:r>
              <a:rPr lang="en-US" dirty="0" smtClean="0"/>
              <a:t>http://</a:t>
            </a:r>
            <a:r>
              <a:rPr lang="en-US" dirty="0" err="1" smtClean="0"/>
              <a:t>molplex.com</a:t>
            </a:r>
            <a:endParaRPr lang="en-US" dirty="0" smtClean="0"/>
          </a:p>
          <a:p>
            <a:r>
              <a:rPr lang="en-US" dirty="0" smtClean="0"/>
              <a:t>Looks for toxicity prediction to speed up drug research</a:t>
            </a:r>
          </a:p>
          <a:p>
            <a:pPr lvl="1"/>
            <a:r>
              <a:rPr lang="en-US" dirty="0" smtClean="0"/>
              <a:t>Sifts through massive databases looking for chemical structure and biological effect</a:t>
            </a:r>
          </a:p>
          <a:p>
            <a:r>
              <a:rPr lang="en-US" dirty="0" smtClean="0"/>
              <a:t>Built on worker-role implementation</a:t>
            </a:r>
          </a:p>
          <a:p>
            <a:pPr lvl="1"/>
            <a:r>
              <a:rPr lang="en-US" dirty="0" smtClean="0"/>
              <a:t>Researchers submit “Generic Worker” job; system handles the rest</a:t>
            </a:r>
          </a:p>
          <a:p>
            <a:pPr lvl="1"/>
            <a:endParaRPr lang="en-US" dirty="0"/>
          </a:p>
        </p:txBody>
      </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436984"/>
          </a:xfrm>
        </p:spPr>
        <p:txBody>
          <a:bodyPr/>
          <a:lstStyle/>
          <a:p>
            <a:r>
              <a:rPr lang="en-US" dirty="0" smtClean="0"/>
              <a:t>Readmissions Score as a Service</a:t>
            </a:r>
          </a:p>
          <a:p>
            <a:pPr lvl="1"/>
            <a:r>
              <a:rPr lang="en-US" dirty="0" smtClean="0"/>
              <a:t>U. of WA, Tacoma</a:t>
            </a:r>
          </a:p>
          <a:p>
            <a:pPr lvl="1"/>
            <a:r>
              <a:rPr lang="en-US" dirty="0"/>
              <a:t>http://</a:t>
            </a:r>
            <a:r>
              <a:rPr lang="en-US" dirty="0" err="1" smtClean="0"/>
              <a:t>cwds.uw.edu</a:t>
            </a:r>
            <a:r>
              <a:rPr lang="en-US" dirty="0" smtClean="0"/>
              <a:t>/readmissions-score-serviceraas-0</a:t>
            </a:r>
          </a:p>
          <a:p>
            <a:r>
              <a:rPr lang="en-US" dirty="0" smtClean="0"/>
              <a:t>Predicts the risk-of-readmission factor for medical patients</a:t>
            </a:r>
          </a:p>
          <a:p>
            <a:pPr lvl="1"/>
            <a:r>
              <a:rPr lang="en-US" dirty="0" smtClean="0"/>
              <a:t>20% of Medicare patients readmitted; cost $26B a year</a:t>
            </a:r>
          </a:p>
          <a:p>
            <a:r>
              <a:rPr lang="en-US" dirty="0" smtClean="0"/>
              <a:t>Built entirely on Azure Machine Language</a:t>
            </a:r>
          </a:p>
          <a:p>
            <a:pPr lvl="1"/>
            <a:r>
              <a:rPr lang="en-US" dirty="0" smtClean="0"/>
              <a:t>Exposed as a web service</a:t>
            </a:r>
          </a:p>
          <a:p>
            <a:r>
              <a:rPr lang="en-US" dirty="0" smtClean="0"/>
              <a:t>Helps hospitals focus on high-risk patients and reduce costs</a:t>
            </a:r>
          </a:p>
          <a:p>
            <a:pPr lvl="1"/>
            <a:endParaRPr lang="en-US" dirty="0"/>
          </a:p>
        </p:txBody>
      </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 platform with massive open 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588</TotalTime>
  <Words>1850</Words>
  <Application>Microsoft Macintosh PowerPoint</Application>
  <PresentationFormat>Widescreen</PresentationFormat>
  <Paragraphs>310</Paragraphs>
  <Slides>21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Kozuka Gothic Pro R</vt:lpstr>
      <vt:lpstr>Segoe Semibold</vt:lpstr>
      <vt:lpstr>Segoe UI</vt:lpstr>
      <vt:lpstr>Segoe UI Light</vt:lpstr>
      <vt:lpstr>Segoe UI Semibold</vt:lpstr>
      <vt:lpstr>Wingdings</vt:lpstr>
      <vt:lpstr>Arial</vt:lpstr>
      <vt:lpstr>1_MS1444_Windows Azure Template 16x9_r08a</vt:lpstr>
      <vt:lpstr>Microsoft Azure Overview</vt:lpstr>
      <vt:lpstr>Microsoft Azure Overview</vt:lpstr>
      <vt:lpstr>What is the cloud?</vt:lpstr>
      <vt:lpstr>PowerPoint Presentation</vt:lpstr>
      <vt:lpstr>Cloud Computing Variants</vt:lpstr>
      <vt:lpstr>Infrastructure as a Service</vt:lpstr>
      <vt:lpstr>Platform as a Service</vt:lpstr>
      <vt:lpstr>Software as a Service</vt:lpstr>
      <vt:lpstr>Microsoft Azure LOVES EVERYONE!</vt:lpstr>
      <vt:lpstr>Azure Datacenter Regions</vt:lpstr>
      <vt:lpstr>PowerPoint Presentation</vt:lpstr>
      <vt:lpstr>Microsoft Azure Services (Partial List)</vt:lpstr>
      <vt:lpstr>Pay only for what is used</vt:lpstr>
      <vt:lpstr>Microsoft Azure Portal</vt:lpstr>
      <vt:lpstr>Virtual Machines</vt:lpstr>
      <vt:lpstr>VM with persistent storage</vt:lpstr>
      <vt:lpstr>Continuous storage geo-replication</vt:lpstr>
      <vt:lpstr>Web sites</vt:lpstr>
      <vt:lpstr>Microsoft Azure Services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John Robbins</cp:lastModifiedBy>
  <cp:revision>38</cp:revision>
  <dcterms:created xsi:type="dcterms:W3CDTF">2015-09-13T19:29:02Z</dcterms:created>
  <dcterms:modified xsi:type="dcterms:W3CDTF">2015-10-01T22:53:26Z</dcterms:modified>
</cp:coreProperties>
</file>