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99" r:id="rId3"/>
    <p:sldId id="258" r:id="rId4"/>
    <p:sldId id="301" r:id="rId5"/>
    <p:sldId id="29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3" r:id="rId34"/>
    <p:sldId id="294" r:id="rId35"/>
    <p:sldId id="297" r:id="rId36"/>
    <p:sldId id="295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9" autoAdjust="0"/>
    <p:restoredTop sz="95667" autoAdjust="0"/>
  </p:normalViewPr>
  <p:slideViewPr>
    <p:cSldViewPr snapToGrid="0">
      <p:cViewPr varScale="1">
        <p:scale>
          <a:sx n="95" d="100"/>
          <a:sy n="95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42E60-22B6-4C97-8887-B1EAEBC3E3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29CC266-F5B7-4D7E-AEA1-91DFDC7D9D62}">
      <dgm:prSet phldrT="[Text]"/>
      <dgm:spPr/>
      <dgm:t>
        <a:bodyPr/>
        <a:lstStyle/>
        <a:p>
          <a:r>
            <a:rPr lang="en-US" dirty="0" smtClean="0"/>
            <a:t>Train -&gt; Score </a:t>
          </a:r>
          <a:endParaRPr lang="en-US" dirty="0"/>
        </a:p>
      </dgm:t>
    </dgm:pt>
    <dgm:pt modelId="{16EED4F2-4764-423F-9787-5D639398C245}" type="parTrans" cxnId="{2540AC08-D962-45A4-B31B-55F9CD332C44}">
      <dgm:prSet/>
      <dgm:spPr/>
      <dgm:t>
        <a:bodyPr/>
        <a:lstStyle/>
        <a:p>
          <a:endParaRPr lang="en-US"/>
        </a:p>
      </dgm:t>
    </dgm:pt>
    <dgm:pt modelId="{E0CFA6DF-8FB4-4327-8E91-8DC0CC92442E}" type="sibTrans" cxnId="{2540AC08-D962-45A4-B31B-55F9CD332C44}">
      <dgm:prSet/>
      <dgm:spPr/>
      <dgm:t>
        <a:bodyPr/>
        <a:lstStyle/>
        <a:p>
          <a:endParaRPr lang="en-US"/>
        </a:p>
      </dgm:t>
    </dgm:pt>
    <dgm:pt modelId="{8BC80DB7-7468-4431-B61E-9843693E4D07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B998D35C-F084-40DF-9CE9-80BC03FA4692}" type="parTrans" cxnId="{EFB82569-341B-4660-A295-B2B7D5554C92}">
      <dgm:prSet/>
      <dgm:spPr/>
      <dgm:t>
        <a:bodyPr/>
        <a:lstStyle/>
        <a:p>
          <a:endParaRPr lang="en-US"/>
        </a:p>
      </dgm:t>
    </dgm:pt>
    <dgm:pt modelId="{2778F31B-088D-4DBD-8E6E-DB446318F076}" type="sibTrans" cxnId="{EFB82569-341B-4660-A295-B2B7D5554C92}">
      <dgm:prSet/>
      <dgm:spPr/>
      <dgm:t>
        <a:bodyPr/>
        <a:lstStyle/>
        <a:p>
          <a:endParaRPr lang="en-US"/>
        </a:p>
      </dgm:t>
    </dgm:pt>
    <dgm:pt modelId="{5F76679F-19D6-4488-8355-F045E8F1F5A3}">
      <dgm:prSet phldrT="[Text]"/>
      <dgm:spPr/>
      <dgm:t>
        <a:bodyPr/>
        <a:lstStyle/>
        <a:p>
          <a:r>
            <a:rPr lang="en-US" dirty="0" smtClean="0"/>
            <a:t>Score</a:t>
          </a:r>
          <a:endParaRPr lang="en-US" dirty="0"/>
        </a:p>
      </dgm:t>
    </dgm:pt>
    <dgm:pt modelId="{89D27211-A43E-4E2E-9A9B-F62F5BE2A38B}" type="parTrans" cxnId="{778B4F8C-DED3-4CAE-B318-3911F87466FD}">
      <dgm:prSet/>
      <dgm:spPr/>
      <dgm:t>
        <a:bodyPr/>
        <a:lstStyle/>
        <a:p>
          <a:endParaRPr lang="en-US"/>
        </a:p>
      </dgm:t>
    </dgm:pt>
    <dgm:pt modelId="{EA87E271-7548-4B81-9C68-AAB4EC2C4289}" type="sibTrans" cxnId="{778B4F8C-DED3-4CAE-B318-3911F87466FD}">
      <dgm:prSet/>
      <dgm:spPr/>
      <dgm:t>
        <a:bodyPr/>
        <a:lstStyle/>
        <a:p>
          <a:endParaRPr lang="en-US"/>
        </a:p>
      </dgm:t>
    </dgm:pt>
    <dgm:pt modelId="{02BD6352-ACF1-46A2-9F0B-DABCAF9DD169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4BD9AD70-0081-42DD-B3E1-2E439F06D7CC}" type="parTrans" cxnId="{FB29F379-0191-42DD-962E-3533340EFEAE}">
      <dgm:prSet/>
      <dgm:spPr/>
      <dgm:t>
        <a:bodyPr/>
        <a:lstStyle/>
        <a:p>
          <a:endParaRPr lang="en-US"/>
        </a:p>
      </dgm:t>
    </dgm:pt>
    <dgm:pt modelId="{BB47381D-AA36-4D6F-880C-60688F4CF419}" type="sibTrans" cxnId="{FB29F379-0191-42DD-962E-3533340EFEAE}">
      <dgm:prSet/>
      <dgm:spPr/>
      <dgm:t>
        <a:bodyPr/>
        <a:lstStyle/>
        <a:p>
          <a:endParaRPr lang="en-US"/>
        </a:p>
      </dgm:t>
    </dgm:pt>
    <dgm:pt modelId="{BCF18F10-B308-47AF-9F60-99174A5FEDC5}" type="pres">
      <dgm:prSet presAssocID="{F8542E60-22B6-4C97-8887-B1EAEBC3E3F5}" presName="CompostProcess" presStyleCnt="0">
        <dgm:presLayoutVars>
          <dgm:dir/>
          <dgm:resizeHandles val="exact"/>
        </dgm:presLayoutVars>
      </dgm:prSet>
      <dgm:spPr/>
    </dgm:pt>
    <dgm:pt modelId="{EEF3C11B-9360-4940-9865-19C4685E4630}" type="pres">
      <dgm:prSet presAssocID="{F8542E60-22B6-4C97-8887-B1EAEBC3E3F5}" presName="arrow" presStyleLbl="bgShp" presStyleIdx="0" presStyleCnt="1"/>
      <dgm:spPr/>
    </dgm:pt>
    <dgm:pt modelId="{E3D566CE-E795-4222-80C5-B6B6449CDEFF}" type="pres">
      <dgm:prSet presAssocID="{F8542E60-22B6-4C97-8887-B1EAEBC3E3F5}" presName="linearProcess" presStyleCnt="0"/>
      <dgm:spPr/>
    </dgm:pt>
    <dgm:pt modelId="{C22EB6F5-EB07-48B5-B02A-F8DA2310B3BF}" type="pres">
      <dgm:prSet presAssocID="{F29CC266-F5B7-4D7E-AEA1-91DFDC7D9D62}" presName="textNode" presStyleLbl="node1" presStyleIdx="0" presStyleCnt="4" custScaleX="77031" custScaleY="78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13260-133E-4989-9944-FC096BD0D082}" type="pres">
      <dgm:prSet presAssocID="{E0CFA6DF-8FB4-4327-8E91-8DC0CC92442E}" presName="sibTrans" presStyleCnt="0"/>
      <dgm:spPr/>
    </dgm:pt>
    <dgm:pt modelId="{2BA609AF-4FAA-4066-BCE6-B3A2C4BB13C4}" type="pres">
      <dgm:prSet presAssocID="{8BC80DB7-7468-4431-B61E-9843693E4D07}" presName="textNode" presStyleLbl="node1" presStyleIdx="1" presStyleCnt="4" custScaleX="87075" custScaleY="78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2887B-E1B1-414C-AD6A-41A14626C461}" type="pres">
      <dgm:prSet presAssocID="{2778F31B-088D-4DBD-8E6E-DB446318F076}" presName="sibTrans" presStyleCnt="0"/>
      <dgm:spPr/>
    </dgm:pt>
    <dgm:pt modelId="{B45AF36C-BB7E-461A-B9C7-DD46458ACAC0}" type="pres">
      <dgm:prSet presAssocID="{02BD6352-ACF1-46A2-9F0B-DABCAF9DD169}" presName="textNode" presStyleLbl="node1" presStyleIdx="2" presStyleCnt="4" custScaleX="80737" custScaleY="82041" custLinFactNeighborX="71548" custLinFactNeighborY="1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7D203-E8E9-451A-A401-2F318CB68F27}" type="pres">
      <dgm:prSet presAssocID="{BB47381D-AA36-4D6F-880C-60688F4CF419}" presName="sibTrans" presStyleCnt="0"/>
      <dgm:spPr/>
    </dgm:pt>
    <dgm:pt modelId="{1CF1CAB9-6A9A-4B1B-9EFE-EDA9DB8D40D1}" type="pres">
      <dgm:prSet presAssocID="{5F76679F-19D6-4488-8355-F045E8F1F5A3}" presName="textNode" presStyleLbl="node1" presStyleIdx="3" presStyleCnt="4" custScaleX="86084" custScaleY="78376" custLinFactX="7338" custLinFactNeighborX="100000" custLinFactNeighborY="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48C58-3727-42D7-911F-EDB58EDF60FE}" type="presOf" srcId="{F29CC266-F5B7-4D7E-AEA1-91DFDC7D9D62}" destId="{C22EB6F5-EB07-48B5-B02A-F8DA2310B3BF}" srcOrd="0" destOrd="0" presId="urn:microsoft.com/office/officeart/2005/8/layout/hProcess9"/>
    <dgm:cxn modelId="{7CF5487B-5A06-477A-B522-05D375754939}" type="presOf" srcId="{F8542E60-22B6-4C97-8887-B1EAEBC3E3F5}" destId="{BCF18F10-B308-47AF-9F60-99174A5FEDC5}" srcOrd="0" destOrd="0" presId="urn:microsoft.com/office/officeart/2005/8/layout/hProcess9"/>
    <dgm:cxn modelId="{2540AC08-D962-45A4-B31B-55F9CD332C44}" srcId="{F8542E60-22B6-4C97-8887-B1EAEBC3E3F5}" destId="{F29CC266-F5B7-4D7E-AEA1-91DFDC7D9D62}" srcOrd="0" destOrd="0" parTransId="{16EED4F2-4764-423F-9787-5D639398C245}" sibTransId="{E0CFA6DF-8FB4-4327-8E91-8DC0CC92442E}"/>
    <dgm:cxn modelId="{778B4F8C-DED3-4CAE-B318-3911F87466FD}" srcId="{F8542E60-22B6-4C97-8887-B1EAEBC3E3F5}" destId="{5F76679F-19D6-4488-8355-F045E8F1F5A3}" srcOrd="3" destOrd="0" parTransId="{89D27211-A43E-4E2E-9A9B-F62F5BE2A38B}" sibTransId="{EA87E271-7548-4B81-9C68-AAB4EC2C4289}"/>
    <dgm:cxn modelId="{EFB82569-341B-4660-A295-B2B7D5554C92}" srcId="{F8542E60-22B6-4C97-8887-B1EAEBC3E3F5}" destId="{8BC80DB7-7468-4431-B61E-9843693E4D07}" srcOrd="1" destOrd="0" parTransId="{B998D35C-F084-40DF-9CE9-80BC03FA4692}" sibTransId="{2778F31B-088D-4DBD-8E6E-DB446318F076}"/>
    <dgm:cxn modelId="{FB29F379-0191-42DD-962E-3533340EFEAE}" srcId="{F8542E60-22B6-4C97-8887-B1EAEBC3E3F5}" destId="{02BD6352-ACF1-46A2-9F0B-DABCAF9DD169}" srcOrd="2" destOrd="0" parTransId="{4BD9AD70-0081-42DD-B3E1-2E439F06D7CC}" sibTransId="{BB47381D-AA36-4D6F-880C-60688F4CF419}"/>
    <dgm:cxn modelId="{F155D8C8-66FF-4A09-BF13-B5D8BE057E8E}" type="presOf" srcId="{02BD6352-ACF1-46A2-9F0B-DABCAF9DD169}" destId="{B45AF36C-BB7E-461A-B9C7-DD46458ACAC0}" srcOrd="0" destOrd="0" presId="urn:microsoft.com/office/officeart/2005/8/layout/hProcess9"/>
    <dgm:cxn modelId="{911F16FE-31E8-4C91-9F7D-7542996E0AE8}" type="presOf" srcId="{8BC80DB7-7468-4431-B61E-9843693E4D07}" destId="{2BA609AF-4FAA-4066-BCE6-B3A2C4BB13C4}" srcOrd="0" destOrd="0" presId="urn:microsoft.com/office/officeart/2005/8/layout/hProcess9"/>
    <dgm:cxn modelId="{6A3FF281-F5F3-4477-AECF-B225577BC707}" type="presOf" srcId="{5F76679F-19D6-4488-8355-F045E8F1F5A3}" destId="{1CF1CAB9-6A9A-4B1B-9EFE-EDA9DB8D40D1}" srcOrd="0" destOrd="0" presId="urn:microsoft.com/office/officeart/2005/8/layout/hProcess9"/>
    <dgm:cxn modelId="{1B34965B-AC10-4484-A5F2-E08ABCB9575E}" type="presParOf" srcId="{BCF18F10-B308-47AF-9F60-99174A5FEDC5}" destId="{EEF3C11B-9360-4940-9865-19C4685E4630}" srcOrd="0" destOrd="0" presId="urn:microsoft.com/office/officeart/2005/8/layout/hProcess9"/>
    <dgm:cxn modelId="{4634CB74-D00F-437F-BADD-FB158E3678A4}" type="presParOf" srcId="{BCF18F10-B308-47AF-9F60-99174A5FEDC5}" destId="{E3D566CE-E795-4222-80C5-B6B6449CDEFF}" srcOrd="1" destOrd="0" presId="urn:microsoft.com/office/officeart/2005/8/layout/hProcess9"/>
    <dgm:cxn modelId="{129B5286-1620-40D9-B506-B5DE995D9DDE}" type="presParOf" srcId="{E3D566CE-E795-4222-80C5-B6B6449CDEFF}" destId="{C22EB6F5-EB07-48B5-B02A-F8DA2310B3BF}" srcOrd="0" destOrd="0" presId="urn:microsoft.com/office/officeart/2005/8/layout/hProcess9"/>
    <dgm:cxn modelId="{2D996C2B-896E-4C77-8E1B-F006187F0EB4}" type="presParOf" srcId="{E3D566CE-E795-4222-80C5-B6B6449CDEFF}" destId="{DC913260-133E-4989-9944-FC096BD0D082}" srcOrd="1" destOrd="0" presId="urn:microsoft.com/office/officeart/2005/8/layout/hProcess9"/>
    <dgm:cxn modelId="{84B9B225-EE44-4DC2-8E34-4394F1A5C879}" type="presParOf" srcId="{E3D566CE-E795-4222-80C5-B6B6449CDEFF}" destId="{2BA609AF-4FAA-4066-BCE6-B3A2C4BB13C4}" srcOrd="2" destOrd="0" presId="urn:microsoft.com/office/officeart/2005/8/layout/hProcess9"/>
    <dgm:cxn modelId="{837DBBF4-8817-495F-8228-A25B19960CCE}" type="presParOf" srcId="{E3D566CE-E795-4222-80C5-B6B6449CDEFF}" destId="{B962887B-E1B1-414C-AD6A-41A14626C461}" srcOrd="3" destOrd="0" presId="urn:microsoft.com/office/officeart/2005/8/layout/hProcess9"/>
    <dgm:cxn modelId="{FD14DECD-1C94-418C-96E8-2303D74B9EF9}" type="presParOf" srcId="{E3D566CE-E795-4222-80C5-B6B6449CDEFF}" destId="{B45AF36C-BB7E-461A-B9C7-DD46458ACAC0}" srcOrd="4" destOrd="0" presId="urn:microsoft.com/office/officeart/2005/8/layout/hProcess9"/>
    <dgm:cxn modelId="{4766B95E-B3AA-4B8D-8706-1EE2DC4F18A5}" type="presParOf" srcId="{E3D566CE-E795-4222-80C5-B6B6449CDEFF}" destId="{4A37D203-E8E9-451A-A401-2F318CB68F27}" srcOrd="5" destOrd="0" presId="urn:microsoft.com/office/officeart/2005/8/layout/hProcess9"/>
    <dgm:cxn modelId="{A925225C-9E6C-462F-ACB5-10CB786850F8}" type="presParOf" srcId="{E3D566CE-E795-4222-80C5-B6B6449CDEFF}" destId="{1CF1CAB9-6A9A-4B1B-9EFE-EDA9DB8D40D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C11B-9360-4940-9865-19C4685E4630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EB6F5-EB07-48B5-B02A-F8DA2310B3BF}">
      <dsp:nvSpPr>
        <dsp:cNvPr id="0" name=""/>
        <dsp:cNvSpPr/>
      </dsp:nvSpPr>
      <dsp:spPr>
        <a:xfrm>
          <a:off x="2364" y="1491734"/>
          <a:ext cx="2256843" cy="1367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Train -&gt; Score </a:t>
          </a:r>
          <a:endParaRPr lang="en-US" sz="3400" kern="1200" dirty="0"/>
        </a:p>
      </dsp:txBody>
      <dsp:txXfrm>
        <a:off x="69138" y="1558508"/>
        <a:ext cx="2123295" cy="1234321"/>
      </dsp:txXfrm>
    </dsp:sp>
    <dsp:sp modelId="{2BA609AF-4FAA-4066-BCE6-B3A2C4BB13C4}">
      <dsp:nvSpPr>
        <dsp:cNvPr id="0" name=""/>
        <dsp:cNvSpPr/>
      </dsp:nvSpPr>
      <dsp:spPr>
        <a:xfrm>
          <a:off x="2531014" y="1491734"/>
          <a:ext cx="2551111" cy="1367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Evaluate</a:t>
          </a:r>
          <a:endParaRPr lang="en-US" sz="3400" kern="1200" dirty="0"/>
        </a:p>
      </dsp:txBody>
      <dsp:txXfrm>
        <a:off x="2597788" y="1558508"/>
        <a:ext cx="2417563" cy="1234321"/>
      </dsp:txXfrm>
    </dsp:sp>
    <dsp:sp modelId="{B45AF36C-BB7E-461A-B9C7-DD46458ACAC0}">
      <dsp:nvSpPr>
        <dsp:cNvPr id="0" name=""/>
        <dsp:cNvSpPr/>
      </dsp:nvSpPr>
      <dsp:spPr>
        <a:xfrm>
          <a:off x="5548403" y="1481099"/>
          <a:ext cx="2365421" cy="142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Publish</a:t>
          </a:r>
          <a:endParaRPr lang="en-US" sz="3400" kern="1200" dirty="0"/>
        </a:p>
      </dsp:txBody>
      <dsp:txXfrm>
        <a:off x="5618110" y="1550806"/>
        <a:ext cx="2226007" cy="1288538"/>
      </dsp:txXfrm>
    </dsp:sp>
    <dsp:sp modelId="{1CF1CAB9-6A9A-4B1B-9EFE-EDA9DB8D40D1}">
      <dsp:nvSpPr>
        <dsp:cNvPr id="0" name=""/>
        <dsp:cNvSpPr/>
      </dsp:nvSpPr>
      <dsp:spPr>
        <a:xfrm>
          <a:off x="7993523" y="1534264"/>
          <a:ext cx="2522076" cy="1364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Score</a:t>
          </a:r>
          <a:endParaRPr lang="en-US" sz="3400" kern="1200" dirty="0"/>
        </a:p>
      </dsp:txBody>
      <dsp:txXfrm>
        <a:off x="8060116" y="1600857"/>
        <a:ext cx="2388890" cy="1230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7332-0CAD-414F-A0EE-FC9A0831324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A3BE-8F6D-4505-A33C-0855F6B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Microsoft research</a:t>
            </a:r>
            <a:r>
              <a:rPr lang="en-US" baseline="0" dirty="0" smtClean="0"/>
              <a:t> logo on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40F2-A62E-46B9-AA50-CD23FE09F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40F2-A62E-46B9-AA50-CD23FE09F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A3BE-8F6D-4505-A33C-0855F6B5F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azure for research logo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40F2-A62E-46B9-AA50-CD23FE09FF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0701-F247-47F4-8E78-2D4E2A6C15B3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394-6F11-4CB9-8D2F-5B2A6B09081E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0C-7B9C-4B0C-A3BA-4C251A0B7E09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C397-3B7D-4C8A-9284-98DC7F3256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1000" y="6101070"/>
            <a:ext cx="200000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7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769-6475-4669-A53F-439F35C541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115143"/>
            <a:ext cx="200000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BB54-6290-4C7F-BC02-89DF1BB6B8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56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AF90-6E12-443F-A9FA-C109AC0978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6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B2A5-7B4A-4E02-AA35-3203D701AB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8D4D-1474-477C-80CF-C059A16F3D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5984921"/>
            <a:ext cx="200000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F0D-FFA1-443A-9306-DAE7AC437E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1000" y="5978618"/>
            <a:ext cx="200000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2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0D5-708D-4EC9-8B7B-8B33D67F2F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757" y="5984921"/>
            <a:ext cx="200000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FE4B-DFCA-4459-A955-285BFA1207A4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6A41-E386-45B6-9661-19702F5DF4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03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33-D68D-4369-9ABD-457721E444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94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718D-6671-44D1-824E-F6033E7935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852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600" y="10287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609600" y="2354263"/>
            <a:ext cx="10972800" cy="252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84D-626B-43EB-AAA7-46A7FAF5461D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54E-40DE-4FEA-8636-511E2401F18B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7EE2-7C45-4D31-B465-DAFD642D784D}" type="datetime1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9B4-F8F8-4155-A331-725B23A26A21}" type="datetime1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A944-98D6-4211-AD98-8083CF997F5F}" type="datetime1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E71-9450-4ECD-BB3B-A47C5D36FED5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435-0D68-4EF5-AF69-333D240539DF}" type="datetime1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5A7B-320B-4B63-92E6-4896B230D0E0}" type="datetime1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B365-E789-48D1-B507-59788C31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FFAC-C3F9-42AF-8049-967C80763B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articles/machine-learning-r-csharp-web-service-examples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research.microsoft.com/en-us/projects/azure/ml.asp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vanim@microsof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533" y="695643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Azure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2454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sz="2800" smtClean="0"/>
              <a:t>Vani </a:t>
            </a:r>
            <a:r>
              <a:rPr lang="en-US" sz="2800" smtClean="0"/>
              <a:t>Mandava</a:t>
            </a:r>
          </a:p>
          <a:p>
            <a:pPr algn="r"/>
            <a:r>
              <a:rPr lang="en-US" sz="2800" smtClean="0"/>
              <a:t>Microsoft Research Outreach</a:t>
            </a:r>
            <a:endParaRPr lang="en-US" sz="2800" dirty="0" smtClean="0"/>
          </a:p>
          <a:p>
            <a:pPr algn="r"/>
            <a:r>
              <a:rPr lang="en-US" sz="2800" smtClean="0"/>
              <a:t>@</a:t>
            </a:r>
            <a:r>
              <a:rPr lang="en-US" sz="2800" dirty="0" err="1" smtClean="0"/>
              <a:t>vanimt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86" y="4922655"/>
            <a:ext cx="498638" cy="4038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978337"/>
            <a:ext cx="5210175" cy="3924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1718" y="2958353"/>
            <a:ext cx="3971364" cy="56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Predict the price of an automobile given a dataset of known automobile prices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Steps to create 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 </a:t>
            </a:r>
          </a:p>
          <a:p>
            <a:pPr lvl="1"/>
            <a:r>
              <a:rPr lang="en-US" sz="2800" dirty="0"/>
              <a:t>Step 1: Get data</a:t>
            </a:r>
          </a:p>
          <a:p>
            <a:pPr lvl="1"/>
            <a:r>
              <a:rPr lang="en-US" sz="2800" dirty="0"/>
              <a:t>Step 2: Preprocess data</a:t>
            </a:r>
          </a:p>
          <a:p>
            <a:pPr lvl="1"/>
            <a:r>
              <a:rPr lang="en-US" sz="2800" dirty="0"/>
              <a:t>Step 3: Define features</a:t>
            </a:r>
          </a:p>
          <a:p>
            <a:r>
              <a:rPr lang="en-US" dirty="0"/>
              <a:t>Train the model </a:t>
            </a:r>
          </a:p>
          <a:p>
            <a:pPr lvl="1"/>
            <a:r>
              <a:rPr lang="en-US" sz="2800" dirty="0"/>
              <a:t>Step 4: Choose and apply a learning algorithm</a:t>
            </a:r>
          </a:p>
          <a:p>
            <a:r>
              <a:rPr lang="en-US" dirty="0"/>
              <a:t>Score and test the model </a:t>
            </a:r>
          </a:p>
          <a:p>
            <a:pPr lvl="1"/>
            <a:r>
              <a:rPr lang="en-US" sz="2800" dirty="0"/>
              <a:t>Step 5: Predict new automobile prices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7" y="283100"/>
            <a:ext cx="7165901" cy="633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2094614" y="5954233"/>
            <a:ext cx="1244009" cy="7761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542925"/>
            <a:ext cx="11439525" cy="57721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05247" y="1828800"/>
            <a:ext cx="2604976" cy="3200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ette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1" y="894832"/>
            <a:ext cx="7839063" cy="453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38" y="1013305"/>
            <a:ext cx="9925050" cy="29813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80074" y="2700670"/>
            <a:ext cx="637954" cy="5103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696876"/>
            <a:ext cx="6112170" cy="52538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98382" y="3742662"/>
            <a:ext cx="1158948" cy="2870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03" y="388341"/>
            <a:ext cx="8369374" cy="6296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3168503" y="1254642"/>
            <a:ext cx="680483" cy="4784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81" y="138732"/>
            <a:ext cx="9865575" cy="652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1701209" y="2115880"/>
            <a:ext cx="2009553" cy="7230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Machine Learning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04" y="2352802"/>
            <a:ext cx="9601790" cy="2543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6100" y="6488668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Modified from - http://www.pulsweb.fr/predict-wine-quality-azureml/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1465"/>
            <a:ext cx="1636776" cy="654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8" y="5093592"/>
            <a:ext cx="1062990" cy="372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871465"/>
            <a:ext cx="1367790" cy="635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62" y="4895850"/>
            <a:ext cx="1368210" cy="801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360" y="4871465"/>
            <a:ext cx="1087805" cy="9427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53" y="4867349"/>
            <a:ext cx="1225945" cy="690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58" y="4895850"/>
            <a:ext cx="1527042" cy="61081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05" y="1532196"/>
            <a:ext cx="3895725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90" y="2050312"/>
            <a:ext cx="242887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6332242" y="3402419"/>
            <a:ext cx="2424223" cy="6379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302" y="48695"/>
            <a:ext cx="10515600" cy="1325563"/>
          </a:xfrm>
        </p:spPr>
        <p:txBody>
          <a:bodyPr/>
          <a:lstStyle/>
          <a:p>
            <a:r>
              <a:rPr lang="en-US" dirty="0" smtClean="0"/>
              <a:t>Project Columns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ct colum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30" y="692815"/>
            <a:ext cx="8220876" cy="42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806302" y="486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Project Columns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ean Missing Data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58" y="2043149"/>
            <a:ext cx="2381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624" y="1697444"/>
            <a:ext cx="3524250" cy="29527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749624" y="3391786"/>
            <a:ext cx="2934586" cy="10738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Scrubber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614095"/>
            <a:ext cx="7440021" cy="4800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5" y="1614095"/>
            <a:ext cx="3476625" cy="4076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7557" y="4284921"/>
            <a:ext cx="3233959" cy="12014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Training and Testing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374688"/>
            <a:ext cx="5881134" cy="512612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70790" y="5507665"/>
            <a:ext cx="2796363" cy="839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1813" y="2371059"/>
            <a:ext cx="2091071" cy="7491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ML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36" y="2060169"/>
            <a:ext cx="225742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1690688"/>
            <a:ext cx="6991350" cy="5029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53423" y="5252484"/>
            <a:ext cx="3466214" cy="10313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37" y="840816"/>
            <a:ext cx="8766212" cy="589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6326372" y="5628350"/>
            <a:ext cx="2647507" cy="9994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23" y="2799814"/>
            <a:ext cx="3609975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67" y="-39835"/>
            <a:ext cx="11001866" cy="1325563"/>
          </a:xfrm>
        </p:spPr>
        <p:txBody>
          <a:bodyPr/>
          <a:lstStyle/>
          <a:p>
            <a:r>
              <a:rPr lang="en-US" dirty="0" smtClean="0"/>
              <a:t>Select prediction parameter at Train module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74" y="789331"/>
            <a:ext cx="5332283" cy="58860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645349" y="5975498"/>
            <a:ext cx="531628" cy="6698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12" y="-235670"/>
            <a:ext cx="10515600" cy="1325563"/>
          </a:xfrm>
        </p:spPr>
        <p:txBody>
          <a:bodyPr/>
          <a:lstStyle/>
          <a:p>
            <a:r>
              <a:rPr lang="en-US" dirty="0" smtClean="0"/>
              <a:t>Connect and run the training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and Score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22" y="1848182"/>
            <a:ext cx="7048500" cy="3990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6381" y="2565768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20% test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889357" y="2565768"/>
            <a:ext cx="1967024" cy="386094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48313" y="4553147"/>
            <a:ext cx="3978112" cy="112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12" y="1561767"/>
            <a:ext cx="4381500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18" y="3716190"/>
            <a:ext cx="7696200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289" y="2924729"/>
            <a:ext cx="167640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5964865" y="3189767"/>
            <a:ext cx="333153" cy="362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03289" y="3923414"/>
            <a:ext cx="1093823" cy="420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31667" y="1237135"/>
            <a:ext cx="391408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75000"/>
                  </a:srgbClr>
                </a:solidFill>
              </a:rPr>
              <a:t>Accuracy = 50%</a:t>
            </a:r>
            <a:endParaRPr lang="en-US" sz="4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75000"/>
                </a:srgb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27420" y="2382245"/>
            <a:ext cx="5596934" cy="302972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93" y="17703"/>
            <a:ext cx="10515600" cy="1325563"/>
          </a:xfrm>
        </p:spPr>
        <p:txBody>
          <a:bodyPr/>
          <a:lstStyle/>
          <a:p>
            <a:r>
              <a:rPr lang="en-US" dirty="0" smtClean="0"/>
              <a:t>Quick lesson on supervised learning</a:t>
            </a:r>
            <a:endParaRPr lang="en-US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786270" y="4771008"/>
            <a:ext cx="3817088" cy="167994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>
            <a:off x="2114702" y="1532343"/>
            <a:ext cx="3583172" cy="3030279"/>
          </a:xfrm>
          <a:prstGeom prst="circular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3358" y="5501797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Model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893" y="1280843"/>
            <a:ext cx="2781521" cy="4042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839" y="1742885"/>
            <a:ext cx="40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2 6 8 9 3 4 7 5 6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8987" y="1265751"/>
            <a:ext cx="765822" cy="100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6331" y="1266853"/>
            <a:ext cx="977255" cy="7107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98647" y="1969255"/>
            <a:ext cx="1052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5</a:t>
            </a:r>
            <a:r>
              <a:rPr lang="en-US" sz="4000" b="1" dirty="0">
                <a:solidFill>
                  <a:prstClr val="black"/>
                </a:solidFill>
              </a:rPr>
              <a:t>   </a:t>
            </a:r>
            <a:r>
              <a:rPr lang="en-US" sz="4000" b="1" dirty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9093" y="1220506"/>
            <a:ext cx="4075603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75000"/>
                  </a:srgbClr>
                </a:solidFill>
              </a:rPr>
              <a:t>Accuracy = </a:t>
            </a:r>
            <a:r>
              <a:rPr lang="en-US" sz="4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00B050"/>
                </a:solidFill>
              </a:rPr>
              <a:t>100%</a:t>
            </a:r>
            <a:endParaRPr lang="en-US" sz="4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1083" y="1965473"/>
            <a:ext cx="1073887" cy="56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81422" y="2268849"/>
            <a:ext cx="5596934" cy="302972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83483" y="2117873"/>
            <a:ext cx="1073887" cy="56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4249" y="2019900"/>
            <a:ext cx="11781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5  6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A63F-6482-4E51-BADD-6E31DDB187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9" grpId="0"/>
      <p:bldP spid="16" grpId="0"/>
      <p:bldP spid="19" grpId="0" animBg="1"/>
      <p:bldP spid="24" grpId="0"/>
      <p:bldP spid="25" grpId="0" animBg="1"/>
      <p:bldP spid="27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as Web Service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7" y="2636984"/>
            <a:ext cx="4648200" cy="2562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88" y="1414462"/>
            <a:ext cx="10809755" cy="4776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10617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http://azure.microsoft.com/en-us/documentation/articles/machine-learning-r-csharp-web-service-examples/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for Research </a:t>
            </a:r>
            <a:endParaRPr lang="en-US" dirty="0"/>
          </a:p>
        </p:txBody>
      </p:sp>
      <p:pic>
        <p:nvPicPr>
          <p:cNvPr id="1028" name="Picture 4" descr="http://research.microsoft.com/en-US/projects/azure/14mrs0074_azure4research_robotblog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807" y="122782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for Research Request for Proposals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Affiliated with a university or non-profit lab</a:t>
            </a:r>
          </a:p>
          <a:p>
            <a:r>
              <a:rPr lang="en-US" dirty="0" smtClean="0"/>
              <a:t>Proposals should be up to 3 pages</a:t>
            </a:r>
          </a:p>
          <a:p>
            <a:r>
              <a:rPr lang="en-US" dirty="0" smtClean="0"/>
              <a:t>Proposals should include resource usage requirements (# of cores, storage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Award is valid for one year</a:t>
            </a:r>
          </a:p>
          <a:p>
            <a:r>
              <a:rPr lang="en-US" dirty="0" smtClean="0"/>
              <a:t>Size of the allocation is substantial and suitable for significant research project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ML for Research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Azure4Research.com</a:t>
            </a:r>
            <a:r>
              <a:rPr lang="en-US"/>
              <a:t> </a:t>
            </a:r>
            <a:r>
              <a:rPr lang="en-US" smtClean="0"/>
              <a:t>-&gt; Award Program -&gt; Azure Machine Learning</a:t>
            </a:r>
          </a:p>
          <a:p>
            <a:r>
              <a:rPr lang="en-US" smtClean="0">
                <a:hlinkClick r:id="rId2"/>
              </a:rPr>
              <a:t>http://research.microsoft.com/en-us/projects/azure/ml.aspx</a:t>
            </a:r>
            <a:r>
              <a:rPr lang="en-US" smtClean="0"/>
              <a:t>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04" y="3003550"/>
            <a:ext cx="9915525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2" y="-5754555"/>
            <a:ext cx="11890872" cy="15388188"/>
          </a:xfrm>
          <a:prstGeom prst="rect">
            <a:avLst/>
          </a:prstGeom>
        </p:spPr>
      </p:pic>
      <p:pic>
        <p:nvPicPr>
          <p:cNvPr id="2050" name="Picture 2" descr="http://research.microsoft.com/en-US/projects/azure/14mrs0074_azure4research_robotblog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758" y="225039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105528"/>
            <a:ext cx="10515600" cy="285273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4052052"/>
            <a:ext cx="10515600" cy="1500187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vanim@microsoft.com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Process</a:t>
            </a:r>
            <a:endParaRPr lang="en-US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845308" y="1876425"/>
            <a:ext cx="10529537" cy="443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" y="1300163"/>
            <a:ext cx="10206037" cy="4506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501451"/>
            <a:ext cx="596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smtClean="0">
                <a:solidFill>
                  <a:schemeClr val="bg1">
                    <a:lumMod val="50000"/>
                  </a:schemeClr>
                </a:solidFill>
              </a:rPr>
              <a:t>From Introduction to Microsoft Azure - </a:t>
            </a:r>
            <a:r>
              <a:rPr lang="en-US" sz="1600" i="1" smtClean="0">
                <a:solidFill>
                  <a:schemeClr val="bg1">
                    <a:lumMod val="50000"/>
                  </a:schemeClr>
                </a:solidFill>
              </a:rPr>
              <a:t>David Chappell</a:t>
            </a:r>
            <a:r>
              <a:rPr lang="en-US" sz="16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algorithms available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2" y="1415886"/>
            <a:ext cx="4391025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2" y="4440810"/>
            <a:ext cx="45815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07" y="1728788"/>
            <a:ext cx="4343400" cy="466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840" y="133350"/>
            <a:ext cx="4752975" cy="67246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08121"/>
            <a:ext cx="9658350" cy="62498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8300"/>
            <a:ext cx="10515600" cy="1325563"/>
          </a:xfrm>
        </p:spPr>
        <p:txBody>
          <a:bodyPr/>
          <a:lstStyle/>
          <a:p>
            <a:r>
              <a:rPr lang="en-US" smtClean="0"/>
              <a:t>http://aka.ms/MLCheatSheet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Lab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based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Azure Machine Learning for free (no credit card or subscription required)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https://studio.azureml.net/Home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488950"/>
            <a:ext cx="9982200" cy="5829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68808" y="4233833"/>
            <a:ext cx="2059392" cy="5921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1" y="762000"/>
            <a:ext cx="2159000" cy="4910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B365-E789-48D1-B507-59788C31E2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6469</TotalTime>
  <Words>334</Words>
  <Application>Microsoft Office PowerPoint</Application>
  <PresentationFormat>Widescreen</PresentationFormat>
  <Paragraphs>106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1_Office Theme</vt:lpstr>
      <vt:lpstr>Azure Machine Learning</vt:lpstr>
      <vt:lpstr>Microsoft Machine Learning </vt:lpstr>
      <vt:lpstr>Quick lesson on supervised learning</vt:lpstr>
      <vt:lpstr>Machine Learning Process</vt:lpstr>
      <vt:lpstr>Sample of algorithms available </vt:lpstr>
      <vt:lpstr>http://aka.ms/MLCheatSheet</vt:lpstr>
      <vt:lpstr>Hands on Lab</vt:lpstr>
      <vt:lpstr>Cloud based machine learning</vt:lpstr>
      <vt:lpstr>PowerPoint Presentation</vt:lpstr>
      <vt:lpstr>Guest Access</vt:lpstr>
      <vt:lpstr>Problem</vt:lpstr>
      <vt:lpstr>5 Steps to create an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Columns</vt:lpstr>
      <vt:lpstr>PowerPoint Presentation</vt:lpstr>
      <vt:lpstr>Missing Values Scrubber</vt:lpstr>
      <vt:lpstr>Define Features</vt:lpstr>
      <vt:lpstr>Split Training and Testing Data</vt:lpstr>
      <vt:lpstr>Choose ML algorithm</vt:lpstr>
      <vt:lpstr>Select prediction parameter at Train module</vt:lpstr>
      <vt:lpstr>Connect and run the training</vt:lpstr>
      <vt:lpstr>Connect and Score the model</vt:lpstr>
      <vt:lpstr>Evaluate Model</vt:lpstr>
      <vt:lpstr>Publish as Web Service</vt:lpstr>
      <vt:lpstr>Azure ML</vt:lpstr>
      <vt:lpstr>Azure for Research </vt:lpstr>
      <vt:lpstr>Azure for Research Request for Proposals</vt:lpstr>
      <vt:lpstr>Azure ML for Research </vt:lpstr>
      <vt:lpstr>PowerPoint Presentation</vt:lpstr>
      <vt:lpstr>Thank You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</dc:title>
  <dc:creator>Vani Mandava</dc:creator>
  <cp:lastModifiedBy>Vani Mandava</cp:lastModifiedBy>
  <cp:revision>2</cp:revision>
  <dcterms:created xsi:type="dcterms:W3CDTF">2015-07-02T20:45:57Z</dcterms:created>
  <dcterms:modified xsi:type="dcterms:W3CDTF">2015-07-07T08:35:12Z</dcterms:modified>
</cp:coreProperties>
</file>