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57" r:id="rId3"/>
    <p:sldId id="292" r:id="rId4"/>
    <p:sldId id="298" r:id="rId5"/>
    <p:sldId id="299" r:id="rId6"/>
    <p:sldId id="277" r:id="rId7"/>
    <p:sldId id="300" r:id="rId8"/>
    <p:sldId id="301" r:id="rId9"/>
    <p:sldId id="291" r:id="rId10"/>
    <p:sldId id="282" r:id="rId11"/>
    <p:sldId id="287"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95" d="100"/>
          <a:sy n="95" d="100"/>
        </p:scale>
        <p:origin x="84" y="31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sdn.microsoft.com/en-us/library/azure/dn834998.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[Window End</a:t>
            </a:r>
            <a:r>
              <a:rPr lang="en-US" sz="2200" dirty="0" smtClean="0">
                <a:solidFill>
                  <a:schemeClr val="tx1"/>
                </a:solidFill>
                <a:latin typeface="Lucida Console" panose="020B0609040504020204" pitchFamily="49" charset="0"/>
              </a:rPr>
              <a:t>],</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COUNT</a:t>
            </a:r>
            <a:r>
              <a:rPr lang="en-US" sz="2200" dirty="0">
                <a:solidFill>
                  <a:schemeClr val="tx1"/>
                </a:solidFill>
                <a:latin typeface="Lucida Console" panose="020B0609040504020204" pitchFamily="49" charset="0"/>
              </a:rPr>
              <a:t>(*) AS Readings</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1"/>
                </a:solidFill>
                <a:latin typeface="Lucida Console" panose="020B0609040504020204" pitchFamily="49" charset="0"/>
              </a:rPr>
              <a:t>GROUP </a:t>
            </a:r>
            <a:r>
              <a:rPr lang="en-US" sz="2200" dirty="0">
                <a:solidFill>
                  <a:schemeClr val="accent1"/>
                </a:solidFill>
                <a:latin typeface="Lucida Console" panose="020B0609040504020204" pitchFamily="49" charset="0"/>
              </a:rPr>
              <a:t>BY </a:t>
            </a:r>
            <a:r>
              <a:rPr lang="en-US" sz="2200" dirty="0" smtClean="0">
                <a:solidFill>
                  <a:schemeClr val="accent1"/>
                </a:solidFill>
                <a:latin typeface="Lucida Console" panose="020B0609040504020204" pitchFamily="49" charset="0"/>
              </a:rPr>
              <a:t>TUMBLINGWINDOW(s</a:t>
            </a:r>
            <a:r>
              <a:rPr lang="en-US" sz="2200" dirty="0">
                <a:solidFill>
                  <a:schemeClr val="accent1"/>
                </a:solidFill>
                <a:latin typeface="Lucida Console" panose="020B0609040504020204" pitchFamily="49" charset="0"/>
              </a:rPr>
              <a:t>, 5</a:t>
            </a:r>
            <a:r>
              <a:rPr lang="en-US" sz="2200" dirty="0" smtClean="0">
                <a:solidFill>
                  <a:schemeClr val="accent1"/>
                </a:solidFill>
                <a:latin typeface="Lucida Console" panose="020B0609040504020204" pitchFamily="49" charset="0"/>
              </a:rPr>
              <a:t>)</a:t>
            </a:r>
            <a:endParaRPr lang="en-US" sz="2200" dirty="0">
              <a:solidFill>
                <a:schemeClr val="accent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111336"/>
            <a:ext cx="10438410" cy="1683822"/>
          </a:xfrm>
          <a:prstGeom prst="rect">
            <a:avLst/>
          </a:prstGeom>
          <a:ln>
            <a:solidFill>
              <a:schemeClr val="tx1">
                <a:lumMod val="25000"/>
                <a:lumOff val="75000"/>
              </a:schemeClr>
            </a:solidFill>
          </a:ln>
        </p:spPr>
      </p:pic>
    </p:spTree>
    <p:extLst>
      <p:ext uri="{BB962C8B-B14F-4D97-AF65-F5344CB8AC3E}">
        <p14:creationId xmlns:p14="http://schemas.microsoft.com/office/powerpoint/2010/main" val="35201060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886209"/>
          </a:xfrm>
        </p:spPr>
        <p:txBody>
          <a:bodyPr/>
          <a:lstStyle/>
          <a:p>
            <a:r>
              <a:rPr lang="en-US" dirty="0" smtClean="0"/>
              <a:t>Fully managed cloud-based service for analyzing high-volume, high-velocity, highly dynamic data streams</a:t>
            </a:r>
          </a:p>
          <a:p>
            <a:r>
              <a:rPr lang="en-US" dirty="0" smtClean="0"/>
              <a:t>Uses SQL-like query language to make analyzing real-time data no more difficult than querying SQL databases</a:t>
            </a:r>
          </a:p>
          <a:p>
            <a:pPr lvl="1"/>
            <a:r>
              <a:rPr lang="en-US" dirty="0" smtClean="0"/>
              <a:t>Requires no code, unlike Apache Storm and Amazon Kinesis</a:t>
            </a:r>
          </a:p>
          <a:p>
            <a:r>
              <a:rPr lang="en-US" dirty="0" smtClean="0"/>
              <a:t>Easily scales up and down using Streaming </a:t>
            </a:r>
            <a:r>
              <a:rPr lang="en-US" dirty="0"/>
              <a:t>U</a:t>
            </a:r>
            <a:r>
              <a:rPr lang="en-US" dirty="0" smtClean="0"/>
              <a:t>nits</a:t>
            </a:r>
          </a:p>
          <a:p>
            <a:pPr lvl="1"/>
            <a:r>
              <a:rPr lang="en-US" dirty="0" smtClean="0"/>
              <a:t>1 Streaming Unit = Approximately 1 MB/sec of throughput</a:t>
            </a:r>
          </a:p>
          <a:p>
            <a:pPr lvl="1"/>
            <a:r>
              <a:rPr lang="en-US" dirty="0" smtClean="0"/>
              <a:t>Max available units = 48 (more available on request)</a:t>
            </a:r>
          </a:p>
          <a:p>
            <a:r>
              <a:rPr lang="en-US" dirty="0" smtClean="0"/>
              <a:t>Perfect for analyzing data emanating from Internet of Things (</a:t>
            </a:r>
            <a:r>
              <a:rPr lang="en-US" dirty="0" err="1" smtClean="0"/>
              <a:t>IoT</a:t>
            </a:r>
            <a:r>
              <a:rPr lang="en-US" dirty="0" smtClean="0"/>
              <a:t>) devices, applications, Web sites, and more</a:t>
            </a:r>
          </a:p>
        </p:txBody>
      </p: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Input</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Stream Analytics supports two types of input</a:t>
            </a:r>
          </a:p>
          <a:p>
            <a:r>
              <a:rPr lang="en-US" dirty="0" smtClean="0"/>
              <a:t>Multiple inputs can be </a:t>
            </a:r>
            <a:r>
              <a:rPr lang="en-US" dirty="0" err="1" smtClean="0"/>
              <a:t>JOINed</a:t>
            </a:r>
            <a:r>
              <a:rPr lang="en-US" dirty="0" smtClean="0"/>
              <a:t> (aggregated) like SQL tables</a:t>
            </a:r>
          </a:p>
          <a:p>
            <a:r>
              <a:rPr lang="en-US" dirty="0" smtClean="0"/>
              <a:t>Also allows reference data to be provided as input</a:t>
            </a:r>
            <a:endParaRPr lang="en-US" dirty="0"/>
          </a:p>
        </p:txBody>
      </p:sp>
      <p:pic>
        <p:nvPicPr>
          <p:cNvPr id="4" name="Picture 3"/>
          <p:cNvPicPr>
            <a:picLocks noChangeAspect="1"/>
          </p:cNvPicPr>
          <p:nvPr/>
        </p:nvPicPr>
        <p:blipFill>
          <a:blip r:embed="rId2"/>
          <a:stretch>
            <a:fillRect/>
          </a:stretch>
        </p:blipFill>
        <p:spPr>
          <a:xfrm>
            <a:off x="2718593" y="3467070"/>
            <a:ext cx="6753225" cy="2895600"/>
          </a:xfrm>
          <a:prstGeom prst="rect">
            <a:avLst/>
          </a:prstGeom>
          <a:ln>
            <a:solidFill>
              <a:schemeClr val="tx1">
                <a:lumMod val="25000"/>
                <a:lumOff val="75000"/>
              </a:schemeClr>
            </a:solidFill>
          </a:ln>
        </p:spPr>
      </p:pic>
    </p:spTree>
    <p:extLst>
      <p:ext uri="{BB962C8B-B14F-4D97-AF65-F5344CB8AC3E}">
        <p14:creationId xmlns:p14="http://schemas.microsoft.com/office/powerpoint/2010/main" val="1156507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Output</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Supports several output types as well as multiple outputs</a:t>
            </a:r>
            <a:endParaRPr lang="en-US" dirty="0"/>
          </a:p>
        </p:txBody>
      </p:sp>
      <p:pic>
        <p:nvPicPr>
          <p:cNvPr id="4" name="Picture 3"/>
          <p:cNvPicPr>
            <a:picLocks noChangeAspect="1"/>
          </p:cNvPicPr>
          <p:nvPr/>
        </p:nvPicPr>
        <p:blipFill>
          <a:blip r:embed="rId2"/>
          <a:stretch>
            <a:fillRect/>
          </a:stretch>
        </p:blipFill>
        <p:spPr>
          <a:xfrm>
            <a:off x="2851943" y="2362170"/>
            <a:ext cx="6486525" cy="4000500"/>
          </a:xfrm>
          <a:prstGeom prst="rect">
            <a:avLst/>
          </a:prstGeom>
          <a:ln>
            <a:solidFill>
              <a:schemeClr val="tx1">
                <a:lumMod val="25000"/>
                <a:lumOff val="75000"/>
              </a:schemeClr>
            </a:solidFill>
          </a:ln>
        </p:spPr>
      </p:pic>
    </p:spTree>
    <p:extLst>
      <p:ext uri="{BB962C8B-B14F-4D97-AF65-F5344CB8AC3E}">
        <p14:creationId xmlns:p14="http://schemas.microsoft.com/office/powerpoint/2010/main" val="41033508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Query Language</a:t>
            </a:r>
            <a:endParaRPr lang="en-US" dirty="0"/>
          </a:p>
        </p:txBody>
      </p:sp>
      <p:sp>
        <p:nvSpPr>
          <p:cNvPr id="3" name="Content Placeholder 2"/>
          <p:cNvSpPr>
            <a:spLocks noGrp="1"/>
          </p:cNvSpPr>
          <p:nvPr>
            <p:ph idx="1"/>
          </p:nvPr>
        </p:nvSpPr>
        <p:spPr>
          <a:xfrm>
            <a:off x="519248" y="1447800"/>
            <a:ext cx="11151916" cy="4252318"/>
          </a:xfrm>
        </p:spPr>
        <p:txBody>
          <a:bodyPr/>
          <a:lstStyle/>
          <a:p>
            <a:r>
              <a:rPr lang="en-US" dirty="0" smtClean="0"/>
              <a:t>SQL-like language for querying live data streams</a:t>
            </a:r>
          </a:p>
          <a:p>
            <a:pPr lvl="1"/>
            <a:r>
              <a:rPr lang="en-US" dirty="0" smtClean="0"/>
              <a:t>Subset of T-SQL</a:t>
            </a:r>
          </a:p>
          <a:p>
            <a:pPr lvl="1"/>
            <a:r>
              <a:rPr lang="en-US" dirty="0" smtClean="0"/>
              <a:t>Supports </a:t>
            </a:r>
            <a:r>
              <a:rPr lang="en-US" dirty="0" err="1" smtClean="0"/>
              <a:t>bigint</a:t>
            </a:r>
            <a:r>
              <a:rPr lang="en-US" dirty="0" smtClean="0"/>
              <a:t>, float, </a:t>
            </a:r>
            <a:r>
              <a:rPr lang="en-US" dirty="0" err="1" smtClean="0"/>
              <a:t>nvarchar</a:t>
            </a:r>
            <a:r>
              <a:rPr lang="en-US" dirty="0" smtClean="0"/>
              <a:t>(max), </a:t>
            </a:r>
            <a:r>
              <a:rPr lang="en-US" dirty="0" err="1" smtClean="0"/>
              <a:t>datetime</a:t>
            </a:r>
            <a:r>
              <a:rPr lang="en-US" dirty="0" smtClean="0"/>
              <a:t>, record, and array</a:t>
            </a:r>
          </a:p>
          <a:p>
            <a:pPr lvl="1"/>
            <a:r>
              <a:rPr lang="en-US" dirty="0" smtClean="0"/>
              <a:t>Supports SELECT, FROM, WHERE, GROUP BY, and other common Data Manipulation Language (DML) statements</a:t>
            </a:r>
          </a:p>
          <a:p>
            <a:pPr lvl="1"/>
            <a:r>
              <a:rPr lang="en-US" dirty="0" smtClean="0"/>
              <a:t>Supports COUNT, AVG, DATEDIFF, and other common functions</a:t>
            </a:r>
          </a:p>
          <a:p>
            <a:r>
              <a:rPr lang="en-US" dirty="0" smtClean="0"/>
              <a:t>Supports temporal grouping of events via "windowing"</a:t>
            </a:r>
          </a:p>
          <a:p>
            <a:r>
              <a:rPr lang="en-US" dirty="0" smtClean="0"/>
              <a:t>Reference located at </a:t>
            </a:r>
            <a:r>
              <a:rPr lang="en-US" dirty="0" smtClean="0">
                <a:hlinkClick r:id="rId2"/>
              </a:rPr>
              <a:t>https</a:t>
            </a:r>
            <a:r>
              <a:rPr lang="en-US" dirty="0">
                <a:hlinkClick r:id="rId2"/>
              </a:rPr>
              <a:t>://</a:t>
            </a:r>
            <a:r>
              <a:rPr lang="en-US" dirty="0" smtClean="0">
                <a:hlinkClick r:id="rId2"/>
              </a:rPr>
              <a:t>msdn.microsoft.com/en-us/library/azure/dn834998.aspx</a:t>
            </a:r>
            <a:endParaRPr lang="en-US" dirty="0"/>
          </a:p>
        </p:txBody>
      </p:sp>
    </p:spTree>
    <p:extLst>
      <p:ext uri="{BB962C8B-B14F-4D97-AF65-F5344CB8AC3E}">
        <p14:creationId xmlns:p14="http://schemas.microsoft.com/office/powerpoint/2010/main" val="226944142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 from an Input</a:t>
            </a:r>
            <a:endParaRPr lang="en-US" dirty="0"/>
          </a:p>
        </p:txBody>
      </p:sp>
      <p:sp>
        <p:nvSpPr>
          <p:cNvPr id="4" name="Rectangle 3"/>
          <p:cNvSpPr/>
          <p:nvPr/>
        </p:nvSpPr>
        <p:spPr bwMode="auto">
          <a:xfrm>
            <a:off x="876001" y="169612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Time, ID</a:t>
            </a:r>
            <a:r>
              <a:rPr lang="en-US" sz="2200" dirty="0">
                <a:solidFill>
                  <a:schemeClr val="tx1"/>
                </a:solidFill>
                <a:latin typeface="Lucida Console" panose="020B0609040504020204" pitchFamily="49" charset="0"/>
              </a:rPr>
              <a:t>, Temperature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Temperature &gt; 150</a:t>
            </a:r>
          </a:p>
        </p:txBody>
      </p:sp>
      <p:pic>
        <p:nvPicPr>
          <p:cNvPr id="3" name="Picture 2"/>
          <p:cNvPicPr>
            <a:picLocks noChangeAspect="1"/>
          </p:cNvPicPr>
          <p:nvPr/>
        </p:nvPicPr>
        <p:blipFill>
          <a:blip r:embed="rId2"/>
          <a:stretch>
            <a:fillRect/>
          </a:stretch>
        </p:blipFill>
        <p:spPr>
          <a:xfrm>
            <a:off x="876001" y="3914960"/>
            <a:ext cx="10438410" cy="977674"/>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63814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Two Inputs</a:t>
            </a:r>
            <a:endParaRPr lang="en-US" dirty="0"/>
          </a:p>
        </p:txBody>
      </p:sp>
      <p:sp>
        <p:nvSpPr>
          <p:cNvPr id="4" name="Rectangle 3"/>
          <p:cNvSpPr/>
          <p:nvPr/>
        </p:nvSpPr>
        <p:spPr bwMode="auto">
          <a:xfrm>
            <a:off x="876001" y="1696127"/>
            <a:ext cx="10438410" cy="266211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a:t>
            </a:r>
            <a:r>
              <a:rPr lang="en-US" sz="2200" dirty="0" smtClean="0">
                <a:solidFill>
                  <a:schemeClr val="tx1"/>
                </a:solidFill>
                <a:latin typeface="Lucida Console" panose="020B0609040504020204" pitchFamily="49" charset="0"/>
              </a:rPr>
              <a:t>S1.Time, S1.ID</a:t>
            </a:r>
            <a:r>
              <a:rPr lang="en-US" sz="2200" dirty="0">
                <a:solidFill>
                  <a:schemeClr val="tx1"/>
                </a:solidFill>
                <a:latin typeface="Lucida Console" panose="020B0609040504020204" pitchFamily="49" charset="0"/>
              </a:rPr>
              <a:t>,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S1</a:t>
            </a: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S2</a:t>
            </a: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a:t>
            </a:r>
            <a:r>
              <a:rPr lang="en-US" sz="2200" dirty="0" smtClean="0">
                <a:solidFill>
                  <a:schemeClr val="tx1"/>
                </a:solidFill>
                <a:latin typeface="Lucida Console" panose="020B0609040504020204" pitchFamily="49" charset="0"/>
              </a:rPr>
              <a:t>5</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WHERE S1.Temperature &gt; 150 OR S2.Voltage &gt; 32</a:t>
            </a:r>
            <a:endParaRPr lang="en-US" sz="2200" dirty="0">
              <a:solidFill>
                <a:schemeClr val="tx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726874"/>
            <a:ext cx="10474672" cy="1246414"/>
          </a:xfrm>
          <a:prstGeom prst="rect">
            <a:avLst/>
          </a:prstGeom>
          <a:ln>
            <a:solidFill>
              <a:schemeClr val="tx1">
                <a:lumMod val="25000"/>
                <a:lumOff val="75000"/>
              </a:schemeClr>
            </a:solidFill>
          </a:ln>
        </p:spPr>
      </p:pic>
    </p:spTree>
    <p:extLst>
      <p:ext uri="{BB962C8B-B14F-4D97-AF65-F5344CB8AC3E}">
        <p14:creationId xmlns:p14="http://schemas.microsoft.com/office/powerpoint/2010/main" val="32146496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Replacing Arrival Time with Event Time</a:t>
            </a:r>
            <a:endParaRPr lang="en-US" dirty="0"/>
          </a:p>
        </p:txBody>
      </p:sp>
      <p:sp>
        <p:nvSpPr>
          <p:cNvPr id="4" name="Rectangle 3"/>
          <p:cNvSpPr/>
          <p:nvPr/>
        </p:nvSpPr>
        <p:spPr bwMode="auto">
          <a:xfrm>
            <a:off x="876001" y="1696128"/>
            <a:ext cx="10438410" cy="2662116"/>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S1.ID,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S1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S2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a:t>
            </a:r>
            <a:r>
              <a:rPr lang="en-US" sz="2200" dirty="0" smtClean="0">
                <a:solidFill>
                  <a:schemeClr val="tx1"/>
                </a:solidFill>
                <a:latin typeface="Lucida Console" panose="020B0609040504020204" pitchFamily="49" charset="0"/>
              </a:rPr>
              <a:t>5</a:t>
            </a: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S1.Temperature &gt; 150 OR S2.Voltage &gt; </a:t>
            </a:r>
            <a:r>
              <a:rPr lang="en-US" sz="2200" dirty="0" smtClean="0">
                <a:solidFill>
                  <a:schemeClr val="tx1"/>
                </a:solidFill>
                <a:latin typeface="Lucida Console" panose="020B0609040504020204" pitchFamily="49" charset="0"/>
              </a:rPr>
              <a:t>32</a:t>
            </a:r>
            <a:endParaRPr lang="en-US" sz="2200" dirty="0">
              <a:solidFill>
                <a:schemeClr val="tx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726873"/>
            <a:ext cx="10489346" cy="1263052"/>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316</TotalTime>
  <Words>393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Stream Analytics Input</vt:lpstr>
      <vt:lpstr>Stream Analytics Output</vt:lpstr>
      <vt:lpstr>Stream Analytics Query Language</vt:lpstr>
      <vt:lpstr>Selecting Data from an Input</vt:lpstr>
      <vt:lpstr>Joining Two Inputs</vt:lpstr>
      <vt:lpstr>Replacing Arrival Time with Event Time</vt:lpstr>
      <vt:lpstr>Windowing</vt:lpstr>
      <vt:lpstr>Using TumblingWindow</vt:lpstr>
      <vt:lpstr>Hands-On Lab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64</cp:revision>
  <dcterms:created xsi:type="dcterms:W3CDTF">2015-09-14T01:17:11Z</dcterms:created>
  <dcterms:modified xsi:type="dcterms:W3CDTF">2015-10-06T20:59:38Z</dcterms:modified>
</cp:coreProperties>
</file>